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Libre Franklin"/>
      <p:regular r:id="rId20"/>
      <p:bold r:id="rId21"/>
      <p:italic r:id="rId22"/>
      <p:boldItalic r:id="rId23"/>
    </p:embeddedFont>
    <p:embeddedFont>
      <p:font typeface="Franklin Gothic"/>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ibreFranklin-regular.fntdata"/><Relationship Id="rId11" Type="http://schemas.openxmlformats.org/officeDocument/2006/relationships/slide" Target="slides/slide6.xml"/><Relationship Id="rId22" Type="http://schemas.openxmlformats.org/officeDocument/2006/relationships/font" Target="fonts/LibreFranklin-italic.fntdata"/><Relationship Id="rId10" Type="http://schemas.openxmlformats.org/officeDocument/2006/relationships/slide" Target="slides/slide5.xml"/><Relationship Id="rId21" Type="http://schemas.openxmlformats.org/officeDocument/2006/relationships/font" Target="fonts/LibreFranklin-bold.fntdata"/><Relationship Id="rId13" Type="http://schemas.openxmlformats.org/officeDocument/2006/relationships/slide" Target="slides/slide8.xml"/><Relationship Id="rId24" Type="http://schemas.openxmlformats.org/officeDocument/2006/relationships/font" Target="fonts/FranklinGothic-bold.fntdata"/><Relationship Id="rId12" Type="http://schemas.openxmlformats.org/officeDocument/2006/relationships/slide" Target="slides/slide7.xml"/><Relationship Id="rId23" Type="http://schemas.openxmlformats.org/officeDocument/2006/relationships/font" Target="fonts/LibreFranklin-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6"/>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nsap.nic.in" TargetMode="External"/><Relationship Id="rId4" Type="http://schemas.openxmlformats.org/officeDocument/2006/relationships/hyperlink" Target="https://sb4a.edunetworld.com" TargetMode="External"/><Relationship Id="rId9" Type="http://schemas.openxmlformats.org/officeDocument/2006/relationships/hyperlink" Target="https://github.com/SwatiUpadhyay/NSAP-Eligibility-Prediction-IBM-Project" TargetMode="External"/><Relationship Id="rId5" Type="http://schemas.openxmlformats.org/officeDocument/2006/relationships/hyperlink" Target="https://sb4a.edunetworld.com" TargetMode="External"/><Relationship Id="rId6" Type="http://schemas.openxmlformats.org/officeDocument/2006/relationships/hyperlink" Target="https://scikit-learn.org" TargetMode="External"/><Relationship Id="rId7" Type="http://schemas.openxmlformats.org/officeDocument/2006/relationships/hyperlink" Target="https://pandas.pydata.org" TargetMode="External"/><Relationship Id="rId8" Type="http://schemas.openxmlformats.org/officeDocument/2006/relationships/hyperlink" Target="https://cloud.ibm.com/doc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github.com/SwatiUpadhyay/NSAP-Eligibility-Prediction-IBM-Projec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872838" y="1863199"/>
            <a:ext cx="10529454" cy="977778"/>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chemeClr val="accent1"/>
              </a:buClr>
              <a:buSzPct val="100000"/>
              <a:buFont typeface="Arial"/>
              <a:buNone/>
            </a:pPr>
            <a:r>
              <a:rPr b="1" lang="en-US">
                <a:solidFill>
                  <a:schemeClr val="accent1"/>
                </a:solidFill>
                <a:latin typeface="Arial"/>
                <a:ea typeface="Arial"/>
                <a:cs typeface="Arial"/>
                <a:sym typeface="Arial"/>
              </a:rPr>
              <a:t>PREDICTING ELIGIBILITY FOR GOVERNMENT WELFARE SCHEMES USING MACHINE LEARNING</a:t>
            </a:r>
            <a:endParaRPr b="1">
              <a:solidFill>
                <a:schemeClr val="accent1"/>
              </a:solidFill>
              <a:latin typeface="Arial"/>
              <a:ea typeface="Arial"/>
              <a:cs typeface="Arial"/>
              <a:sym typeface="Arial"/>
            </a:endParaRPr>
          </a:p>
        </p:txBody>
      </p:sp>
      <p:sp>
        <p:nvSpPr>
          <p:cNvPr id="97" name="Google Shape;97;p13"/>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1482AB"/>
                </a:solidFill>
                <a:latin typeface="Arial"/>
                <a:ea typeface="Arial"/>
                <a:cs typeface="Arial"/>
                <a:sym typeface="Arial"/>
              </a:rPr>
              <a:t>CAPSTONE PROJECT</a:t>
            </a:r>
            <a:endParaRPr/>
          </a:p>
        </p:txBody>
      </p:sp>
      <p:sp>
        <p:nvSpPr>
          <p:cNvPr id="98" name="Google Shape;98;p13"/>
          <p:cNvSpPr txBox="1"/>
          <p:nvPr/>
        </p:nvSpPr>
        <p:spPr>
          <a:xfrm>
            <a:off x="2230838" y="4489383"/>
            <a:ext cx="7980183"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a:t>
            </a:r>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Swati Upadhyay - Vaugh Institute of Agriculture Engineering and Technology - BCA Department</a:t>
            </a:r>
            <a:endParaRPr b="1" sz="2000">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693927"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REFERENCES</a:t>
            </a:r>
            <a:endParaRPr/>
          </a:p>
        </p:txBody>
      </p:sp>
      <p:sp>
        <p:nvSpPr>
          <p:cNvPr id="154" name="Google Shape;154;p22"/>
          <p:cNvSpPr txBox="1"/>
          <p:nvPr>
            <p:ph idx="1" type="body"/>
          </p:nvPr>
        </p:nvSpPr>
        <p:spPr>
          <a:xfrm>
            <a:off x="744030" y="1753644"/>
            <a:ext cx="10905175" cy="4058868"/>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472"/>
              <a:buChar char="◼"/>
            </a:pPr>
            <a:r>
              <a:rPr lang="en-US" sz="1600">
                <a:latin typeface="Calibri"/>
                <a:ea typeface="Calibri"/>
                <a:cs typeface="Calibri"/>
                <a:sym typeface="Calibri"/>
              </a:rPr>
              <a:t>Government of India - Ministry of Rural Development. </a:t>
            </a:r>
            <a:r>
              <a:rPr i="1" lang="en-US" sz="1600">
                <a:latin typeface="Calibri"/>
                <a:ea typeface="Calibri"/>
                <a:cs typeface="Calibri"/>
                <a:sym typeface="Calibri"/>
              </a:rPr>
              <a:t>National Social Assistance Programme (NSAP)</a:t>
            </a:r>
            <a:r>
              <a:rPr lang="en-US" sz="1600">
                <a:latin typeface="Calibri"/>
                <a:ea typeface="Calibri"/>
                <a:cs typeface="Calibri"/>
                <a:sym typeface="Calibri"/>
              </a:rPr>
              <a:t>:</a:t>
            </a:r>
            <a:r>
              <a:rPr i="1" lang="en-US" sz="1600">
                <a:latin typeface="Calibri"/>
                <a:ea typeface="Calibri"/>
                <a:cs typeface="Calibri"/>
                <a:sym typeface="Calibri"/>
              </a:rPr>
              <a:t> </a:t>
            </a:r>
            <a:r>
              <a:rPr lang="en-US" sz="1600" u="sng">
                <a:solidFill>
                  <a:schemeClr val="accent1"/>
                </a:solidFill>
                <a:latin typeface="Calibri"/>
                <a:ea typeface="Calibri"/>
                <a:cs typeface="Calibri"/>
                <a:sym typeface="Calibri"/>
                <a:hlinkClick r:id="rId3">
                  <a:extLst>
                    <a:ext uri="{A12FA001-AC4F-418D-AE19-62706E023703}">
                      <ahyp:hlinkClr val="tx"/>
                    </a:ext>
                  </a:extLst>
                </a:hlinkClick>
              </a:rPr>
              <a:t>https://nsap.nic.in</a:t>
            </a:r>
            <a:endParaRPr>
              <a:solidFill>
                <a:schemeClr val="accent1"/>
              </a:solidFill>
            </a:endParaRPr>
          </a:p>
          <a:p>
            <a:pPr indent="-306000" lvl="0" marL="306000" rtl="0" algn="l">
              <a:lnSpc>
                <a:spcPct val="110000"/>
              </a:lnSpc>
              <a:spcBef>
                <a:spcPts val="920"/>
              </a:spcBef>
              <a:spcAft>
                <a:spcPts val="0"/>
              </a:spcAft>
              <a:buSzPts val="1472"/>
              <a:buChar char="◼"/>
            </a:pPr>
            <a:r>
              <a:rPr lang="en-US" sz="1600">
                <a:latin typeface="Calibri"/>
                <a:ea typeface="Calibri"/>
                <a:cs typeface="Calibri"/>
                <a:sym typeface="Calibri"/>
              </a:rPr>
              <a:t>IBM SkillsBuild &amp; Edunet Foundation Internship Materials:</a:t>
            </a:r>
            <a:r>
              <a:rPr lang="en-US" sz="1600" u="sng">
                <a:solidFill>
                  <a:schemeClr val="hlink"/>
                </a:solidFill>
                <a:latin typeface="Calibri"/>
                <a:ea typeface="Calibri"/>
                <a:cs typeface="Calibri"/>
                <a:sym typeface="Calibri"/>
                <a:hlinkClick r:id="rId4"/>
              </a:rPr>
              <a:t> </a:t>
            </a:r>
            <a:r>
              <a:rPr lang="en-US" sz="1600" u="sng">
                <a:solidFill>
                  <a:schemeClr val="accent1"/>
                </a:solidFill>
                <a:latin typeface="Calibri"/>
                <a:ea typeface="Calibri"/>
                <a:cs typeface="Calibri"/>
                <a:sym typeface="Calibri"/>
                <a:hlinkClick r:id="rId5">
                  <a:extLst>
                    <a:ext uri="{A12FA001-AC4F-418D-AE19-62706E023703}">
                      <ahyp:hlinkClr val="tx"/>
                    </a:ext>
                  </a:extLst>
                </a:hlinkClick>
              </a:rPr>
              <a:t>https://sb4a.edunetworld.com</a:t>
            </a:r>
            <a:endParaRPr>
              <a:solidFill>
                <a:schemeClr val="accent1"/>
              </a:solidFill>
            </a:endParaRPr>
          </a:p>
          <a:p>
            <a:pPr indent="-306000" lvl="0" marL="306000" rtl="0" algn="l">
              <a:lnSpc>
                <a:spcPct val="110000"/>
              </a:lnSpc>
              <a:spcBef>
                <a:spcPts val="920"/>
              </a:spcBef>
              <a:spcAft>
                <a:spcPts val="0"/>
              </a:spcAft>
              <a:buSzPts val="1472"/>
              <a:buChar char="◼"/>
            </a:pPr>
            <a:r>
              <a:rPr lang="en-US" sz="1600">
                <a:latin typeface="Calibri"/>
                <a:ea typeface="Calibri"/>
                <a:cs typeface="Calibri"/>
                <a:sym typeface="Calibri"/>
              </a:rPr>
              <a:t>scikit-learn: Machine Learning in Python Pedregosa et al., </a:t>
            </a:r>
            <a:r>
              <a:rPr i="1" lang="en-US" sz="1600">
                <a:latin typeface="Calibri"/>
                <a:ea typeface="Calibri"/>
                <a:cs typeface="Calibri"/>
                <a:sym typeface="Calibri"/>
              </a:rPr>
              <a:t>Journal of Machine Learning Research</a:t>
            </a:r>
            <a:r>
              <a:rPr lang="en-US" sz="1600">
                <a:latin typeface="Calibri"/>
                <a:ea typeface="Calibri"/>
                <a:cs typeface="Calibri"/>
                <a:sym typeface="Calibri"/>
              </a:rPr>
              <a:t>, 2011: </a:t>
            </a:r>
            <a:r>
              <a:rPr lang="en-US" sz="1600" u="sng">
                <a:solidFill>
                  <a:schemeClr val="accent1"/>
                </a:solidFill>
                <a:latin typeface="Calibri"/>
                <a:ea typeface="Calibri"/>
                <a:cs typeface="Calibri"/>
                <a:sym typeface="Calibri"/>
                <a:hlinkClick r:id="rId6">
                  <a:extLst>
                    <a:ext uri="{A12FA001-AC4F-418D-AE19-62706E023703}">
                      <ahyp:hlinkClr val="tx"/>
                    </a:ext>
                  </a:extLst>
                </a:hlinkClick>
              </a:rPr>
              <a:t>https://scikit-learn.org</a:t>
            </a:r>
            <a:endParaRPr>
              <a:solidFill>
                <a:schemeClr val="accent1"/>
              </a:solidFill>
            </a:endParaRPr>
          </a:p>
          <a:p>
            <a:pPr indent="-306000" lvl="0" marL="306000" rtl="0" algn="l">
              <a:lnSpc>
                <a:spcPct val="110000"/>
              </a:lnSpc>
              <a:spcBef>
                <a:spcPts val="920"/>
              </a:spcBef>
              <a:spcAft>
                <a:spcPts val="0"/>
              </a:spcAft>
              <a:buSzPts val="1472"/>
              <a:buChar char="◼"/>
            </a:pPr>
            <a:r>
              <a:rPr lang="en-US" sz="1600">
                <a:latin typeface="Calibri"/>
                <a:ea typeface="Calibri"/>
                <a:cs typeface="Calibri"/>
                <a:sym typeface="Calibri"/>
              </a:rPr>
              <a:t>pandas: Python Data Analysis Library: </a:t>
            </a:r>
            <a:r>
              <a:rPr lang="en-US" sz="1600" u="sng">
                <a:solidFill>
                  <a:schemeClr val="accent1"/>
                </a:solidFill>
                <a:latin typeface="Calibri"/>
                <a:ea typeface="Calibri"/>
                <a:cs typeface="Calibri"/>
                <a:sym typeface="Calibri"/>
                <a:hlinkClick r:id="rId7">
                  <a:extLst>
                    <a:ext uri="{A12FA001-AC4F-418D-AE19-62706E023703}">
                      <ahyp:hlinkClr val="tx"/>
                    </a:ext>
                  </a:extLst>
                </a:hlinkClick>
              </a:rPr>
              <a:t>https://pandas.pydata.org</a:t>
            </a:r>
            <a:endParaRPr>
              <a:solidFill>
                <a:schemeClr val="accent1"/>
              </a:solidFill>
            </a:endParaRPr>
          </a:p>
          <a:p>
            <a:pPr indent="-306000" lvl="0" marL="306000" rtl="0" algn="l">
              <a:lnSpc>
                <a:spcPct val="110000"/>
              </a:lnSpc>
              <a:spcBef>
                <a:spcPts val="920"/>
              </a:spcBef>
              <a:spcAft>
                <a:spcPts val="0"/>
              </a:spcAft>
              <a:buSzPts val="1472"/>
              <a:buChar char="◼"/>
            </a:pPr>
            <a:r>
              <a:rPr lang="en-US" sz="1600">
                <a:latin typeface="Calibri"/>
                <a:ea typeface="Calibri"/>
                <a:cs typeface="Calibri"/>
                <a:sym typeface="Calibri"/>
              </a:rPr>
              <a:t>Kaggle Dataset - NSAP Welfare Scheme Records </a:t>
            </a:r>
            <a:r>
              <a:rPr i="1" lang="en-US" sz="1600">
                <a:latin typeface="Calibri"/>
                <a:ea typeface="Calibri"/>
                <a:cs typeface="Calibri"/>
                <a:sym typeface="Calibri"/>
              </a:rPr>
              <a:t>(If applicable for citation)</a:t>
            </a:r>
            <a:endParaRPr sz="1600">
              <a:latin typeface="Calibri"/>
              <a:ea typeface="Calibri"/>
              <a:cs typeface="Calibri"/>
              <a:sym typeface="Calibri"/>
            </a:endParaRPr>
          </a:p>
          <a:p>
            <a:pPr indent="-306000" lvl="0" marL="306000" rtl="0" algn="l">
              <a:lnSpc>
                <a:spcPct val="110000"/>
              </a:lnSpc>
              <a:spcBef>
                <a:spcPts val="920"/>
              </a:spcBef>
              <a:spcAft>
                <a:spcPts val="0"/>
              </a:spcAft>
              <a:buSzPts val="1472"/>
              <a:buChar char="◼"/>
            </a:pPr>
            <a:r>
              <a:rPr lang="en-US" sz="1600">
                <a:latin typeface="Calibri"/>
                <a:ea typeface="Calibri"/>
                <a:cs typeface="Calibri"/>
                <a:sym typeface="Calibri"/>
              </a:rPr>
              <a:t>IBM Cloud Documentation-Watson Studio, Cloud Object Storage:</a:t>
            </a:r>
            <a:r>
              <a:rPr lang="en-US" sz="1600">
                <a:solidFill>
                  <a:schemeClr val="accent1"/>
                </a:solidFill>
                <a:latin typeface="Calibri"/>
                <a:ea typeface="Calibri"/>
                <a:cs typeface="Calibri"/>
                <a:sym typeface="Calibri"/>
              </a:rPr>
              <a:t> </a:t>
            </a:r>
            <a:r>
              <a:rPr lang="en-US" sz="1600" u="sng">
                <a:solidFill>
                  <a:schemeClr val="accent1"/>
                </a:solidFill>
                <a:latin typeface="Calibri"/>
                <a:ea typeface="Calibri"/>
                <a:cs typeface="Calibri"/>
                <a:sym typeface="Calibri"/>
                <a:hlinkClick r:id="rId8">
                  <a:extLst>
                    <a:ext uri="{A12FA001-AC4F-418D-AE19-62706E023703}">
                      <ahyp:hlinkClr val="tx"/>
                    </a:ext>
                  </a:extLst>
                </a:hlinkClick>
              </a:rPr>
              <a:t>https://cloud.ibm.com/docs</a:t>
            </a:r>
            <a:endParaRPr>
              <a:solidFill>
                <a:schemeClr val="accent1"/>
              </a:solidFill>
            </a:endParaRPr>
          </a:p>
          <a:p>
            <a:pPr indent="-302444" lvl="0" marL="306000" rtl="0" algn="l">
              <a:spcBef>
                <a:spcPts val="920"/>
              </a:spcBef>
              <a:spcAft>
                <a:spcPts val="0"/>
              </a:spcAft>
              <a:buSzPts val="1600"/>
              <a:buFont typeface="Calibri"/>
              <a:buChar char="◼"/>
            </a:pPr>
            <a:r>
              <a:rPr lang="en-US" sz="1600">
                <a:latin typeface="Calibri"/>
                <a:ea typeface="Calibri"/>
                <a:cs typeface="Calibri"/>
                <a:sym typeface="Calibri"/>
              </a:rPr>
              <a:t>Complete project code available at: </a:t>
            </a:r>
            <a:r>
              <a:rPr lang="en-US" sz="1600" u="sng">
                <a:solidFill>
                  <a:schemeClr val="accent1"/>
                </a:solidFill>
                <a:latin typeface="Calibri"/>
                <a:ea typeface="Calibri"/>
                <a:cs typeface="Calibri"/>
                <a:sym typeface="Calibri"/>
                <a:hlinkClick r:id="rId9">
                  <a:extLst>
                    <a:ext uri="{A12FA001-AC4F-418D-AE19-62706E023703}">
                      <ahyp:hlinkClr val="tx"/>
                    </a:ext>
                  </a:extLst>
                </a:hlinkClick>
              </a:rPr>
              <a:t>https://github.com/SwatiUpadhyay/NSAP-Eligibility-Prediction-IBM-Project</a:t>
            </a:r>
            <a:r>
              <a:rPr lang="en-US" sz="1600">
                <a:solidFill>
                  <a:schemeClr val="accent1"/>
                </a:solidFill>
                <a:latin typeface="Calibri"/>
                <a:ea typeface="Calibri"/>
                <a:cs typeface="Calibri"/>
                <a:sym typeface="Calibri"/>
              </a:rPr>
              <a:t> </a:t>
            </a:r>
            <a:endParaRPr sz="1600">
              <a:solidFill>
                <a:schemeClr val="accent1"/>
              </a:solidFill>
              <a:latin typeface="Calibri"/>
              <a:ea typeface="Calibri"/>
              <a:cs typeface="Calibri"/>
              <a:sym typeface="Calibri"/>
            </a:endParaRPr>
          </a:p>
          <a:p>
            <a:pPr indent="0" lvl="0" marL="306000" rtl="0" algn="l">
              <a:lnSpc>
                <a:spcPct val="110000"/>
              </a:lnSpc>
              <a:spcBef>
                <a:spcPts val="920"/>
              </a:spcBef>
              <a:spcAft>
                <a:spcPts val="0"/>
              </a:spcAft>
              <a:buNone/>
            </a:pPr>
            <a:r>
              <a:t/>
            </a:r>
            <a:endParaRPr>
              <a:solidFill>
                <a:schemeClr val="accent1"/>
              </a:solidFill>
            </a:endParaRPr>
          </a:p>
          <a:p>
            <a:pPr indent="-165226" lvl="0" marL="305435" rtl="0" algn="l">
              <a:lnSpc>
                <a:spcPct val="110000"/>
              </a:lnSpc>
              <a:spcBef>
                <a:spcPts val="1080"/>
              </a:spcBef>
              <a:spcAft>
                <a:spcPts val="0"/>
              </a:spcAft>
              <a:buSzPts val="2208"/>
              <a:buNone/>
            </a:pPr>
            <a:r>
              <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693927"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IBM CERTIFICATIONS</a:t>
            </a:r>
            <a:endParaRPr/>
          </a:p>
        </p:txBody>
      </p:sp>
      <p:sp>
        <p:nvSpPr>
          <p:cNvPr id="160" name="Google Shape;160;p23"/>
          <p:cNvSpPr txBox="1"/>
          <p:nvPr>
            <p:ph idx="1" type="body"/>
          </p:nvPr>
        </p:nvSpPr>
        <p:spPr>
          <a:xfrm>
            <a:off x="581192" y="1302026"/>
            <a:ext cx="11029615" cy="1228232"/>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Char char="◼"/>
            </a:pPr>
            <a:r>
              <a:rPr lang="en-US"/>
              <a:t>Screenshot/ credly certificate( getting started with AI)</a:t>
            </a:r>
            <a:endParaRPr/>
          </a:p>
        </p:txBody>
      </p:sp>
      <p:pic>
        <p:nvPicPr>
          <p:cNvPr descr="c1.jpg" id="161" name="Google Shape;161;p23"/>
          <p:cNvPicPr preferRelativeResize="0"/>
          <p:nvPr/>
        </p:nvPicPr>
        <p:blipFill rotWithShape="1">
          <a:blip r:embed="rId3">
            <a:alphaModFix/>
          </a:blip>
          <a:srcRect b="0" l="0" r="0" t="0"/>
          <a:stretch/>
        </p:blipFill>
        <p:spPr>
          <a:xfrm>
            <a:off x="2548263" y="2219847"/>
            <a:ext cx="6819900" cy="4171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681400"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IBM CERTIFICATIONS</a:t>
            </a:r>
            <a:endParaRPr/>
          </a:p>
        </p:txBody>
      </p:sp>
      <p:sp>
        <p:nvSpPr>
          <p:cNvPr id="167" name="Google Shape;167;p24"/>
          <p:cNvSpPr txBox="1"/>
          <p:nvPr>
            <p:ph idx="1" type="body"/>
          </p:nvPr>
        </p:nvSpPr>
        <p:spPr>
          <a:xfrm>
            <a:off x="581192" y="1302026"/>
            <a:ext cx="11029615" cy="1090445"/>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Char char="◼"/>
            </a:pPr>
            <a:r>
              <a:rPr lang="en-US"/>
              <a:t>Screenshot/ credly certificate( Journey to Cloud)</a:t>
            </a:r>
            <a:endParaRPr/>
          </a:p>
        </p:txBody>
      </p:sp>
      <p:pic>
        <p:nvPicPr>
          <p:cNvPr descr="c2.jpg" id="168" name="Google Shape;168;p24"/>
          <p:cNvPicPr preferRelativeResize="0"/>
          <p:nvPr/>
        </p:nvPicPr>
        <p:blipFill rotWithShape="1">
          <a:blip r:embed="rId3">
            <a:alphaModFix/>
          </a:blip>
          <a:srcRect b="0" l="0" r="0" t="0"/>
          <a:stretch/>
        </p:blipFill>
        <p:spPr>
          <a:xfrm>
            <a:off x="2631705" y="2254424"/>
            <a:ext cx="6753225" cy="4152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668874" y="739735"/>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IBM CERTIFICATIONS</a:t>
            </a:r>
            <a:endParaRPr/>
          </a:p>
        </p:txBody>
      </p:sp>
      <p:sp>
        <p:nvSpPr>
          <p:cNvPr id="174" name="Google Shape;174;p25"/>
          <p:cNvSpPr txBox="1"/>
          <p:nvPr>
            <p:ph idx="1" type="body"/>
          </p:nvPr>
        </p:nvSpPr>
        <p:spPr>
          <a:xfrm>
            <a:off x="581192" y="1302026"/>
            <a:ext cx="11029615" cy="1002763"/>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Char char="◼"/>
            </a:pPr>
            <a:r>
              <a:rPr lang="en-US"/>
              <a:t>Screenshot/ credly certificate( RAG Lab)</a:t>
            </a:r>
            <a:endParaRPr/>
          </a:p>
        </p:txBody>
      </p:sp>
      <p:pic>
        <p:nvPicPr>
          <p:cNvPr descr="c3.jpg" id="175" name="Google Shape;175;p25"/>
          <p:cNvPicPr preferRelativeResize="0"/>
          <p:nvPr/>
        </p:nvPicPr>
        <p:blipFill rotWithShape="1">
          <a:blip r:embed="rId3">
            <a:alphaModFix/>
          </a:blip>
          <a:srcRect b="0" l="0" r="0" t="0"/>
          <a:stretch/>
        </p:blipFill>
        <p:spPr>
          <a:xfrm>
            <a:off x="2660998" y="2152454"/>
            <a:ext cx="6819900" cy="4181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1012411"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950935"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 </a:t>
            </a:r>
            <a:r>
              <a:rPr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831713"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778081" y="1200054"/>
            <a:ext cx="10983860" cy="4673324"/>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Char char="◼"/>
            </a:pPr>
            <a:r>
              <a:rPr lang="en-US">
                <a:latin typeface="Calibri"/>
                <a:ea typeface="Calibri"/>
                <a:cs typeface="Calibri"/>
                <a:sym typeface="Calibri"/>
              </a:rPr>
              <a:t>India’s National Social Assistance Programme (NSAP) provides essential financial support to vulnerable groups such as senior citizens, widows, and persons with disabilities.</a:t>
            </a:r>
            <a:endParaRPr/>
          </a:p>
          <a:p>
            <a:pPr indent="-306000" lvl="0" marL="306000" rtl="0" algn="l">
              <a:lnSpc>
                <a:spcPct val="110000"/>
              </a:lnSpc>
              <a:spcBef>
                <a:spcPts val="940"/>
              </a:spcBef>
              <a:spcAft>
                <a:spcPts val="0"/>
              </a:spcAft>
              <a:buSzPts val="1564"/>
              <a:buChar char="◼"/>
            </a:pPr>
            <a:r>
              <a:rPr lang="en-US">
                <a:latin typeface="Calibri"/>
                <a:ea typeface="Calibri"/>
                <a:cs typeface="Calibri"/>
                <a:sym typeface="Calibri"/>
              </a:rPr>
              <a:t>Currently, the process of verifying beneficiary eligibility is </a:t>
            </a:r>
            <a:r>
              <a:rPr b="1" lang="en-US">
                <a:latin typeface="Calibri"/>
                <a:ea typeface="Calibri"/>
                <a:cs typeface="Calibri"/>
                <a:sym typeface="Calibri"/>
              </a:rPr>
              <a:t>manual, time-consuming, and prone to errors</a:t>
            </a:r>
            <a:r>
              <a:rPr lang="en-US">
                <a:latin typeface="Calibri"/>
                <a:ea typeface="Calibri"/>
                <a:cs typeface="Calibri"/>
                <a:sym typeface="Calibri"/>
              </a:rPr>
              <a:t>  especially when implemented at scale across diverse populations.</a:t>
            </a:r>
            <a:endParaRPr/>
          </a:p>
          <a:p>
            <a:pPr indent="-306000" lvl="0" marL="306000" rtl="0" algn="l">
              <a:lnSpc>
                <a:spcPct val="110000"/>
              </a:lnSpc>
              <a:spcBef>
                <a:spcPts val="940"/>
              </a:spcBef>
              <a:spcAft>
                <a:spcPts val="0"/>
              </a:spcAft>
              <a:buSzPts val="1564"/>
              <a:buChar char="◼"/>
            </a:pPr>
            <a:r>
              <a:rPr lang="en-US">
                <a:latin typeface="Calibri"/>
                <a:ea typeface="Calibri"/>
                <a:cs typeface="Calibri"/>
                <a:sym typeface="Calibri"/>
              </a:rPr>
              <a:t>The key challenge is to </a:t>
            </a:r>
            <a:r>
              <a:rPr b="1" lang="en-US">
                <a:latin typeface="Calibri"/>
                <a:ea typeface="Calibri"/>
                <a:cs typeface="Calibri"/>
                <a:sym typeface="Calibri"/>
              </a:rPr>
              <a:t>automate the identification process</a:t>
            </a:r>
            <a:r>
              <a:rPr lang="en-US">
                <a:latin typeface="Calibri"/>
                <a:ea typeface="Calibri"/>
                <a:cs typeface="Calibri"/>
                <a:sym typeface="Calibri"/>
              </a:rPr>
              <a:t> by predicting the most appropriate NSAP welfare scheme for an individual based on their </a:t>
            </a:r>
            <a:r>
              <a:rPr b="1" lang="en-US">
                <a:latin typeface="Calibri"/>
                <a:ea typeface="Calibri"/>
                <a:cs typeface="Calibri"/>
                <a:sym typeface="Calibri"/>
              </a:rPr>
              <a:t>demographic and socio-economic features</a:t>
            </a:r>
            <a:r>
              <a:rPr lang="en-US">
                <a:latin typeface="Calibri"/>
                <a:ea typeface="Calibri"/>
                <a:cs typeface="Calibri"/>
                <a:sym typeface="Calibri"/>
              </a:rPr>
              <a:t>.</a:t>
            </a:r>
            <a:endParaRPr/>
          </a:p>
          <a:p>
            <a:pPr indent="-306000" lvl="0" marL="306000" rtl="0" algn="l">
              <a:lnSpc>
                <a:spcPct val="110000"/>
              </a:lnSpc>
              <a:spcBef>
                <a:spcPts val="940"/>
              </a:spcBef>
              <a:spcAft>
                <a:spcPts val="0"/>
              </a:spcAft>
              <a:buSzPts val="1564"/>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718979"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16" name="Google Shape;116;p16"/>
          <p:cNvSpPr txBox="1"/>
          <p:nvPr>
            <p:ph idx="1" type="body"/>
          </p:nvPr>
        </p:nvSpPr>
        <p:spPr>
          <a:xfrm>
            <a:off x="767349" y="1277275"/>
            <a:ext cx="11195008" cy="5148577"/>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305435" lvl="0" marL="305435" rtl="0" algn="l">
              <a:lnSpc>
                <a:spcPct val="110000"/>
              </a:lnSpc>
              <a:spcBef>
                <a:spcPts val="810"/>
              </a:spcBef>
              <a:spcAft>
                <a:spcPts val="0"/>
              </a:spcAft>
              <a:buSzPts val="966"/>
              <a:buChar char="◼"/>
            </a:pPr>
            <a:r>
              <a:rPr lang="en-US" sz="1050">
                <a:latin typeface="Calibri"/>
                <a:ea typeface="Calibri"/>
                <a:cs typeface="Calibri"/>
                <a:sym typeface="Calibri"/>
              </a:rPr>
              <a:t>The proposed system aims to address the challenge of automating eligibility prediction for NSAP welfare schemes using machine learning. The objective is to classify individuals into the most appropriate welfare scheme (IGNOAPS, IGNWPS, or IGNDPS) based on their demographic and socio-economic attributes. The solution consists of the following components:</a:t>
            </a:r>
            <a:endParaRPr/>
          </a:p>
          <a:p>
            <a:pPr indent="-305435" lvl="0" marL="305435" rtl="0" algn="l">
              <a:lnSpc>
                <a:spcPct val="110000"/>
              </a:lnSpc>
              <a:spcBef>
                <a:spcPts val="810"/>
              </a:spcBef>
              <a:spcAft>
                <a:spcPts val="0"/>
              </a:spcAft>
              <a:buSzPts val="966"/>
              <a:buChar char="◼"/>
            </a:pPr>
            <a:r>
              <a:rPr b="1" lang="en-US" sz="1050">
                <a:latin typeface="Calibri"/>
                <a:ea typeface="Calibri"/>
                <a:cs typeface="Calibri"/>
                <a:sym typeface="Calibri"/>
              </a:rPr>
              <a:t>Data Collection:</a:t>
            </a:r>
            <a:endParaRPr/>
          </a:p>
          <a:p>
            <a:pPr indent="-306000" lvl="1" marL="630000" rtl="0" algn="l">
              <a:spcBef>
                <a:spcPts val="810"/>
              </a:spcBef>
              <a:spcAft>
                <a:spcPts val="0"/>
              </a:spcAft>
              <a:buSzPts val="966"/>
              <a:buChar char="◼"/>
            </a:pPr>
            <a:r>
              <a:rPr lang="en-US" sz="1050">
                <a:latin typeface="Calibri"/>
                <a:ea typeface="Calibri"/>
                <a:cs typeface="Calibri"/>
                <a:sym typeface="Calibri"/>
              </a:rPr>
              <a:t>Utilized structured data containing district-wise details such as gender distribution, caste categories (SC/ST/OBC/GEN), Aadhaar and mobile linkage, etc.</a:t>
            </a:r>
            <a:endParaRPr/>
          </a:p>
          <a:p>
            <a:pPr indent="-306000" lvl="1" marL="630000" rtl="0" algn="l">
              <a:spcBef>
                <a:spcPts val="810"/>
              </a:spcBef>
              <a:spcAft>
                <a:spcPts val="0"/>
              </a:spcAft>
              <a:buSzPts val="966"/>
              <a:buChar char="◼"/>
            </a:pPr>
            <a:r>
              <a:rPr lang="en-US" sz="1050">
                <a:latin typeface="Calibri"/>
                <a:ea typeface="Calibri"/>
                <a:cs typeface="Calibri"/>
                <a:sym typeface="Calibri"/>
              </a:rPr>
              <a:t>Data was sourced from NSAP public records and uploaded to IBM Cloud for modeling.</a:t>
            </a:r>
            <a:endParaRPr b="1" sz="1050">
              <a:latin typeface="Calibri"/>
              <a:ea typeface="Calibri"/>
              <a:cs typeface="Calibri"/>
              <a:sym typeface="Calibri"/>
            </a:endParaRPr>
          </a:p>
          <a:p>
            <a:pPr indent="-305435" lvl="0" marL="305435" rtl="0" algn="l">
              <a:lnSpc>
                <a:spcPct val="110000"/>
              </a:lnSpc>
              <a:spcBef>
                <a:spcPts val="810"/>
              </a:spcBef>
              <a:spcAft>
                <a:spcPts val="0"/>
              </a:spcAft>
              <a:buSzPts val="966"/>
              <a:buChar char="◼"/>
            </a:pPr>
            <a:r>
              <a:rPr b="1" lang="en-US" sz="1050">
                <a:latin typeface="Calibri"/>
                <a:ea typeface="Calibri"/>
                <a:cs typeface="Calibri"/>
                <a:sym typeface="Calibri"/>
              </a:rPr>
              <a:t>Data Preprocessing:</a:t>
            </a:r>
            <a:endParaRPr b="1" sz="1050">
              <a:latin typeface="Calibri"/>
              <a:ea typeface="Calibri"/>
              <a:cs typeface="Calibri"/>
              <a:sym typeface="Calibri"/>
            </a:endParaRPr>
          </a:p>
          <a:p>
            <a:pPr indent="-306000" lvl="1" marL="630000" rtl="0" algn="l">
              <a:spcBef>
                <a:spcPts val="810"/>
              </a:spcBef>
              <a:spcAft>
                <a:spcPts val="0"/>
              </a:spcAft>
              <a:buSzPts val="966"/>
              <a:buChar char="◼"/>
            </a:pPr>
            <a:r>
              <a:rPr lang="en-US" sz="1050">
                <a:latin typeface="Calibri"/>
                <a:ea typeface="Calibri"/>
                <a:cs typeface="Calibri"/>
                <a:sym typeface="Calibri"/>
              </a:rPr>
              <a:t>Cleaned and validated the dataset to remove inconsistencies and ensure integrity.</a:t>
            </a:r>
            <a:endParaRPr/>
          </a:p>
          <a:p>
            <a:pPr indent="-306000" lvl="1" marL="630000" rtl="0" algn="l">
              <a:spcBef>
                <a:spcPts val="810"/>
              </a:spcBef>
              <a:spcAft>
                <a:spcPts val="0"/>
              </a:spcAft>
              <a:buSzPts val="966"/>
              <a:buChar char="◼"/>
            </a:pPr>
            <a:r>
              <a:rPr lang="en-US" sz="1050">
                <a:latin typeface="Calibri"/>
                <a:ea typeface="Calibri"/>
                <a:cs typeface="Calibri"/>
                <a:sym typeface="Calibri"/>
              </a:rPr>
              <a:t>Performed exploratory data analysis and feature extraction for relevant attributes influencing scheme assignment.</a:t>
            </a:r>
            <a:endParaRPr b="1" sz="1050">
              <a:latin typeface="Calibri"/>
              <a:ea typeface="Calibri"/>
              <a:cs typeface="Calibri"/>
              <a:sym typeface="Calibri"/>
            </a:endParaRPr>
          </a:p>
          <a:p>
            <a:pPr indent="-305435" lvl="0" marL="305435" rtl="0" algn="l">
              <a:lnSpc>
                <a:spcPct val="110000"/>
              </a:lnSpc>
              <a:spcBef>
                <a:spcPts val="810"/>
              </a:spcBef>
              <a:spcAft>
                <a:spcPts val="0"/>
              </a:spcAft>
              <a:buSzPts val="966"/>
              <a:buChar char="◼"/>
            </a:pPr>
            <a:r>
              <a:rPr b="1" lang="en-US" sz="1050">
                <a:latin typeface="Calibri"/>
                <a:ea typeface="Calibri"/>
                <a:cs typeface="Calibri"/>
                <a:sym typeface="Calibri"/>
              </a:rPr>
              <a:t>Machine Learning Algorithm:</a:t>
            </a:r>
            <a:endParaRPr b="1" sz="1050">
              <a:latin typeface="Calibri"/>
              <a:ea typeface="Calibri"/>
              <a:cs typeface="Calibri"/>
              <a:sym typeface="Calibri"/>
            </a:endParaRPr>
          </a:p>
          <a:p>
            <a:pPr indent="-305435" lvl="1" marL="629920" rtl="0" algn="l">
              <a:spcBef>
                <a:spcPts val="810"/>
              </a:spcBef>
              <a:spcAft>
                <a:spcPts val="0"/>
              </a:spcAft>
              <a:buSzPts val="966"/>
              <a:buChar char="◼"/>
            </a:pPr>
            <a:r>
              <a:rPr lang="en-US" sz="1050">
                <a:latin typeface="Calibri"/>
                <a:ea typeface="Calibri"/>
                <a:cs typeface="Calibri"/>
                <a:sym typeface="Calibri"/>
              </a:rPr>
              <a:t>Implemented a supervised classification model (Random Forest)</a:t>
            </a:r>
            <a:endParaRPr b="1" sz="1050">
              <a:latin typeface="Calibri"/>
              <a:ea typeface="Calibri"/>
              <a:cs typeface="Calibri"/>
              <a:sym typeface="Calibri"/>
            </a:endParaRPr>
          </a:p>
          <a:p>
            <a:pPr indent="-305435" lvl="1" marL="629920" rtl="0" algn="l">
              <a:spcBef>
                <a:spcPts val="810"/>
              </a:spcBef>
              <a:spcAft>
                <a:spcPts val="0"/>
              </a:spcAft>
              <a:buSzPts val="966"/>
              <a:buChar char="◼"/>
            </a:pPr>
            <a:r>
              <a:rPr lang="en-US" sz="1050">
                <a:latin typeface="Calibri"/>
                <a:ea typeface="Calibri"/>
                <a:cs typeface="Calibri"/>
                <a:sym typeface="Calibri"/>
              </a:rPr>
              <a:t>Split data into training and testing sets</a:t>
            </a:r>
            <a:endParaRPr/>
          </a:p>
          <a:p>
            <a:pPr indent="-305435" lvl="1" marL="629920" rtl="0" algn="l">
              <a:spcBef>
                <a:spcPts val="810"/>
              </a:spcBef>
              <a:spcAft>
                <a:spcPts val="0"/>
              </a:spcAft>
              <a:buSzPts val="966"/>
              <a:buChar char="◼"/>
            </a:pPr>
            <a:r>
              <a:rPr lang="en-US" sz="1050">
                <a:latin typeface="Calibri"/>
                <a:ea typeface="Calibri"/>
                <a:cs typeface="Calibri"/>
                <a:sym typeface="Calibri"/>
              </a:rPr>
              <a:t>Trained model to predict NSAP scheme eligibility based on user profile</a:t>
            </a:r>
            <a:endParaRPr b="1" sz="1050">
              <a:latin typeface="Calibri"/>
              <a:ea typeface="Calibri"/>
              <a:cs typeface="Calibri"/>
              <a:sym typeface="Calibri"/>
            </a:endParaRPr>
          </a:p>
          <a:p>
            <a:pPr indent="-305435" lvl="0" marL="305435" rtl="0" algn="l">
              <a:lnSpc>
                <a:spcPct val="110000"/>
              </a:lnSpc>
              <a:spcBef>
                <a:spcPts val="810"/>
              </a:spcBef>
              <a:spcAft>
                <a:spcPts val="0"/>
              </a:spcAft>
              <a:buSzPts val="966"/>
              <a:buChar char="◼"/>
            </a:pPr>
            <a:r>
              <a:rPr b="1" lang="en-US" sz="1050">
                <a:latin typeface="Calibri"/>
                <a:ea typeface="Calibri"/>
                <a:cs typeface="Calibri"/>
                <a:sym typeface="Calibri"/>
              </a:rPr>
              <a:t>Deployment:</a:t>
            </a:r>
            <a:endParaRPr b="1" sz="1050">
              <a:latin typeface="Calibri"/>
              <a:ea typeface="Calibri"/>
              <a:cs typeface="Calibri"/>
              <a:sym typeface="Calibri"/>
            </a:endParaRPr>
          </a:p>
          <a:p>
            <a:pPr indent="-305435" lvl="1" marL="629920" rtl="0" algn="l">
              <a:spcBef>
                <a:spcPts val="810"/>
              </a:spcBef>
              <a:spcAft>
                <a:spcPts val="0"/>
              </a:spcAft>
              <a:buSzPts val="966"/>
              <a:buChar char="◼"/>
            </a:pPr>
            <a:r>
              <a:rPr lang="en-US" sz="1050">
                <a:latin typeface="Calibri"/>
                <a:ea typeface="Calibri"/>
                <a:cs typeface="Calibri"/>
                <a:sym typeface="Calibri"/>
              </a:rPr>
              <a:t>Built and executed the solution in IBM Watson Studio (Cloud) using Python</a:t>
            </a:r>
            <a:endParaRPr sz="1050">
              <a:latin typeface="Calibri"/>
              <a:ea typeface="Calibri"/>
              <a:cs typeface="Calibri"/>
              <a:sym typeface="Calibri"/>
            </a:endParaRPr>
          </a:p>
          <a:p>
            <a:pPr indent="-305435" lvl="0" marL="305435" rtl="0" algn="l">
              <a:lnSpc>
                <a:spcPct val="110000"/>
              </a:lnSpc>
              <a:spcBef>
                <a:spcPts val="810"/>
              </a:spcBef>
              <a:spcAft>
                <a:spcPts val="0"/>
              </a:spcAft>
              <a:buSzPts val="966"/>
              <a:buChar char="◼"/>
            </a:pPr>
            <a:r>
              <a:rPr b="1" lang="en-US" sz="1050">
                <a:latin typeface="Calibri"/>
                <a:ea typeface="Calibri"/>
                <a:cs typeface="Calibri"/>
                <a:sym typeface="Calibri"/>
              </a:rPr>
              <a:t>Evaluation:</a:t>
            </a:r>
            <a:endParaRPr b="1" sz="1050">
              <a:latin typeface="Calibri"/>
              <a:ea typeface="Calibri"/>
              <a:cs typeface="Calibri"/>
              <a:sym typeface="Calibri"/>
            </a:endParaRPr>
          </a:p>
          <a:p>
            <a:pPr indent="-305435" lvl="1" marL="629920" rtl="0" algn="l">
              <a:spcBef>
                <a:spcPts val="810"/>
              </a:spcBef>
              <a:spcAft>
                <a:spcPts val="0"/>
              </a:spcAft>
              <a:buSzPts val="966"/>
              <a:buChar char="◼"/>
            </a:pPr>
            <a:r>
              <a:rPr lang="en-US" sz="1050">
                <a:latin typeface="Calibri"/>
                <a:ea typeface="Calibri"/>
                <a:cs typeface="Calibri"/>
                <a:sym typeface="Calibri"/>
              </a:rPr>
              <a:t>Measured model performance using Accuracy, Confusion Matrix, and Classification Report</a:t>
            </a:r>
            <a:endParaRPr b="1" sz="1050">
              <a:latin typeface="Calibri"/>
              <a:ea typeface="Calibri"/>
              <a:cs typeface="Calibri"/>
              <a:sym typeface="Calibri"/>
            </a:endParaRPr>
          </a:p>
          <a:p>
            <a:pPr indent="-305435" lvl="1" marL="629920" rtl="0" algn="l">
              <a:spcBef>
                <a:spcPts val="810"/>
              </a:spcBef>
              <a:spcAft>
                <a:spcPts val="0"/>
              </a:spcAft>
              <a:buSzPts val="966"/>
              <a:buChar char="◼"/>
            </a:pPr>
            <a:r>
              <a:rPr lang="en-US" sz="1050">
                <a:latin typeface="Calibri"/>
                <a:ea typeface="Calibri"/>
                <a:cs typeface="Calibri"/>
                <a:sym typeface="Calibri"/>
              </a:rPr>
              <a:t>Achieved an accuracy of 97.2%, indicating strong generalization.</a:t>
            </a:r>
            <a:endParaRPr sz="1050">
              <a:latin typeface="Calibri"/>
              <a:ea typeface="Calibri"/>
              <a:cs typeface="Calibri"/>
              <a:sym typeface="Calibri"/>
            </a:endParaRPr>
          </a:p>
          <a:p>
            <a:pPr indent="-305435" lvl="1" marL="629920" rtl="0" algn="l">
              <a:spcBef>
                <a:spcPts val="810"/>
              </a:spcBef>
              <a:spcAft>
                <a:spcPts val="0"/>
              </a:spcAft>
              <a:buSzPts val="966"/>
              <a:buChar char="◼"/>
            </a:pPr>
            <a:r>
              <a:rPr lang="en-US" sz="1050">
                <a:latin typeface="Calibri"/>
                <a:ea typeface="Calibri"/>
                <a:cs typeface="Calibri"/>
                <a:sym typeface="Calibri"/>
              </a:rPr>
              <a:t>Result: The model successfully classifies each record into the appropriate NSAP welfare scheme with high confidence.</a:t>
            </a:r>
            <a:endParaRPr sz="1050">
              <a:latin typeface="Calibri"/>
              <a:ea typeface="Calibri"/>
              <a:cs typeface="Calibri"/>
              <a:sym typeface="Calibri"/>
            </a:endParaRPr>
          </a:p>
          <a:p>
            <a:pPr indent="0" lvl="0" marL="0" rtl="0" algn="l">
              <a:lnSpc>
                <a:spcPct val="110000"/>
              </a:lnSpc>
              <a:spcBef>
                <a:spcPts val="940"/>
              </a:spcBef>
              <a:spcAft>
                <a:spcPts val="0"/>
              </a:spcAft>
              <a:buSzPts val="1564"/>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781608" y="687624"/>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p:nvPr>
            <p:ph idx="1" type="body"/>
          </p:nvPr>
        </p:nvSpPr>
        <p:spPr>
          <a:xfrm>
            <a:off x="708198" y="1482352"/>
            <a:ext cx="10803222" cy="4864180"/>
          </a:xfrm>
          <a:prstGeom prst="rect">
            <a:avLst/>
          </a:prstGeom>
          <a:noFill/>
          <a:ln>
            <a:noFill/>
          </a:ln>
        </p:spPr>
        <p:txBody>
          <a:bodyPr anchorCtr="0" anchor="ctr" bIns="45700" lIns="91425" spcFirstLastPara="1" rIns="91425" wrap="square" tIns="45700">
            <a:normAutofit lnSpcReduction="10000"/>
          </a:bodyPr>
          <a:lstStyle/>
          <a:p>
            <a:pPr indent="-305435" lvl="1" marL="629435" rtl="0" algn="just">
              <a:spcBef>
                <a:spcPts val="0"/>
              </a:spcBef>
              <a:spcAft>
                <a:spcPts val="0"/>
              </a:spcAft>
              <a:buSzPts val="1150"/>
              <a:buNone/>
            </a:pPr>
            <a:r>
              <a:rPr lang="en-US" sz="1250">
                <a:latin typeface="Calibri"/>
                <a:ea typeface="Calibri"/>
                <a:cs typeface="Calibri"/>
                <a:sym typeface="Calibri"/>
              </a:rPr>
              <a:t>The “System Approach” outlines the overall strategy and methodology for developing and implementing the NSAP eligibility prediction system using machine learning on IBM Cloud.</a:t>
            </a:r>
            <a:endParaRPr/>
          </a:p>
          <a:p>
            <a:pPr indent="-306000" lvl="0" marL="306000" rtl="0" algn="l">
              <a:lnSpc>
                <a:spcPct val="110000"/>
              </a:lnSpc>
              <a:spcBef>
                <a:spcPts val="850"/>
              </a:spcBef>
              <a:spcAft>
                <a:spcPts val="0"/>
              </a:spcAft>
              <a:buSzPts val="1150"/>
              <a:buChar char="◼"/>
            </a:pPr>
            <a:r>
              <a:rPr b="1" lang="en-US" sz="1250">
                <a:latin typeface="Calibri"/>
                <a:ea typeface="Calibri"/>
                <a:cs typeface="Calibri"/>
                <a:sym typeface="Calibri"/>
              </a:rPr>
              <a:t>System Requirements :</a:t>
            </a:r>
            <a:endParaRPr/>
          </a:p>
          <a:p>
            <a:pPr indent="-306000" lvl="1" marL="630000" rtl="0" algn="l">
              <a:spcBef>
                <a:spcPts val="850"/>
              </a:spcBef>
              <a:spcAft>
                <a:spcPts val="0"/>
              </a:spcAft>
              <a:buSzPts val="1150"/>
              <a:buChar char="◼"/>
            </a:pPr>
            <a:r>
              <a:rPr lang="en-US" sz="1250">
                <a:latin typeface="Calibri"/>
                <a:ea typeface="Calibri"/>
                <a:cs typeface="Calibri"/>
                <a:sym typeface="Calibri"/>
              </a:rPr>
              <a:t>IBM Cloud account with Cloud Object Storage and Watson Studio</a:t>
            </a:r>
            <a:endParaRPr/>
          </a:p>
          <a:p>
            <a:pPr indent="-306000" lvl="1" marL="630000" rtl="0" algn="l">
              <a:spcBef>
                <a:spcPts val="850"/>
              </a:spcBef>
              <a:spcAft>
                <a:spcPts val="0"/>
              </a:spcAft>
              <a:buSzPts val="1150"/>
              <a:buChar char="◼"/>
            </a:pPr>
            <a:r>
              <a:rPr lang="en-US" sz="1250">
                <a:latin typeface="Calibri"/>
                <a:ea typeface="Calibri"/>
                <a:cs typeface="Calibri"/>
                <a:sym typeface="Calibri"/>
              </a:rPr>
              <a:t>Jupyter Notebook environment (Python 3.11)</a:t>
            </a:r>
            <a:endParaRPr/>
          </a:p>
          <a:p>
            <a:pPr indent="-306000" lvl="1" marL="630000" rtl="0" algn="l">
              <a:spcBef>
                <a:spcPts val="850"/>
              </a:spcBef>
              <a:spcAft>
                <a:spcPts val="0"/>
              </a:spcAft>
              <a:buSzPts val="1150"/>
              <a:buChar char="◼"/>
            </a:pPr>
            <a:r>
              <a:rPr lang="en-US" sz="1250">
                <a:latin typeface="Calibri"/>
                <a:ea typeface="Calibri"/>
                <a:cs typeface="Calibri"/>
                <a:sym typeface="Calibri"/>
              </a:rPr>
              <a:t>Uploaded NSAP dataset in .csv format</a:t>
            </a:r>
            <a:endParaRPr/>
          </a:p>
          <a:p>
            <a:pPr indent="-306000" lvl="1" marL="630000" rtl="0" algn="l">
              <a:spcBef>
                <a:spcPts val="850"/>
              </a:spcBef>
              <a:spcAft>
                <a:spcPts val="0"/>
              </a:spcAft>
              <a:buSzPts val="1150"/>
              <a:buChar char="◼"/>
            </a:pPr>
            <a:r>
              <a:rPr lang="en-US" sz="1250">
                <a:latin typeface="Calibri"/>
                <a:ea typeface="Calibri"/>
                <a:cs typeface="Calibri"/>
                <a:sym typeface="Calibri"/>
              </a:rPr>
              <a:t>GitHub for version control and final submission</a:t>
            </a:r>
            <a:endParaRPr/>
          </a:p>
          <a:p>
            <a:pPr indent="-306000" lvl="1" marL="630000" rtl="0" algn="l">
              <a:spcBef>
                <a:spcPts val="850"/>
              </a:spcBef>
              <a:spcAft>
                <a:spcPts val="0"/>
              </a:spcAft>
              <a:buSzPts val="1150"/>
              <a:buChar char="◼"/>
            </a:pPr>
            <a:r>
              <a:rPr lang="en-US" sz="1250">
                <a:latin typeface="Calibri"/>
                <a:ea typeface="Calibri"/>
                <a:cs typeface="Calibri"/>
                <a:sym typeface="Calibri"/>
              </a:rPr>
              <a:t>Browser and stable internet connection</a:t>
            </a:r>
            <a:endParaRPr/>
          </a:p>
          <a:p>
            <a:pPr indent="-306000" lvl="0" marL="306000" rtl="0" algn="l">
              <a:lnSpc>
                <a:spcPct val="110000"/>
              </a:lnSpc>
              <a:spcBef>
                <a:spcPts val="850"/>
              </a:spcBef>
              <a:spcAft>
                <a:spcPts val="0"/>
              </a:spcAft>
              <a:buSzPts val="1150"/>
              <a:buChar char="◼"/>
            </a:pPr>
            <a:r>
              <a:rPr b="1" lang="en-US" sz="1250">
                <a:latin typeface="Calibri"/>
                <a:ea typeface="Calibri"/>
                <a:cs typeface="Calibri"/>
                <a:sym typeface="Calibri"/>
              </a:rPr>
              <a:t>Libraries Required to Build the Model :</a:t>
            </a:r>
            <a:endParaRPr/>
          </a:p>
          <a:p>
            <a:pPr indent="-306000" lvl="0" marL="306000" rtl="0" algn="l">
              <a:lnSpc>
                <a:spcPct val="110000"/>
              </a:lnSpc>
              <a:spcBef>
                <a:spcPts val="850"/>
              </a:spcBef>
              <a:spcAft>
                <a:spcPts val="0"/>
              </a:spcAft>
              <a:buSzPts val="1150"/>
              <a:buChar char="◼"/>
            </a:pPr>
            <a:r>
              <a:rPr lang="en-US" sz="1250">
                <a:latin typeface="Calibri"/>
                <a:ea typeface="Calibri"/>
                <a:cs typeface="Calibri"/>
                <a:sym typeface="Calibri"/>
              </a:rPr>
              <a:t>pandas – for data handling and preprocessing</a:t>
            </a:r>
            <a:endParaRPr/>
          </a:p>
          <a:p>
            <a:pPr indent="-306000" lvl="0" marL="306000" rtl="0" algn="l">
              <a:lnSpc>
                <a:spcPct val="110000"/>
              </a:lnSpc>
              <a:spcBef>
                <a:spcPts val="850"/>
              </a:spcBef>
              <a:spcAft>
                <a:spcPts val="0"/>
              </a:spcAft>
              <a:buSzPts val="1150"/>
              <a:buChar char="◼"/>
            </a:pPr>
            <a:r>
              <a:rPr lang="en-US" sz="1250">
                <a:latin typeface="Calibri"/>
                <a:ea typeface="Calibri"/>
                <a:cs typeface="Calibri"/>
                <a:sym typeface="Calibri"/>
              </a:rPr>
              <a:t>numpy – for numerical operations</a:t>
            </a:r>
            <a:endParaRPr/>
          </a:p>
          <a:p>
            <a:pPr indent="-306000" lvl="0" marL="306000" rtl="0" algn="l">
              <a:lnSpc>
                <a:spcPct val="110000"/>
              </a:lnSpc>
              <a:spcBef>
                <a:spcPts val="850"/>
              </a:spcBef>
              <a:spcAft>
                <a:spcPts val="0"/>
              </a:spcAft>
              <a:buSzPts val="1150"/>
              <a:buChar char="◼"/>
            </a:pPr>
            <a:r>
              <a:rPr lang="en-US" sz="1250">
                <a:latin typeface="Calibri"/>
                <a:ea typeface="Calibri"/>
                <a:cs typeface="Calibri"/>
                <a:sym typeface="Calibri"/>
              </a:rPr>
              <a:t>matplotlib / seaborn – for data visualization</a:t>
            </a:r>
            <a:endParaRPr/>
          </a:p>
          <a:p>
            <a:pPr indent="-306000" lvl="0" marL="306000" rtl="0" algn="l">
              <a:lnSpc>
                <a:spcPct val="110000"/>
              </a:lnSpc>
              <a:spcBef>
                <a:spcPts val="850"/>
              </a:spcBef>
              <a:spcAft>
                <a:spcPts val="0"/>
              </a:spcAft>
              <a:buSzPts val="1150"/>
              <a:buChar char="◼"/>
            </a:pPr>
            <a:r>
              <a:rPr lang="en-US" sz="1250">
                <a:latin typeface="Calibri"/>
                <a:ea typeface="Calibri"/>
                <a:cs typeface="Calibri"/>
                <a:sym typeface="Calibri"/>
              </a:rPr>
              <a:t>scikit-learn – for ML model creation, training, and evaluation</a:t>
            </a:r>
            <a:endParaRPr/>
          </a:p>
          <a:p>
            <a:pPr indent="-306000" lvl="0" marL="306000" rtl="0" algn="l">
              <a:lnSpc>
                <a:spcPct val="110000"/>
              </a:lnSpc>
              <a:spcBef>
                <a:spcPts val="850"/>
              </a:spcBef>
              <a:spcAft>
                <a:spcPts val="0"/>
              </a:spcAft>
              <a:buSzPts val="1150"/>
              <a:buChar char="◼"/>
            </a:pPr>
            <a:r>
              <a:rPr lang="en-US" sz="1250">
                <a:latin typeface="Calibri"/>
                <a:ea typeface="Calibri"/>
                <a:cs typeface="Calibri"/>
                <a:sym typeface="Calibri"/>
              </a:rPr>
              <a:t>joblib – for model serialization (optional)</a:t>
            </a:r>
            <a:endParaRPr/>
          </a:p>
          <a:p>
            <a:pPr indent="-306000" lvl="0" marL="306000" rtl="0" algn="l">
              <a:lnSpc>
                <a:spcPct val="110000"/>
              </a:lnSpc>
              <a:spcBef>
                <a:spcPts val="850"/>
              </a:spcBef>
              <a:spcAft>
                <a:spcPts val="0"/>
              </a:spcAft>
              <a:buSzPts val="1150"/>
              <a:buChar char="◼"/>
            </a:pPr>
            <a:r>
              <a:rPr lang="en-US" sz="1250">
                <a:latin typeface="Calibri"/>
                <a:ea typeface="Calibri"/>
                <a:cs typeface="Calibri"/>
                <a:sym typeface="Calibri"/>
              </a:rPr>
              <a:t>warnings – to suppress runtime warnings</a:t>
            </a:r>
            <a:endParaRPr/>
          </a:p>
          <a:p>
            <a:pPr indent="-306000" lvl="0" marL="306000" rtl="0" algn="l">
              <a:lnSpc>
                <a:spcPct val="110000"/>
              </a:lnSpc>
              <a:spcBef>
                <a:spcPts val="850"/>
              </a:spcBef>
              <a:spcAft>
                <a:spcPts val="0"/>
              </a:spcAft>
              <a:buSzPts val="1150"/>
              <a:buChar char="◼"/>
            </a:pPr>
            <a:r>
              <a:rPr lang="en-US" sz="1250">
                <a:latin typeface="Calibri"/>
                <a:ea typeface="Calibri"/>
                <a:cs typeface="Calibri"/>
                <a:sym typeface="Calibri"/>
              </a:rPr>
              <a:t>IPython.display – for rendering output (optional)</a:t>
            </a:r>
            <a:endParaRPr/>
          </a:p>
          <a:p>
            <a:pPr indent="-217804" lvl="1" marL="629435" rtl="0" algn="l">
              <a:spcBef>
                <a:spcPts val="900"/>
              </a:spcBef>
              <a:spcAft>
                <a:spcPts val="0"/>
              </a:spcAft>
              <a:buSzPts val="1380"/>
              <a:buNone/>
            </a:pPr>
            <a:r>
              <a:t/>
            </a:r>
            <a:endParaRPr b="1" sz="150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794134" y="689629"/>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28" name="Google Shape;128;p18"/>
          <p:cNvSpPr txBox="1"/>
          <p:nvPr>
            <p:ph idx="1" type="body"/>
          </p:nvPr>
        </p:nvSpPr>
        <p:spPr>
          <a:xfrm>
            <a:off x="706452" y="1302026"/>
            <a:ext cx="10729811" cy="4935936"/>
          </a:xfrm>
          <a:prstGeom prst="rect">
            <a:avLst/>
          </a:prstGeom>
          <a:noFill/>
          <a:ln>
            <a:noFill/>
          </a:ln>
        </p:spPr>
        <p:txBody>
          <a:bodyPr anchorCtr="0" anchor="ctr" bIns="45700" lIns="91425" spcFirstLastPara="1" rIns="91425" wrap="square" tIns="45700">
            <a:normAutofit fontScale="92500" lnSpcReduction="10000"/>
          </a:bodyPr>
          <a:lstStyle/>
          <a:p>
            <a:pPr indent="-305435" lvl="0" marL="305435" rtl="0" algn="l">
              <a:lnSpc>
                <a:spcPct val="110000"/>
              </a:lnSpc>
              <a:spcBef>
                <a:spcPts val="0"/>
              </a:spcBef>
              <a:spcAft>
                <a:spcPts val="0"/>
              </a:spcAft>
              <a:buSzPct val="92000"/>
              <a:buChar char="◼"/>
            </a:pPr>
            <a:r>
              <a:rPr b="1" lang="en-US" sz="1200">
                <a:latin typeface="Calibri"/>
                <a:ea typeface="Calibri"/>
                <a:cs typeface="Calibri"/>
                <a:sym typeface="Calibri"/>
              </a:rPr>
              <a:t>Algorithm Selection:</a:t>
            </a:r>
            <a:endParaRPr sz="1200">
              <a:latin typeface="Calibri"/>
              <a:ea typeface="Calibri"/>
              <a:cs typeface="Calibri"/>
              <a:sym typeface="Calibri"/>
            </a:endParaRPr>
          </a:p>
          <a:p>
            <a:pPr indent="-305435" lvl="1" marL="629920" rtl="0" algn="l">
              <a:spcBef>
                <a:spcPts val="822"/>
              </a:spcBef>
              <a:spcAft>
                <a:spcPts val="0"/>
              </a:spcAft>
              <a:buSzPct val="92000"/>
              <a:buChar char="◼"/>
            </a:pPr>
            <a:r>
              <a:rPr lang="en-US" sz="1200">
                <a:latin typeface="Calibri"/>
                <a:ea typeface="Calibri"/>
                <a:cs typeface="Calibri"/>
                <a:sym typeface="Calibri"/>
              </a:rPr>
              <a:t>A Random Forest Classifier, a supervised machine learning algorithm, was selected due to its robustness, high accuracy, and ability to handle both numerical and categorical data. </a:t>
            </a:r>
            <a:endParaRPr/>
          </a:p>
          <a:p>
            <a:pPr indent="-305435" lvl="1" marL="629920" rtl="0" algn="l">
              <a:spcBef>
                <a:spcPts val="822"/>
              </a:spcBef>
              <a:spcAft>
                <a:spcPts val="0"/>
              </a:spcAft>
              <a:buSzPct val="92000"/>
              <a:buChar char="◼"/>
            </a:pPr>
            <a:r>
              <a:rPr lang="en-US" sz="1200">
                <a:latin typeface="Calibri"/>
                <a:ea typeface="Calibri"/>
                <a:cs typeface="Calibri"/>
                <a:sym typeface="Calibri"/>
              </a:rPr>
              <a:t>It performs well on classification tasks involving tabular, structured data making it ideal for predicting NSAP welfare schemes based on demographic attributes.</a:t>
            </a:r>
            <a:endParaRPr sz="1200">
              <a:latin typeface="Calibri"/>
              <a:ea typeface="Calibri"/>
              <a:cs typeface="Calibri"/>
              <a:sym typeface="Calibri"/>
            </a:endParaRPr>
          </a:p>
          <a:p>
            <a:pPr indent="-305435" lvl="0" marL="305435" rtl="0" algn="l">
              <a:lnSpc>
                <a:spcPct val="110000"/>
              </a:lnSpc>
              <a:spcBef>
                <a:spcPts val="822"/>
              </a:spcBef>
              <a:spcAft>
                <a:spcPts val="0"/>
              </a:spcAft>
              <a:buSzPct val="92000"/>
              <a:buChar char="◼"/>
            </a:pPr>
            <a:r>
              <a:rPr b="1" lang="en-US" sz="1200">
                <a:latin typeface="Calibri"/>
                <a:ea typeface="Calibri"/>
                <a:cs typeface="Calibri"/>
                <a:sym typeface="Calibri"/>
              </a:rPr>
              <a:t>Data Input:</a:t>
            </a:r>
            <a:endParaRPr sz="1200">
              <a:latin typeface="Calibri"/>
              <a:ea typeface="Calibri"/>
              <a:cs typeface="Calibri"/>
              <a:sym typeface="Calibri"/>
            </a:endParaRPr>
          </a:p>
          <a:p>
            <a:pPr indent="-305435" lvl="1" marL="629920" rtl="0" algn="l">
              <a:spcBef>
                <a:spcPts val="822"/>
              </a:spcBef>
              <a:spcAft>
                <a:spcPts val="0"/>
              </a:spcAft>
              <a:buSzPct val="92000"/>
              <a:buChar char="◼"/>
            </a:pPr>
            <a:r>
              <a:rPr lang="en-US" sz="1200">
                <a:latin typeface="Calibri"/>
                <a:ea typeface="Calibri"/>
                <a:cs typeface="Calibri"/>
                <a:sym typeface="Calibri"/>
              </a:rPr>
              <a:t>The model was trained on district-wise aggregated data with the following input features:</a:t>
            </a:r>
            <a:endParaRPr/>
          </a:p>
          <a:p>
            <a:pPr indent="-270000" lvl="2" marL="900000" rtl="0" algn="l">
              <a:spcBef>
                <a:spcPts val="822"/>
              </a:spcBef>
              <a:spcAft>
                <a:spcPts val="0"/>
              </a:spcAft>
              <a:buSzPct val="92000"/>
              <a:buChar char="◼"/>
            </a:pPr>
            <a:r>
              <a:rPr lang="en-US" sz="1200">
                <a:latin typeface="Calibri"/>
                <a:ea typeface="Calibri"/>
                <a:cs typeface="Calibri"/>
                <a:sym typeface="Calibri"/>
              </a:rPr>
              <a:t>totalmale, totalfemale, totaltransgender</a:t>
            </a:r>
            <a:endParaRPr sz="1200">
              <a:latin typeface="Calibri"/>
              <a:ea typeface="Calibri"/>
              <a:cs typeface="Calibri"/>
              <a:sym typeface="Calibri"/>
            </a:endParaRPr>
          </a:p>
          <a:p>
            <a:pPr indent="-270000" lvl="2" marL="900000" rtl="0" algn="l">
              <a:spcBef>
                <a:spcPts val="822"/>
              </a:spcBef>
              <a:spcAft>
                <a:spcPts val="0"/>
              </a:spcAft>
              <a:buSzPct val="92000"/>
              <a:buChar char="◼"/>
            </a:pPr>
            <a:r>
              <a:rPr lang="en-US" sz="1200">
                <a:latin typeface="Calibri"/>
                <a:ea typeface="Calibri"/>
                <a:cs typeface="Calibri"/>
                <a:sym typeface="Calibri"/>
              </a:rPr>
              <a:t>totalsc, totalst, totalgen, totalobc</a:t>
            </a:r>
            <a:endParaRPr sz="1200">
              <a:latin typeface="Calibri"/>
              <a:ea typeface="Calibri"/>
              <a:cs typeface="Calibri"/>
              <a:sym typeface="Calibri"/>
            </a:endParaRPr>
          </a:p>
          <a:p>
            <a:pPr indent="-270000" lvl="2" marL="900000" rtl="0" algn="l">
              <a:spcBef>
                <a:spcPts val="822"/>
              </a:spcBef>
              <a:spcAft>
                <a:spcPts val="0"/>
              </a:spcAft>
              <a:buSzPct val="92000"/>
              <a:buChar char="◼"/>
            </a:pPr>
            <a:r>
              <a:rPr lang="en-US" sz="1200">
                <a:latin typeface="Calibri"/>
                <a:ea typeface="Calibri"/>
                <a:cs typeface="Calibri"/>
                <a:sym typeface="Calibri"/>
              </a:rPr>
              <a:t>totalaadhaar, totalmobilenumber</a:t>
            </a:r>
            <a:endParaRPr sz="1200">
              <a:latin typeface="Calibri"/>
              <a:ea typeface="Calibri"/>
              <a:cs typeface="Calibri"/>
              <a:sym typeface="Calibri"/>
            </a:endParaRPr>
          </a:p>
          <a:p>
            <a:pPr indent="-305435" lvl="1" marL="629920" rtl="0" algn="l">
              <a:spcBef>
                <a:spcPts val="822"/>
              </a:spcBef>
              <a:spcAft>
                <a:spcPts val="0"/>
              </a:spcAft>
              <a:buSzPct val="92000"/>
              <a:buChar char="◼"/>
            </a:pPr>
            <a:r>
              <a:rPr lang="en-US" sz="1200">
                <a:latin typeface="Calibri"/>
                <a:ea typeface="Calibri"/>
                <a:cs typeface="Calibri"/>
                <a:sym typeface="Calibri"/>
              </a:rPr>
              <a:t>The target variable was: schemecode (IGNOAPS, IGNWPS, IGNDPS)</a:t>
            </a:r>
            <a:endParaRPr/>
          </a:p>
          <a:p>
            <a:pPr indent="-305435" lvl="0" marL="305435" rtl="0" algn="l">
              <a:lnSpc>
                <a:spcPct val="110000"/>
              </a:lnSpc>
              <a:spcBef>
                <a:spcPts val="822"/>
              </a:spcBef>
              <a:spcAft>
                <a:spcPts val="0"/>
              </a:spcAft>
              <a:buSzPct val="92000"/>
              <a:buChar char="◼"/>
            </a:pPr>
            <a:r>
              <a:rPr b="1" lang="en-US" sz="1200">
                <a:latin typeface="Calibri"/>
                <a:ea typeface="Calibri"/>
                <a:cs typeface="Calibri"/>
                <a:sym typeface="Calibri"/>
              </a:rPr>
              <a:t>Training Process:</a:t>
            </a:r>
            <a:endParaRPr sz="1200">
              <a:latin typeface="Calibri"/>
              <a:ea typeface="Calibri"/>
              <a:cs typeface="Calibri"/>
              <a:sym typeface="Calibri"/>
            </a:endParaRPr>
          </a:p>
          <a:p>
            <a:pPr indent="-305435" lvl="1" marL="629920" rtl="0" algn="l">
              <a:spcBef>
                <a:spcPts val="822"/>
              </a:spcBef>
              <a:spcAft>
                <a:spcPts val="0"/>
              </a:spcAft>
              <a:buSzPct val="92000"/>
              <a:buChar char="◼"/>
            </a:pPr>
            <a:r>
              <a:rPr lang="en-US" sz="1200">
                <a:latin typeface="Calibri"/>
                <a:ea typeface="Calibri"/>
                <a:cs typeface="Calibri"/>
                <a:sym typeface="Calibri"/>
              </a:rPr>
              <a:t>The dataset was split into training and testing sets using an 80:20 ratio. </a:t>
            </a:r>
            <a:endParaRPr/>
          </a:p>
          <a:p>
            <a:pPr indent="-305435" lvl="1" marL="629920" rtl="0" algn="l">
              <a:spcBef>
                <a:spcPts val="822"/>
              </a:spcBef>
              <a:spcAft>
                <a:spcPts val="0"/>
              </a:spcAft>
              <a:buSzPct val="92000"/>
              <a:buChar char="◼"/>
            </a:pPr>
            <a:r>
              <a:rPr lang="en-US" sz="1200">
                <a:latin typeface="Calibri"/>
                <a:ea typeface="Calibri"/>
                <a:cs typeface="Calibri"/>
                <a:sym typeface="Calibri"/>
              </a:rPr>
              <a:t>The Random Forest Classifier was trained on the training set using default hyperparameters.</a:t>
            </a:r>
            <a:endParaRPr/>
          </a:p>
          <a:p>
            <a:pPr indent="-305435" lvl="1" marL="629920" rtl="0" algn="l">
              <a:spcBef>
                <a:spcPts val="822"/>
              </a:spcBef>
              <a:spcAft>
                <a:spcPts val="0"/>
              </a:spcAft>
              <a:buSzPct val="92000"/>
              <a:buChar char="◼"/>
            </a:pPr>
            <a:r>
              <a:rPr lang="en-US" sz="1200">
                <a:latin typeface="Calibri"/>
                <a:ea typeface="Calibri"/>
                <a:cs typeface="Calibri"/>
                <a:sym typeface="Calibri"/>
              </a:rPr>
              <a:t>Performance was validated using classification metrics such as accuracy, precision, recall, and confusion matrix.</a:t>
            </a:r>
            <a:endParaRPr sz="1200">
              <a:latin typeface="Calibri"/>
              <a:ea typeface="Calibri"/>
              <a:cs typeface="Calibri"/>
              <a:sym typeface="Calibri"/>
            </a:endParaRPr>
          </a:p>
          <a:p>
            <a:pPr indent="-305435" lvl="0" marL="305435" rtl="0" algn="l">
              <a:lnSpc>
                <a:spcPct val="110000"/>
              </a:lnSpc>
              <a:spcBef>
                <a:spcPts val="822"/>
              </a:spcBef>
              <a:spcAft>
                <a:spcPts val="0"/>
              </a:spcAft>
              <a:buSzPct val="92000"/>
              <a:buChar char="◼"/>
            </a:pPr>
            <a:r>
              <a:rPr b="1" lang="en-US" sz="1200">
                <a:latin typeface="Calibri"/>
                <a:ea typeface="Calibri"/>
                <a:cs typeface="Calibri"/>
                <a:sym typeface="Calibri"/>
              </a:rPr>
              <a:t>Prediction Process:</a:t>
            </a:r>
            <a:endParaRPr sz="1200">
              <a:latin typeface="Calibri"/>
              <a:ea typeface="Calibri"/>
              <a:cs typeface="Calibri"/>
              <a:sym typeface="Calibri"/>
            </a:endParaRPr>
          </a:p>
          <a:p>
            <a:pPr indent="-305435" lvl="1" marL="629920" rtl="0" algn="l">
              <a:spcBef>
                <a:spcPts val="822"/>
              </a:spcBef>
              <a:spcAft>
                <a:spcPts val="0"/>
              </a:spcAft>
              <a:buSzPct val="92000"/>
              <a:buChar char="◼"/>
            </a:pPr>
            <a:r>
              <a:rPr lang="en-US" sz="1200">
                <a:latin typeface="Calibri"/>
                <a:ea typeface="Calibri"/>
                <a:cs typeface="Calibri"/>
                <a:sym typeface="Calibri"/>
              </a:rPr>
              <a:t>The trained model was used to predict the appropriate welfare scheme for each record in the test set.</a:t>
            </a:r>
            <a:endParaRPr/>
          </a:p>
          <a:p>
            <a:pPr indent="-305435" lvl="1" marL="629920" rtl="0" algn="l">
              <a:spcBef>
                <a:spcPts val="822"/>
              </a:spcBef>
              <a:spcAft>
                <a:spcPts val="0"/>
              </a:spcAft>
              <a:buSzPct val="92000"/>
              <a:buChar char="◼"/>
            </a:pPr>
            <a:r>
              <a:rPr lang="en-US" sz="1200">
                <a:latin typeface="Calibri"/>
                <a:ea typeface="Calibri"/>
                <a:cs typeface="Calibri"/>
                <a:sym typeface="Calibri"/>
              </a:rPr>
              <a:t>Predictions were made entirely within IBM Cloud’s Jupyter Notebook environment without real-time data input, as the dataset was pre-aggregated.</a:t>
            </a:r>
            <a:endParaRPr/>
          </a:p>
          <a:p>
            <a:pPr indent="-305435" lvl="1" marL="629920" rtl="0" algn="l">
              <a:spcBef>
                <a:spcPts val="822"/>
              </a:spcBef>
              <a:spcAft>
                <a:spcPts val="0"/>
              </a:spcAft>
              <a:buSzPct val="92000"/>
              <a:buChar char="◼"/>
            </a:pPr>
            <a:r>
              <a:rPr lang="en-US" sz="1200">
                <a:latin typeface="Calibri"/>
                <a:ea typeface="Calibri"/>
                <a:cs typeface="Calibri"/>
                <a:sym typeface="Calibri"/>
              </a:rPr>
              <a:t>The model achieved an accuracy of 97.2%, making it a reliable tool for automated scheme classification.</a:t>
            </a:r>
            <a:endParaRPr sz="1200">
              <a:latin typeface="Calibri"/>
              <a:ea typeface="Calibri"/>
              <a:cs typeface="Calibri"/>
              <a:sym typeface="Calibri"/>
            </a:endParaRPr>
          </a:p>
          <a:p>
            <a:pPr indent="-213598" lvl="0" marL="305435" rtl="0" algn="l">
              <a:lnSpc>
                <a:spcPct val="110000"/>
              </a:lnSpc>
              <a:spcBef>
                <a:spcPts val="914"/>
              </a:spcBef>
              <a:spcAft>
                <a:spcPts val="0"/>
              </a:spcAft>
              <a:buSzPct val="92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681400"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sp>
        <p:nvSpPr>
          <p:cNvPr id="134" name="Google Shape;134;p19"/>
          <p:cNvSpPr txBox="1"/>
          <p:nvPr>
            <p:ph idx="1" type="body"/>
          </p:nvPr>
        </p:nvSpPr>
        <p:spPr>
          <a:xfrm>
            <a:off x="701536" y="1307939"/>
            <a:ext cx="10772305" cy="856527"/>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288"/>
              <a:buNone/>
            </a:pPr>
            <a:r>
              <a:rPr lang="en-US" sz="1400">
                <a:latin typeface="Calibri"/>
                <a:ea typeface="Calibri"/>
                <a:cs typeface="Calibri"/>
                <a:sym typeface="Calibri"/>
              </a:rPr>
              <a:t>The trained machine learning model was evaluated using a test dataset to assess its ability to predict NSAP welfare schemes accurately.</a:t>
            </a:r>
            <a:br>
              <a:rPr lang="en-US" sz="1400">
                <a:latin typeface="Calibri"/>
                <a:ea typeface="Calibri"/>
                <a:cs typeface="Calibri"/>
                <a:sym typeface="Calibri"/>
              </a:rPr>
            </a:br>
            <a:r>
              <a:rPr lang="en-US" sz="1400">
                <a:latin typeface="Calibri"/>
                <a:ea typeface="Calibri"/>
                <a:cs typeface="Calibri"/>
                <a:sym typeface="Calibri"/>
              </a:rPr>
              <a:t>The following evaluation metrics and confusion matrix highlight its strong performance.</a:t>
            </a:r>
            <a:endParaRPr sz="1400">
              <a:latin typeface="Calibri"/>
              <a:ea typeface="Calibri"/>
              <a:cs typeface="Calibri"/>
              <a:sym typeface="Calibri"/>
            </a:endParaRPr>
          </a:p>
        </p:txBody>
      </p:sp>
      <p:pic>
        <p:nvPicPr>
          <p:cNvPr descr="classification report.jpg" id="135" name="Google Shape;135;p19"/>
          <p:cNvPicPr preferRelativeResize="0"/>
          <p:nvPr/>
        </p:nvPicPr>
        <p:blipFill rotWithShape="1">
          <a:blip r:embed="rId3">
            <a:alphaModFix/>
          </a:blip>
          <a:srcRect b="0" l="0" r="0" t="0"/>
          <a:stretch/>
        </p:blipFill>
        <p:spPr>
          <a:xfrm>
            <a:off x="978615" y="2455101"/>
            <a:ext cx="4699321" cy="3430227"/>
          </a:xfrm>
          <a:prstGeom prst="rect">
            <a:avLst/>
          </a:prstGeom>
          <a:noFill/>
          <a:ln>
            <a:noFill/>
          </a:ln>
        </p:spPr>
      </p:pic>
      <p:pic>
        <p:nvPicPr>
          <p:cNvPr descr="confusion matrix.jpg" id="136" name="Google Shape;136;p19"/>
          <p:cNvPicPr preferRelativeResize="0"/>
          <p:nvPr/>
        </p:nvPicPr>
        <p:blipFill rotWithShape="1">
          <a:blip r:embed="rId4">
            <a:alphaModFix/>
          </a:blip>
          <a:srcRect b="0" l="0" r="0" t="0"/>
          <a:stretch/>
        </p:blipFill>
        <p:spPr>
          <a:xfrm>
            <a:off x="6688899" y="2398585"/>
            <a:ext cx="4369276" cy="360259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693926"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42" name="Google Shape;142;p20"/>
          <p:cNvSpPr txBox="1"/>
          <p:nvPr>
            <p:ph idx="1" type="body"/>
          </p:nvPr>
        </p:nvSpPr>
        <p:spPr>
          <a:xfrm>
            <a:off x="706453" y="1339604"/>
            <a:ext cx="10842545" cy="4673324"/>
          </a:xfrm>
          <a:prstGeom prst="rect">
            <a:avLst/>
          </a:prstGeom>
          <a:noFill/>
          <a:ln>
            <a:noFill/>
          </a:ln>
        </p:spPr>
        <p:txBody>
          <a:bodyPr anchorCtr="0" anchor="ctr" bIns="45700" lIns="91425" spcFirstLastPara="1" rIns="91425" wrap="square" tIns="45700">
            <a:normAutofit lnSpcReduction="10000"/>
          </a:bodyPr>
          <a:lstStyle/>
          <a:p>
            <a:pPr indent="-306000" lvl="0" marL="306000" rtl="0" algn="l">
              <a:lnSpc>
                <a:spcPct val="110000"/>
              </a:lnSpc>
              <a:spcBef>
                <a:spcPts val="0"/>
              </a:spcBef>
              <a:spcAft>
                <a:spcPts val="0"/>
              </a:spcAft>
              <a:buSzPts val="1472"/>
              <a:buChar char="◼"/>
            </a:pPr>
            <a:r>
              <a:rPr lang="en-US" sz="1600">
                <a:latin typeface="Calibri"/>
                <a:ea typeface="Calibri"/>
                <a:cs typeface="Calibri"/>
                <a:sym typeface="Calibri"/>
              </a:rPr>
              <a:t>The project successfully demonstrated the potential of machine learning in automating the eligibility prediction process for government welfare schemes under the NSAP initiative. Using demographic and socio-economic features, the model was able to predict scheme categories (IGNOAPS, IGNWPS, IGNDPS) with </a:t>
            </a:r>
            <a:r>
              <a:rPr b="1" lang="en-US" sz="1600">
                <a:latin typeface="Calibri"/>
                <a:ea typeface="Calibri"/>
                <a:cs typeface="Calibri"/>
                <a:sym typeface="Calibri"/>
              </a:rPr>
              <a:t>97.2% accuracy</a:t>
            </a:r>
            <a:r>
              <a:rPr lang="en-US" sz="1600">
                <a:latin typeface="Calibri"/>
                <a:ea typeface="Calibri"/>
                <a:cs typeface="Calibri"/>
                <a:sym typeface="Calibri"/>
              </a:rPr>
              <a:t>.</a:t>
            </a:r>
            <a:endParaRPr/>
          </a:p>
          <a:p>
            <a:pPr indent="-306000" lvl="0" marL="306000" rtl="0" algn="l">
              <a:lnSpc>
                <a:spcPct val="110000"/>
              </a:lnSpc>
              <a:spcBef>
                <a:spcPts val="920"/>
              </a:spcBef>
              <a:spcAft>
                <a:spcPts val="0"/>
              </a:spcAft>
              <a:buSzPts val="1472"/>
              <a:buChar char="◼"/>
            </a:pPr>
            <a:r>
              <a:rPr lang="en-US" sz="1600">
                <a:latin typeface="Calibri"/>
                <a:ea typeface="Calibri"/>
                <a:cs typeface="Calibri"/>
                <a:sym typeface="Calibri"/>
              </a:rPr>
              <a:t>Throughout the project, careful preprocessing and feature analysis ensured data quality, while the Random Forest classifier provided robust results with minimal overfitting.</a:t>
            </a:r>
            <a:endParaRPr/>
          </a:p>
          <a:p>
            <a:pPr indent="-306000" lvl="0" marL="306000" rtl="0" algn="l">
              <a:lnSpc>
                <a:spcPct val="110000"/>
              </a:lnSpc>
              <a:spcBef>
                <a:spcPts val="920"/>
              </a:spcBef>
              <a:spcAft>
                <a:spcPts val="0"/>
              </a:spcAft>
              <a:buSzPts val="1472"/>
              <a:buChar char="◼"/>
            </a:pPr>
            <a:r>
              <a:rPr lang="en-US" sz="1600">
                <a:latin typeface="Calibri"/>
                <a:ea typeface="Calibri"/>
                <a:cs typeface="Calibri"/>
                <a:sym typeface="Calibri"/>
              </a:rPr>
              <a:t>Some challenges included:</a:t>
            </a:r>
            <a:endParaRPr/>
          </a:p>
          <a:p>
            <a:pPr indent="-306000" lvl="1" marL="630000" rtl="0" algn="l">
              <a:spcBef>
                <a:spcPts val="920"/>
              </a:spcBef>
              <a:spcAft>
                <a:spcPts val="0"/>
              </a:spcAft>
              <a:buSzPts val="1472"/>
              <a:buChar char="◼"/>
            </a:pPr>
            <a:r>
              <a:rPr lang="en-US" sz="1600">
                <a:latin typeface="Calibri"/>
                <a:ea typeface="Calibri"/>
                <a:cs typeface="Calibri"/>
                <a:sym typeface="Calibri"/>
              </a:rPr>
              <a:t>Understanding data imbalance across scheme categories.</a:t>
            </a:r>
            <a:endParaRPr/>
          </a:p>
          <a:p>
            <a:pPr indent="-306000" lvl="1" marL="630000" rtl="0" algn="l">
              <a:spcBef>
                <a:spcPts val="920"/>
              </a:spcBef>
              <a:spcAft>
                <a:spcPts val="0"/>
              </a:spcAft>
              <a:buSzPts val="1472"/>
              <a:buChar char="◼"/>
            </a:pPr>
            <a:r>
              <a:rPr lang="en-US" sz="1600">
                <a:latin typeface="Calibri"/>
                <a:ea typeface="Calibri"/>
                <a:cs typeface="Calibri"/>
                <a:sym typeface="Calibri"/>
              </a:rPr>
              <a:t>Handling subtle feature overlaps between eligible groups.</a:t>
            </a:r>
            <a:endParaRPr/>
          </a:p>
          <a:p>
            <a:pPr indent="-306000" lvl="0" marL="306000" rtl="0" algn="l">
              <a:lnSpc>
                <a:spcPct val="110000"/>
              </a:lnSpc>
              <a:spcBef>
                <a:spcPts val="920"/>
              </a:spcBef>
              <a:spcAft>
                <a:spcPts val="0"/>
              </a:spcAft>
              <a:buSzPts val="1472"/>
              <a:buChar char="◼"/>
            </a:pPr>
            <a:r>
              <a:rPr lang="en-US" sz="1600">
                <a:latin typeface="Calibri"/>
                <a:ea typeface="Calibri"/>
                <a:cs typeface="Calibri"/>
                <a:sym typeface="Calibri"/>
              </a:rPr>
              <a:t>These can be addressed further with advanced techniques like SMOTE or deep learning models.</a:t>
            </a:r>
            <a:endParaRPr/>
          </a:p>
          <a:p>
            <a:pPr indent="-306000" lvl="0" marL="306000" rtl="0" algn="l">
              <a:lnSpc>
                <a:spcPct val="110000"/>
              </a:lnSpc>
              <a:spcBef>
                <a:spcPts val="920"/>
              </a:spcBef>
              <a:spcAft>
                <a:spcPts val="0"/>
              </a:spcAft>
              <a:buSzPts val="1472"/>
              <a:buChar char="◼"/>
            </a:pPr>
            <a:r>
              <a:rPr lang="en-US" sz="1600">
                <a:latin typeface="Calibri"/>
                <a:ea typeface="Calibri"/>
                <a:cs typeface="Calibri"/>
                <a:sym typeface="Calibri"/>
              </a:rPr>
              <a:t>Overall, this approach can significantly reduce the manual effort and time in screening potential beneficiaries, enabling faster and more inclusive delivery of social support.</a:t>
            </a:r>
            <a:endParaRPr sz="1600">
              <a:latin typeface="Calibri"/>
              <a:ea typeface="Calibri"/>
              <a:cs typeface="Calibri"/>
              <a:sym typeface="Calibri"/>
            </a:endParaRPr>
          </a:p>
          <a:p>
            <a:pPr indent="-314128" lvl="0" marL="306000" rtl="0" algn="l">
              <a:lnSpc>
                <a:spcPct val="110000"/>
              </a:lnSpc>
              <a:spcBef>
                <a:spcPts val="920"/>
              </a:spcBef>
              <a:spcAft>
                <a:spcPts val="0"/>
              </a:spcAft>
              <a:buSzPts val="1600"/>
              <a:buFont typeface="Calibri"/>
              <a:buChar char="◼"/>
            </a:pPr>
            <a:r>
              <a:rPr lang="en-US" sz="1600">
                <a:latin typeface="Calibri"/>
                <a:ea typeface="Calibri"/>
                <a:cs typeface="Calibri"/>
                <a:sym typeface="Calibri"/>
              </a:rPr>
              <a:t>Complete project code available at: </a:t>
            </a:r>
            <a:r>
              <a:rPr lang="en-US" sz="1600" u="sng">
                <a:solidFill>
                  <a:schemeClr val="accent1"/>
                </a:solidFill>
                <a:latin typeface="Calibri"/>
                <a:ea typeface="Calibri"/>
                <a:cs typeface="Calibri"/>
                <a:sym typeface="Calibri"/>
                <a:hlinkClick r:id="rId3">
                  <a:extLst>
                    <a:ext uri="{A12FA001-AC4F-418D-AE19-62706E023703}">
                      <ahyp:hlinkClr val="tx"/>
                    </a:ext>
                  </a:extLst>
                </a:hlinkClick>
              </a:rPr>
              <a:t>https://github.com/SwatiUpadhyay/NSAP-Eligibility-Prediction-IBM-Project</a:t>
            </a:r>
            <a:r>
              <a:rPr lang="en-US" sz="1600">
                <a:solidFill>
                  <a:schemeClr val="accent1"/>
                </a:solidFill>
                <a:latin typeface="Calibri"/>
                <a:ea typeface="Calibri"/>
                <a:cs typeface="Calibri"/>
                <a:sym typeface="Calibri"/>
              </a:rPr>
              <a:t> </a:t>
            </a:r>
            <a:endParaRPr sz="1600">
              <a:solidFill>
                <a:schemeClr val="accent1"/>
              </a:solidFill>
              <a:latin typeface="Calibri"/>
              <a:ea typeface="Calibri"/>
              <a:cs typeface="Calibri"/>
              <a:sym typeface="Calibri"/>
            </a:endParaRPr>
          </a:p>
          <a:p>
            <a:pPr indent="-241738" lvl="0" marL="306000" rtl="0" algn="l">
              <a:lnSpc>
                <a:spcPct val="110000"/>
              </a:lnSpc>
              <a:spcBef>
                <a:spcPts val="820"/>
              </a:spcBef>
              <a:spcAft>
                <a:spcPts val="0"/>
              </a:spcAft>
              <a:buSzPts val="1012"/>
              <a:buNone/>
            </a:pPr>
            <a:r>
              <a:t/>
            </a:r>
            <a:endParaRPr sz="1100">
              <a:latin typeface="Calibri"/>
              <a:ea typeface="Calibri"/>
              <a:cs typeface="Calibri"/>
              <a:sym typeface="Calibri"/>
            </a:endParaRPr>
          </a:p>
          <a:p>
            <a:pPr indent="-188595" lvl="0" marL="305435" rtl="0" algn="l">
              <a:lnSpc>
                <a:spcPct val="110000"/>
              </a:lnSpc>
              <a:spcBef>
                <a:spcPts val="1000"/>
              </a:spcBef>
              <a:spcAft>
                <a:spcPts val="0"/>
              </a:spcAft>
              <a:buSzPts val="1840"/>
              <a:buNone/>
            </a:pPr>
            <a:r>
              <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idx="1" type="body"/>
          </p:nvPr>
        </p:nvSpPr>
        <p:spPr>
          <a:xfrm>
            <a:off x="831712" y="1464864"/>
            <a:ext cx="11029615" cy="4673324"/>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l">
              <a:lnSpc>
                <a:spcPct val="110000"/>
              </a:lnSpc>
              <a:spcBef>
                <a:spcPts val="0"/>
              </a:spcBef>
              <a:spcAft>
                <a:spcPts val="0"/>
              </a:spcAft>
              <a:buSzPct val="91999"/>
              <a:buNone/>
            </a:pPr>
            <a:r>
              <a:t/>
            </a:r>
            <a:endParaRPr b="1" sz="2000"/>
          </a:p>
          <a:p>
            <a:pPr indent="-305435" lvl="0" marL="305435" rtl="0" algn="l">
              <a:lnSpc>
                <a:spcPct val="110000"/>
              </a:lnSpc>
              <a:spcBef>
                <a:spcPts val="896"/>
              </a:spcBef>
              <a:spcAft>
                <a:spcPts val="0"/>
              </a:spcAft>
              <a:buSzPct val="92000"/>
              <a:buChar char="◼"/>
            </a:pPr>
            <a:r>
              <a:rPr lang="en-US" sz="1600">
                <a:latin typeface="Calibri"/>
                <a:ea typeface="Calibri"/>
                <a:cs typeface="Calibri"/>
                <a:sym typeface="Calibri"/>
              </a:rPr>
              <a:t>To enhance the effectiveness and scalability of the system, several future improvements are proposed:</a:t>
            </a:r>
            <a:endParaRPr/>
          </a:p>
          <a:p>
            <a:pPr indent="-306000" lvl="0" marL="306000" rtl="0" algn="l">
              <a:lnSpc>
                <a:spcPct val="110000"/>
              </a:lnSpc>
              <a:spcBef>
                <a:spcPts val="896"/>
              </a:spcBef>
              <a:spcAft>
                <a:spcPts val="0"/>
              </a:spcAft>
              <a:buSzPct val="92000"/>
              <a:buChar char="◼"/>
            </a:pPr>
            <a:r>
              <a:rPr b="1" lang="en-US" sz="1600">
                <a:latin typeface="Calibri"/>
                <a:ea typeface="Calibri"/>
                <a:cs typeface="Calibri"/>
                <a:sym typeface="Calibri"/>
              </a:rPr>
              <a:t>Incorporation of Additional Data Sources</a:t>
            </a:r>
            <a:r>
              <a:rPr lang="en-US" sz="1600">
                <a:latin typeface="Calibri"/>
                <a:ea typeface="Calibri"/>
                <a:cs typeface="Calibri"/>
                <a:sym typeface="Calibri"/>
              </a:rPr>
              <a:t>:</a:t>
            </a:r>
            <a:endParaRPr/>
          </a:p>
          <a:p>
            <a:pPr indent="-306000" lvl="1" marL="630000" rtl="0" algn="l">
              <a:spcBef>
                <a:spcPts val="896"/>
              </a:spcBef>
              <a:spcAft>
                <a:spcPts val="0"/>
              </a:spcAft>
              <a:buSzPct val="92000"/>
              <a:buChar char="◼"/>
            </a:pPr>
            <a:r>
              <a:rPr lang="en-US" sz="1600">
                <a:latin typeface="Calibri"/>
                <a:ea typeface="Calibri"/>
                <a:cs typeface="Calibri"/>
                <a:sym typeface="Calibri"/>
              </a:rPr>
              <a:t>Integrate more demographic, health, or economic indicators to refine prediction accuracy.</a:t>
            </a:r>
            <a:endParaRPr/>
          </a:p>
          <a:p>
            <a:pPr indent="-306000" lvl="0" marL="306000" rtl="0" algn="l">
              <a:lnSpc>
                <a:spcPct val="110000"/>
              </a:lnSpc>
              <a:spcBef>
                <a:spcPts val="896"/>
              </a:spcBef>
              <a:spcAft>
                <a:spcPts val="0"/>
              </a:spcAft>
              <a:buSzPct val="92000"/>
              <a:buChar char="◼"/>
            </a:pPr>
            <a:r>
              <a:rPr b="1" lang="en-US" sz="1600">
                <a:latin typeface="Calibri"/>
                <a:ea typeface="Calibri"/>
                <a:cs typeface="Calibri"/>
                <a:sym typeface="Calibri"/>
              </a:rPr>
              <a:t>Algorithm Optimization</a:t>
            </a:r>
            <a:r>
              <a:rPr lang="en-US" sz="1600">
                <a:latin typeface="Calibri"/>
                <a:ea typeface="Calibri"/>
                <a:cs typeface="Calibri"/>
                <a:sym typeface="Calibri"/>
              </a:rPr>
              <a:t>:</a:t>
            </a:r>
            <a:endParaRPr/>
          </a:p>
          <a:p>
            <a:pPr indent="-306000" lvl="1" marL="630000" rtl="0" algn="l">
              <a:spcBef>
                <a:spcPts val="896"/>
              </a:spcBef>
              <a:spcAft>
                <a:spcPts val="0"/>
              </a:spcAft>
              <a:buSzPct val="92000"/>
              <a:buChar char="◼"/>
            </a:pPr>
            <a:r>
              <a:rPr lang="en-US" sz="1600">
                <a:latin typeface="Calibri"/>
                <a:ea typeface="Calibri"/>
                <a:cs typeface="Calibri"/>
                <a:sym typeface="Calibri"/>
              </a:rPr>
              <a:t>Experiment with ensemble models, gradient boosting, or neural networks (e.g., XGBoost, LightGBM) to improve performance.</a:t>
            </a:r>
            <a:endParaRPr/>
          </a:p>
          <a:p>
            <a:pPr indent="-306000" lvl="0" marL="306000" rtl="0" algn="l">
              <a:lnSpc>
                <a:spcPct val="110000"/>
              </a:lnSpc>
              <a:spcBef>
                <a:spcPts val="896"/>
              </a:spcBef>
              <a:spcAft>
                <a:spcPts val="0"/>
              </a:spcAft>
              <a:buSzPct val="92000"/>
              <a:buChar char="◼"/>
            </a:pPr>
            <a:r>
              <a:rPr b="1" lang="en-US" sz="1600">
                <a:latin typeface="Calibri"/>
                <a:ea typeface="Calibri"/>
                <a:cs typeface="Calibri"/>
                <a:sym typeface="Calibri"/>
              </a:rPr>
              <a:t>Geographical Expansion:</a:t>
            </a:r>
            <a:endParaRPr/>
          </a:p>
          <a:p>
            <a:pPr indent="-306000" lvl="1" marL="630000" rtl="0" algn="l">
              <a:spcBef>
                <a:spcPts val="896"/>
              </a:spcBef>
              <a:spcAft>
                <a:spcPts val="0"/>
              </a:spcAft>
              <a:buSzPct val="92000"/>
              <a:buChar char="◼"/>
            </a:pPr>
            <a:r>
              <a:rPr lang="en-US" sz="1600">
                <a:latin typeface="Calibri"/>
                <a:ea typeface="Calibri"/>
                <a:cs typeface="Calibri"/>
                <a:sym typeface="Calibri"/>
              </a:rPr>
              <a:t>Extend the system to cover all Indian states and union territories, enabling a unified national framework.</a:t>
            </a:r>
            <a:endParaRPr/>
          </a:p>
          <a:p>
            <a:pPr indent="-306000" lvl="0" marL="306000" rtl="0" algn="l">
              <a:lnSpc>
                <a:spcPct val="110000"/>
              </a:lnSpc>
              <a:spcBef>
                <a:spcPts val="896"/>
              </a:spcBef>
              <a:spcAft>
                <a:spcPts val="0"/>
              </a:spcAft>
              <a:buSzPct val="92000"/>
              <a:buChar char="◼"/>
            </a:pPr>
            <a:r>
              <a:rPr b="1" lang="en-US" sz="1600">
                <a:latin typeface="Calibri"/>
                <a:ea typeface="Calibri"/>
                <a:cs typeface="Calibri"/>
                <a:sym typeface="Calibri"/>
              </a:rPr>
              <a:t>Real-Time Integration</a:t>
            </a:r>
            <a:r>
              <a:rPr lang="en-US" sz="1600">
                <a:latin typeface="Calibri"/>
                <a:ea typeface="Calibri"/>
                <a:cs typeface="Calibri"/>
                <a:sym typeface="Calibri"/>
              </a:rPr>
              <a:t>:</a:t>
            </a:r>
            <a:endParaRPr/>
          </a:p>
          <a:p>
            <a:pPr indent="-306000" lvl="1" marL="630000" rtl="0" algn="l">
              <a:spcBef>
                <a:spcPts val="896"/>
              </a:spcBef>
              <a:spcAft>
                <a:spcPts val="0"/>
              </a:spcAft>
              <a:buSzPct val="92000"/>
              <a:buChar char="◼"/>
            </a:pPr>
            <a:r>
              <a:rPr lang="en-US" sz="1600">
                <a:latin typeface="Calibri"/>
                <a:ea typeface="Calibri"/>
                <a:cs typeface="Calibri"/>
                <a:sym typeface="Calibri"/>
              </a:rPr>
              <a:t>Deploy as a live web service that can accept user input and provide instant scheme recommendations.</a:t>
            </a:r>
            <a:endParaRPr/>
          </a:p>
          <a:p>
            <a:pPr indent="-306000" lvl="0" marL="306000" rtl="0" algn="l">
              <a:lnSpc>
                <a:spcPct val="110000"/>
              </a:lnSpc>
              <a:spcBef>
                <a:spcPts val="896"/>
              </a:spcBef>
              <a:spcAft>
                <a:spcPts val="0"/>
              </a:spcAft>
              <a:buSzPct val="92000"/>
              <a:buChar char="◼"/>
            </a:pPr>
            <a:r>
              <a:rPr b="1" lang="en-US" sz="1600">
                <a:latin typeface="Calibri"/>
                <a:ea typeface="Calibri"/>
                <a:cs typeface="Calibri"/>
                <a:sym typeface="Calibri"/>
              </a:rPr>
              <a:t>Edge &amp; Cloud Computing Integration</a:t>
            </a:r>
            <a:r>
              <a:rPr lang="en-US" sz="1600">
                <a:latin typeface="Calibri"/>
                <a:ea typeface="Calibri"/>
                <a:cs typeface="Calibri"/>
                <a:sym typeface="Calibri"/>
              </a:rPr>
              <a:t>:</a:t>
            </a:r>
            <a:endParaRPr/>
          </a:p>
          <a:p>
            <a:pPr indent="-306000" lvl="1" marL="630000" rtl="0" algn="l">
              <a:spcBef>
                <a:spcPts val="896"/>
              </a:spcBef>
              <a:spcAft>
                <a:spcPts val="0"/>
              </a:spcAft>
              <a:buSzPct val="92000"/>
              <a:buChar char="◼"/>
            </a:pPr>
            <a:r>
              <a:rPr lang="en-US" sz="1600">
                <a:latin typeface="Calibri"/>
                <a:ea typeface="Calibri"/>
                <a:cs typeface="Calibri"/>
                <a:sym typeface="Calibri"/>
              </a:rPr>
              <a:t>Explore deployment on edge devices for rural reach, and use IBM Cloud services to scale access.</a:t>
            </a:r>
            <a:endParaRPr/>
          </a:p>
          <a:p>
            <a:pPr indent="-306000" lvl="0" marL="306000" rtl="0" algn="l">
              <a:lnSpc>
                <a:spcPct val="110000"/>
              </a:lnSpc>
              <a:spcBef>
                <a:spcPts val="896"/>
              </a:spcBef>
              <a:spcAft>
                <a:spcPts val="0"/>
              </a:spcAft>
              <a:buSzPct val="92000"/>
              <a:buChar char="◼"/>
            </a:pPr>
            <a:r>
              <a:rPr b="1" lang="en-US" sz="1600">
                <a:latin typeface="Calibri"/>
                <a:ea typeface="Calibri"/>
                <a:cs typeface="Calibri"/>
                <a:sym typeface="Calibri"/>
              </a:rPr>
              <a:t>Explainable AI (XAI)</a:t>
            </a:r>
            <a:r>
              <a:rPr lang="en-US" sz="1600">
                <a:latin typeface="Calibri"/>
                <a:ea typeface="Calibri"/>
                <a:cs typeface="Calibri"/>
                <a:sym typeface="Calibri"/>
              </a:rPr>
              <a:t>:</a:t>
            </a:r>
            <a:endParaRPr/>
          </a:p>
          <a:p>
            <a:pPr indent="-306000" lvl="1" marL="630000" rtl="0" algn="l">
              <a:spcBef>
                <a:spcPts val="896"/>
              </a:spcBef>
              <a:spcAft>
                <a:spcPts val="0"/>
              </a:spcAft>
              <a:buSzPct val="92000"/>
              <a:buChar char="◼"/>
            </a:pPr>
            <a:r>
              <a:rPr lang="en-US" sz="1600">
                <a:latin typeface="Calibri"/>
                <a:ea typeface="Calibri"/>
                <a:cs typeface="Calibri"/>
                <a:sym typeface="Calibri"/>
              </a:rPr>
              <a:t>Incorporate interpretability methods (e.g., SHAP, LIME) to explain why a scheme is recommended for transparency.</a:t>
            </a:r>
            <a:endParaRPr/>
          </a:p>
          <a:p>
            <a:pPr indent="-305435" lvl="0" marL="305435" rtl="0" algn="l">
              <a:lnSpc>
                <a:spcPct val="110000"/>
              </a:lnSpc>
              <a:spcBef>
                <a:spcPts val="970"/>
              </a:spcBef>
              <a:spcAft>
                <a:spcPts val="0"/>
              </a:spcAft>
              <a:buSzPct val="91999"/>
              <a:buNone/>
            </a:pPr>
            <a:r>
              <a:t/>
            </a:r>
            <a:endParaRPr sz="2000"/>
          </a:p>
          <a:p>
            <a:pPr indent="-213598" lvl="0" marL="305435" rtl="0" algn="l">
              <a:lnSpc>
                <a:spcPct val="110000"/>
              </a:lnSpc>
              <a:spcBef>
                <a:spcPts val="914"/>
              </a:spcBef>
              <a:spcAft>
                <a:spcPts val="0"/>
              </a:spcAft>
              <a:buSzPct val="92000"/>
              <a:buNone/>
            </a:pPr>
            <a:r>
              <a:t/>
            </a:r>
            <a:endParaRPr/>
          </a:p>
        </p:txBody>
      </p:sp>
      <p:sp>
        <p:nvSpPr>
          <p:cNvPr id="148" name="Google Shape;148;p21"/>
          <p:cNvSpPr txBox="1"/>
          <p:nvPr/>
        </p:nvSpPr>
        <p:spPr>
          <a:xfrm>
            <a:off x="773665" y="731925"/>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