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22"/>
  </p:notesMasterIdLst>
  <p:handoutMasterIdLst>
    <p:handoutMasterId r:id="rId23"/>
  </p:handoutMasterIdLst>
  <p:sldIdLst>
    <p:sldId id="277" r:id="rId4"/>
    <p:sldId id="399" r:id="rId5"/>
    <p:sldId id="400" r:id="rId6"/>
    <p:sldId id="409" r:id="rId7"/>
    <p:sldId id="401" r:id="rId8"/>
    <p:sldId id="408" r:id="rId9"/>
    <p:sldId id="402" r:id="rId10"/>
    <p:sldId id="403" r:id="rId11"/>
    <p:sldId id="404" r:id="rId12"/>
    <p:sldId id="419" r:id="rId13"/>
    <p:sldId id="420" r:id="rId14"/>
    <p:sldId id="421" r:id="rId15"/>
    <p:sldId id="422" r:id="rId16"/>
    <p:sldId id="405" r:id="rId17"/>
    <p:sldId id="406" r:id="rId18"/>
    <p:sldId id="407" r:id="rId19"/>
    <p:sldId id="41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autoAdjust="0"/>
    <p:restoredTop sz="94648" autoAdjust="0"/>
  </p:normalViewPr>
  <p:slideViewPr>
    <p:cSldViewPr snapToGrid="0" showGuides="1">
      <p:cViewPr>
        <p:scale>
          <a:sx n="81" d="100"/>
          <a:sy n="81" d="100"/>
        </p:scale>
        <p:origin x="-706"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9031C1-A810-D743-8C1C-3AF6A84B6C93}" type="doc">
      <dgm:prSet loTypeId="urn:microsoft.com/office/officeart/2005/8/layout/process2" loCatId="" qsTypeId="urn:microsoft.com/office/officeart/2005/8/quickstyle/simple3#1" qsCatId="simple" csTypeId="urn:microsoft.com/office/officeart/2005/8/colors/accent1_2#1" csCatId="accent1" phldr="1"/>
      <dgm:spPr/>
      <dgm:t>
        <a:bodyPr/>
        <a:lstStyle/>
        <a:p>
          <a:endParaRPr lang="en-GB"/>
        </a:p>
      </dgm:t>
    </dgm:pt>
    <dgm:pt modelId="{2A111530-4011-A64A-AC16-3886B053A62F}">
      <dgm:prSet phldrT="[Text]"/>
      <dgm:spPr/>
      <dgm:t>
        <a:bodyPr/>
        <a:lstStyle/>
        <a:p>
          <a:pPr algn="ctr"/>
          <a:r>
            <a:rPr lang="en-IN"/>
            <a:t>Data Collection &amp; Preprocessing</a:t>
          </a:r>
          <a:endParaRPr lang="en-GB"/>
        </a:p>
      </dgm:t>
    </dgm:pt>
    <dgm:pt modelId="{8355E71E-5FAB-7B46-8570-2004C16BFBA9}" type="parTrans" cxnId="{0ECAD3FA-2625-A141-BAE5-6F9D0797D60A}">
      <dgm:prSet/>
      <dgm:spPr/>
      <dgm:t>
        <a:bodyPr/>
        <a:lstStyle/>
        <a:p>
          <a:pPr algn="ctr"/>
          <a:endParaRPr lang="en-GB"/>
        </a:p>
      </dgm:t>
    </dgm:pt>
    <dgm:pt modelId="{1AAA0524-0187-E849-A74A-27F5096B86CD}" type="sibTrans" cxnId="{0ECAD3FA-2625-A141-BAE5-6F9D0797D60A}">
      <dgm:prSet/>
      <dgm:spPr/>
      <dgm:t>
        <a:bodyPr/>
        <a:lstStyle/>
        <a:p>
          <a:pPr algn="ctr"/>
          <a:endParaRPr lang="en-GB"/>
        </a:p>
      </dgm:t>
    </dgm:pt>
    <dgm:pt modelId="{0A55F911-70C3-0744-9F28-9E82F841438C}">
      <dgm:prSet phldrT="[Text]"/>
      <dgm:spPr/>
      <dgm:t>
        <a:bodyPr/>
        <a:lstStyle/>
        <a:p>
          <a:pPr algn="ctr"/>
          <a:r>
            <a:rPr lang="en-IN"/>
            <a:t>Feature Selection</a:t>
          </a:r>
          <a:endParaRPr lang="en-GB"/>
        </a:p>
      </dgm:t>
    </dgm:pt>
    <dgm:pt modelId="{5A590E97-D40B-9F41-AD09-8D87F14994B2}" type="parTrans" cxnId="{FD046DEE-1115-0446-99D5-C546C4FFFBB2}">
      <dgm:prSet/>
      <dgm:spPr/>
      <dgm:t>
        <a:bodyPr/>
        <a:lstStyle/>
        <a:p>
          <a:pPr algn="ctr"/>
          <a:endParaRPr lang="en-GB"/>
        </a:p>
      </dgm:t>
    </dgm:pt>
    <dgm:pt modelId="{AC124BC8-D2C5-BA45-A97D-B21466D33AB3}" type="sibTrans" cxnId="{FD046DEE-1115-0446-99D5-C546C4FFFBB2}">
      <dgm:prSet/>
      <dgm:spPr/>
      <dgm:t>
        <a:bodyPr/>
        <a:lstStyle/>
        <a:p>
          <a:pPr algn="ctr"/>
          <a:endParaRPr lang="en-GB"/>
        </a:p>
      </dgm:t>
    </dgm:pt>
    <dgm:pt modelId="{963BFC79-F68B-B948-945F-C0BF1F6328EF}">
      <dgm:prSet phldrT="[Text]"/>
      <dgm:spPr/>
      <dgm:t>
        <a:bodyPr/>
        <a:lstStyle/>
        <a:p>
          <a:pPr algn="ctr"/>
          <a:r>
            <a:rPr lang="en-IN"/>
            <a:t>Model Evaluation</a:t>
          </a:r>
        </a:p>
      </dgm:t>
    </dgm:pt>
    <dgm:pt modelId="{F853E113-E3FE-4C42-807C-22CB0D29E8DA}" type="parTrans" cxnId="{B0529CFD-F8B5-3B47-A66A-4573C7578ACB}">
      <dgm:prSet/>
      <dgm:spPr/>
      <dgm:t>
        <a:bodyPr/>
        <a:lstStyle/>
        <a:p>
          <a:pPr algn="ctr"/>
          <a:endParaRPr lang="en-GB"/>
        </a:p>
      </dgm:t>
    </dgm:pt>
    <dgm:pt modelId="{183F52F6-8C98-654B-982C-CD53F7E4DA17}" type="sibTrans" cxnId="{B0529CFD-F8B5-3B47-A66A-4573C7578ACB}">
      <dgm:prSet/>
      <dgm:spPr/>
      <dgm:t>
        <a:bodyPr/>
        <a:lstStyle/>
        <a:p>
          <a:pPr algn="ctr"/>
          <a:endParaRPr lang="en-GB"/>
        </a:p>
      </dgm:t>
    </dgm:pt>
    <dgm:pt modelId="{155710C8-EC1C-BE42-B395-56988C55F1F1}">
      <dgm:prSet/>
      <dgm:spPr/>
      <dgm:t>
        <a:bodyPr/>
        <a:lstStyle/>
        <a:p>
          <a:pPr algn="ctr"/>
          <a:r>
            <a:rPr lang="en-IN"/>
            <a:t>Random Forest Model</a:t>
          </a:r>
        </a:p>
      </dgm:t>
    </dgm:pt>
    <dgm:pt modelId="{73C66DCF-6FE4-9343-ABD8-B7FFA07E8028}" type="parTrans" cxnId="{E58FB6D8-C04F-9341-9946-03B6527AE724}">
      <dgm:prSet/>
      <dgm:spPr/>
      <dgm:t>
        <a:bodyPr/>
        <a:lstStyle/>
        <a:p>
          <a:pPr algn="ctr"/>
          <a:endParaRPr lang="en-GB"/>
        </a:p>
      </dgm:t>
    </dgm:pt>
    <dgm:pt modelId="{A5A9D8F5-526B-704B-BA32-9D2E45A2BD72}" type="sibTrans" cxnId="{E58FB6D8-C04F-9341-9946-03B6527AE724}">
      <dgm:prSet/>
      <dgm:spPr/>
      <dgm:t>
        <a:bodyPr/>
        <a:lstStyle/>
        <a:p>
          <a:pPr algn="ctr"/>
          <a:endParaRPr lang="en-GB"/>
        </a:p>
      </dgm:t>
    </dgm:pt>
    <dgm:pt modelId="{1E969BCF-CAB3-5C43-98E5-EDE15376183C}">
      <dgm:prSet/>
      <dgm:spPr/>
      <dgm:t>
        <a:bodyPr/>
        <a:lstStyle/>
        <a:p>
          <a:pPr algn="ctr"/>
          <a:r>
            <a:rPr lang="en-IN"/>
            <a:t>Model Deployment</a:t>
          </a:r>
          <a:endParaRPr lang="en-GB"/>
        </a:p>
      </dgm:t>
    </dgm:pt>
    <dgm:pt modelId="{FEDB8717-A2E5-A446-AF92-D22F71B6732A}" type="parTrans" cxnId="{65F2201B-92DA-0641-8D7F-22ECC6D9EFC1}">
      <dgm:prSet/>
      <dgm:spPr/>
      <dgm:t>
        <a:bodyPr/>
        <a:lstStyle/>
        <a:p>
          <a:pPr algn="ctr"/>
          <a:endParaRPr lang="en-GB"/>
        </a:p>
      </dgm:t>
    </dgm:pt>
    <dgm:pt modelId="{69552122-FA20-A94F-BF61-09F988EC508F}" type="sibTrans" cxnId="{65F2201B-92DA-0641-8D7F-22ECC6D9EFC1}">
      <dgm:prSet/>
      <dgm:spPr/>
      <dgm:t>
        <a:bodyPr/>
        <a:lstStyle/>
        <a:p>
          <a:pPr algn="ctr"/>
          <a:endParaRPr lang="en-GB"/>
        </a:p>
      </dgm:t>
    </dgm:pt>
    <dgm:pt modelId="{852FF035-202A-F741-A81D-9B435FA349B9}" type="pres">
      <dgm:prSet presAssocID="{A09031C1-A810-D743-8C1C-3AF6A84B6C93}" presName="linearFlow" presStyleCnt="0">
        <dgm:presLayoutVars>
          <dgm:resizeHandles val="exact"/>
        </dgm:presLayoutVars>
      </dgm:prSet>
      <dgm:spPr/>
      <dgm:t>
        <a:bodyPr/>
        <a:lstStyle/>
        <a:p>
          <a:endParaRPr lang="en-US"/>
        </a:p>
      </dgm:t>
    </dgm:pt>
    <dgm:pt modelId="{1856D8A5-9F0C-5F4B-9934-96F3AC080EA2}" type="pres">
      <dgm:prSet presAssocID="{2A111530-4011-A64A-AC16-3886B053A62F}" presName="node" presStyleLbl="node1" presStyleIdx="0" presStyleCnt="5">
        <dgm:presLayoutVars>
          <dgm:bulletEnabled val="1"/>
        </dgm:presLayoutVars>
      </dgm:prSet>
      <dgm:spPr/>
      <dgm:t>
        <a:bodyPr/>
        <a:lstStyle/>
        <a:p>
          <a:endParaRPr lang="en-US"/>
        </a:p>
      </dgm:t>
    </dgm:pt>
    <dgm:pt modelId="{91A48F88-9BDB-824E-B371-87DF58CC577F}" type="pres">
      <dgm:prSet presAssocID="{1AAA0524-0187-E849-A74A-27F5096B86CD}" presName="sibTrans" presStyleLbl="sibTrans2D1" presStyleIdx="0" presStyleCnt="4"/>
      <dgm:spPr/>
      <dgm:t>
        <a:bodyPr/>
        <a:lstStyle/>
        <a:p>
          <a:endParaRPr lang="en-US"/>
        </a:p>
      </dgm:t>
    </dgm:pt>
    <dgm:pt modelId="{4CA59163-193C-F540-BF01-BC4DF3E30408}" type="pres">
      <dgm:prSet presAssocID="{1AAA0524-0187-E849-A74A-27F5096B86CD}" presName="connectorText" presStyleLbl="sibTrans2D1" presStyleIdx="0" presStyleCnt="4"/>
      <dgm:spPr/>
      <dgm:t>
        <a:bodyPr/>
        <a:lstStyle/>
        <a:p>
          <a:endParaRPr lang="en-US"/>
        </a:p>
      </dgm:t>
    </dgm:pt>
    <dgm:pt modelId="{1BA7BC8D-233C-114B-958B-270DBDD8F037}" type="pres">
      <dgm:prSet presAssocID="{0A55F911-70C3-0744-9F28-9E82F841438C}" presName="node" presStyleLbl="node1" presStyleIdx="1" presStyleCnt="5">
        <dgm:presLayoutVars>
          <dgm:bulletEnabled val="1"/>
        </dgm:presLayoutVars>
      </dgm:prSet>
      <dgm:spPr/>
      <dgm:t>
        <a:bodyPr/>
        <a:lstStyle/>
        <a:p>
          <a:endParaRPr lang="en-US"/>
        </a:p>
      </dgm:t>
    </dgm:pt>
    <dgm:pt modelId="{87CEAB70-28C8-E945-B68D-2AD8847255E8}" type="pres">
      <dgm:prSet presAssocID="{AC124BC8-D2C5-BA45-A97D-B21466D33AB3}" presName="sibTrans" presStyleLbl="sibTrans2D1" presStyleIdx="1" presStyleCnt="4"/>
      <dgm:spPr/>
      <dgm:t>
        <a:bodyPr/>
        <a:lstStyle/>
        <a:p>
          <a:endParaRPr lang="en-US"/>
        </a:p>
      </dgm:t>
    </dgm:pt>
    <dgm:pt modelId="{580C5C2A-0CE4-7346-860D-0A0C6996C63E}" type="pres">
      <dgm:prSet presAssocID="{AC124BC8-D2C5-BA45-A97D-B21466D33AB3}" presName="connectorText" presStyleLbl="sibTrans2D1" presStyleIdx="1" presStyleCnt="4"/>
      <dgm:spPr/>
      <dgm:t>
        <a:bodyPr/>
        <a:lstStyle/>
        <a:p>
          <a:endParaRPr lang="en-US"/>
        </a:p>
      </dgm:t>
    </dgm:pt>
    <dgm:pt modelId="{DC9B9440-3EDA-DC4E-BE07-3AE59BB61C74}" type="pres">
      <dgm:prSet presAssocID="{155710C8-EC1C-BE42-B395-56988C55F1F1}" presName="node" presStyleLbl="node1" presStyleIdx="2" presStyleCnt="5">
        <dgm:presLayoutVars>
          <dgm:bulletEnabled val="1"/>
        </dgm:presLayoutVars>
      </dgm:prSet>
      <dgm:spPr/>
      <dgm:t>
        <a:bodyPr/>
        <a:lstStyle/>
        <a:p>
          <a:endParaRPr lang="en-US"/>
        </a:p>
      </dgm:t>
    </dgm:pt>
    <dgm:pt modelId="{60DA16CE-5F0E-FD45-B2A9-782CDA557F52}" type="pres">
      <dgm:prSet presAssocID="{A5A9D8F5-526B-704B-BA32-9D2E45A2BD72}" presName="sibTrans" presStyleLbl="sibTrans2D1" presStyleIdx="2" presStyleCnt="4"/>
      <dgm:spPr/>
      <dgm:t>
        <a:bodyPr/>
        <a:lstStyle/>
        <a:p>
          <a:endParaRPr lang="en-US"/>
        </a:p>
      </dgm:t>
    </dgm:pt>
    <dgm:pt modelId="{84E2E3CF-4700-374C-A44D-F7E48B1401CD}" type="pres">
      <dgm:prSet presAssocID="{A5A9D8F5-526B-704B-BA32-9D2E45A2BD72}" presName="connectorText" presStyleLbl="sibTrans2D1" presStyleIdx="2" presStyleCnt="4"/>
      <dgm:spPr/>
      <dgm:t>
        <a:bodyPr/>
        <a:lstStyle/>
        <a:p>
          <a:endParaRPr lang="en-US"/>
        </a:p>
      </dgm:t>
    </dgm:pt>
    <dgm:pt modelId="{1708FE73-9EAA-4545-A30F-588866ACA587}" type="pres">
      <dgm:prSet presAssocID="{963BFC79-F68B-B948-945F-C0BF1F6328EF}" presName="node" presStyleLbl="node1" presStyleIdx="3" presStyleCnt="5">
        <dgm:presLayoutVars>
          <dgm:bulletEnabled val="1"/>
        </dgm:presLayoutVars>
      </dgm:prSet>
      <dgm:spPr/>
      <dgm:t>
        <a:bodyPr/>
        <a:lstStyle/>
        <a:p>
          <a:endParaRPr lang="en-US"/>
        </a:p>
      </dgm:t>
    </dgm:pt>
    <dgm:pt modelId="{781F308F-2332-8F46-A787-DF8E93F23C1E}" type="pres">
      <dgm:prSet presAssocID="{183F52F6-8C98-654B-982C-CD53F7E4DA17}" presName="sibTrans" presStyleLbl="sibTrans2D1" presStyleIdx="3" presStyleCnt="4"/>
      <dgm:spPr/>
      <dgm:t>
        <a:bodyPr/>
        <a:lstStyle/>
        <a:p>
          <a:endParaRPr lang="en-US"/>
        </a:p>
      </dgm:t>
    </dgm:pt>
    <dgm:pt modelId="{E8310CAC-4D76-BD4E-A144-41931C5361C7}" type="pres">
      <dgm:prSet presAssocID="{183F52F6-8C98-654B-982C-CD53F7E4DA17}" presName="connectorText" presStyleLbl="sibTrans2D1" presStyleIdx="3" presStyleCnt="4"/>
      <dgm:spPr/>
      <dgm:t>
        <a:bodyPr/>
        <a:lstStyle/>
        <a:p>
          <a:endParaRPr lang="en-US"/>
        </a:p>
      </dgm:t>
    </dgm:pt>
    <dgm:pt modelId="{E20A4796-4F08-C140-B7A5-BFB5C1028A54}" type="pres">
      <dgm:prSet presAssocID="{1E969BCF-CAB3-5C43-98E5-EDE15376183C}" presName="node" presStyleLbl="node1" presStyleIdx="4" presStyleCnt="5">
        <dgm:presLayoutVars>
          <dgm:bulletEnabled val="1"/>
        </dgm:presLayoutVars>
      </dgm:prSet>
      <dgm:spPr/>
      <dgm:t>
        <a:bodyPr/>
        <a:lstStyle/>
        <a:p>
          <a:endParaRPr lang="en-US"/>
        </a:p>
      </dgm:t>
    </dgm:pt>
  </dgm:ptLst>
  <dgm:cxnLst>
    <dgm:cxn modelId="{FB37D5C3-4317-4F45-9F2C-D35D9C3740C6}" type="presOf" srcId="{963BFC79-F68B-B948-945F-C0BF1F6328EF}" destId="{1708FE73-9EAA-4545-A30F-588866ACA587}" srcOrd="0" destOrd="0" presId="urn:microsoft.com/office/officeart/2005/8/layout/process2"/>
    <dgm:cxn modelId="{7C951ECA-1870-ED49-A59F-C7DCBAE27991}" type="presOf" srcId="{155710C8-EC1C-BE42-B395-56988C55F1F1}" destId="{DC9B9440-3EDA-DC4E-BE07-3AE59BB61C74}" srcOrd="0" destOrd="0" presId="urn:microsoft.com/office/officeart/2005/8/layout/process2"/>
    <dgm:cxn modelId="{0ECAD3FA-2625-A141-BAE5-6F9D0797D60A}" srcId="{A09031C1-A810-D743-8C1C-3AF6A84B6C93}" destId="{2A111530-4011-A64A-AC16-3886B053A62F}" srcOrd="0" destOrd="0" parTransId="{8355E71E-5FAB-7B46-8570-2004C16BFBA9}" sibTransId="{1AAA0524-0187-E849-A74A-27F5096B86CD}"/>
    <dgm:cxn modelId="{66FD6CF5-551B-744E-B594-9BE895461BA2}" type="presOf" srcId="{183F52F6-8C98-654B-982C-CD53F7E4DA17}" destId="{E8310CAC-4D76-BD4E-A144-41931C5361C7}" srcOrd="1" destOrd="0" presId="urn:microsoft.com/office/officeart/2005/8/layout/process2"/>
    <dgm:cxn modelId="{E58FB6D8-C04F-9341-9946-03B6527AE724}" srcId="{A09031C1-A810-D743-8C1C-3AF6A84B6C93}" destId="{155710C8-EC1C-BE42-B395-56988C55F1F1}" srcOrd="2" destOrd="0" parTransId="{73C66DCF-6FE4-9343-ABD8-B7FFA07E8028}" sibTransId="{A5A9D8F5-526B-704B-BA32-9D2E45A2BD72}"/>
    <dgm:cxn modelId="{B74ABC61-2D45-3745-8DE6-567011CE2C74}" type="presOf" srcId="{2A111530-4011-A64A-AC16-3886B053A62F}" destId="{1856D8A5-9F0C-5F4B-9934-96F3AC080EA2}" srcOrd="0" destOrd="0" presId="urn:microsoft.com/office/officeart/2005/8/layout/process2"/>
    <dgm:cxn modelId="{D0F1BB93-6767-744C-8541-F1D6896D9EAA}" type="presOf" srcId="{A5A9D8F5-526B-704B-BA32-9D2E45A2BD72}" destId="{60DA16CE-5F0E-FD45-B2A9-782CDA557F52}" srcOrd="0" destOrd="0" presId="urn:microsoft.com/office/officeart/2005/8/layout/process2"/>
    <dgm:cxn modelId="{B0529CFD-F8B5-3B47-A66A-4573C7578ACB}" srcId="{A09031C1-A810-D743-8C1C-3AF6A84B6C93}" destId="{963BFC79-F68B-B948-945F-C0BF1F6328EF}" srcOrd="3" destOrd="0" parTransId="{F853E113-E3FE-4C42-807C-22CB0D29E8DA}" sibTransId="{183F52F6-8C98-654B-982C-CD53F7E4DA17}"/>
    <dgm:cxn modelId="{4B96E68F-B87D-9E49-BE25-BC30DFBD2A52}" type="presOf" srcId="{1AAA0524-0187-E849-A74A-27F5096B86CD}" destId="{91A48F88-9BDB-824E-B371-87DF58CC577F}" srcOrd="0" destOrd="0" presId="urn:microsoft.com/office/officeart/2005/8/layout/process2"/>
    <dgm:cxn modelId="{3C51F41C-027F-7842-B591-0071BEA9EEEA}" type="presOf" srcId="{A5A9D8F5-526B-704B-BA32-9D2E45A2BD72}" destId="{84E2E3CF-4700-374C-A44D-F7E48B1401CD}" srcOrd="1" destOrd="0" presId="urn:microsoft.com/office/officeart/2005/8/layout/process2"/>
    <dgm:cxn modelId="{E8B1846D-FEE3-C544-AF13-57D75A8BB8AF}" type="presOf" srcId="{183F52F6-8C98-654B-982C-CD53F7E4DA17}" destId="{781F308F-2332-8F46-A787-DF8E93F23C1E}" srcOrd="0" destOrd="0" presId="urn:microsoft.com/office/officeart/2005/8/layout/process2"/>
    <dgm:cxn modelId="{0A55E610-F15A-B24C-A632-A6AF5B1B2F34}" type="presOf" srcId="{A09031C1-A810-D743-8C1C-3AF6A84B6C93}" destId="{852FF035-202A-F741-A81D-9B435FA349B9}" srcOrd="0" destOrd="0" presId="urn:microsoft.com/office/officeart/2005/8/layout/process2"/>
    <dgm:cxn modelId="{FD046DEE-1115-0446-99D5-C546C4FFFBB2}" srcId="{A09031C1-A810-D743-8C1C-3AF6A84B6C93}" destId="{0A55F911-70C3-0744-9F28-9E82F841438C}" srcOrd="1" destOrd="0" parTransId="{5A590E97-D40B-9F41-AD09-8D87F14994B2}" sibTransId="{AC124BC8-D2C5-BA45-A97D-B21466D33AB3}"/>
    <dgm:cxn modelId="{2293EF46-D861-1140-A453-9F5C3C530AFC}" type="presOf" srcId="{AC124BC8-D2C5-BA45-A97D-B21466D33AB3}" destId="{580C5C2A-0CE4-7346-860D-0A0C6996C63E}" srcOrd="1" destOrd="0" presId="urn:microsoft.com/office/officeart/2005/8/layout/process2"/>
    <dgm:cxn modelId="{A9283B8F-DB4B-754D-8180-D9DE93CD4D20}" type="presOf" srcId="{AC124BC8-D2C5-BA45-A97D-B21466D33AB3}" destId="{87CEAB70-28C8-E945-B68D-2AD8847255E8}" srcOrd="0" destOrd="0" presId="urn:microsoft.com/office/officeart/2005/8/layout/process2"/>
    <dgm:cxn modelId="{65F2201B-92DA-0641-8D7F-22ECC6D9EFC1}" srcId="{A09031C1-A810-D743-8C1C-3AF6A84B6C93}" destId="{1E969BCF-CAB3-5C43-98E5-EDE15376183C}" srcOrd="4" destOrd="0" parTransId="{FEDB8717-A2E5-A446-AF92-D22F71B6732A}" sibTransId="{69552122-FA20-A94F-BF61-09F988EC508F}"/>
    <dgm:cxn modelId="{B4CC6687-E3FC-6744-9AE0-D126D7EDF86F}" type="presOf" srcId="{1AAA0524-0187-E849-A74A-27F5096B86CD}" destId="{4CA59163-193C-F540-BF01-BC4DF3E30408}" srcOrd="1" destOrd="0" presId="urn:microsoft.com/office/officeart/2005/8/layout/process2"/>
    <dgm:cxn modelId="{4527AEB5-54FC-7C4E-94F3-C249AE98A40B}" type="presOf" srcId="{1E969BCF-CAB3-5C43-98E5-EDE15376183C}" destId="{E20A4796-4F08-C140-B7A5-BFB5C1028A54}" srcOrd="0" destOrd="0" presId="urn:microsoft.com/office/officeart/2005/8/layout/process2"/>
    <dgm:cxn modelId="{812A575B-D9CC-8747-AF37-2F8CE02DD546}" type="presOf" srcId="{0A55F911-70C3-0744-9F28-9E82F841438C}" destId="{1BA7BC8D-233C-114B-958B-270DBDD8F037}" srcOrd="0" destOrd="0" presId="urn:microsoft.com/office/officeart/2005/8/layout/process2"/>
    <dgm:cxn modelId="{52BF0D6D-82C3-3E49-9586-7594595C3B1D}" type="presParOf" srcId="{852FF035-202A-F741-A81D-9B435FA349B9}" destId="{1856D8A5-9F0C-5F4B-9934-96F3AC080EA2}" srcOrd="0" destOrd="0" presId="urn:microsoft.com/office/officeart/2005/8/layout/process2"/>
    <dgm:cxn modelId="{2678DE1C-E754-8445-A34A-CD67E3114961}" type="presParOf" srcId="{852FF035-202A-F741-A81D-9B435FA349B9}" destId="{91A48F88-9BDB-824E-B371-87DF58CC577F}" srcOrd="1" destOrd="0" presId="urn:microsoft.com/office/officeart/2005/8/layout/process2"/>
    <dgm:cxn modelId="{FDA0977A-0A4A-CC45-8124-6EB726FD8308}" type="presParOf" srcId="{91A48F88-9BDB-824E-B371-87DF58CC577F}" destId="{4CA59163-193C-F540-BF01-BC4DF3E30408}" srcOrd="0" destOrd="0" presId="urn:microsoft.com/office/officeart/2005/8/layout/process2"/>
    <dgm:cxn modelId="{2D653477-39BE-CF46-873F-327D5D482DA6}" type="presParOf" srcId="{852FF035-202A-F741-A81D-9B435FA349B9}" destId="{1BA7BC8D-233C-114B-958B-270DBDD8F037}" srcOrd="2" destOrd="0" presId="urn:microsoft.com/office/officeart/2005/8/layout/process2"/>
    <dgm:cxn modelId="{E6CCD6DE-F985-A242-9E19-B42BB22DE35A}" type="presParOf" srcId="{852FF035-202A-F741-A81D-9B435FA349B9}" destId="{87CEAB70-28C8-E945-B68D-2AD8847255E8}" srcOrd="3" destOrd="0" presId="urn:microsoft.com/office/officeart/2005/8/layout/process2"/>
    <dgm:cxn modelId="{ED79B06F-B164-2F4E-9686-7439E174E1C8}" type="presParOf" srcId="{87CEAB70-28C8-E945-B68D-2AD8847255E8}" destId="{580C5C2A-0CE4-7346-860D-0A0C6996C63E}" srcOrd="0" destOrd="0" presId="urn:microsoft.com/office/officeart/2005/8/layout/process2"/>
    <dgm:cxn modelId="{ED04B0C6-7366-3646-8E87-6D61AB32DEF8}" type="presParOf" srcId="{852FF035-202A-F741-A81D-9B435FA349B9}" destId="{DC9B9440-3EDA-DC4E-BE07-3AE59BB61C74}" srcOrd="4" destOrd="0" presId="urn:microsoft.com/office/officeart/2005/8/layout/process2"/>
    <dgm:cxn modelId="{D929A34F-350E-9E4D-938A-FED61742384F}" type="presParOf" srcId="{852FF035-202A-F741-A81D-9B435FA349B9}" destId="{60DA16CE-5F0E-FD45-B2A9-782CDA557F52}" srcOrd="5" destOrd="0" presId="urn:microsoft.com/office/officeart/2005/8/layout/process2"/>
    <dgm:cxn modelId="{72679F27-04A5-364B-B07C-8B12DC0530F8}" type="presParOf" srcId="{60DA16CE-5F0E-FD45-B2A9-782CDA557F52}" destId="{84E2E3CF-4700-374C-A44D-F7E48B1401CD}" srcOrd="0" destOrd="0" presId="urn:microsoft.com/office/officeart/2005/8/layout/process2"/>
    <dgm:cxn modelId="{937FEBDF-B36C-8B46-8EBC-B9D61047D8EC}" type="presParOf" srcId="{852FF035-202A-F741-A81D-9B435FA349B9}" destId="{1708FE73-9EAA-4545-A30F-588866ACA587}" srcOrd="6" destOrd="0" presId="urn:microsoft.com/office/officeart/2005/8/layout/process2"/>
    <dgm:cxn modelId="{87EB4BD5-B2A5-A54C-B871-9B60EFCED7FC}" type="presParOf" srcId="{852FF035-202A-F741-A81D-9B435FA349B9}" destId="{781F308F-2332-8F46-A787-DF8E93F23C1E}" srcOrd="7" destOrd="0" presId="urn:microsoft.com/office/officeart/2005/8/layout/process2"/>
    <dgm:cxn modelId="{4B7AB5F1-68D1-FC4A-85F7-FBD8CC0CCF18}" type="presParOf" srcId="{781F308F-2332-8F46-A787-DF8E93F23C1E}" destId="{E8310CAC-4D76-BD4E-A144-41931C5361C7}" srcOrd="0" destOrd="0" presId="urn:microsoft.com/office/officeart/2005/8/layout/process2"/>
    <dgm:cxn modelId="{F368245A-6A8E-6A42-A327-D1A248799285}" type="presParOf" srcId="{852FF035-202A-F741-A81D-9B435FA349B9}" destId="{E20A4796-4F08-C140-B7A5-BFB5C1028A54}"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6D8A5-9F0C-5F4B-9934-96F3AC080EA2}">
      <dsp:nvSpPr>
        <dsp:cNvPr id="0" name=""/>
        <dsp:cNvSpPr/>
      </dsp:nvSpPr>
      <dsp:spPr>
        <a:xfrm>
          <a:off x="2596742" y="492"/>
          <a:ext cx="1434600" cy="5767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Data Collection &amp; Preprocessing</a:t>
          </a:r>
          <a:endParaRPr lang="en-GB" sz="1500" kern="1200"/>
        </a:p>
      </dsp:txBody>
      <dsp:txXfrm>
        <a:off x="2613634" y="17384"/>
        <a:ext cx="1400816" cy="542939"/>
      </dsp:txXfrm>
    </dsp:sp>
    <dsp:sp modelId="{91A48F88-9BDB-824E-B371-87DF58CC577F}">
      <dsp:nvSpPr>
        <dsp:cNvPr id="0" name=""/>
        <dsp:cNvSpPr/>
      </dsp:nvSpPr>
      <dsp:spPr>
        <a:xfrm rot="5400000">
          <a:off x="3205907" y="591634"/>
          <a:ext cx="216271" cy="2595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3236186" y="613261"/>
        <a:ext cx="155715" cy="151390"/>
      </dsp:txXfrm>
    </dsp:sp>
    <dsp:sp modelId="{1BA7BC8D-233C-114B-958B-270DBDD8F037}">
      <dsp:nvSpPr>
        <dsp:cNvPr id="0" name=""/>
        <dsp:cNvSpPr/>
      </dsp:nvSpPr>
      <dsp:spPr>
        <a:xfrm>
          <a:off x="2596742" y="865578"/>
          <a:ext cx="1434600" cy="5767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Feature Selection</a:t>
          </a:r>
          <a:endParaRPr lang="en-GB" sz="1500" kern="1200"/>
        </a:p>
      </dsp:txBody>
      <dsp:txXfrm>
        <a:off x="2613634" y="882470"/>
        <a:ext cx="1400816" cy="542939"/>
      </dsp:txXfrm>
    </dsp:sp>
    <dsp:sp modelId="{87CEAB70-28C8-E945-B68D-2AD8847255E8}">
      <dsp:nvSpPr>
        <dsp:cNvPr id="0" name=""/>
        <dsp:cNvSpPr/>
      </dsp:nvSpPr>
      <dsp:spPr>
        <a:xfrm rot="5400000">
          <a:off x="3205907" y="1456720"/>
          <a:ext cx="216271" cy="2595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3236186" y="1478347"/>
        <a:ext cx="155715" cy="151390"/>
      </dsp:txXfrm>
    </dsp:sp>
    <dsp:sp modelId="{DC9B9440-3EDA-DC4E-BE07-3AE59BB61C74}">
      <dsp:nvSpPr>
        <dsp:cNvPr id="0" name=""/>
        <dsp:cNvSpPr/>
      </dsp:nvSpPr>
      <dsp:spPr>
        <a:xfrm>
          <a:off x="2596742" y="1730664"/>
          <a:ext cx="1434600" cy="5767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Random Forest Model</a:t>
          </a:r>
        </a:p>
      </dsp:txBody>
      <dsp:txXfrm>
        <a:off x="2613634" y="1747556"/>
        <a:ext cx="1400816" cy="542939"/>
      </dsp:txXfrm>
    </dsp:sp>
    <dsp:sp modelId="{60DA16CE-5F0E-FD45-B2A9-782CDA557F52}">
      <dsp:nvSpPr>
        <dsp:cNvPr id="0" name=""/>
        <dsp:cNvSpPr/>
      </dsp:nvSpPr>
      <dsp:spPr>
        <a:xfrm rot="5400000">
          <a:off x="3205907" y="2321806"/>
          <a:ext cx="216271" cy="2595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3236186" y="2343433"/>
        <a:ext cx="155715" cy="151390"/>
      </dsp:txXfrm>
    </dsp:sp>
    <dsp:sp modelId="{1708FE73-9EAA-4545-A30F-588866ACA587}">
      <dsp:nvSpPr>
        <dsp:cNvPr id="0" name=""/>
        <dsp:cNvSpPr/>
      </dsp:nvSpPr>
      <dsp:spPr>
        <a:xfrm>
          <a:off x="2596742" y="2595750"/>
          <a:ext cx="1434600" cy="5767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Model Evaluation</a:t>
          </a:r>
        </a:p>
      </dsp:txBody>
      <dsp:txXfrm>
        <a:off x="2613634" y="2612642"/>
        <a:ext cx="1400816" cy="542939"/>
      </dsp:txXfrm>
    </dsp:sp>
    <dsp:sp modelId="{781F308F-2332-8F46-A787-DF8E93F23C1E}">
      <dsp:nvSpPr>
        <dsp:cNvPr id="0" name=""/>
        <dsp:cNvSpPr/>
      </dsp:nvSpPr>
      <dsp:spPr>
        <a:xfrm rot="5400000">
          <a:off x="3205907" y="3186892"/>
          <a:ext cx="216271" cy="25952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3236186" y="3208519"/>
        <a:ext cx="155715" cy="151390"/>
      </dsp:txXfrm>
    </dsp:sp>
    <dsp:sp modelId="{E20A4796-4F08-C140-B7A5-BFB5C1028A54}">
      <dsp:nvSpPr>
        <dsp:cNvPr id="0" name=""/>
        <dsp:cNvSpPr/>
      </dsp:nvSpPr>
      <dsp:spPr>
        <a:xfrm>
          <a:off x="2596742" y="3460836"/>
          <a:ext cx="1434600" cy="5767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Model Deployment</a:t>
          </a:r>
          <a:endParaRPr lang="en-GB" sz="1500" kern="1200"/>
        </a:p>
      </dsp:txBody>
      <dsp:txXfrm>
        <a:off x="2613634" y="3477728"/>
        <a:ext cx="1400816" cy="5429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4/9/2025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114069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18106523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file:////Users/shrey/Library/Group%20Containers/UBF8T346G9.ms/WebArchiveCopyPasteTempFiles/com.microsoft.Word/random-forest-algorithm2.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30"/>
            <a:ext cx="6829425" cy="252662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CSE-AIML</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solidFill>
                  <a:srgbClr val="000000"/>
                </a:solidFill>
                <a:effectLst/>
                <a:latin typeface="Times New Roman" panose="02020603050405020304" pitchFamily="18" charset="0"/>
                <a:ea typeface="Times New Roman" panose="02020603050405020304" pitchFamily="18" charset="0"/>
              </a:rPr>
              <a:t>HEART </a:t>
            </a:r>
            <a:r>
              <a:rPr lang="en-IN" sz="3600" b="1">
                <a:solidFill>
                  <a:srgbClr val="000000"/>
                </a:solidFill>
                <a:effectLst/>
                <a:latin typeface="Times New Roman" panose="02020603050405020304" pitchFamily="18" charset="0"/>
                <a:ea typeface="Times New Roman" panose="02020603050405020304" pitchFamily="18" charset="0"/>
              </a:rPr>
              <a:t>DISEASE </a:t>
            </a:r>
            <a:r>
              <a:rPr lang="en-IN" sz="3600" b="1" smtClean="0">
                <a:solidFill>
                  <a:srgbClr val="000000"/>
                </a:solidFill>
                <a:effectLst/>
                <a:latin typeface="Times New Roman" panose="02020603050405020304" pitchFamily="18" charset="0"/>
                <a:ea typeface="Times New Roman" panose="02020603050405020304" pitchFamily="18" charset="0"/>
              </a:rPr>
              <a:t>RISK </a:t>
            </a:r>
            <a:r>
              <a:rPr lang="en-IN" sz="3600" b="1" smtClean="0">
                <a:solidFill>
                  <a:srgbClr val="000000"/>
                </a:solidFill>
                <a:latin typeface="Times New Roman" panose="02020603050405020304" pitchFamily="18" charset="0"/>
                <a:ea typeface="Times New Roman" panose="02020603050405020304" pitchFamily="18" charset="0"/>
              </a:rPr>
              <a:t>DETECTION </a:t>
            </a:r>
            <a:r>
              <a:rPr lang="en-IN" sz="3600" b="1" dirty="0">
                <a:solidFill>
                  <a:srgbClr val="000000"/>
                </a:solidFill>
                <a:latin typeface="Times New Roman" panose="02020603050405020304" pitchFamily="18" charset="0"/>
                <a:ea typeface="Times New Roman" panose="02020603050405020304" pitchFamily="18" charset="0"/>
              </a:rPr>
              <a:t>S</a:t>
            </a:r>
            <a:r>
              <a:rPr lang="en-IN" sz="3600" b="1" dirty="0" smtClean="0">
                <a:solidFill>
                  <a:srgbClr val="000000"/>
                </a:solidFill>
                <a:latin typeface="Times New Roman" panose="02020603050405020304" pitchFamily="18" charset="0"/>
                <a:ea typeface="Times New Roman" panose="02020603050405020304" pitchFamily="18" charset="0"/>
              </a:rPr>
              <a:t>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915861" y="3865648"/>
            <a:ext cx="3877343" cy="1852815"/>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pPr marL="376555" marR="568325" indent="-6350" algn="ctr">
              <a:lnSpc>
                <a:spcPct val="110000"/>
              </a:lnSpc>
              <a:spcAft>
                <a:spcPts val="600"/>
              </a:spcAft>
              <a:tabLst>
                <a:tab pos="2081530" algn="ctr"/>
                <a:tab pos="3486150" algn="ctr"/>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a:t>
            </a:r>
            <a:r>
              <a:rPr lang="en-US" alt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3719</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KHUSHBU</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76555" marR="568325" indent="-6350" algn="ctr">
              <a:lnSpc>
                <a:spcPct val="110000"/>
              </a:lnSpc>
              <a:spcAft>
                <a:spcPts val="600"/>
              </a:spcAft>
              <a:tabLst>
                <a:tab pos="2081530" algn="ctr"/>
                <a:tab pos="3486150" algn="ctr"/>
              </a:tabLst>
            </a:pPr>
            <a:r>
              <a:rPr lang="en-IN"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21BCS6131- SWATI</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6555" marR="568325" indent="-6350" algn="ctr">
              <a:lnSpc>
                <a:spcPct val="110000"/>
              </a:lnSpc>
              <a:spcAft>
                <a:spcPts val="600"/>
              </a:spcAft>
              <a:tabLst>
                <a:tab pos="2081530" algn="ctr"/>
                <a:tab pos="3486150" algn="ctr"/>
              </a:tabLst>
            </a:pPr>
            <a:r>
              <a:rPr lang="en-IN"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21BCS3716- PUMMY</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
        <p:nvSpPr>
          <p:cNvPr id="6" name="TextBox 5"/>
          <p:cNvSpPr txBox="1"/>
          <p:nvPr/>
        </p:nvSpPr>
        <p:spPr>
          <a:xfrm>
            <a:off x="7681250" y="4725655"/>
            <a:ext cx="3070264" cy="677108"/>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IN" alt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18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NEERU BALA</a:t>
            </a:r>
            <a:r>
              <a:rPr lang="en-IN" b="1" dirty="0" smtClean="0">
                <a:effectLst/>
                <a:latin typeface="Times New Roman" panose="02020603050405020304" pitchFamily="18" charset="0"/>
                <a:cs typeface="Times New Roman" panose="02020603050405020304" pitchFamily="18" charset="0"/>
              </a:rPr>
              <a:t> MA’AM</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Forest is an ensemble machine learning algorithm used for heart disease prediction.</a:t>
            </a:r>
          </a:p>
          <a:p>
            <a:r>
              <a:rPr lang="en-US" dirty="0">
                <a:latin typeface="Times New Roman" panose="02020603050405020304" pitchFamily="18" charset="0"/>
                <a:cs typeface="Times New Roman" panose="02020603050405020304" pitchFamily="18" charset="0"/>
              </a:rPr>
              <a:t>It combines multiple decision trees to create a robust and accurate predictive model.</a:t>
            </a:r>
          </a:p>
          <a:p>
            <a:r>
              <a:rPr lang="en-US" dirty="0">
                <a:latin typeface="Times New Roman" panose="02020603050405020304" pitchFamily="18" charset="0"/>
                <a:cs typeface="Times New Roman" panose="02020603050405020304" pitchFamily="18" charset="0"/>
              </a:rPr>
              <a:t>Random Forest offers high accuracy, robustness to noise, feature importance analysis, and generalization capabilities.</a:t>
            </a:r>
          </a:p>
          <a:p>
            <a:r>
              <a:rPr lang="en-US" dirty="0">
                <a:latin typeface="Times New Roman" panose="02020603050405020304" pitchFamily="18" charset="0"/>
                <a:cs typeface="Times New Roman" panose="02020603050405020304" pitchFamily="18" charset="0"/>
              </a:rPr>
              <a:t>It leverages the collective decision-making of multiple trees, resulting in improved prediction performance and a reliable predictive model.</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3" name="Content Placeholder 2"/>
          <p:cNvSpPr>
            <a:spLocks noGrp="1"/>
          </p:cNvSpPr>
          <p:nvPr>
            <p:ph idx="4294967295"/>
          </p:nvPr>
        </p:nvSpPr>
        <p:spPr>
          <a:xfrm>
            <a:off x="838200" y="1253331"/>
            <a:ext cx="10515600" cy="4351338"/>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Advantages of Random Forest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 Accuracy</a:t>
            </a:r>
          </a:p>
          <a:p>
            <a:r>
              <a:rPr lang="en-US" dirty="0">
                <a:latin typeface="Times New Roman" panose="02020603050405020304" pitchFamily="18" charset="0"/>
                <a:cs typeface="Times New Roman" panose="02020603050405020304" pitchFamily="18" charset="0"/>
              </a:rPr>
              <a:t>Robustness to Noise</a:t>
            </a:r>
          </a:p>
          <a:p>
            <a:r>
              <a:rPr lang="en-US" dirty="0">
                <a:latin typeface="Times New Roman" panose="02020603050405020304" pitchFamily="18" charset="0"/>
                <a:cs typeface="Times New Roman" panose="02020603050405020304" pitchFamily="18" charset="0"/>
              </a:rPr>
              <a:t>Feature Importance</a:t>
            </a:r>
          </a:p>
          <a:p>
            <a:r>
              <a:rPr lang="en-US" dirty="0">
                <a:latin typeface="Times New Roman" panose="02020603050405020304" pitchFamily="18" charset="0"/>
                <a:cs typeface="Times New Roman" panose="02020603050405020304" pitchFamily="18" charset="0"/>
              </a:rPr>
              <a:t>Generalization</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our Implementation of the model,</a:t>
            </a:r>
          </a:p>
          <a:p>
            <a:pPr marL="0" indent="0">
              <a:buNone/>
            </a:pPr>
            <a:r>
              <a:rPr lang="en-US" dirty="0">
                <a:latin typeface="Times New Roman" panose="02020603050405020304" pitchFamily="18" charset="0"/>
                <a:cs typeface="Times New Roman" panose="02020603050405020304" pitchFamily="18" charset="0"/>
              </a:rPr>
              <a:t>it achieved an accuracy of 98.53%</a:t>
            </a:r>
          </a:p>
        </p:txBody>
      </p:sp>
      <p:sp>
        <p:nvSpPr>
          <p:cNvPr id="5" name="Rectangle 2"/>
          <p:cNvSpPr>
            <a:spLocks noChangeArrowheads="1"/>
          </p:cNvSpPr>
          <p:nvPr/>
        </p:nvSpPr>
        <p:spPr bwMode="auto">
          <a:xfrm>
            <a:off x="6210300" y="12533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5121" name="Picture 5" descr="Machine Learning Random Forest Algorithm - Javatpoint"/>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96000" y="1131740"/>
            <a:ext cx="6161688" cy="4472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t>12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136182693"/>
              </p:ext>
            </p:extLst>
          </p:nvPr>
        </p:nvGraphicFramePr>
        <p:xfrm>
          <a:off x="1454369" y="1899635"/>
          <a:ext cx="9283262" cy="4309244"/>
        </p:xfrm>
        <a:graphic>
          <a:graphicData uri="http://schemas.openxmlformats.org/drawingml/2006/table">
            <a:tbl>
              <a:tblPr firstRow="1" firstCol="1" bandRow="1">
                <a:tableStyleId>{5C22544A-7EE6-4342-B048-85BDC9FD1C3A}</a:tableStyleId>
              </a:tblPr>
              <a:tblGrid>
                <a:gridCol w="4642143"/>
                <a:gridCol w="4641119"/>
              </a:tblGrid>
              <a:tr h="869976">
                <a:tc>
                  <a:txBody>
                    <a:bodyPr/>
                    <a:lstStyle/>
                    <a:p>
                      <a:pPr indent="182880" algn="just">
                        <a:lnSpc>
                          <a:spcPct val="95000"/>
                        </a:lnSpc>
                        <a:spcAft>
                          <a:spcPts val="600"/>
                        </a:spcAft>
                        <a:tabLst>
                          <a:tab pos="182880" algn="l"/>
                        </a:tabLst>
                      </a:pPr>
                      <a:r>
                        <a:rPr lang="en-US" sz="3200" spc="-5" dirty="0">
                          <a:effectLst/>
                        </a:rPr>
                        <a:t>Algorithm</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a:effectLst/>
                        </a:rPr>
                        <a:t>Accuracy</a:t>
                      </a:r>
                      <a:endParaRPr lang="en-IN" sz="3200" spc="-5">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3200" spc="-5" dirty="0">
                          <a:effectLst/>
                        </a:rPr>
                        <a:t>Random Forest Classifier</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smtClean="0">
                          <a:effectLst/>
                        </a:rPr>
                        <a:t>93.53</a:t>
                      </a:r>
                      <a:r>
                        <a:rPr lang="en-US" sz="3200" spc="-5" dirty="0">
                          <a:effectLst/>
                        </a:rPr>
                        <a:t>%</a:t>
                      </a:r>
                      <a:endParaRPr lang="en-IN" sz="3200" spc="-5" dirty="0">
                        <a:effectLst/>
                        <a:latin typeface="Times New Roman" panose="02020603050405020304" pitchFamily="18" charset="0"/>
                        <a:ea typeface="SimSun" panose="02010600030101010101" pitchFamily="2" charset="-122"/>
                      </a:endParaRPr>
                    </a:p>
                  </a:txBody>
                  <a:tcPr marL="68580" marR="68580" marT="0" marB="0"/>
                </a:tc>
              </a:tr>
              <a:tr h="829340">
                <a:tc>
                  <a:txBody>
                    <a:bodyPr/>
                    <a:lstStyle/>
                    <a:p>
                      <a:pPr indent="182880" algn="just">
                        <a:lnSpc>
                          <a:spcPct val="95000"/>
                        </a:lnSpc>
                        <a:spcAft>
                          <a:spcPts val="600"/>
                        </a:spcAft>
                        <a:tabLst>
                          <a:tab pos="182880" algn="l"/>
                        </a:tabLst>
                      </a:pPr>
                      <a:r>
                        <a:rPr lang="en-US" sz="3200" spc="-5" dirty="0">
                          <a:effectLst/>
                        </a:rPr>
                        <a:t>Support Vector Machines</a:t>
                      </a:r>
                      <a:endParaRPr lang="en-IN" sz="32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80.97%</a:t>
                      </a:r>
                      <a:endParaRPr lang="en-IN" sz="3200" spc="-5" dirty="0">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3200" spc="-5">
                          <a:effectLst/>
                        </a:rPr>
                        <a:t>KNN</a:t>
                      </a:r>
                      <a:endParaRPr lang="en-IN" sz="32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73.17%</a:t>
                      </a:r>
                      <a:endParaRPr lang="en-IN" sz="3200" spc="-5" dirty="0">
                        <a:effectLst/>
                        <a:latin typeface="Times New Roman" panose="02020603050405020304" pitchFamily="18" charset="0"/>
                        <a:ea typeface="SimSun" panose="02010600030101010101" pitchFamily="2" charset="-122"/>
                      </a:endParaRPr>
                    </a:p>
                  </a:txBody>
                  <a:tcPr marL="68580" marR="68580" marT="0" marB="0"/>
                </a:tc>
              </a:tr>
              <a:tr h="869976">
                <a:tc>
                  <a:txBody>
                    <a:bodyPr/>
                    <a:lstStyle/>
                    <a:p>
                      <a:pPr indent="182880" algn="just">
                        <a:lnSpc>
                          <a:spcPct val="95000"/>
                        </a:lnSpc>
                        <a:spcAft>
                          <a:spcPts val="600"/>
                        </a:spcAft>
                        <a:tabLst>
                          <a:tab pos="182880" algn="l"/>
                        </a:tabLst>
                      </a:pPr>
                      <a:r>
                        <a:rPr lang="en-US" sz="2800" spc="-5" dirty="0">
                          <a:effectLst/>
                        </a:rPr>
                        <a:t>Gradient Boosting Classifier</a:t>
                      </a:r>
                      <a:endParaRPr lang="en-IN" sz="2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3200" spc="-5" dirty="0">
                          <a:effectLst/>
                        </a:rPr>
                        <a:t>89.26%</a:t>
                      </a:r>
                      <a:endParaRPr lang="en-IN" sz="3200" spc="-5"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
        <p:nvSpPr>
          <p:cNvPr id="4" name="TextBox 3"/>
          <p:cNvSpPr txBox="1"/>
          <p:nvPr/>
        </p:nvSpPr>
        <p:spPr>
          <a:xfrm>
            <a:off x="1454369" y="1285560"/>
            <a:ext cx="928326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Tabular Comparison of Various Algorithms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t>13</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398" y="753438"/>
            <a:ext cx="7255203" cy="53511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IN" b="0" i="0" dirty="0">
                <a:effectLst/>
                <a:latin typeface="Times New Roman" panose="02020603050405020304" pitchFamily="18" charset="0"/>
                <a:cs typeface="Times New Roman" panose="02020603050405020304" pitchFamily="18" charset="0"/>
              </a:rPr>
              <a:t>In conclusion, developing and evaluating machine learning-based heart disease prediction models have shown great potential in improving the accuracy and efficiency of cardiac risk assessment.</a:t>
            </a:r>
          </a:p>
          <a:p>
            <a:pPr marL="0" indent="0">
              <a:buNone/>
            </a:pPr>
            <a:r>
              <a:rPr lang="en-IN" b="0" i="0" dirty="0">
                <a:effectLst/>
                <a:latin typeface="Times New Roman" panose="02020603050405020304" pitchFamily="18" charset="0"/>
                <a:cs typeface="Times New Roman" panose="02020603050405020304" pitchFamily="18" charset="0"/>
              </a:rPr>
              <a:t> </a:t>
            </a:r>
          </a:p>
          <a:p>
            <a:r>
              <a:rPr lang="en-IN" b="0" i="0" dirty="0">
                <a:effectLst/>
                <a:latin typeface="Times New Roman" panose="02020603050405020304" pitchFamily="18" charset="0"/>
                <a:cs typeface="Times New Roman" panose="02020603050405020304" pitchFamily="18" charset="0"/>
              </a:rPr>
              <a:t>However, further research and validation are necessary to ensure that these models are reliable, transparent, and ethical in their implementation. With continued investment and collaboration, machine learning-based heart disease prediction models have the potential to revolutionize the field of cardiology and ultimately improve patient outcomes.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lstStyle/>
          <a:p>
            <a:pPr marL="0" indent="0">
              <a:buNone/>
            </a:pPr>
            <a:r>
              <a:rPr lang="en-IN" b="0" i="0" dirty="0">
                <a:effectLst/>
                <a:latin typeface="Times New Roman" panose="02020603050405020304" pitchFamily="18" charset="0"/>
                <a:cs typeface="Times New Roman" panose="02020603050405020304" pitchFamily="18" charset="0"/>
              </a:rPr>
              <a:t>There is significant future scope for machine learning-based heart disease prediction models. Here are some potential areas of development</a:t>
            </a: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Personalization</a:t>
            </a:r>
          </a:p>
          <a:p>
            <a:r>
              <a:rPr lang="en-IN" b="0" i="0" dirty="0">
                <a:effectLst/>
                <a:latin typeface="Times New Roman" panose="02020603050405020304" pitchFamily="18" charset="0"/>
                <a:cs typeface="Times New Roman" panose="02020603050405020304" pitchFamily="18" charset="0"/>
              </a:rPr>
              <a:t>Integration with electronic health records (EHRs)</a:t>
            </a:r>
          </a:p>
          <a:p>
            <a:r>
              <a:rPr lang="en-IN" b="0" i="0" dirty="0">
                <a:effectLst/>
                <a:latin typeface="Times New Roman" panose="02020603050405020304" pitchFamily="18" charset="0"/>
                <a:cs typeface="Times New Roman" panose="02020603050405020304" pitchFamily="18" charset="0"/>
              </a:rPr>
              <a:t>Real-time monitoring</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marL="370205" marR="568325" indent="0" algn="just">
              <a:lnSpc>
                <a:spcPct val="151000"/>
              </a:lnSpc>
              <a:spcAft>
                <a:spcPts val="1190"/>
              </a:spcAft>
              <a:buNone/>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Development of a machine learning-based prediction model for heart disease using cardiac biomarkers and clinical data by A. B. Zaman, T. L.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Asselbergs</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R. C.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Kraaijenhagen</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 deep learning-based framework for predicting heart disease by M. A. Hoque and S. T. Ahmed, (2020)</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Heart disease prediction using machine learning: A review by A. S.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Alazab</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 Almgren, and A. Al-Fuqaha, (2021). </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Comparative analysis of machine learning algorithms for heart disease prediction using the Cleveland dataset by H. M. </a:t>
            </a:r>
            <a:r>
              <a:rPr lang="en-GB"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Alhazmi</a:t>
            </a: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 I. Alharbi, (2021)</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Machine learning-based prediction of coronary artery disease using clinical data by H. Kim, Y. K. Kim, and J. Y. Hwang, (2021)</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normAutofit/>
          </a:bodyPr>
          <a:lstStyle/>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An ensemble of machine learning algorithms for predicting heart disease by F. Li, Y. Li, and Y. Li, (2022)</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70205" marR="568325" indent="0" algn="just">
              <a:lnSpc>
                <a:spcPct val="150000"/>
              </a:lnSpc>
              <a:spcAft>
                <a:spcPts val="1190"/>
              </a:spcAft>
              <a:buNone/>
              <a:tabLst>
                <a:tab pos="139700" algn="l"/>
                <a:tab pos="457200" algn="l"/>
              </a:tabLst>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Development of a machine learning-based prediction model for heart disease using laboratory and clinical data by J. L. Clevenger, M. C. Grant, and S. R. Thomas, (2020)</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8).jpg"/>
          <p:cNvPicPr>
            <a:picLocks noChangeAspect="1"/>
          </p:cNvPicPr>
          <p:nvPr/>
        </p:nvPicPr>
        <p:blipFill>
          <a:blip r:embed="rId2"/>
          <a:stretch>
            <a:fillRect/>
          </a:stretch>
        </p:blipFill>
        <p:spPr>
          <a:xfrm>
            <a:off x="3657600" y="3276600"/>
            <a:ext cx="2743200" cy="3581400"/>
          </a:xfrm>
          <a:prstGeom prst="rect">
            <a:avLst/>
          </a:prstGeom>
        </p:spPr>
      </p:pic>
      <p:sp>
        <p:nvSpPr>
          <p:cNvPr id="4" name="Cloud Callout 3"/>
          <p:cNvSpPr/>
          <p:nvPr/>
        </p:nvSpPr>
        <p:spPr>
          <a:xfrm>
            <a:off x="3733800" y="210207"/>
            <a:ext cx="6172200" cy="2895600"/>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300" dirty="0">
                <a:solidFill>
                  <a:schemeClr val="bg1"/>
                </a:solidFill>
                <a:latin typeface="Old English Text MT" panose="03040902040508030806" pitchFamily="66" charset="0"/>
              </a:rPr>
              <a:t>Thank you</a:t>
            </a:r>
          </a:p>
        </p:txBody>
      </p:sp>
      <p:sp>
        <p:nvSpPr>
          <p:cNvPr id="5" name="Slide Number Placeholder 4"/>
          <p:cNvSpPr>
            <a:spLocks noGrp="1"/>
          </p:cNvSpPr>
          <p:nvPr>
            <p:ph type="sldNum" sz="quarter" idx="12"/>
          </p:nvPr>
        </p:nvSpPr>
        <p:spPr/>
        <p:txBody>
          <a:bodyPr/>
          <a:lstStyle/>
          <a:p>
            <a:fld id="{6B36685C-508C-423F-A8DF-488EAE1A5A90}" type="slidenum">
              <a:rPr lang="en-US" smtClean="0"/>
              <a:t>18</a:t>
            </a:fld>
            <a:endParaRPr lang="en-US"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p>
          <a:p>
            <a:r>
              <a:rPr lang="en-US" dirty="0">
                <a:latin typeface="Times New Roman" panose="02020603050405020304"/>
                <a:cs typeface="Times New Roman" panose="02020603050405020304"/>
              </a:rPr>
              <a:t>Problem Formulation</a:t>
            </a:r>
          </a:p>
          <a:p>
            <a:r>
              <a:rPr lang="en-US" dirty="0">
                <a:latin typeface="Times New Roman" panose="02020603050405020304"/>
                <a:cs typeface="Times New Roman" panose="02020603050405020304"/>
              </a:rPr>
              <a:t>Objectives of the work </a:t>
            </a:r>
          </a:p>
          <a:p>
            <a:r>
              <a:rPr lang="en-US" dirty="0">
                <a:latin typeface="Times New Roman" panose="02020603050405020304"/>
                <a:cs typeface="Times New Roman" panose="02020603050405020304"/>
              </a:rPr>
              <a:t>Methodology used</a:t>
            </a:r>
          </a:p>
          <a:p>
            <a:r>
              <a:rPr lang="en-US" spc="-10" dirty="0">
                <a:latin typeface="Times New Roman" panose="02020603050405020304"/>
                <a:cs typeface="Times New Roman" panose="02020603050405020304"/>
              </a:rPr>
              <a:t>Results and Outputs</a:t>
            </a:r>
          </a:p>
          <a:p>
            <a:r>
              <a:rPr lang="en-US" spc="-10" dirty="0">
                <a:latin typeface="Times New Roman" panose="02020603050405020304"/>
                <a:cs typeface="Times New Roman" panose="02020603050405020304"/>
              </a:rPr>
              <a:t>Conclusion</a:t>
            </a:r>
          </a:p>
          <a:p>
            <a:r>
              <a:rPr lang="en-US" dirty="0">
                <a:latin typeface="Times New Roman" panose="02020603050405020304"/>
                <a:cs typeface="Times New Roman" panose="02020603050405020304"/>
              </a:rPr>
              <a:t>Future Scope</a:t>
            </a: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Heart disease is a leading cause of mortality worldwide, responsible for millions of deaths each year. Early detection and intervention are critical for improving patient outcomes and reducing the burden of this disease. </a:t>
            </a: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In recent years, machine learning techniques have emerged as a promising tool for predicting heart disease risk and supporting clinical decision-making.</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r>
              <a:rPr lang="en-IN" b="0" i="0" dirty="0">
                <a:effectLst/>
                <a:latin typeface="Times New Roman" panose="02020603050405020304" pitchFamily="18" charset="0"/>
                <a:cs typeface="Times New Roman" panose="02020603050405020304" pitchFamily="18" charset="0"/>
              </a:rPr>
              <a:t>This project aims to develop and evaluate machine learning-based models for predicting heart disease risk. Using a diverse dataset of patient records, the models will be trained to identify patterns and risk factors associated with heart disease, such as age, gender, blood pressure, and cholesterol levels.</a:t>
            </a:r>
          </a:p>
          <a:p>
            <a:pPr marL="0" indent="0">
              <a:buNone/>
            </a:pPr>
            <a:endParaRPr lang="en-IN"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The models will then be tested and validated using various performance metrics, such as accuracy, sensitivity, and specificity, to assess their effectiveness in predicting heart disease risk.</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Heart disease is one of the leading causes of death worldwide, and early detection is crucial for successful treatment and management of the disease. Traditional methods of heart disease prediction, such as blood tests and physical examinations, are not always accurate or reliable.</a:t>
            </a:r>
          </a:p>
          <a:p>
            <a:r>
              <a:rPr lang="en-IN" b="0" i="0" dirty="0">
                <a:effectLst/>
                <a:latin typeface="Times New Roman" panose="02020603050405020304" pitchFamily="18" charset="0"/>
                <a:cs typeface="Times New Roman" panose="02020603050405020304" pitchFamily="18" charset="0"/>
              </a:rPr>
              <a:t>Machine learning-based heart disease prediction models can </a:t>
            </a:r>
            <a:r>
              <a:rPr lang="en-IN" b="0" i="0" dirty="0" err="1">
                <a:effectLst/>
                <a:latin typeface="Times New Roman" panose="02020603050405020304" pitchFamily="18" charset="0"/>
                <a:cs typeface="Times New Roman" panose="02020603050405020304" pitchFamily="18" charset="0"/>
              </a:rPr>
              <a:t>analyze</a:t>
            </a:r>
            <a:r>
              <a:rPr lang="en-IN" b="0" i="0" dirty="0">
                <a:effectLst/>
                <a:latin typeface="Times New Roman" panose="02020603050405020304" pitchFamily="18" charset="0"/>
                <a:cs typeface="Times New Roman" panose="02020603050405020304" pitchFamily="18" charset="0"/>
              </a:rPr>
              <a:t> large amounts of data and learn patterns that are difficult for humans to detect. These models can integrate various data sources, including medical history, lifestyle factors, and genetic information, to provide accurate and personalized risk assessments.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4351338"/>
          </a:xfrm>
        </p:spPr>
        <p:txBody>
          <a:bodyPr/>
          <a:lstStyle/>
          <a:p>
            <a:pPr>
              <a:lnSpc>
                <a:spcPct val="150000"/>
              </a:lnSpc>
            </a:pPr>
            <a:r>
              <a:rPr lang="en-IN" b="0" i="0" dirty="0">
                <a:effectLst/>
                <a:latin typeface="Times New Roman" panose="02020603050405020304" pitchFamily="18" charset="0"/>
                <a:cs typeface="Times New Roman" panose="02020603050405020304" pitchFamily="18" charset="0"/>
              </a:rPr>
              <a:t>Using a machine learning-based approach, healthcare providers can identify patients at high risk of developing heart disease, and provide them with appropriate interventions to prevent or delay the onset of the disease. This approach can lead to earlier detection, improved treatment outcomes, and reduced healthcare costs.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primary objectives of this model are: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Early Detection</a:t>
            </a:r>
          </a:p>
          <a:p>
            <a:r>
              <a:rPr lang="en-US" dirty="0">
                <a:latin typeface="Times New Roman" panose="02020603050405020304" pitchFamily="18" charset="0"/>
                <a:cs typeface="Times New Roman" panose="02020603050405020304" pitchFamily="18" charset="0"/>
              </a:rPr>
              <a:t>Accurate Prediction</a:t>
            </a:r>
          </a:p>
          <a:p>
            <a:r>
              <a:rPr lang="en-US" dirty="0">
                <a:latin typeface="Times New Roman" panose="02020603050405020304" pitchFamily="18" charset="0"/>
                <a:cs typeface="Times New Roman" panose="02020603050405020304" pitchFamily="18" charset="0"/>
              </a:rPr>
              <a:t>Risk </a:t>
            </a:r>
            <a:r>
              <a:rPr lang="en-US" dirty="0" err="1">
                <a:latin typeface="Times New Roman" panose="02020603050405020304" pitchFamily="18" charset="0"/>
                <a:cs typeface="Times New Roman" panose="02020603050405020304" pitchFamily="18" charset="0"/>
              </a:rPr>
              <a:t>Assesment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Personalised</a:t>
            </a:r>
            <a:r>
              <a:rPr lang="en-US" dirty="0">
                <a:latin typeface="Times New Roman" panose="02020603050405020304" pitchFamily="18" charset="0"/>
                <a:cs typeface="Times New Roman" panose="02020603050405020304" pitchFamily="18" charset="0"/>
              </a:rPr>
              <a:t> Medicine</a:t>
            </a:r>
          </a:p>
          <a:p>
            <a:r>
              <a:rPr lang="en-US" dirty="0">
                <a:latin typeface="Times New Roman" panose="02020603050405020304" pitchFamily="18" charset="0"/>
                <a:cs typeface="Times New Roman" panose="02020603050405020304" pitchFamily="18" charset="0"/>
              </a:rPr>
              <a:t>Improved Efficiency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lstStyle/>
          <a:p>
            <a:pPr marL="0" indent="0">
              <a:buNone/>
            </a:pPr>
            <a:r>
              <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methodology for developing a machine learning-based heart disease prediction model typically involves the following steps:</a:t>
            </a:r>
          </a:p>
          <a:p>
            <a:pPr marL="0" indent="0">
              <a:buNone/>
            </a:pP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pre-processing				</a:t>
            </a:r>
          </a:p>
          <a:p>
            <a:r>
              <a:rPr lang="en-US" dirty="0">
                <a:latin typeface="Times New Roman" panose="02020603050405020304" pitchFamily="18" charset="0"/>
                <a:cs typeface="Times New Roman" panose="02020603050405020304" pitchFamily="18" charset="0"/>
              </a:rPr>
              <a:t>Feature Selection</a:t>
            </a:r>
          </a:p>
          <a:p>
            <a:r>
              <a:rPr lang="en-US" dirty="0">
                <a:latin typeface="Times New Roman" panose="02020603050405020304" pitchFamily="18" charset="0"/>
                <a:cs typeface="Times New Roman" panose="02020603050405020304" pitchFamily="18" charset="0"/>
              </a:rPr>
              <a:t>Model Selection</a:t>
            </a:r>
          </a:p>
          <a:p>
            <a:r>
              <a:rPr lang="en-US" dirty="0">
                <a:latin typeface="Times New Roman" panose="02020603050405020304" pitchFamily="18" charset="0"/>
                <a:cs typeface="Times New Roman" panose="02020603050405020304" pitchFamily="18" charset="0"/>
              </a:rPr>
              <a:t>Deployment</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graphicFrame>
        <p:nvGraphicFramePr>
          <p:cNvPr id="5" name="Diagram 4"/>
          <p:cNvGraphicFramePr/>
          <p:nvPr/>
        </p:nvGraphicFramePr>
        <p:xfrm>
          <a:off x="6668157" y="2683422"/>
          <a:ext cx="6628086" cy="4038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Numerous models were used to create the prediction model. Some of them are mentioned below: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Support Vector Machines (SVM)</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K-Nearest </a:t>
            </a:r>
            <a:r>
              <a:rPr lang="en-US" b="1" dirty="0" err="1">
                <a:latin typeface="Times New Roman" panose="02020603050405020304" pitchFamily="18" charset="0"/>
                <a:cs typeface="Times New Roman" panose="02020603050405020304" pitchFamily="18" charset="0"/>
              </a:rPr>
              <a:t>Neighbours</a:t>
            </a:r>
            <a:r>
              <a:rPr lang="en-US" b="1" dirty="0">
                <a:latin typeface="Times New Roman" panose="02020603050405020304" pitchFamily="18" charset="0"/>
                <a:cs typeface="Times New Roman" panose="02020603050405020304" pitchFamily="18" charset="0"/>
              </a:rPr>
              <a:t> (KNN)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Gradient </a:t>
            </a:r>
            <a:r>
              <a:rPr lang="en-US" b="1" dirty="0" smtClean="0">
                <a:latin typeface="Times New Roman" panose="02020603050405020304" pitchFamily="18" charset="0"/>
                <a:cs typeface="Times New Roman" panose="02020603050405020304" pitchFamily="18" charset="0"/>
              </a:rPr>
              <a:t>Boosting classifier</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Random </a:t>
            </a:r>
            <a:r>
              <a:rPr lang="en-US" b="1" dirty="0">
                <a:latin typeface="Times New Roman" panose="02020603050405020304" pitchFamily="18" charset="0"/>
                <a:cs typeface="Times New Roman" panose="02020603050405020304" pitchFamily="18" charset="0"/>
              </a:rPr>
              <a:t>Forest</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transition spd="slow">
    <p:wheel spokes="1"/>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TotalTime>
  <Words>957</Words>
  <Application>Microsoft Office PowerPoint</Application>
  <PresentationFormat>Custom</PresentationFormat>
  <Paragraphs>124</Paragraphs>
  <Slides>18</Slides>
  <Notes>1</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Methodology Used</vt:lpstr>
      <vt:lpstr>Results and Outputs</vt:lpstr>
      <vt:lpstr>Random Forest</vt:lpstr>
      <vt:lpstr>PowerPoint Presentation</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win11</cp:lastModifiedBy>
  <cp:revision>500</cp:revision>
  <dcterms:created xsi:type="dcterms:W3CDTF">2019-01-09T10:33:00Z</dcterms:created>
  <dcterms:modified xsi:type="dcterms:W3CDTF">2025-04-09T07:24:56Z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4FDCC0EA46A3463E94B04A480043EBAB_13</vt:lpwstr>
  </property>
  <property fmtid="{D5CDD505-2E9C-101B-9397-08002B2CF9AE}" pid="3" name="KSOProductBuildVer">
    <vt:lpwstr>1033-12.2.0.13431</vt:lpwstr>
  </property>
</Properties>
</file>