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18"/>
  </p:notesMasterIdLst>
  <p:sldIdLst>
    <p:sldId id="256" r:id="rId2"/>
    <p:sldId id="259" r:id="rId3"/>
    <p:sldId id="260" r:id="rId4"/>
    <p:sldId id="268" r:id="rId5"/>
    <p:sldId id="262" r:id="rId6"/>
    <p:sldId id="263" r:id="rId7"/>
    <p:sldId id="269" r:id="rId8"/>
    <p:sldId id="261" r:id="rId9"/>
    <p:sldId id="266" r:id="rId10"/>
    <p:sldId id="272" r:id="rId11"/>
    <p:sldId id="273" r:id="rId12"/>
    <p:sldId id="267" r:id="rId13"/>
    <p:sldId id="271" r:id="rId14"/>
    <p:sldId id="270" r:id="rId15"/>
    <p:sldId id="274"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DDE4"/>
    <a:srgbClr val="229FDE"/>
    <a:srgbClr val="82C9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20D88-4418-42FB-BD64-BA21AAFA1A2E}" type="datetimeFigureOut">
              <a:rPr lang="en-IN" smtClean="0"/>
              <a:t>02-05-2023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2E8D0-FA90-4149-89D1-0A50848A0017}" type="slidenum">
              <a:rPr lang="en-IN" smtClean="0"/>
              <a:t>‹#›</a:t>
            </a:fld>
            <a:endParaRPr lang="en-IN"/>
          </a:p>
        </p:txBody>
      </p:sp>
    </p:spTree>
    <p:extLst>
      <p:ext uri="{BB962C8B-B14F-4D97-AF65-F5344CB8AC3E}">
        <p14:creationId xmlns:p14="http://schemas.microsoft.com/office/powerpoint/2010/main" val="392150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BFF4B8-6D05-4BC2-9A15-87262F41AA2B}"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316394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FF4B8-6D05-4BC2-9A15-87262F41AA2B}"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41453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FF4B8-6D05-4BC2-9A15-87262F41AA2B}"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631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FF4B8-6D05-4BC2-9A15-87262F41AA2B}"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1128305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FF4B8-6D05-4BC2-9A15-87262F41AA2B}"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47659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FF4B8-6D05-4BC2-9A15-87262F41AA2B}"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2748944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FF4B8-6D05-4BC2-9A15-87262F41AA2B}"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2729088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FF4B8-6D05-4BC2-9A15-87262F41AA2B}"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59346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FF4B8-6D05-4BC2-9A15-87262F41AA2B}"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263015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BFF4B8-6D05-4BC2-9A15-87262F41AA2B}"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82908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BFF4B8-6D05-4BC2-9A15-87262F41AA2B}"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217607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BFF4B8-6D05-4BC2-9A15-87262F41AA2B}"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27572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BFF4B8-6D05-4BC2-9A15-87262F41AA2B}"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218107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FF4B8-6D05-4BC2-9A15-87262F41AA2B}" type="datetimeFigureOut">
              <a:rPr lang="en-IN" smtClean="0"/>
              <a:t>02-05-2023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184482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BFF4B8-6D05-4BC2-9A15-87262F41AA2B}"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4E46F-8BD5-426E-9433-2133D208C3B4}" type="slidenum">
              <a:rPr lang="en-IN" smtClean="0"/>
              <a:t>‹#›</a:t>
            </a:fld>
            <a:endParaRPr lang="en-IN"/>
          </a:p>
        </p:txBody>
      </p:sp>
    </p:spTree>
    <p:extLst>
      <p:ext uri="{BB962C8B-B14F-4D97-AF65-F5344CB8AC3E}">
        <p14:creationId xmlns:p14="http://schemas.microsoft.com/office/powerpoint/2010/main" val="114894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D4E46F-8BD5-426E-9433-2133D208C3B4}" type="slidenum">
              <a:rPr lang="en-IN" smtClean="0"/>
              <a:t>‹#›</a:t>
            </a:fld>
            <a:endParaRPr lang="en-IN"/>
          </a:p>
        </p:txBody>
      </p:sp>
      <p:sp>
        <p:nvSpPr>
          <p:cNvPr id="5" name="Date Placeholder 4"/>
          <p:cNvSpPr>
            <a:spLocks noGrp="1"/>
          </p:cNvSpPr>
          <p:nvPr>
            <p:ph type="dt" sz="half" idx="10"/>
          </p:nvPr>
        </p:nvSpPr>
        <p:spPr/>
        <p:txBody>
          <a:bodyPr/>
          <a:lstStyle/>
          <a:p>
            <a:fld id="{A6BFF4B8-6D05-4BC2-9A15-87262F41AA2B}" type="datetimeFigureOut">
              <a:rPr lang="en-IN" smtClean="0"/>
              <a:t>02-05-2023</a:t>
            </a:fld>
            <a:endParaRPr lang="en-IN"/>
          </a:p>
        </p:txBody>
      </p:sp>
    </p:spTree>
    <p:extLst>
      <p:ext uri="{BB962C8B-B14F-4D97-AF65-F5344CB8AC3E}">
        <p14:creationId xmlns:p14="http://schemas.microsoft.com/office/powerpoint/2010/main" val="136868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BFF4B8-6D05-4BC2-9A15-87262F41AA2B}" type="datetimeFigureOut">
              <a:rPr lang="en-IN" smtClean="0"/>
              <a:t>02-05-2023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D4E46F-8BD5-426E-9433-2133D208C3B4}" type="slidenum">
              <a:rPr lang="en-IN" smtClean="0"/>
              <a:t>‹#›</a:t>
            </a:fld>
            <a:endParaRPr lang="en-IN"/>
          </a:p>
        </p:txBody>
      </p:sp>
    </p:spTree>
    <p:extLst>
      <p:ext uri="{BB962C8B-B14F-4D97-AF65-F5344CB8AC3E}">
        <p14:creationId xmlns:p14="http://schemas.microsoft.com/office/powerpoint/2010/main" val="2951245157"/>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hyperlink" Target="https://www.novypro.com/project/expenditure-data-analysis-dashboar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8CA1-945E-4902-A5A5-FFF12BC3B54C}"/>
              </a:ext>
            </a:extLst>
          </p:cNvPr>
          <p:cNvSpPr>
            <a:spLocks noGrp="1"/>
          </p:cNvSpPr>
          <p:nvPr>
            <p:ph type="ctrTitle"/>
          </p:nvPr>
        </p:nvSpPr>
        <p:spPr>
          <a:xfrm>
            <a:off x="1507067" y="1179443"/>
            <a:ext cx="7766936" cy="1709531"/>
          </a:xfrm>
        </p:spPr>
        <p:txBody>
          <a:bodyPr>
            <a:normAutofit/>
          </a:bodyPr>
          <a:lstStyle/>
          <a:p>
            <a:pPr algn="ctr"/>
            <a:r>
              <a:rPr lang="en-IN" sz="4000" b="1" dirty="0">
                <a:solidFill>
                  <a:schemeClr val="accent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Expenditure Data Analysis Project</a:t>
            </a:r>
            <a:br>
              <a:rPr lang="en-IN" sz="4000" b="1" dirty="0">
                <a:solidFill>
                  <a:schemeClr val="accent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sz="4000" dirty="0">
              <a:solidFill>
                <a:schemeClr val="accent2"/>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14C83D1-10FB-4995-A675-9D073F78F530}"/>
              </a:ext>
            </a:extLst>
          </p:cNvPr>
          <p:cNvSpPr>
            <a:spLocks noGrp="1"/>
          </p:cNvSpPr>
          <p:nvPr>
            <p:ph type="subTitle" idx="1"/>
          </p:nvPr>
        </p:nvSpPr>
        <p:spPr>
          <a:xfrm>
            <a:off x="1524000" y="4505738"/>
            <a:ext cx="9144000" cy="752061"/>
          </a:xfrm>
        </p:spPr>
        <p:txBody>
          <a:bodyPr>
            <a:normAutofit/>
          </a:bodyPr>
          <a:lstStyle/>
          <a:p>
            <a:r>
              <a:rPr lang="en-US" sz="3200"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Swati Khedekar</a:t>
            </a:r>
            <a:endParaRPr lang="en-IN" sz="3200"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868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CF7D6F-521F-4776-AAE1-287DBADF0A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3986" y="2080591"/>
            <a:ext cx="7222118" cy="3843131"/>
          </a:xfrm>
          <a:prstGeom prst="rect">
            <a:avLst/>
          </a:prstGeom>
          <a:noFill/>
          <a:ln>
            <a:noFill/>
          </a:ln>
        </p:spPr>
      </p:pic>
      <p:sp>
        <p:nvSpPr>
          <p:cNvPr id="3" name="TextBox 2">
            <a:extLst>
              <a:ext uri="{FF2B5EF4-FFF2-40B4-BE49-F238E27FC236}">
                <a16:creationId xmlns:a16="http://schemas.microsoft.com/office/drawing/2014/main" id="{0FA1735D-B912-4EA7-B73C-9258FE8C4521}"/>
              </a:ext>
            </a:extLst>
          </p:cNvPr>
          <p:cNvSpPr txBox="1"/>
          <p:nvPr/>
        </p:nvSpPr>
        <p:spPr>
          <a:xfrm>
            <a:off x="901147" y="265043"/>
            <a:ext cx="8507895" cy="1846659"/>
          </a:xfrm>
          <a:prstGeom prst="rect">
            <a:avLst/>
          </a:prstGeom>
          <a:noFill/>
        </p:spPr>
        <p:txBody>
          <a:bodyPr wrap="square" rtlCol="0">
            <a:spAutoFit/>
          </a:bodyPr>
          <a:lstStyle/>
          <a:p>
            <a:r>
              <a:rPr lang="en-US" sz="4000" b="1" dirty="0">
                <a:solidFill>
                  <a:schemeClr val="accent2"/>
                </a:solidFill>
                <a:latin typeface="Times New Roman" panose="02020603050405020304" pitchFamily="18" charset="0"/>
                <a:cs typeface="Times New Roman" panose="02020603050405020304" pitchFamily="18" charset="0"/>
              </a:rPr>
              <a:t>Creating map for states wise analysis</a:t>
            </a:r>
          </a:p>
          <a:p>
            <a:endParaRPr lang="en-US" sz="2000" b="1" dirty="0">
              <a:solidFill>
                <a:schemeClr val="accent2"/>
              </a:solidFill>
              <a:latin typeface="Times New Roman" panose="02020603050405020304" pitchFamily="18" charset="0"/>
              <a:cs typeface="Times New Roman" panose="02020603050405020304" pitchFamily="18" charset="0"/>
            </a:endParaRPr>
          </a:p>
          <a:p>
            <a:pPr marL="285750" indent="-285750">
              <a:buClr>
                <a:srgbClr val="56DDE4"/>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Values shown in card.</a:t>
            </a:r>
          </a:p>
          <a:p>
            <a:pPr>
              <a:buClr>
                <a:srgbClr val="56DDE4"/>
              </a:buClr>
            </a:pPr>
            <a:endParaRPr lang="en-US" dirty="0">
              <a:latin typeface="Times New Roman" panose="02020603050405020304" pitchFamily="18" charset="0"/>
              <a:cs typeface="Times New Roman" panose="02020603050405020304" pitchFamily="18" charset="0"/>
            </a:endParaRPr>
          </a:p>
          <a:p>
            <a:pPr marL="285750" indent="-285750">
              <a:buClr>
                <a:srgbClr val="56DDE4"/>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State name and corresponding expenditure value in table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F14B96-7B7E-4AA5-8146-C6D0E18EF5DC}"/>
              </a:ext>
            </a:extLst>
          </p:cNvPr>
          <p:cNvSpPr txBox="1"/>
          <p:nvPr/>
        </p:nvSpPr>
        <p:spPr>
          <a:xfrm>
            <a:off x="1033986" y="5923722"/>
            <a:ext cx="518128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state wise expenditure analysis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09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974488-6CD2-4C59-8893-2269EBD4A9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3233" y="742122"/>
            <a:ext cx="7675079" cy="2345635"/>
          </a:xfrm>
          <a:prstGeom prst="rect">
            <a:avLst/>
          </a:prstGeom>
          <a:noFill/>
          <a:ln>
            <a:noFill/>
          </a:ln>
        </p:spPr>
      </p:pic>
      <p:pic>
        <p:nvPicPr>
          <p:cNvPr id="3" name="Picture 2">
            <a:extLst>
              <a:ext uri="{FF2B5EF4-FFF2-40B4-BE49-F238E27FC236}">
                <a16:creationId xmlns:a16="http://schemas.microsoft.com/office/drawing/2014/main" id="{71F45E33-C83F-4378-941C-5C6E72BB59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53233" y="3087758"/>
            <a:ext cx="7807602" cy="2690190"/>
          </a:xfrm>
          <a:prstGeom prst="rect">
            <a:avLst/>
          </a:prstGeom>
          <a:noFill/>
          <a:ln>
            <a:noFill/>
          </a:ln>
        </p:spPr>
      </p:pic>
      <p:sp>
        <p:nvSpPr>
          <p:cNvPr id="4" name="TextBox 3">
            <a:extLst>
              <a:ext uri="{FF2B5EF4-FFF2-40B4-BE49-F238E27FC236}">
                <a16:creationId xmlns:a16="http://schemas.microsoft.com/office/drawing/2014/main" id="{3E13D954-3D54-4BC4-A2FD-706776584460}"/>
              </a:ext>
            </a:extLst>
          </p:cNvPr>
          <p:cNvSpPr txBox="1"/>
          <p:nvPr/>
        </p:nvSpPr>
        <p:spPr>
          <a:xfrm>
            <a:off x="662609" y="212035"/>
            <a:ext cx="10535478"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State wise and annual report in stack column charts</a:t>
            </a:r>
            <a:endParaRPr lang="en-IN" sz="3200" b="1" dirty="0">
              <a:solidFill>
                <a:schemeClr val="accent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BA5784E-9689-47E1-B144-3D110717B053}"/>
              </a:ext>
            </a:extLst>
          </p:cNvPr>
          <p:cNvSpPr txBox="1"/>
          <p:nvPr/>
        </p:nvSpPr>
        <p:spPr>
          <a:xfrm>
            <a:off x="768626" y="6135757"/>
            <a:ext cx="6639339"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State wise and annual report in stack column charts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81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CA04-9BD3-4341-B031-1BEAFF64B6F8}"/>
              </a:ext>
            </a:extLst>
          </p:cNvPr>
          <p:cNvSpPr>
            <a:spLocks noGrp="1"/>
          </p:cNvSpPr>
          <p:nvPr>
            <p:ph type="title"/>
          </p:nvPr>
        </p:nvSpPr>
        <p:spPr>
          <a:xfrm>
            <a:off x="677335" y="609600"/>
            <a:ext cx="8596668" cy="1778000"/>
          </a:xfrm>
        </p:spPr>
        <p:txBody>
          <a:bodyPr>
            <a:normAutofit/>
          </a:bodyPr>
          <a:lstStyle/>
          <a:p>
            <a:r>
              <a:rPr lang="en-US" sz="4000" b="1" dirty="0">
                <a:solidFill>
                  <a:schemeClr val="accent2"/>
                </a:solidFill>
                <a:latin typeface="Times New Roman" panose="02020603050405020304" pitchFamily="18" charset="0"/>
                <a:cs typeface="Times New Roman" panose="02020603050405020304" pitchFamily="18" charset="0"/>
              </a:rPr>
              <a:t>Final Dashboard:</a:t>
            </a:r>
            <a:endParaRPr lang="en-IN" sz="4000" b="1" dirty="0">
              <a:solidFill>
                <a:schemeClr val="accent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FF978F-3F38-4314-9632-FC795E833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28" y="1804554"/>
            <a:ext cx="8744699" cy="4800600"/>
          </a:xfrm>
          <a:prstGeom prst="rect">
            <a:avLst/>
          </a:prstGeom>
        </p:spPr>
      </p:pic>
    </p:spTree>
    <p:extLst>
      <p:ext uri="{BB962C8B-B14F-4D97-AF65-F5344CB8AC3E}">
        <p14:creationId xmlns:p14="http://schemas.microsoft.com/office/powerpoint/2010/main" val="315519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10EC44-C548-465B-AF6A-5A1995BDD6E0}"/>
              </a:ext>
            </a:extLst>
          </p:cNvPr>
          <p:cNvPicPr/>
          <p:nvPr/>
        </p:nvPicPr>
        <p:blipFill rotWithShape="1">
          <a:blip r:embed="rId2">
            <a:extLst>
              <a:ext uri="{28A0092B-C50C-407E-A947-70E740481C1C}">
                <a14:useLocalDpi xmlns:a14="http://schemas.microsoft.com/office/drawing/2010/main" val="0"/>
              </a:ext>
            </a:extLst>
          </a:blip>
          <a:srcRect l="3468" t="19649" r="11196"/>
          <a:stretch/>
        </p:blipFill>
        <p:spPr bwMode="auto">
          <a:xfrm>
            <a:off x="1121050" y="1948070"/>
            <a:ext cx="8128967" cy="4373217"/>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2B8A32F3-AA00-46CB-B21C-A7A9B1DE2C15}"/>
              </a:ext>
            </a:extLst>
          </p:cNvPr>
          <p:cNvSpPr txBox="1"/>
          <p:nvPr/>
        </p:nvSpPr>
        <p:spPr>
          <a:xfrm>
            <a:off x="1020417" y="808383"/>
            <a:ext cx="7885044" cy="1200329"/>
          </a:xfrm>
          <a:prstGeom prst="rect">
            <a:avLst/>
          </a:prstGeom>
          <a:noFill/>
        </p:spPr>
        <p:txBody>
          <a:bodyPr wrap="square" rtlCol="0">
            <a:spAutoFit/>
          </a:bodyPr>
          <a:lstStyle/>
          <a:p>
            <a:pPr marL="285750" indent="-285750">
              <a:buClr>
                <a:srgbClr val="56DDE4"/>
              </a:buClr>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rPr>
              <a:t>Then Login into Power BI Service by using Microsoft developer account.</a:t>
            </a:r>
          </a:p>
          <a:p>
            <a:pPr>
              <a:buClr>
                <a:srgbClr val="56DDE4"/>
              </a:buClr>
            </a:pPr>
            <a:endParaRPr lang="en-IN" sz="1800" dirty="0">
              <a:effectLst/>
              <a:latin typeface="Arial" panose="020B0604020202020204" pitchFamily="34" charset="0"/>
              <a:ea typeface="Arial" panose="020B0604020202020204" pitchFamily="34" charset="0"/>
            </a:endParaRPr>
          </a:p>
          <a:p>
            <a:pPr marL="285750" indent="-285750">
              <a:buClr>
                <a:srgbClr val="56DDE4"/>
              </a:buClr>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rPr>
              <a:t>Then create new project workspace for uploading dashboard and reports into this workspace.</a:t>
            </a:r>
          </a:p>
        </p:txBody>
      </p:sp>
      <p:sp>
        <p:nvSpPr>
          <p:cNvPr id="4" name="TextBox 3">
            <a:extLst>
              <a:ext uri="{FF2B5EF4-FFF2-40B4-BE49-F238E27FC236}">
                <a16:creationId xmlns:a16="http://schemas.microsoft.com/office/drawing/2014/main" id="{806FF9BC-E59E-4F58-844A-1B733EAA31D6}"/>
              </a:ext>
            </a:extLst>
          </p:cNvPr>
          <p:cNvSpPr txBox="1"/>
          <p:nvPr/>
        </p:nvSpPr>
        <p:spPr>
          <a:xfrm>
            <a:off x="410816" y="265043"/>
            <a:ext cx="9183757"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2. Power BI Online: Publish Dashboard </a:t>
            </a:r>
            <a:endParaRPr lang="en-IN" sz="32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96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776A-F368-4D6D-9B38-5362A564AA9E}"/>
              </a:ext>
            </a:extLst>
          </p:cNvPr>
          <p:cNvSpPr>
            <a:spLocks noGrp="1"/>
          </p:cNvSpPr>
          <p:nvPr>
            <p:ph type="title"/>
          </p:nvPr>
        </p:nvSpPr>
        <p:spPr>
          <a:xfrm>
            <a:off x="677335" y="609600"/>
            <a:ext cx="8596668" cy="702365"/>
          </a:xfrm>
        </p:spPr>
        <p:txBody>
          <a:bodyPr>
            <a:normAutofit/>
          </a:bodyPr>
          <a:lstStyle/>
          <a:p>
            <a:r>
              <a:rPr lang="en-US" sz="3200" b="1" dirty="0">
                <a:solidFill>
                  <a:schemeClr val="accent2"/>
                </a:solidFill>
                <a:latin typeface="Times New Roman" panose="02020603050405020304" pitchFamily="18" charset="0"/>
                <a:cs typeface="Times New Roman" panose="02020603050405020304" pitchFamily="18" charset="0"/>
              </a:rPr>
              <a:t>3. NovyPro</a:t>
            </a:r>
            <a:endParaRPr lang="en-IN" sz="3200" dirty="0"/>
          </a:p>
        </p:txBody>
      </p:sp>
      <p:pic>
        <p:nvPicPr>
          <p:cNvPr id="5" name="Picture 4">
            <a:extLst>
              <a:ext uri="{FF2B5EF4-FFF2-40B4-BE49-F238E27FC236}">
                <a16:creationId xmlns:a16="http://schemas.microsoft.com/office/drawing/2014/main" id="{82ABDB49-E9C5-4B53-BB17-5A577DF5E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03" y="1311964"/>
            <a:ext cx="8726912" cy="4936435"/>
          </a:xfrm>
          <a:prstGeom prst="rect">
            <a:avLst/>
          </a:prstGeom>
        </p:spPr>
      </p:pic>
    </p:spTree>
    <p:extLst>
      <p:ext uri="{BB962C8B-B14F-4D97-AF65-F5344CB8AC3E}">
        <p14:creationId xmlns:p14="http://schemas.microsoft.com/office/powerpoint/2010/main" val="43161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E75445-FF98-47AF-858B-77F0211C9423}"/>
              </a:ext>
            </a:extLst>
          </p:cNvPr>
          <p:cNvSpPr txBox="1"/>
          <p:nvPr/>
        </p:nvSpPr>
        <p:spPr>
          <a:xfrm>
            <a:off x="3051313" y="3109148"/>
            <a:ext cx="610262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hlinkClick r:id="rId2"/>
              </a:rPr>
              <a:t>NovyPro link</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47D8C82-20E3-4A25-B26B-3C479365D180}"/>
              </a:ext>
            </a:extLst>
          </p:cNvPr>
          <p:cNvSpPr txBox="1"/>
          <p:nvPr/>
        </p:nvSpPr>
        <p:spPr>
          <a:xfrm>
            <a:off x="1630017" y="781878"/>
            <a:ext cx="4174435" cy="400110"/>
          </a:xfrm>
          <a:prstGeom prst="rect">
            <a:avLst/>
          </a:prstGeom>
          <a:solidFill>
            <a:schemeClr val="bg1"/>
          </a:solidFill>
        </p:spPr>
        <p:txBody>
          <a:bodyPr wrap="square" rtlCol="0">
            <a:spAutoFit/>
          </a:bodyPr>
          <a:lstStyle/>
          <a:p>
            <a:r>
              <a:rPr lang="en-US" sz="2000" b="1" dirty="0">
                <a:solidFill>
                  <a:schemeClr val="accent2"/>
                </a:solidFill>
                <a:latin typeface="Times New Roman" panose="02020603050405020304" pitchFamily="18" charset="0"/>
                <a:cs typeface="Times New Roman" panose="02020603050405020304" pitchFamily="18" charset="0"/>
              </a:rPr>
              <a:t>Ctrl + Click on link for dashboard</a:t>
            </a:r>
            <a:endParaRPr lang="en-IN" sz="20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38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FCCA-B7C6-486C-A208-EBE6AE9E7F12}"/>
              </a:ext>
            </a:extLst>
          </p:cNvPr>
          <p:cNvSpPr>
            <a:spLocks noGrp="1"/>
          </p:cNvSpPr>
          <p:nvPr>
            <p:ph type="title"/>
          </p:nvPr>
        </p:nvSpPr>
        <p:spPr>
          <a:xfrm>
            <a:off x="677334" y="2994990"/>
            <a:ext cx="8596668" cy="2054087"/>
          </a:xfrm>
        </p:spPr>
        <p:txBody>
          <a:bodyPr>
            <a:normAutofit/>
          </a:bodyPr>
          <a:lstStyle/>
          <a:p>
            <a:pPr algn="ctr"/>
            <a:r>
              <a:rPr lang="en-US" sz="6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1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FEC9-7D38-41DB-B3D0-61272D34852F}"/>
              </a:ext>
            </a:extLst>
          </p:cNvPr>
          <p:cNvSpPr>
            <a:spLocks noGrp="1"/>
          </p:cNvSpPr>
          <p:nvPr>
            <p:ph type="title"/>
          </p:nvPr>
        </p:nvSpPr>
        <p:spPr/>
        <p:txBody>
          <a:bodyPr>
            <a:normAutofit/>
          </a:bodyPr>
          <a:lstStyle/>
          <a:p>
            <a:r>
              <a:rPr lang="en-US" sz="4000" b="1" dirty="0">
                <a:solidFill>
                  <a:schemeClr val="accent2"/>
                </a:solidFill>
                <a:latin typeface="Times New Roman" panose="02020603050405020304" pitchFamily="18" charset="0"/>
                <a:cs typeface="Times New Roman" panose="02020603050405020304" pitchFamily="18" charset="0"/>
              </a:rPr>
              <a:t>Objective:</a:t>
            </a:r>
            <a:endParaRPr lang="en-IN" sz="40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A0E549-F4BF-4A0F-A404-B007ED651330}"/>
              </a:ext>
            </a:extLst>
          </p:cNvPr>
          <p:cNvSpPr>
            <a:spLocks noGrp="1"/>
          </p:cNvSpPr>
          <p:nvPr>
            <p:ph idx="1"/>
          </p:nvPr>
        </p:nvSpPr>
        <p:spPr>
          <a:xfrm>
            <a:off x="677334" y="1431235"/>
            <a:ext cx="8596668" cy="4610127"/>
          </a:xfrm>
        </p:spPr>
        <p:txBody>
          <a:bodyPr>
            <a:normAutofit/>
          </a:bodyPr>
          <a:lstStyle/>
          <a:p>
            <a:pPr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To run government, it is important to manage expenses. It’s a way by which any government can handle its economy.</a:t>
            </a:r>
          </a:p>
          <a:p>
            <a:pPr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So, in this project we are going to analyze some key features that describes, how well a state government is in managing its economy as a categories of expenditure.</a:t>
            </a:r>
          </a:p>
          <a:p>
            <a:pPr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This will helps management in creating and establishing new structure and models to reduce cost , high cost s not good at all.</a:t>
            </a:r>
          </a:p>
          <a:p>
            <a:pPr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For this purpose, we will get our dataset from NITI Aayog from 1980-81 to 2015-16.</a:t>
            </a:r>
          </a:p>
          <a:p>
            <a:pPr algn="just">
              <a:buFont typeface="Wingdings" panose="05000000000000000000" pitchFamily="2" charset="2"/>
              <a:buChar char="v"/>
            </a:pPr>
            <a:r>
              <a:rPr lang="en-IN" sz="1800" dirty="0">
                <a:solidFill>
                  <a:schemeClr val="tx1"/>
                </a:solidFill>
                <a:effectLst/>
                <a:latin typeface="Times New Roman" panose="02020603050405020304" pitchFamily="18" charset="0"/>
                <a:ea typeface="Times New Roman" panose="02020603050405020304" pitchFamily="18" charset="0"/>
              </a:rPr>
              <a:t>The </a:t>
            </a:r>
            <a:r>
              <a:rPr lang="en-IN" sz="1800" dirty="0">
                <a:solidFill>
                  <a:schemeClr val="tx1"/>
                </a:solidFill>
                <a:effectLst/>
                <a:highlight>
                  <a:srgbClr val="FFFFFF"/>
                </a:highlight>
                <a:latin typeface="Times New Roman" panose="02020603050405020304" pitchFamily="18" charset="0"/>
                <a:ea typeface="Times New Roman" panose="02020603050405020304" pitchFamily="18" charset="0"/>
              </a:rPr>
              <a:t>NITI Aayog is developing itself as a state-of-the-art resource centre with the necessary knowledge and skills that will enable it to act with speed, promote research and innovation, provide strategic policy vision for the government, and deal with contingent issues. </a:t>
            </a:r>
          </a:p>
        </p:txBody>
      </p:sp>
    </p:spTree>
    <p:extLst>
      <p:ext uri="{BB962C8B-B14F-4D97-AF65-F5344CB8AC3E}">
        <p14:creationId xmlns:p14="http://schemas.microsoft.com/office/powerpoint/2010/main" val="15631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53D6-EDD1-4EA4-A879-BECF5136A79A}"/>
              </a:ext>
            </a:extLst>
          </p:cNvPr>
          <p:cNvSpPr>
            <a:spLocks noGrp="1"/>
          </p:cNvSpPr>
          <p:nvPr>
            <p:ph type="title"/>
          </p:nvPr>
        </p:nvSpPr>
        <p:spPr/>
        <p:txBody>
          <a:bodyPr>
            <a:normAutofit/>
          </a:bodyPr>
          <a:lstStyle/>
          <a:p>
            <a:r>
              <a:rPr lang="en-US" sz="4000" b="1" dirty="0">
                <a:solidFill>
                  <a:schemeClr val="accent2"/>
                </a:solidFill>
                <a:latin typeface="Times New Roman" panose="02020603050405020304" pitchFamily="18" charset="0"/>
                <a:cs typeface="Times New Roman" panose="02020603050405020304" pitchFamily="18" charset="0"/>
              </a:rPr>
              <a:t>Benefits:</a:t>
            </a:r>
            <a:endParaRPr lang="en-IN" sz="40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6F1A01-DD24-4EF6-A029-DB87FF9FD3E1}"/>
              </a:ext>
            </a:extLst>
          </p:cNvPr>
          <p:cNvSpPr>
            <a:spLocks noGrp="1"/>
          </p:cNvSpPr>
          <p:nvPr>
            <p:ph idx="1"/>
          </p:nvPr>
        </p:nvSpPr>
        <p:spPr/>
        <p:txBody>
          <a:bodyPr/>
          <a:lstStyle/>
          <a:p>
            <a:pPr algn="just">
              <a:lnSpc>
                <a:spcPct val="150000"/>
              </a:lnSpc>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To monitor government expenses of all categories.</a:t>
            </a:r>
          </a:p>
          <a:p>
            <a:pPr algn="just">
              <a:lnSpc>
                <a:spcPct val="150000"/>
              </a:lnSpc>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To have more precise financial and annual report state wise.</a:t>
            </a:r>
          </a:p>
          <a:p>
            <a:pPr algn="just">
              <a:lnSpc>
                <a:spcPct val="150000"/>
              </a:lnSpc>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To manage cost for future allotment.</a:t>
            </a:r>
          </a:p>
          <a:p>
            <a:pPr algn="just">
              <a:lnSpc>
                <a:spcPct val="150000"/>
              </a:lnSpc>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To improve overall performance.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96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53D6-EDD1-4EA4-A879-BECF5136A79A}"/>
              </a:ext>
            </a:extLst>
          </p:cNvPr>
          <p:cNvSpPr>
            <a:spLocks noGrp="1"/>
          </p:cNvSpPr>
          <p:nvPr>
            <p:ph type="title"/>
          </p:nvPr>
        </p:nvSpPr>
        <p:spPr>
          <a:xfrm>
            <a:off x="677334" y="609600"/>
            <a:ext cx="8596668" cy="887896"/>
          </a:xfrm>
        </p:spPr>
        <p:txBody>
          <a:bodyPr>
            <a:normAutofit/>
          </a:bodyPr>
          <a:lstStyle/>
          <a:p>
            <a:r>
              <a:rPr lang="en-US" sz="4000" b="1" dirty="0">
                <a:solidFill>
                  <a:schemeClr val="accent2"/>
                </a:solidFill>
                <a:latin typeface="Times New Roman" panose="02020603050405020304" pitchFamily="18" charset="0"/>
                <a:cs typeface="Times New Roman" panose="02020603050405020304" pitchFamily="18" charset="0"/>
              </a:rPr>
              <a:t>About Dataset:</a:t>
            </a:r>
            <a:endParaRPr lang="en-IN" sz="40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6F1A01-DD24-4EF6-A029-DB87FF9FD3E1}"/>
              </a:ext>
            </a:extLst>
          </p:cNvPr>
          <p:cNvSpPr>
            <a:spLocks noGrp="1"/>
          </p:cNvSpPr>
          <p:nvPr>
            <p:ph idx="1"/>
          </p:nvPr>
        </p:nvSpPr>
        <p:spPr>
          <a:xfrm>
            <a:off x="677334" y="1828800"/>
            <a:ext cx="8596668" cy="1709530"/>
          </a:xfrm>
        </p:spPr>
        <p:txBody>
          <a:bodyPr/>
          <a:lstStyle/>
          <a:p>
            <a:pPr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The dataset as listed on NITI Aayog website from 1980_81 to 2015_16.</a:t>
            </a:r>
          </a:p>
          <a:p>
            <a:pPr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You can find the dataset on the given link. https://www.niti.gov.in/ (https://www.niti.gov.in/) </a:t>
            </a:r>
          </a:p>
          <a:p>
            <a:pPr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Over raw dataset contains 8 table as category wise</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E4DF5F2-414E-4E5A-B601-4FFA303A4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095" y="3538330"/>
            <a:ext cx="5972175" cy="2835966"/>
          </a:xfrm>
          <a:prstGeom prst="rect">
            <a:avLst/>
          </a:prstGeom>
        </p:spPr>
      </p:pic>
    </p:spTree>
    <p:extLst>
      <p:ext uri="{BB962C8B-B14F-4D97-AF65-F5344CB8AC3E}">
        <p14:creationId xmlns:p14="http://schemas.microsoft.com/office/powerpoint/2010/main" val="179069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A157-71DF-4AD9-A970-39C1C09B58E2}"/>
              </a:ext>
            </a:extLst>
          </p:cNvPr>
          <p:cNvSpPr>
            <a:spLocks noGrp="1"/>
          </p:cNvSpPr>
          <p:nvPr>
            <p:ph type="title"/>
          </p:nvPr>
        </p:nvSpPr>
        <p:spPr>
          <a:xfrm>
            <a:off x="677335" y="609601"/>
            <a:ext cx="8596668" cy="622851"/>
          </a:xfrm>
        </p:spPr>
        <p:txBody>
          <a:bodyPr>
            <a:normAutofit fontScale="90000"/>
          </a:bodyPr>
          <a:lstStyle/>
          <a:p>
            <a:r>
              <a:rPr lang="en-US" sz="4000" b="1" dirty="0">
                <a:solidFill>
                  <a:schemeClr val="accent2"/>
                </a:solidFill>
                <a:latin typeface="Times New Roman" panose="02020603050405020304" pitchFamily="18" charset="0"/>
                <a:cs typeface="Times New Roman" panose="02020603050405020304" pitchFamily="18" charset="0"/>
              </a:rPr>
              <a:t>Data Preparation:</a:t>
            </a:r>
            <a:endParaRPr lang="en-IN" sz="40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81B85E-C70D-4ACE-9577-B9FF1FAC92BE}"/>
              </a:ext>
            </a:extLst>
          </p:cNvPr>
          <p:cNvSpPr txBox="1"/>
          <p:nvPr/>
        </p:nvSpPr>
        <p:spPr>
          <a:xfrm>
            <a:off x="677335" y="1510189"/>
            <a:ext cx="8241378" cy="2120068"/>
          </a:xfrm>
          <a:prstGeom prst="rect">
            <a:avLst/>
          </a:prstGeom>
          <a:noFill/>
        </p:spPr>
        <p:txBody>
          <a:bodyPr wrap="square" rtlCol="0">
            <a:spAutoFit/>
          </a:bodyPr>
          <a:lstStyle/>
          <a:p>
            <a:pPr marL="285750" indent="-285750" algn="just">
              <a:lnSpc>
                <a:spcPct val="150000"/>
              </a:lnSpc>
              <a:buClr>
                <a:schemeClr val="accent1"/>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the Preparation Process, we will convert our original datasets with other necessary attributes format. </a:t>
            </a:r>
          </a:p>
          <a:p>
            <a:pPr marL="285750" indent="-285750" algn="just">
              <a:lnSpc>
                <a:spcPct val="150000"/>
              </a:lnSpc>
              <a:buClr>
                <a:schemeClr val="accent1"/>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Reconstruct the structure of the dataset.</a:t>
            </a:r>
          </a:p>
          <a:p>
            <a:pPr marL="285750" indent="-285750" algn="just">
              <a:lnSpc>
                <a:spcPct val="150000"/>
              </a:lnSpc>
              <a:buClr>
                <a:schemeClr val="accent1"/>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Unpivot it in MS excel with Power query editor.</a:t>
            </a:r>
          </a:p>
          <a:p>
            <a:pPr marL="285750" indent="-285750" algn="just">
              <a:lnSpc>
                <a:spcPct val="150000"/>
              </a:lnSpc>
              <a:buClr>
                <a:schemeClr val="accent1"/>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Cleaning dataset: Removing blanks, dashes and “p” replacing with 0.</a:t>
            </a:r>
          </a:p>
        </p:txBody>
      </p:sp>
      <p:pic>
        <p:nvPicPr>
          <p:cNvPr id="5" name="Picture 4">
            <a:extLst>
              <a:ext uri="{FF2B5EF4-FFF2-40B4-BE49-F238E27FC236}">
                <a16:creationId xmlns:a16="http://schemas.microsoft.com/office/drawing/2014/main" id="{63379092-224E-4671-81B4-E25CFAAA20A3}"/>
              </a:ext>
            </a:extLst>
          </p:cNvPr>
          <p:cNvPicPr>
            <a:picLocks noChangeAspect="1"/>
          </p:cNvPicPr>
          <p:nvPr/>
        </p:nvPicPr>
        <p:blipFill rotWithShape="1">
          <a:blip r:embed="rId2">
            <a:extLst>
              <a:ext uri="{28A0092B-C50C-407E-A947-70E740481C1C}">
                <a14:useLocalDpi xmlns:a14="http://schemas.microsoft.com/office/drawing/2010/main" val="0"/>
              </a:ext>
            </a:extLst>
          </a:blip>
          <a:srcRect t="25076"/>
          <a:stretch/>
        </p:blipFill>
        <p:spPr>
          <a:xfrm>
            <a:off x="344712" y="3630257"/>
            <a:ext cx="4863391" cy="2618142"/>
          </a:xfrm>
          <a:prstGeom prst="rect">
            <a:avLst/>
          </a:prstGeom>
        </p:spPr>
      </p:pic>
      <p:pic>
        <p:nvPicPr>
          <p:cNvPr id="7" name="Picture 6">
            <a:extLst>
              <a:ext uri="{FF2B5EF4-FFF2-40B4-BE49-F238E27FC236}">
                <a16:creationId xmlns:a16="http://schemas.microsoft.com/office/drawing/2014/main" id="{D2B4F5FE-4D5F-4E7B-90DB-569867BCCB87}"/>
              </a:ext>
            </a:extLst>
          </p:cNvPr>
          <p:cNvPicPr>
            <a:picLocks noChangeAspect="1"/>
          </p:cNvPicPr>
          <p:nvPr/>
        </p:nvPicPr>
        <p:blipFill rotWithShape="1">
          <a:blip r:embed="rId3">
            <a:extLst>
              <a:ext uri="{28A0092B-C50C-407E-A947-70E740481C1C}">
                <a14:useLocalDpi xmlns:a14="http://schemas.microsoft.com/office/drawing/2010/main" val="0"/>
              </a:ext>
            </a:extLst>
          </a:blip>
          <a:srcRect t="27584" b="17405"/>
          <a:stretch/>
        </p:blipFill>
        <p:spPr>
          <a:xfrm>
            <a:off x="5685181" y="3630257"/>
            <a:ext cx="4691269" cy="2618142"/>
          </a:xfrm>
          <a:prstGeom prst="rect">
            <a:avLst/>
          </a:prstGeom>
        </p:spPr>
      </p:pic>
      <p:sp>
        <p:nvSpPr>
          <p:cNvPr id="8" name="Arrow: Right 7">
            <a:extLst>
              <a:ext uri="{FF2B5EF4-FFF2-40B4-BE49-F238E27FC236}">
                <a16:creationId xmlns:a16="http://schemas.microsoft.com/office/drawing/2014/main" id="{E865BE56-2983-4E5D-8BE9-6B2DAA59E017}"/>
              </a:ext>
            </a:extLst>
          </p:cNvPr>
          <p:cNvSpPr/>
          <p:nvPr/>
        </p:nvSpPr>
        <p:spPr>
          <a:xfrm>
            <a:off x="4837043" y="4850296"/>
            <a:ext cx="1417983" cy="397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DDE0DF4-1AF8-45BA-B757-E0F41022984B}"/>
              </a:ext>
            </a:extLst>
          </p:cNvPr>
          <p:cNvSpPr txBox="1"/>
          <p:nvPr/>
        </p:nvSpPr>
        <p:spPr>
          <a:xfrm>
            <a:off x="677335" y="6453809"/>
            <a:ext cx="5802978"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Unstructured to stricture dataset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46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CA04-9BD3-4341-B031-1BEAFF64B6F8}"/>
              </a:ext>
            </a:extLst>
          </p:cNvPr>
          <p:cNvSpPr>
            <a:spLocks noGrp="1"/>
          </p:cNvSpPr>
          <p:nvPr>
            <p:ph type="title"/>
          </p:nvPr>
        </p:nvSpPr>
        <p:spPr>
          <a:xfrm>
            <a:off x="677335" y="609600"/>
            <a:ext cx="8596668" cy="923330"/>
          </a:xfrm>
        </p:spPr>
        <p:txBody>
          <a:bodyPr>
            <a:normAutofit/>
          </a:bodyPr>
          <a:lstStyle/>
          <a:p>
            <a:r>
              <a:rPr lang="en-US" sz="4000" b="1" dirty="0">
                <a:solidFill>
                  <a:schemeClr val="accent2"/>
                </a:solidFill>
                <a:latin typeface="Times New Roman" panose="02020603050405020304" pitchFamily="18" charset="0"/>
                <a:cs typeface="Times New Roman" panose="02020603050405020304" pitchFamily="18" charset="0"/>
              </a:rPr>
              <a:t>Data Validation:</a:t>
            </a:r>
            <a:endParaRPr lang="en-IN" sz="4000" b="1" dirty="0">
              <a:solidFill>
                <a:schemeClr val="accent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0DAF91-24C9-42B1-865E-1FAA14267738}"/>
              </a:ext>
            </a:extLst>
          </p:cNvPr>
          <p:cNvPicPr/>
          <p:nvPr/>
        </p:nvPicPr>
        <p:blipFill rotWithShape="1">
          <a:blip r:embed="rId2">
            <a:extLst>
              <a:ext uri="{28A0092B-C50C-407E-A947-70E740481C1C}">
                <a14:useLocalDpi xmlns:a14="http://schemas.microsoft.com/office/drawing/2010/main" val="0"/>
              </a:ext>
            </a:extLst>
          </a:blip>
          <a:srcRect r="17900"/>
          <a:stretch/>
        </p:blipFill>
        <p:spPr bwMode="auto">
          <a:xfrm>
            <a:off x="1908313" y="3245788"/>
            <a:ext cx="4558746" cy="2446020"/>
          </a:xfrm>
          <a:prstGeom prst="rect">
            <a:avLst/>
          </a:prstGeom>
          <a:noFill/>
          <a:ln>
            <a:noFill/>
          </a:ln>
        </p:spPr>
      </p:pic>
      <p:sp>
        <p:nvSpPr>
          <p:cNvPr id="6" name="TextBox 5">
            <a:extLst>
              <a:ext uri="{FF2B5EF4-FFF2-40B4-BE49-F238E27FC236}">
                <a16:creationId xmlns:a16="http://schemas.microsoft.com/office/drawing/2014/main" id="{59034047-8283-4DDE-A760-8AED7F9FECEA}"/>
              </a:ext>
            </a:extLst>
          </p:cNvPr>
          <p:cNvSpPr txBox="1"/>
          <p:nvPr/>
        </p:nvSpPr>
        <p:spPr>
          <a:xfrm>
            <a:off x="808383" y="2001078"/>
            <a:ext cx="8282607" cy="1200329"/>
          </a:xfrm>
          <a:prstGeom prst="rect">
            <a:avLst/>
          </a:prstGeom>
          <a:noFill/>
        </p:spPr>
        <p:txBody>
          <a:bodyPr wrap="square" rtlCol="0">
            <a:spAutoFit/>
          </a:bodyPr>
          <a:lstStyle/>
          <a:p>
            <a:pPr marL="285750" indent="-285750">
              <a:buClr>
                <a:srgbClr val="56DDE4"/>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Dataset contains blanks,’-’ and ‘p’ replacing all with 0. </a:t>
            </a:r>
          </a:p>
          <a:p>
            <a:pPr>
              <a:buClr>
                <a:srgbClr val="56DDE4"/>
              </a:buClr>
            </a:pPr>
            <a:endParaRPr lang="en-US" dirty="0">
              <a:latin typeface="Times New Roman" panose="02020603050405020304" pitchFamily="18" charset="0"/>
              <a:cs typeface="Times New Roman" panose="02020603050405020304" pitchFamily="18" charset="0"/>
            </a:endParaRPr>
          </a:p>
          <a:p>
            <a:pPr marL="285750" indent="-285750">
              <a:buClr>
                <a:srgbClr val="56DDE4"/>
              </a:buClr>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rPr>
              <a:t>In years column some data points have extra text. </a:t>
            </a:r>
            <a:r>
              <a:rPr lang="en-IN" dirty="0">
                <a:solidFill>
                  <a:srgbClr val="000000"/>
                </a:solidFill>
                <a:latin typeface="Times New Roman" panose="02020603050405020304" pitchFamily="18" charset="0"/>
                <a:ea typeface="Calibri" panose="020F0502020204030204" pitchFamily="34" charset="0"/>
              </a:rPr>
              <a:t>To removed using </a:t>
            </a:r>
          </a:p>
          <a:p>
            <a:pPr>
              <a:buClr>
                <a:srgbClr val="56DDE4"/>
              </a:buClr>
            </a:pPr>
            <a:r>
              <a:rPr lang="en-IN" dirty="0">
                <a:solidFill>
                  <a:srgbClr val="000000"/>
                </a:solidFill>
                <a:latin typeface="Times New Roman" panose="02020603050405020304" pitchFamily="18" charset="0"/>
                <a:ea typeface="Calibri" panose="020F0502020204030204" pitchFamily="34" charset="0"/>
              </a:rPr>
              <a:t>F</a:t>
            </a:r>
            <a:r>
              <a:rPr lang="en-IN" sz="1800" dirty="0">
                <a:solidFill>
                  <a:srgbClr val="000000"/>
                </a:solidFill>
                <a:effectLst/>
                <a:latin typeface="Times New Roman" panose="02020603050405020304" pitchFamily="18" charset="0"/>
                <a:ea typeface="Calibri" panose="020F0502020204030204" pitchFamily="34" charset="0"/>
              </a:rPr>
              <a:t>ormula “=Left (C2,7)” and apply it for whole column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45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4181-8AA8-432C-A567-15479CA0F518}"/>
              </a:ext>
            </a:extLst>
          </p:cNvPr>
          <p:cNvSpPr>
            <a:spLocks noGrp="1"/>
          </p:cNvSpPr>
          <p:nvPr>
            <p:ph type="title"/>
          </p:nvPr>
        </p:nvSpPr>
        <p:spPr>
          <a:xfrm>
            <a:off x="677334" y="609600"/>
            <a:ext cx="8596668" cy="848139"/>
          </a:xfrm>
        </p:spPr>
        <p:txBody>
          <a:bodyPr>
            <a:normAutofit/>
          </a:bodyPr>
          <a:lstStyle/>
          <a:p>
            <a:r>
              <a:rPr lang="en-IN" sz="4000" b="1" dirty="0">
                <a:solidFill>
                  <a:schemeClr val="accent2"/>
                </a:solidFill>
                <a:effectLst/>
                <a:latin typeface="Times New Roman" panose="02020603050405020304" pitchFamily="18" charset="0"/>
                <a:ea typeface="Arial" panose="020B0604020202020204" pitchFamily="34" charset="0"/>
              </a:rPr>
              <a:t>Export Data from Python</a:t>
            </a:r>
            <a:endParaRPr lang="en-IN" sz="4000" dirty="0">
              <a:solidFill>
                <a:schemeClr val="accent2"/>
              </a:solidFill>
            </a:endParaRPr>
          </a:p>
        </p:txBody>
      </p:sp>
      <p:sp>
        <p:nvSpPr>
          <p:cNvPr id="3" name="TextBox 2">
            <a:extLst>
              <a:ext uri="{FF2B5EF4-FFF2-40B4-BE49-F238E27FC236}">
                <a16:creationId xmlns:a16="http://schemas.microsoft.com/office/drawing/2014/main" id="{F49553EE-7EA2-4032-B345-6086507C6C70}"/>
              </a:ext>
            </a:extLst>
          </p:cNvPr>
          <p:cNvSpPr txBox="1"/>
          <p:nvPr/>
        </p:nvSpPr>
        <p:spPr>
          <a:xfrm>
            <a:off x="677334" y="1656522"/>
            <a:ext cx="8917240" cy="1785104"/>
          </a:xfrm>
          <a:prstGeom prst="rect">
            <a:avLst/>
          </a:prstGeom>
          <a:noFill/>
        </p:spPr>
        <p:txBody>
          <a:bodyPr wrap="square" rtlCol="0">
            <a:spAutoFit/>
          </a:bodyPr>
          <a:lstStyle/>
          <a:p>
            <a:pPr marR="146050" lvl="1">
              <a:spcAft>
                <a:spcPts val="0"/>
              </a:spcAft>
            </a:pPr>
            <a:r>
              <a:rPr lang="en-IN" sz="2000" b="1" dirty="0">
                <a:solidFill>
                  <a:schemeClr val="accent2"/>
                </a:solidFill>
                <a:effectLst/>
                <a:latin typeface="Times New Roman" panose="02020603050405020304" pitchFamily="18" charset="0"/>
                <a:ea typeface="Calibri" panose="020F0502020204030204" pitchFamily="34" charset="0"/>
              </a:rPr>
              <a:t>Perform Exploratory Data Analysis Using Python:</a:t>
            </a:r>
            <a:endParaRPr lang="en-IN" sz="2000" dirty="0">
              <a:solidFill>
                <a:schemeClr val="accent2"/>
              </a:solidFill>
              <a:latin typeface="Arial" panose="020B0604020202020204" pitchFamily="34" charset="0"/>
              <a:ea typeface="Calibri" panose="020F0502020204030204" pitchFamily="34" charset="0"/>
            </a:endParaRPr>
          </a:p>
          <a:p>
            <a:pPr marL="800100" marR="146050" lvl="1" indent="-342900">
              <a:spcAft>
                <a:spcPts val="0"/>
              </a:spcAft>
              <a:buFont typeface="+mj-lt"/>
              <a:buAutoNum type="arabicPeriod"/>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Import Python Modules</a:t>
            </a:r>
          </a:p>
          <a:p>
            <a:pPr marL="800100" marR="146050" lvl="1" indent="-342900">
              <a:spcAft>
                <a:spcPts val="0"/>
              </a:spcAft>
              <a:buFont typeface="+mj-lt"/>
              <a:buAutoNum type="arabicPeriod"/>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Load Dataset</a:t>
            </a:r>
          </a:p>
          <a:p>
            <a:pPr marL="800100" marR="146050" lvl="1" indent="-342900">
              <a:spcAft>
                <a:spcPts val="0"/>
              </a:spcAft>
              <a:buFont typeface="+mj-lt"/>
              <a:buAutoNum type="arabicPeriod"/>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Preparation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00100" marR="146050" lvl="1" indent="-342900">
              <a:spcAft>
                <a:spcPts val="0"/>
              </a:spcAft>
              <a:buFont typeface="+mj-lt"/>
              <a:buAutoNum type="arabicPeriod"/>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EDA: Data Visualization</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6FE22A2-91A2-4AE1-9773-083933E907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3291" y="3429000"/>
            <a:ext cx="7366552" cy="2136913"/>
          </a:xfrm>
          <a:prstGeom prst="rect">
            <a:avLst/>
          </a:prstGeom>
          <a:noFill/>
          <a:ln>
            <a:noFill/>
          </a:ln>
        </p:spPr>
      </p:pic>
      <p:sp>
        <p:nvSpPr>
          <p:cNvPr id="5" name="TextBox 4">
            <a:extLst>
              <a:ext uri="{FF2B5EF4-FFF2-40B4-BE49-F238E27FC236}">
                <a16:creationId xmlns:a16="http://schemas.microsoft.com/office/drawing/2014/main" id="{A372BD6B-298C-4A4E-AF59-CE253B5D8DE8}"/>
              </a:ext>
            </a:extLst>
          </p:cNvPr>
          <p:cNvSpPr txBox="1"/>
          <p:nvPr/>
        </p:nvSpPr>
        <p:spPr>
          <a:xfrm>
            <a:off x="823291" y="5565913"/>
            <a:ext cx="5617266"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Extracting cleaned dataset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91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6F8F-CDA1-4746-91A4-D6E1FA989B44}"/>
              </a:ext>
            </a:extLst>
          </p:cNvPr>
          <p:cNvSpPr>
            <a:spLocks noGrp="1"/>
          </p:cNvSpPr>
          <p:nvPr>
            <p:ph type="title"/>
          </p:nvPr>
        </p:nvSpPr>
        <p:spPr>
          <a:xfrm>
            <a:off x="677335" y="609600"/>
            <a:ext cx="8596668" cy="662609"/>
          </a:xfrm>
        </p:spPr>
        <p:txBody>
          <a:bodyPr>
            <a:normAutofit fontScale="90000"/>
          </a:bodyPr>
          <a:lstStyle/>
          <a:p>
            <a:r>
              <a:rPr lang="en-US" sz="4000" b="1" dirty="0">
                <a:solidFill>
                  <a:schemeClr val="accent2"/>
                </a:solidFill>
                <a:latin typeface="Times New Roman" panose="02020603050405020304" pitchFamily="18" charset="0"/>
                <a:cs typeface="Times New Roman" panose="02020603050405020304" pitchFamily="18" charset="0"/>
              </a:rPr>
              <a:t>Architecture:</a:t>
            </a:r>
            <a:endParaRPr lang="en-IN" sz="4000" b="1" dirty="0">
              <a:solidFill>
                <a:schemeClr val="accent2"/>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1D9C2A23-CB89-4B4E-BC8D-A7EF3A18A3CF}"/>
              </a:ext>
            </a:extLst>
          </p:cNvPr>
          <p:cNvSpPr/>
          <p:nvPr/>
        </p:nvSpPr>
        <p:spPr>
          <a:xfrm>
            <a:off x="410817" y="1749287"/>
            <a:ext cx="2226366" cy="12059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Data Transformation</a:t>
            </a:r>
            <a:endParaRPr lang="en-IN" sz="2000" b="1"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2146FC34-642C-43B0-B631-736936C46637}"/>
              </a:ext>
            </a:extLst>
          </p:cNvPr>
          <p:cNvSpPr/>
          <p:nvPr/>
        </p:nvSpPr>
        <p:spPr>
          <a:xfrm>
            <a:off x="2941983" y="1749287"/>
            <a:ext cx="1921565" cy="12059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Data Cleaning</a:t>
            </a:r>
            <a:endParaRPr lang="en-IN" sz="2000" b="1"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72C37EF1-D14F-4EAA-A628-2CF6E1B8544A}"/>
              </a:ext>
            </a:extLst>
          </p:cNvPr>
          <p:cNvSpPr/>
          <p:nvPr/>
        </p:nvSpPr>
        <p:spPr>
          <a:xfrm>
            <a:off x="5261115" y="1749287"/>
            <a:ext cx="2067339" cy="1205948"/>
          </a:xfrm>
          <a:prstGeom prst="roundRect">
            <a:avLst/>
          </a:prstGeom>
          <a:solidFill>
            <a:srgbClr val="56D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Data Visualization</a:t>
            </a:r>
            <a:endParaRPr lang="en-IN" sz="2000" b="1" dirty="0">
              <a:latin typeface="Times New Roman" panose="02020603050405020304" pitchFamily="18" charset="0"/>
              <a:cs typeface="Times New Roman" panose="02020603050405020304" pitchFamily="18" charset="0"/>
            </a:endParaRPr>
          </a:p>
          <a:p>
            <a:pPr algn="ctr"/>
            <a:endParaRPr lang="en-IN" dirty="0"/>
          </a:p>
        </p:txBody>
      </p:sp>
      <p:sp>
        <p:nvSpPr>
          <p:cNvPr id="9" name="Rectangle: Rounded Corners 8">
            <a:extLst>
              <a:ext uri="{FF2B5EF4-FFF2-40B4-BE49-F238E27FC236}">
                <a16:creationId xmlns:a16="http://schemas.microsoft.com/office/drawing/2014/main" id="{54FFF639-B7CC-4147-9C53-FDB8717579B4}"/>
              </a:ext>
            </a:extLst>
          </p:cNvPr>
          <p:cNvSpPr/>
          <p:nvPr/>
        </p:nvSpPr>
        <p:spPr>
          <a:xfrm>
            <a:off x="7659757" y="1749287"/>
            <a:ext cx="1736038" cy="1205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Development</a:t>
            </a:r>
            <a:endParaRPr lang="en-IN" sz="2000" b="1" dirty="0">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AA15F6F7-A418-48B5-9DB5-17D85E4B1031}"/>
              </a:ext>
            </a:extLst>
          </p:cNvPr>
          <p:cNvSpPr/>
          <p:nvPr/>
        </p:nvSpPr>
        <p:spPr>
          <a:xfrm>
            <a:off x="2637183" y="2133600"/>
            <a:ext cx="331305" cy="318052"/>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9E433C47-11B1-48FE-8916-B59866DBA6F2}"/>
              </a:ext>
            </a:extLst>
          </p:cNvPr>
          <p:cNvSpPr/>
          <p:nvPr/>
        </p:nvSpPr>
        <p:spPr>
          <a:xfrm>
            <a:off x="4863550" y="2133600"/>
            <a:ext cx="371061" cy="318052"/>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FBF6826B-D2BB-45EF-AC6E-7A1A20E77CCE}"/>
              </a:ext>
            </a:extLst>
          </p:cNvPr>
          <p:cNvSpPr/>
          <p:nvPr/>
        </p:nvSpPr>
        <p:spPr>
          <a:xfrm>
            <a:off x="7341704" y="2133600"/>
            <a:ext cx="318053"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4E5DD135-3EC8-4BE0-A3FE-D7CF91F92C26}"/>
              </a:ext>
            </a:extLst>
          </p:cNvPr>
          <p:cNvSpPr/>
          <p:nvPr/>
        </p:nvSpPr>
        <p:spPr>
          <a:xfrm>
            <a:off x="960782" y="2835965"/>
            <a:ext cx="2014331" cy="13517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Unpivoting dataset</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875F85A0-913D-4433-8593-14A99EE821B6}"/>
              </a:ext>
            </a:extLst>
          </p:cNvPr>
          <p:cNvSpPr/>
          <p:nvPr/>
        </p:nvSpPr>
        <p:spPr>
          <a:xfrm>
            <a:off x="3525077" y="2849217"/>
            <a:ext cx="1736038" cy="13517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Removing blanks and duplicated rows</a:t>
            </a: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sp>
        <p:nvSpPr>
          <p:cNvPr id="15" name="Rectangle: Rounded Corners 14">
            <a:extLst>
              <a:ext uri="{FF2B5EF4-FFF2-40B4-BE49-F238E27FC236}">
                <a16:creationId xmlns:a16="http://schemas.microsoft.com/office/drawing/2014/main" id="{3604909B-92B6-4639-BB65-9CEE45E90851}"/>
              </a:ext>
            </a:extLst>
          </p:cNvPr>
          <p:cNvSpPr/>
          <p:nvPr/>
        </p:nvSpPr>
        <p:spPr>
          <a:xfrm>
            <a:off x="5923719" y="2849217"/>
            <a:ext cx="1736038" cy="13517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Making Insightful Dashboard</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7E942439-2E4D-4155-8A26-670BB7C7600D}"/>
              </a:ext>
            </a:extLst>
          </p:cNvPr>
          <p:cNvSpPr/>
          <p:nvPr/>
        </p:nvSpPr>
        <p:spPr>
          <a:xfrm>
            <a:off x="8335617" y="2849217"/>
            <a:ext cx="1736038" cy="13517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Publishing</a:t>
            </a:r>
          </a:p>
          <a:p>
            <a:pPr algn="ctr"/>
            <a:r>
              <a:rPr lang="en-US" sz="2000" b="1" dirty="0">
                <a:solidFill>
                  <a:schemeClr val="tx1"/>
                </a:solidFill>
                <a:latin typeface="Times New Roman" panose="02020603050405020304" pitchFamily="18" charset="0"/>
                <a:cs typeface="Times New Roman" panose="02020603050405020304" pitchFamily="18" charset="0"/>
              </a:rPr>
              <a:t>dashboard</a:t>
            </a: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F2CF0616-BA03-4663-89E9-3F5663CE5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077" y="4863547"/>
            <a:ext cx="1709534" cy="914399"/>
          </a:xfrm>
          <a:prstGeom prst="rect">
            <a:avLst/>
          </a:prstGeom>
        </p:spPr>
      </p:pic>
      <p:sp>
        <p:nvSpPr>
          <p:cNvPr id="21" name="Arrow: Down 20">
            <a:extLst>
              <a:ext uri="{FF2B5EF4-FFF2-40B4-BE49-F238E27FC236}">
                <a16:creationId xmlns:a16="http://schemas.microsoft.com/office/drawing/2014/main" id="{FF8F7656-B8D3-4166-BA89-67D4E9238774}"/>
              </a:ext>
            </a:extLst>
          </p:cNvPr>
          <p:cNvSpPr/>
          <p:nvPr/>
        </p:nvSpPr>
        <p:spPr>
          <a:xfrm>
            <a:off x="4161182" y="4200939"/>
            <a:ext cx="304801" cy="5433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F2266958-A378-4297-8DAD-3A3561311842}"/>
              </a:ext>
            </a:extLst>
          </p:cNvPr>
          <p:cNvSpPr/>
          <p:nvPr/>
        </p:nvSpPr>
        <p:spPr>
          <a:xfrm>
            <a:off x="1762539" y="4200939"/>
            <a:ext cx="304802" cy="5433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E8596836-4233-4A74-89DC-C3F02DA3BD99}"/>
              </a:ext>
            </a:extLst>
          </p:cNvPr>
          <p:cNvSpPr/>
          <p:nvPr/>
        </p:nvSpPr>
        <p:spPr>
          <a:xfrm>
            <a:off x="6573078" y="4200939"/>
            <a:ext cx="357809" cy="5433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56754E7A-6709-45A1-8161-04370D639C51}"/>
              </a:ext>
            </a:extLst>
          </p:cNvPr>
          <p:cNvSpPr/>
          <p:nvPr/>
        </p:nvSpPr>
        <p:spPr>
          <a:xfrm>
            <a:off x="8971720" y="4187687"/>
            <a:ext cx="302283" cy="556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792CDC5A-434F-41D0-B12F-71FE78124DF2}"/>
              </a:ext>
            </a:extLst>
          </p:cNvPr>
          <p:cNvSpPr txBox="1"/>
          <p:nvPr/>
        </p:nvSpPr>
        <p:spPr>
          <a:xfrm>
            <a:off x="960782" y="5989983"/>
            <a:ext cx="6698975"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Architecture of process and tools </a:t>
            </a:r>
            <a:endParaRPr lang="en-IN" sz="1400" dirty="0">
              <a:latin typeface="Times New Roman" panose="02020603050405020304" pitchFamily="18" charset="0"/>
              <a:cs typeface="Times New Roman" panose="02020603050405020304" pitchFamily="18" charset="0"/>
            </a:endParaRPr>
          </a:p>
        </p:txBody>
      </p:sp>
      <p:pic>
        <p:nvPicPr>
          <p:cNvPr id="27" name="image4.png">
            <a:extLst>
              <a:ext uri="{FF2B5EF4-FFF2-40B4-BE49-F238E27FC236}">
                <a16:creationId xmlns:a16="http://schemas.microsoft.com/office/drawing/2014/main" id="{DEF9E635-2690-4645-A252-54DA0B531F77}"/>
              </a:ext>
            </a:extLst>
          </p:cNvPr>
          <p:cNvPicPr/>
          <p:nvPr/>
        </p:nvPicPr>
        <p:blipFill>
          <a:blip r:embed="rId3"/>
          <a:srcRect/>
          <a:stretch>
            <a:fillRect/>
          </a:stretch>
        </p:blipFill>
        <p:spPr>
          <a:xfrm>
            <a:off x="960781" y="4791075"/>
            <a:ext cx="1861931" cy="854351"/>
          </a:xfrm>
          <a:prstGeom prst="rect">
            <a:avLst/>
          </a:prstGeom>
          <a:ln/>
        </p:spPr>
      </p:pic>
      <p:pic>
        <p:nvPicPr>
          <p:cNvPr id="28" name="Picture 27" descr="Image result for novypro images">
            <a:extLst>
              <a:ext uri="{FF2B5EF4-FFF2-40B4-BE49-F238E27FC236}">
                <a16:creationId xmlns:a16="http://schemas.microsoft.com/office/drawing/2014/main" id="{E5A6BC97-2409-4B1A-B2C0-5CBE29E3C12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09116" y="4744279"/>
            <a:ext cx="1861931" cy="1205948"/>
          </a:xfrm>
          <a:prstGeom prst="rect">
            <a:avLst/>
          </a:prstGeom>
          <a:noFill/>
          <a:ln>
            <a:noFill/>
          </a:ln>
        </p:spPr>
      </p:pic>
      <p:pic>
        <p:nvPicPr>
          <p:cNvPr id="29" name="image6.png">
            <a:extLst>
              <a:ext uri="{FF2B5EF4-FFF2-40B4-BE49-F238E27FC236}">
                <a16:creationId xmlns:a16="http://schemas.microsoft.com/office/drawing/2014/main" id="{F28F9040-6053-4F13-8E7B-532FCFF49233}"/>
              </a:ext>
            </a:extLst>
          </p:cNvPr>
          <p:cNvPicPr/>
          <p:nvPr/>
        </p:nvPicPr>
        <p:blipFill>
          <a:blip r:embed="rId5"/>
          <a:srcRect/>
          <a:stretch>
            <a:fillRect/>
          </a:stretch>
        </p:blipFill>
        <p:spPr>
          <a:xfrm>
            <a:off x="5981702" y="4797289"/>
            <a:ext cx="1572037" cy="980657"/>
          </a:xfrm>
          <a:prstGeom prst="rect">
            <a:avLst/>
          </a:prstGeom>
          <a:ln/>
        </p:spPr>
      </p:pic>
    </p:spTree>
    <p:extLst>
      <p:ext uri="{BB962C8B-B14F-4D97-AF65-F5344CB8AC3E}">
        <p14:creationId xmlns:p14="http://schemas.microsoft.com/office/powerpoint/2010/main" val="175730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CA04-9BD3-4341-B031-1BEAFF64B6F8}"/>
              </a:ext>
            </a:extLst>
          </p:cNvPr>
          <p:cNvSpPr>
            <a:spLocks noGrp="1"/>
          </p:cNvSpPr>
          <p:nvPr>
            <p:ph type="title"/>
          </p:nvPr>
        </p:nvSpPr>
        <p:spPr>
          <a:xfrm>
            <a:off x="677335" y="318052"/>
            <a:ext cx="8596668" cy="702365"/>
          </a:xfrm>
        </p:spPr>
        <p:txBody>
          <a:bodyPr>
            <a:normAutofit/>
          </a:bodyPr>
          <a:lstStyle/>
          <a:p>
            <a:r>
              <a:rPr lang="en-US" sz="4000" b="1" dirty="0">
                <a:solidFill>
                  <a:schemeClr val="accent2"/>
                </a:solidFill>
                <a:latin typeface="Times New Roman" panose="02020603050405020304" pitchFamily="18" charset="0"/>
                <a:cs typeface="Times New Roman" panose="02020603050405020304" pitchFamily="18" charset="0"/>
              </a:rPr>
              <a:t>Development:</a:t>
            </a:r>
            <a:endParaRPr lang="en-IN" sz="4000" b="1" dirty="0">
              <a:solidFill>
                <a:schemeClr val="accent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83108A5-DC69-4B0A-AB0E-AC83C5538138}"/>
              </a:ext>
            </a:extLst>
          </p:cNvPr>
          <p:cNvSpPr txBox="1"/>
          <p:nvPr/>
        </p:nvSpPr>
        <p:spPr>
          <a:xfrm>
            <a:off x="795129" y="1232452"/>
            <a:ext cx="9024731" cy="584775"/>
          </a:xfrm>
          <a:prstGeom prst="rect">
            <a:avLst/>
          </a:prstGeom>
          <a:noFill/>
        </p:spPr>
        <p:txBody>
          <a:bodyPr wrap="square" rtlCol="0">
            <a:spAutoFit/>
          </a:bodyPr>
          <a:lstStyle/>
          <a:p>
            <a:r>
              <a:rPr lang="en-US" sz="3200" b="1" dirty="0">
                <a:solidFill>
                  <a:schemeClr val="accent2"/>
                </a:solidFill>
                <a:latin typeface="Times New Roman" panose="02020603050405020304" pitchFamily="18" charset="0"/>
                <a:cs typeface="Times New Roman" panose="02020603050405020304" pitchFamily="18" charset="0"/>
              </a:rPr>
              <a:t>1. Power BI: Creating Dashboard</a:t>
            </a:r>
            <a:endParaRPr lang="en-IN" sz="3200" b="1" dirty="0">
              <a:solidFill>
                <a:schemeClr val="accent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D2A0B30-EC69-4284-B99A-648D97DB470E}"/>
              </a:ext>
            </a:extLst>
          </p:cNvPr>
          <p:cNvSpPr txBox="1"/>
          <p:nvPr/>
        </p:nvSpPr>
        <p:spPr>
          <a:xfrm>
            <a:off x="583096" y="1844597"/>
            <a:ext cx="9024731" cy="1200329"/>
          </a:xfrm>
          <a:prstGeom prst="rect">
            <a:avLst/>
          </a:prstGeom>
          <a:noFill/>
        </p:spPr>
        <p:txBody>
          <a:bodyPr wrap="square" rtlCol="0">
            <a:spAutoFit/>
          </a:bodyPr>
          <a:lstStyle/>
          <a:p>
            <a:pPr marL="285750" indent="-285750">
              <a:buClr>
                <a:srgbClr val="56DDE4"/>
              </a:buClr>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rPr>
              <a:t>Load cleaned dataset on Power BI</a:t>
            </a:r>
            <a:r>
              <a:rPr lang="en-IN" sz="1800" b="1" dirty="0">
                <a:solidFill>
                  <a:srgbClr val="000000"/>
                </a:solidFill>
                <a:effectLst/>
                <a:latin typeface="Times New Roman" panose="02020603050405020304" pitchFamily="18" charset="0"/>
                <a:ea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rPr>
              <a:t>and creates visuals for dashboard.</a:t>
            </a:r>
          </a:p>
          <a:p>
            <a:pPr>
              <a:buClr>
                <a:srgbClr val="56DDE4"/>
              </a:buClr>
            </a:pPr>
            <a:endParaRPr lang="en-IN" sz="1800" dirty="0">
              <a:solidFill>
                <a:srgbClr val="000000"/>
              </a:solidFill>
              <a:effectLst/>
              <a:latin typeface="Times New Roman" panose="02020603050405020304" pitchFamily="18" charset="0"/>
              <a:ea typeface="Calibri" panose="020F0502020204030204" pitchFamily="34" charset="0"/>
            </a:endParaRPr>
          </a:p>
          <a:p>
            <a:pPr marL="285750" indent="-285750">
              <a:buClr>
                <a:srgbClr val="56DDE4"/>
              </a:buClr>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rPr>
              <a:t>After creating all visual, create insightful dashboard.</a:t>
            </a:r>
            <a:endParaRPr lang="en-IN" sz="1800" dirty="0">
              <a:effectLst/>
              <a:latin typeface="Arial" panose="020B0604020202020204" pitchFamily="34" charset="0"/>
              <a:ea typeface="Arial" panose="020B0604020202020204" pitchFamily="34" charset="0"/>
            </a:endParaRPr>
          </a:p>
          <a:p>
            <a:pPr marL="285750" indent="-285750">
              <a:buClr>
                <a:srgbClr val="56DDE4"/>
              </a:buClr>
              <a:buFont typeface="Wingdings" panose="05000000000000000000" pitchFamily="2" charset="2"/>
              <a:buChar char="v"/>
            </a:pPr>
            <a:endParaRPr lang="en-IN" sz="18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74AD5911-CF42-4BA6-A632-AD94161E5E5E}"/>
              </a:ext>
            </a:extLst>
          </p:cNvPr>
          <p:cNvSpPr txBox="1"/>
          <p:nvPr/>
        </p:nvSpPr>
        <p:spPr>
          <a:xfrm>
            <a:off x="927651" y="5433391"/>
            <a:ext cx="6917635"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Slicer and tree map for expenditure category</a:t>
            </a:r>
            <a:endParaRPr lang="en-IN"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08D7824-2277-4AAE-95CF-9FE884BF61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335" y="2767926"/>
            <a:ext cx="3445565" cy="2506437"/>
          </a:xfrm>
          <a:prstGeom prst="rect">
            <a:avLst/>
          </a:prstGeom>
          <a:noFill/>
          <a:ln>
            <a:noFill/>
          </a:ln>
        </p:spPr>
      </p:pic>
      <p:pic>
        <p:nvPicPr>
          <p:cNvPr id="10" name="Picture 9">
            <a:extLst>
              <a:ext uri="{FF2B5EF4-FFF2-40B4-BE49-F238E27FC236}">
                <a16:creationId xmlns:a16="http://schemas.microsoft.com/office/drawing/2014/main" id="{B0423C1A-B5FE-4F30-B85D-6CBA7AA387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59964" y="2767927"/>
            <a:ext cx="4280453" cy="2506438"/>
          </a:xfrm>
          <a:prstGeom prst="rect">
            <a:avLst/>
          </a:prstGeom>
          <a:noFill/>
          <a:ln>
            <a:noFill/>
          </a:ln>
        </p:spPr>
      </p:pic>
    </p:spTree>
    <p:extLst>
      <p:ext uri="{BB962C8B-B14F-4D97-AF65-F5344CB8AC3E}">
        <p14:creationId xmlns:p14="http://schemas.microsoft.com/office/powerpoint/2010/main" val="39877235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292</TotalTime>
  <Words>529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Expenditure Data Analysis Project </vt:lpstr>
      <vt:lpstr>Objective:</vt:lpstr>
      <vt:lpstr>Benefits:</vt:lpstr>
      <vt:lpstr>About Dataset:</vt:lpstr>
      <vt:lpstr>Data Preparation:</vt:lpstr>
      <vt:lpstr>Data Validation:</vt:lpstr>
      <vt:lpstr>Export Data from Python</vt:lpstr>
      <vt:lpstr>Architecture:</vt:lpstr>
      <vt:lpstr>Development:</vt:lpstr>
      <vt:lpstr>PowerPoint Presentation</vt:lpstr>
      <vt:lpstr>PowerPoint Presentation</vt:lpstr>
      <vt:lpstr>Final Dashboard:</vt:lpstr>
      <vt:lpstr>PowerPoint Presentation</vt:lpstr>
      <vt:lpstr>3. NovyPro</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Expenditure Data Analysis</dc:title>
  <dc:creator>Swati</dc:creator>
  <cp:lastModifiedBy>Swati</cp:lastModifiedBy>
  <cp:revision>72</cp:revision>
  <dcterms:created xsi:type="dcterms:W3CDTF">2023-04-25T11:55:40Z</dcterms:created>
  <dcterms:modified xsi:type="dcterms:W3CDTF">2023-05-02T05:37:02Z</dcterms:modified>
</cp:coreProperties>
</file>