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webextensions/webextension1.xml" ContentType="application/vnd.ms-office.webextension+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18"/>
  </p:notesMasterIdLst>
  <p:sldIdLst>
    <p:sldId id="257" r:id="rId2"/>
    <p:sldId id="258" r:id="rId3"/>
    <p:sldId id="259" r:id="rId4"/>
    <p:sldId id="263" r:id="rId5"/>
    <p:sldId id="264" r:id="rId6"/>
    <p:sldId id="265" r:id="rId7"/>
    <p:sldId id="262" r:id="rId8"/>
    <p:sldId id="266" r:id="rId9"/>
    <p:sldId id="267" r:id="rId10"/>
    <p:sldId id="268" r:id="rId11"/>
    <p:sldId id="270" r:id="rId12"/>
    <p:sldId id="271" r:id="rId13"/>
    <p:sldId id="272" r:id="rId14"/>
    <p:sldId id="273" r:id="rId15"/>
    <p:sldId id="269"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6B838-C687-4F07-A5DE-1296DB730BB3}" type="datetimeFigureOut">
              <a:rPr lang="en-IN" smtClean="0"/>
              <a:t>18-04-2025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BD72E5-86AA-47AD-BAF8-3E603BE0C4E5}" type="slidenum">
              <a:rPr lang="en-IN" smtClean="0"/>
              <a:t>‹#›</a:t>
            </a:fld>
            <a:endParaRPr lang="en-IN"/>
          </a:p>
        </p:txBody>
      </p:sp>
    </p:spTree>
    <p:extLst>
      <p:ext uri="{BB962C8B-B14F-4D97-AF65-F5344CB8AC3E}">
        <p14:creationId xmlns:p14="http://schemas.microsoft.com/office/powerpoint/2010/main" val="2479605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747076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157574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23749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139892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301451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254749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75611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349087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28689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377950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0F816-B0FD-44E8-BBD7-2DB2F19E614B}" type="datetimeFigureOut">
              <a:rPr lang="en-IN" smtClean="0"/>
              <a:t>18-04-2025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701959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2778641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0F816-B0FD-44E8-BBD7-2DB2F19E614B}" type="datetimeFigureOut">
              <a:rPr lang="en-IN" smtClean="0"/>
              <a:t>18-04-2025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353125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0F816-B0FD-44E8-BBD7-2DB2F19E614B}" type="datetimeFigureOut">
              <a:rPr lang="en-IN" smtClean="0"/>
              <a:t>18-04-2025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488655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0F816-B0FD-44E8-BBD7-2DB2F19E614B}" type="datetimeFigureOut">
              <a:rPr lang="en-IN" smtClean="0"/>
              <a:t>18-04-2025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16073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648520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0F816-B0FD-44E8-BBD7-2DB2F19E614B}" type="datetimeFigureOut">
              <a:rPr lang="en-IN" smtClean="0"/>
              <a:t>18-04-2025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53A120-F3E3-491B-A952-50CA69FFED85}" type="slidenum">
              <a:rPr lang="en-IN" smtClean="0"/>
              <a:t>‹#›</a:t>
            </a:fld>
            <a:endParaRPr lang="en-IN"/>
          </a:p>
        </p:txBody>
      </p:sp>
    </p:spTree>
    <p:extLst>
      <p:ext uri="{BB962C8B-B14F-4D97-AF65-F5344CB8AC3E}">
        <p14:creationId xmlns:p14="http://schemas.microsoft.com/office/powerpoint/2010/main" val="1317928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F0F816-B0FD-44E8-BBD7-2DB2F19E614B}" type="datetimeFigureOut">
              <a:rPr lang="en-IN" smtClean="0"/>
              <a:t>18-04-2025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153A120-F3E3-491B-A952-50CA69FFED85}" type="slidenum">
              <a:rPr lang="en-IN" smtClean="0"/>
              <a:t>‹#›</a:t>
            </a:fld>
            <a:endParaRPr lang="en-IN"/>
          </a:p>
        </p:txBody>
      </p:sp>
    </p:spTree>
    <p:extLst>
      <p:ext uri="{BB962C8B-B14F-4D97-AF65-F5344CB8AC3E}">
        <p14:creationId xmlns:p14="http://schemas.microsoft.com/office/powerpoint/2010/main" val="226760722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A50F-9AB1-4736-6424-CB29C29B1FFB}"/>
              </a:ext>
            </a:extLst>
          </p:cNvPr>
          <p:cNvSpPr txBox="1"/>
          <p:nvPr/>
        </p:nvSpPr>
        <p:spPr>
          <a:xfrm>
            <a:off x="1769533" y="2108201"/>
            <a:ext cx="9110133" cy="584775"/>
          </a:xfrm>
          <a:prstGeom prst="rect">
            <a:avLst/>
          </a:prstGeom>
          <a:noFill/>
        </p:spPr>
        <p:txBody>
          <a:bodyPr wrap="square" rtlCol="0">
            <a:spAutoFit/>
          </a:bodyPr>
          <a:lstStyle/>
          <a:p>
            <a:r>
              <a:rPr lang="en-US" sz="3200" b="1" dirty="0"/>
              <a:t>Czechoslovakia Banking Data Analysis Project</a:t>
            </a:r>
            <a:endParaRPr lang="en-IN" sz="3200" b="1" dirty="0"/>
          </a:p>
        </p:txBody>
      </p:sp>
      <p:sp>
        <p:nvSpPr>
          <p:cNvPr id="3" name="TextBox 2">
            <a:extLst>
              <a:ext uri="{FF2B5EF4-FFF2-40B4-BE49-F238E27FC236}">
                <a16:creationId xmlns:a16="http://schemas.microsoft.com/office/drawing/2014/main" id="{A264BE71-A9FD-C60C-1A12-E0BA2EC2605B}"/>
              </a:ext>
            </a:extLst>
          </p:cNvPr>
          <p:cNvSpPr txBox="1"/>
          <p:nvPr/>
        </p:nvSpPr>
        <p:spPr>
          <a:xfrm>
            <a:off x="7755467" y="3429000"/>
            <a:ext cx="4436533" cy="369332"/>
          </a:xfrm>
          <a:prstGeom prst="rect">
            <a:avLst/>
          </a:prstGeom>
          <a:noFill/>
        </p:spPr>
        <p:txBody>
          <a:bodyPr wrap="square" rtlCol="0">
            <a:spAutoFit/>
          </a:bodyPr>
          <a:lstStyle/>
          <a:p>
            <a:r>
              <a:rPr lang="en-US" dirty="0"/>
              <a:t>By:- Swati Khedekar</a:t>
            </a:r>
            <a:endParaRPr lang="en-IN" dirty="0"/>
          </a:p>
        </p:txBody>
      </p:sp>
    </p:spTree>
    <p:extLst>
      <p:ext uri="{BB962C8B-B14F-4D97-AF65-F5344CB8AC3E}">
        <p14:creationId xmlns:p14="http://schemas.microsoft.com/office/powerpoint/2010/main" val="98364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WS S3">
            <a:extLst>
              <a:ext uri="{FF2B5EF4-FFF2-40B4-BE49-F238E27FC236}">
                <a16:creationId xmlns:a16="http://schemas.microsoft.com/office/drawing/2014/main" id="{56920D67-AD1E-7A71-99A4-F1EF6354F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750" y="2503947"/>
            <a:ext cx="1388534" cy="10362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2B413B-D455-013C-1932-D52DE29F126F}"/>
              </a:ext>
            </a:extLst>
          </p:cNvPr>
          <p:cNvSpPr txBox="1"/>
          <p:nvPr/>
        </p:nvSpPr>
        <p:spPr>
          <a:xfrm>
            <a:off x="2887133" y="609600"/>
            <a:ext cx="4749800"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Data Loading Pipeline</a:t>
            </a:r>
            <a:endParaRPr lang="en-IN" sz="2400" b="1" dirty="0">
              <a:latin typeface="Arial" panose="020B0604020202020204" pitchFamily="34" charset="0"/>
              <a:cs typeface="Arial" panose="020B0604020202020204" pitchFamily="34" charset="0"/>
            </a:endParaRPr>
          </a:p>
        </p:txBody>
      </p:sp>
      <p:pic>
        <p:nvPicPr>
          <p:cNvPr id="1028" name="Picture 4" descr="Data loading overview">
            <a:extLst>
              <a:ext uri="{FF2B5EF4-FFF2-40B4-BE49-F238E27FC236}">
                <a16:creationId xmlns:a16="http://schemas.microsoft.com/office/drawing/2014/main" id="{33365ABF-1AB0-4B68-9522-9DC8E33EF2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2580" y="1766373"/>
            <a:ext cx="2996638" cy="202563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wer BI Logo and symbol, meaning, history, PNG, brand">
            <a:extLst>
              <a:ext uri="{FF2B5EF4-FFF2-40B4-BE49-F238E27FC236}">
                <a16:creationId xmlns:a16="http://schemas.microsoft.com/office/drawing/2014/main" id="{496F7097-BB0F-50B9-ACCF-A0D795685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9669" y="1867956"/>
            <a:ext cx="2057400" cy="175471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icrosoft Excel: как снять защиту с листа - удаляем пароль">
            <a:extLst>
              <a:ext uri="{FF2B5EF4-FFF2-40B4-BE49-F238E27FC236}">
                <a16:creationId xmlns:a16="http://schemas.microsoft.com/office/drawing/2014/main" id="{1EC96740-BEF0-3AE5-753B-D0E54E852C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547" y="2496606"/>
            <a:ext cx="1388534" cy="112606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1C80DE6-E015-B2DF-F81F-81C78FFD3CF8}"/>
              </a:ext>
            </a:extLst>
          </p:cNvPr>
          <p:cNvSpPr txBox="1"/>
          <p:nvPr/>
        </p:nvSpPr>
        <p:spPr>
          <a:xfrm>
            <a:off x="2108200" y="4673600"/>
            <a:ext cx="3244035" cy="276999"/>
          </a:xfrm>
          <a:prstGeom prst="rect">
            <a:avLst/>
          </a:prstGeom>
          <a:noFill/>
        </p:spPr>
        <p:txBody>
          <a:bodyPr wrap="square" rtlCol="0">
            <a:spAutoFit/>
          </a:bodyPr>
          <a:lstStyle/>
          <a:p>
            <a:r>
              <a:rPr lang="en-US" sz="1200" i="1" dirty="0"/>
              <a:t>Fig 1: Data loading pipeline</a:t>
            </a:r>
            <a:endParaRPr lang="en-IN" sz="1200" i="1" dirty="0"/>
          </a:p>
        </p:txBody>
      </p:sp>
      <p:sp>
        <p:nvSpPr>
          <p:cNvPr id="30" name="Arrow: Right 29">
            <a:extLst>
              <a:ext uri="{FF2B5EF4-FFF2-40B4-BE49-F238E27FC236}">
                <a16:creationId xmlns:a16="http://schemas.microsoft.com/office/drawing/2014/main" id="{193C6981-097D-7BE1-7A0F-534FC9B02572}"/>
              </a:ext>
            </a:extLst>
          </p:cNvPr>
          <p:cNvSpPr/>
          <p:nvPr/>
        </p:nvSpPr>
        <p:spPr>
          <a:xfrm flipV="1">
            <a:off x="2692400" y="2924388"/>
            <a:ext cx="584200" cy="13525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6DF48377-A5E5-FA0F-B880-D553BDE386C7}"/>
              </a:ext>
            </a:extLst>
          </p:cNvPr>
          <p:cNvSpPr/>
          <p:nvPr/>
        </p:nvSpPr>
        <p:spPr>
          <a:xfrm>
            <a:off x="4729284" y="2878667"/>
            <a:ext cx="503116" cy="1100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CADA15F-F00E-6FFC-7239-E370FBC68FB1}"/>
              </a:ext>
            </a:extLst>
          </p:cNvPr>
          <p:cNvSpPr/>
          <p:nvPr/>
        </p:nvSpPr>
        <p:spPr>
          <a:xfrm>
            <a:off x="8760152" y="2779190"/>
            <a:ext cx="503116" cy="1100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7206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B21DE3-4E53-93A9-3800-FAF00AFA4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365" y="545859"/>
            <a:ext cx="7577269" cy="4061238"/>
          </a:xfrm>
          <a:prstGeom prst="rect">
            <a:avLst/>
          </a:prstGeom>
          <a:ln>
            <a:solidFill>
              <a:schemeClr val="tx1"/>
            </a:solidFill>
          </a:ln>
        </p:spPr>
      </p:pic>
      <p:sp>
        <p:nvSpPr>
          <p:cNvPr id="4" name="TextBox 3">
            <a:extLst>
              <a:ext uri="{FF2B5EF4-FFF2-40B4-BE49-F238E27FC236}">
                <a16:creationId xmlns:a16="http://schemas.microsoft.com/office/drawing/2014/main" id="{655699E4-F88D-B9C6-ED76-C94B37C33907}"/>
              </a:ext>
            </a:extLst>
          </p:cNvPr>
          <p:cNvSpPr txBox="1"/>
          <p:nvPr/>
        </p:nvSpPr>
        <p:spPr>
          <a:xfrm>
            <a:off x="2726267" y="4826000"/>
            <a:ext cx="4834466" cy="276999"/>
          </a:xfrm>
          <a:prstGeom prst="rect">
            <a:avLst/>
          </a:prstGeom>
          <a:noFill/>
        </p:spPr>
        <p:txBody>
          <a:bodyPr wrap="square" rtlCol="0">
            <a:spAutoFit/>
          </a:bodyPr>
          <a:lstStyle/>
          <a:p>
            <a:r>
              <a:rPr lang="en-US" sz="1200" dirty="0"/>
              <a:t>Fig 2 : AWS s3 bucket with all dataset</a:t>
            </a:r>
            <a:endParaRPr lang="en-IN" sz="1200" dirty="0"/>
          </a:p>
        </p:txBody>
      </p:sp>
    </p:spTree>
    <p:extLst>
      <p:ext uri="{BB962C8B-B14F-4D97-AF65-F5344CB8AC3E}">
        <p14:creationId xmlns:p14="http://schemas.microsoft.com/office/powerpoint/2010/main" val="276157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758534-886B-0FC5-4B30-3E9367C4D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067" y="379031"/>
            <a:ext cx="8830733" cy="5251304"/>
          </a:xfrm>
          <a:prstGeom prst="rect">
            <a:avLst/>
          </a:prstGeom>
        </p:spPr>
      </p:pic>
      <p:sp>
        <p:nvSpPr>
          <p:cNvPr id="4" name="TextBox 3">
            <a:extLst>
              <a:ext uri="{FF2B5EF4-FFF2-40B4-BE49-F238E27FC236}">
                <a16:creationId xmlns:a16="http://schemas.microsoft.com/office/drawing/2014/main" id="{5F192202-2B09-5596-2888-C9444A50B32F}"/>
              </a:ext>
            </a:extLst>
          </p:cNvPr>
          <p:cNvSpPr txBox="1"/>
          <p:nvPr/>
        </p:nvSpPr>
        <p:spPr>
          <a:xfrm>
            <a:off x="2133600" y="5842000"/>
            <a:ext cx="4724400" cy="276999"/>
          </a:xfrm>
          <a:prstGeom prst="rect">
            <a:avLst/>
          </a:prstGeom>
          <a:noFill/>
        </p:spPr>
        <p:txBody>
          <a:bodyPr wrap="square" rtlCol="0">
            <a:spAutoFit/>
          </a:bodyPr>
          <a:lstStyle/>
          <a:p>
            <a:r>
              <a:rPr lang="en-US" sz="1200" i="1" dirty="0"/>
              <a:t>Fig 3: Data model in Power bi</a:t>
            </a:r>
            <a:endParaRPr lang="en-IN" sz="1200" i="1" dirty="0"/>
          </a:p>
        </p:txBody>
      </p:sp>
    </p:spTree>
    <p:extLst>
      <p:ext uri="{BB962C8B-B14F-4D97-AF65-F5344CB8AC3E}">
        <p14:creationId xmlns:p14="http://schemas.microsoft.com/office/powerpoint/2010/main" val="298903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B4526E-601E-9AA8-DB54-82F0A2DCB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7983" y="585327"/>
            <a:ext cx="7215549" cy="4026202"/>
          </a:xfrm>
          <a:prstGeom prst="rect">
            <a:avLst/>
          </a:prstGeom>
          <a:ln>
            <a:solidFill>
              <a:schemeClr val="tx1"/>
            </a:solidFill>
          </a:ln>
        </p:spPr>
      </p:pic>
      <p:sp>
        <p:nvSpPr>
          <p:cNvPr id="4" name="TextBox 3">
            <a:extLst>
              <a:ext uri="{FF2B5EF4-FFF2-40B4-BE49-F238E27FC236}">
                <a16:creationId xmlns:a16="http://schemas.microsoft.com/office/drawing/2014/main" id="{6D80D42D-FFC0-594D-E612-5CFD22ACAD77}"/>
              </a:ext>
            </a:extLst>
          </p:cNvPr>
          <p:cNvSpPr txBox="1"/>
          <p:nvPr/>
        </p:nvSpPr>
        <p:spPr>
          <a:xfrm>
            <a:off x="2540000" y="5012267"/>
            <a:ext cx="4089400" cy="276999"/>
          </a:xfrm>
          <a:prstGeom prst="rect">
            <a:avLst/>
          </a:prstGeom>
          <a:noFill/>
        </p:spPr>
        <p:txBody>
          <a:bodyPr wrap="square" rtlCol="0">
            <a:spAutoFit/>
          </a:bodyPr>
          <a:lstStyle/>
          <a:p>
            <a:r>
              <a:rPr lang="en-US" sz="1200" i="1" dirty="0"/>
              <a:t>Fig 4: Publish report on Power bi service</a:t>
            </a:r>
            <a:endParaRPr lang="en-IN" sz="1200" i="1" dirty="0"/>
          </a:p>
        </p:txBody>
      </p:sp>
    </p:spTree>
    <p:extLst>
      <p:ext uri="{BB962C8B-B14F-4D97-AF65-F5344CB8AC3E}">
        <p14:creationId xmlns:p14="http://schemas.microsoft.com/office/powerpoint/2010/main" val="31620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B5BC1-2F2C-C388-BAFB-5541C6999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10" y="75910"/>
            <a:ext cx="11029624" cy="6154768"/>
          </a:xfrm>
          <a:prstGeom prst="rect">
            <a:avLst/>
          </a:prstGeom>
        </p:spPr>
      </p:pic>
    </p:spTree>
    <p:extLst>
      <p:ext uri="{BB962C8B-B14F-4D97-AF65-F5344CB8AC3E}">
        <p14:creationId xmlns:p14="http://schemas.microsoft.com/office/powerpoint/2010/main" val="389764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779354-9B19-8170-D8A1-BA7F6CC332F4}"/>
              </a:ext>
            </a:extLst>
          </p:cNvPr>
          <p:cNvSpPr txBox="1"/>
          <p:nvPr/>
        </p:nvSpPr>
        <p:spPr>
          <a:xfrm>
            <a:off x="2218267" y="821267"/>
            <a:ext cx="6849533" cy="461665"/>
          </a:xfrm>
          <a:prstGeom prst="rect">
            <a:avLst/>
          </a:prstGeom>
          <a:noFill/>
        </p:spPr>
        <p:txBody>
          <a:bodyPr wrap="square" rtlCol="0">
            <a:spAutoFit/>
          </a:bodyPr>
          <a:lstStyle/>
          <a:p>
            <a:r>
              <a:rPr lang="en-US" sz="2400" b="1" dirty="0"/>
              <a:t>Power bi Dashboard link</a:t>
            </a:r>
            <a:endParaRPr lang="en-IN" sz="2400" b="1"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Add-in 3">
                <a:extLst>
                  <a:ext uri="{FF2B5EF4-FFF2-40B4-BE49-F238E27FC236}">
                    <a16:creationId xmlns:a16="http://schemas.microsoft.com/office/drawing/2014/main" id="{24C325DE-78EB-8534-DD6D-8C31586C86D1}"/>
                  </a:ext>
                </a:extLst>
              </p:cNvPr>
              <p:cNvGraphicFramePr>
                <a:graphicFrameLocks noGrp="1"/>
              </p:cNvGraphicFramePr>
              <p:nvPr/>
            </p:nvGraphicFramePr>
            <p:xfrm>
              <a:off x="1524000" y="712469"/>
              <a:ext cx="9144000" cy="543306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Add-in 3">
                <a:extLst>
                  <a:ext uri="{FF2B5EF4-FFF2-40B4-BE49-F238E27FC236}">
                    <a16:creationId xmlns:a16="http://schemas.microsoft.com/office/drawing/2014/main" id="{24C325DE-78EB-8534-DD6D-8C31586C86D1}"/>
                  </a:ext>
                </a:extLst>
              </p:cNvPr>
              <p:cNvPicPr>
                <a:picLocks noGrp="1" noRot="1" noChangeAspect="1" noMove="1" noResize="1" noEditPoints="1" noAdjustHandles="1" noChangeArrowheads="1" noChangeShapeType="1"/>
              </p:cNvPicPr>
              <p:nvPr/>
            </p:nvPicPr>
            <p:blipFill>
              <a:blip r:embed="rId3"/>
              <a:stretch>
                <a:fillRect/>
              </a:stretch>
            </p:blipFill>
            <p:spPr>
              <a:xfrm>
                <a:off x="1524000" y="712469"/>
                <a:ext cx="9144000" cy="5433060"/>
              </a:xfrm>
              <a:prstGeom prst="rect">
                <a:avLst/>
              </a:prstGeom>
            </p:spPr>
          </p:pic>
        </mc:Fallback>
      </mc:AlternateContent>
      <p:sp>
        <p:nvSpPr>
          <p:cNvPr id="5" name="TextBox 4">
            <a:extLst>
              <a:ext uri="{FF2B5EF4-FFF2-40B4-BE49-F238E27FC236}">
                <a16:creationId xmlns:a16="http://schemas.microsoft.com/office/drawing/2014/main" id="{4B641330-01BD-F041-512C-C6A44C20C79C}"/>
              </a:ext>
            </a:extLst>
          </p:cNvPr>
          <p:cNvSpPr txBox="1"/>
          <p:nvPr/>
        </p:nvSpPr>
        <p:spPr>
          <a:xfrm>
            <a:off x="1769533" y="194733"/>
            <a:ext cx="633306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Live Interactive Power bi report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8087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0C8D5-5293-8D21-67E0-EEA7728D3D23}"/>
              </a:ext>
            </a:extLst>
          </p:cNvPr>
          <p:cNvSpPr txBox="1"/>
          <p:nvPr/>
        </p:nvSpPr>
        <p:spPr>
          <a:xfrm>
            <a:off x="2523067" y="1608667"/>
            <a:ext cx="6866466" cy="3231654"/>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Project Benefits</a:t>
            </a:r>
            <a:endParaRPr lang="en-US" sz="2400" b="0" i="0" dirty="0">
              <a:effectLst/>
              <a:latin typeface="Arial" panose="020B0604020202020204" pitchFamily="34" charset="0"/>
              <a:cs typeface="Arial" panose="020B0604020202020204" pitchFamily="34" charset="0"/>
            </a:endParaRPr>
          </a:p>
          <a:p>
            <a:pPr algn="l"/>
            <a:r>
              <a:rPr lang="en-US" sz="1800" b="0" i="0" dirty="0">
                <a:effectLst/>
                <a:latin typeface="Arial" panose="020B0604020202020204" pitchFamily="34" charset="0"/>
                <a:cs typeface="Arial" panose="020B0604020202020204" pitchFamily="34" charset="0"/>
              </a:rPr>
              <a:t>By working on a real-world dataset, participants will gain hands-on experience in:</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Data cleaning and preprocessing</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Cloud data storage and pipeline automation</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Data visualization and reporting</a:t>
            </a:r>
          </a:p>
          <a:p>
            <a:pPr marL="285750" indent="-285750" algn="l">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Exploratory data analysis and predictive modeling</a:t>
            </a:r>
          </a:p>
          <a:p>
            <a:pPr algn="l"/>
            <a:endParaRPr lang="en-US" sz="1800" b="0" i="0" dirty="0">
              <a:effectLst/>
              <a:latin typeface="Arial" panose="020B0604020202020204" pitchFamily="34" charset="0"/>
              <a:cs typeface="Arial" panose="020B0604020202020204" pitchFamily="34" charset="0"/>
            </a:endParaRPr>
          </a:p>
          <a:p>
            <a:pPr algn="l"/>
            <a:r>
              <a:rPr lang="en-US" sz="1800" b="0" i="0" dirty="0">
                <a:effectLst/>
                <a:latin typeface="Arial" panose="020B0604020202020204" pitchFamily="34" charset="0"/>
                <a:cs typeface="Arial" panose="020B0604020202020204" pitchFamily="34" charset="0"/>
              </a:rPr>
              <a:t>The insights generated from this project can help Czechoslovakia Bank enhance financial operations, optimize customer engagement, and introduce new financial products or services.</a:t>
            </a:r>
          </a:p>
        </p:txBody>
      </p:sp>
    </p:spTree>
    <p:extLst>
      <p:ext uri="{BB962C8B-B14F-4D97-AF65-F5344CB8AC3E}">
        <p14:creationId xmlns:p14="http://schemas.microsoft.com/office/powerpoint/2010/main" val="423923798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66EC80-FAD6-89B2-909D-38AA04C66355}"/>
              </a:ext>
            </a:extLst>
          </p:cNvPr>
          <p:cNvSpPr txBox="1"/>
          <p:nvPr/>
        </p:nvSpPr>
        <p:spPr>
          <a:xfrm>
            <a:off x="2311400" y="645068"/>
            <a:ext cx="6096000" cy="369332"/>
          </a:xfrm>
          <a:prstGeom prst="rect">
            <a:avLst/>
          </a:prstGeom>
          <a:noFill/>
        </p:spPr>
        <p:txBody>
          <a:bodyPr wrap="square">
            <a:spAutoFit/>
          </a:bodyPr>
          <a:lstStyle/>
          <a:p>
            <a:r>
              <a:rPr lang="en-US" sz="1800" b="1" dirty="0"/>
              <a:t>Czechoslovakia Banking Data Analysis Project</a:t>
            </a:r>
            <a:endParaRPr lang="en-IN" sz="1800" b="1" dirty="0"/>
          </a:p>
        </p:txBody>
      </p:sp>
      <p:sp>
        <p:nvSpPr>
          <p:cNvPr id="5" name="TextBox 4">
            <a:extLst>
              <a:ext uri="{FF2B5EF4-FFF2-40B4-BE49-F238E27FC236}">
                <a16:creationId xmlns:a16="http://schemas.microsoft.com/office/drawing/2014/main" id="{1B547BA5-02D2-0B5B-0BEF-841140903002}"/>
              </a:ext>
            </a:extLst>
          </p:cNvPr>
          <p:cNvSpPr txBox="1"/>
          <p:nvPr/>
        </p:nvSpPr>
        <p:spPr>
          <a:xfrm>
            <a:off x="2675466" y="1457867"/>
            <a:ext cx="6570133" cy="2739211"/>
          </a:xfrm>
          <a:prstGeom prst="rect">
            <a:avLst/>
          </a:prstGeom>
          <a:noFill/>
        </p:spPr>
        <p:txBody>
          <a:bodyPr wrap="square">
            <a:spAutoFit/>
          </a:bodyPr>
          <a:lstStyle/>
          <a:p>
            <a:r>
              <a:rPr lang="en-US" sz="2400" b="1" dirty="0"/>
              <a:t>Project Overview:</a:t>
            </a:r>
          </a:p>
          <a:p>
            <a:endParaRPr lang="en-US" b="1" dirty="0"/>
          </a:p>
          <a:p>
            <a:pPr algn="l"/>
            <a:r>
              <a:rPr lang="en-US" sz="1400" b="1" dirty="0">
                <a:latin typeface="Arial" panose="020B0604020202020204" pitchFamily="34" charset="0"/>
                <a:cs typeface="Arial" panose="020B0604020202020204" pitchFamily="34" charset="0"/>
              </a:rPr>
              <a:t>This</a:t>
            </a:r>
            <a:r>
              <a:rPr lang="en-US" sz="1400" i="0" dirty="0">
                <a:solidFill>
                  <a:schemeClr val="tx1">
                    <a:lumMod val="50000"/>
                  </a:schemeClr>
                </a:solidFill>
                <a:effectLst/>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project entails a comprehensive analysis of financial data from Czechoslovakia Bank over a five-year period. The dataset includes crucial information about the bank’s clients, accounts, cards, loans, transactions, and orders. The objective of this analysis is to provide the Czechoslovakia Bank with actionable insights that can help them make informed decisions about their financial operations. The analysis will involve data cleaning, exploratory data analysis, and predictive modelling to identify patterns and trends in the data.</a:t>
            </a:r>
          </a:p>
          <a:p>
            <a:endParaRPr lang="en-IN" b="1" dirty="0"/>
          </a:p>
        </p:txBody>
      </p:sp>
    </p:spTree>
    <p:extLst>
      <p:ext uri="{BB962C8B-B14F-4D97-AF65-F5344CB8AC3E}">
        <p14:creationId xmlns:p14="http://schemas.microsoft.com/office/powerpoint/2010/main" val="2096529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929B45-0A59-E036-A717-AF33B21DF0AE}"/>
              </a:ext>
            </a:extLst>
          </p:cNvPr>
          <p:cNvSpPr txBox="1"/>
          <p:nvPr/>
        </p:nvSpPr>
        <p:spPr>
          <a:xfrm>
            <a:off x="2480733" y="1244601"/>
            <a:ext cx="6773334" cy="3046988"/>
          </a:xfrm>
          <a:prstGeom prst="rect">
            <a:avLst/>
          </a:prstGeom>
          <a:noFill/>
        </p:spPr>
        <p:txBody>
          <a:bodyPr wrap="square">
            <a:spAutoFit/>
          </a:bodyPr>
          <a:lstStyle>
            <a:defPPr>
              <a:defRPr lang="en-US"/>
            </a:defPPr>
            <a:lvl1pPr>
              <a:defRPr b="1"/>
            </a:lvl1pPr>
          </a:lstStyle>
          <a:p>
            <a:r>
              <a:rPr lang="en-US" sz="2400" dirty="0"/>
              <a:t>Dataset Description:</a:t>
            </a:r>
          </a:p>
          <a:p>
            <a:endParaRPr lang="en-US" sz="2400" dirty="0"/>
          </a:p>
          <a:p>
            <a:pPr marL="342900" indent="-342900">
              <a:buFont typeface="+mj-lt"/>
              <a:buAutoNum type="arabicPeriod"/>
            </a:pPr>
            <a:r>
              <a:rPr lang="en-US" dirty="0"/>
              <a:t>The dataset consists of following eight tables:</a:t>
            </a:r>
          </a:p>
          <a:p>
            <a:pPr marL="342900" indent="-342900">
              <a:buFont typeface="+mj-lt"/>
              <a:buAutoNum type="arabicPeriod"/>
            </a:pPr>
            <a:r>
              <a:rPr lang="en-US" dirty="0"/>
              <a:t>Account – Information about bank accounts.</a:t>
            </a:r>
          </a:p>
          <a:p>
            <a:pPr marL="342900" indent="-342900">
              <a:buFont typeface="+mj-lt"/>
              <a:buAutoNum type="arabicPeriod"/>
            </a:pPr>
            <a:r>
              <a:rPr lang="en-US" dirty="0"/>
              <a:t>Card – Details of issued credit and debit cards.</a:t>
            </a:r>
          </a:p>
          <a:p>
            <a:pPr marL="342900" indent="-342900">
              <a:buFont typeface="+mj-lt"/>
              <a:buAutoNum type="arabicPeriod"/>
            </a:pPr>
            <a:r>
              <a:rPr lang="en-US" dirty="0"/>
              <a:t>Disposition – Relationships between clients and accounts.</a:t>
            </a:r>
          </a:p>
          <a:p>
            <a:pPr marL="342900" indent="-342900">
              <a:buFont typeface="+mj-lt"/>
              <a:buAutoNum type="arabicPeriod"/>
            </a:pPr>
            <a:r>
              <a:rPr lang="en-US" dirty="0"/>
              <a:t>District – Demographic data of different regions.</a:t>
            </a:r>
          </a:p>
          <a:p>
            <a:pPr marL="342900" indent="-342900">
              <a:buFont typeface="+mj-lt"/>
              <a:buAutoNum type="arabicPeriod"/>
            </a:pPr>
            <a:r>
              <a:rPr lang="en-US" dirty="0"/>
              <a:t>Loan – Information on loans issued by the bank.</a:t>
            </a:r>
          </a:p>
          <a:p>
            <a:pPr marL="342900" indent="-342900">
              <a:buFont typeface="+mj-lt"/>
              <a:buAutoNum type="arabicPeriod"/>
            </a:pPr>
            <a:r>
              <a:rPr lang="en-US" dirty="0"/>
              <a:t>Order – Records of financial orders.</a:t>
            </a:r>
          </a:p>
          <a:p>
            <a:pPr marL="342900" indent="-342900">
              <a:buFont typeface="+mj-lt"/>
              <a:buAutoNum type="arabicPeriod"/>
            </a:pPr>
            <a:r>
              <a:rPr lang="en-US" dirty="0"/>
              <a:t>Transaction – Historical transactions of bank accounts.</a:t>
            </a:r>
          </a:p>
        </p:txBody>
      </p:sp>
    </p:spTree>
    <p:extLst>
      <p:ext uri="{BB962C8B-B14F-4D97-AF65-F5344CB8AC3E}">
        <p14:creationId xmlns:p14="http://schemas.microsoft.com/office/powerpoint/2010/main" val="2843161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5B4CC-6571-77F8-7EE1-54DB36B2288E}"/>
              </a:ext>
            </a:extLst>
          </p:cNvPr>
          <p:cNvSpPr txBox="1"/>
          <p:nvPr/>
        </p:nvSpPr>
        <p:spPr>
          <a:xfrm>
            <a:off x="2683933" y="1109133"/>
            <a:ext cx="6366934" cy="2769989"/>
          </a:xfrm>
          <a:prstGeom prst="rect">
            <a:avLst/>
          </a:prstGeom>
          <a:noFill/>
        </p:spPr>
        <p:txBody>
          <a:bodyPr wrap="square" rtlCol="0">
            <a:spAutoFit/>
          </a:bodyPr>
          <a:lstStyle/>
          <a:p>
            <a:r>
              <a:rPr lang="en-US" sz="2400" b="1" i="0" dirty="0">
                <a:effectLst/>
                <a:latin typeface="-apple-system"/>
              </a:rPr>
              <a:t>Project Workflow:</a:t>
            </a:r>
          </a:p>
          <a:p>
            <a:endParaRPr lang="en-US" sz="2400" b="1" i="0" dirty="0">
              <a:effectLst/>
              <a:latin typeface="-apple-system"/>
            </a:endParaRPr>
          </a:p>
          <a:p>
            <a:pPr algn="l"/>
            <a:r>
              <a:rPr lang="en-US" sz="1800" b="1" i="0" dirty="0">
                <a:effectLst/>
                <a:latin typeface="Arial" panose="020B0604020202020204" pitchFamily="34" charset="0"/>
                <a:cs typeface="Arial" panose="020B0604020202020204" pitchFamily="34" charset="0"/>
              </a:rPr>
              <a:t>Step 1</a:t>
            </a:r>
            <a:r>
              <a:rPr lang="en-US" sz="1800" b="0" i="0" dirty="0">
                <a:effectLst/>
                <a:latin typeface="Arial" panose="020B0604020202020204" pitchFamily="34" charset="0"/>
                <a:cs typeface="Arial" panose="020B0604020202020204" pitchFamily="34" charset="0"/>
              </a:rPr>
              <a:t>: Data Preprocessing in MS Excel</a:t>
            </a:r>
          </a:p>
          <a:p>
            <a:pPr algn="l"/>
            <a:r>
              <a:rPr lang="en-US" sz="1800" b="1" i="0" dirty="0">
                <a:effectLst/>
                <a:latin typeface="Arial" panose="020B0604020202020204" pitchFamily="34" charset="0"/>
                <a:cs typeface="Arial" panose="020B0604020202020204" pitchFamily="34" charset="0"/>
              </a:rPr>
              <a:t>Step 2</a:t>
            </a:r>
            <a:r>
              <a:rPr lang="en-US" sz="1800" b="0" i="0" dirty="0">
                <a:effectLst/>
                <a:latin typeface="Arial" panose="020B0604020202020204" pitchFamily="34" charset="0"/>
                <a:cs typeface="Arial" panose="020B0604020202020204" pitchFamily="34" charset="0"/>
              </a:rPr>
              <a:t>: Data Storage in AWS S3</a:t>
            </a:r>
          </a:p>
          <a:p>
            <a:pPr algn="l"/>
            <a:r>
              <a:rPr lang="en-US" sz="1800" b="1" i="0" dirty="0">
                <a:effectLst/>
                <a:latin typeface="Arial" panose="020B0604020202020204" pitchFamily="34" charset="0"/>
                <a:cs typeface="Arial" panose="020B0604020202020204" pitchFamily="34" charset="0"/>
              </a:rPr>
              <a:t>Step 3</a:t>
            </a:r>
            <a:r>
              <a:rPr lang="en-US" sz="1800" b="0" i="0" dirty="0">
                <a:effectLst/>
                <a:latin typeface="Arial" panose="020B0604020202020204" pitchFamily="34" charset="0"/>
                <a:cs typeface="Arial" panose="020B0604020202020204" pitchFamily="34" charset="0"/>
              </a:rPr>
              <a:t>: Data Processing in Snowflake</a:t>
            </a:r>
          </a:p>
          <a:p>
            <a:pPr algn="l"/>
            <a:r>
              <a:rPr lang="en-US" sz="1800" b="1" i="0" dirty="0">
                <a:effectLst/>
                <a:latin typeface="Arial" panose="020B0604020202020204" pitchFamily="34" charset="0"/>
                <a:cs typeface="Arial" panose="020B0604020202020204" pitchFamily="34" charset="0"/>
              </a:rPr>
              <a:t>Step 4</a:t>
            </a:r>
            <a:r>
              <a:rPr lang="en-US" sz="1800" b="0" i="0" dirty="0">
                <a:effectLst/>
                <a:latin typeface="Arial" panose="020B0604020202020204" pitchFamily="34" charset="0"/>
                <a:cs typeface="Arial" panose="020B0604020202020204" pitchFamily="34" charset="0"/>
              </a:rPr>
              <a:t>: Data Visualization in Power BI</a:t>
            </a:r>
          </a:p>
          <a:p>
            <a:endParaRPr lang="en-US" sz="1800" b="1" i="0" dirty="0">
              <a:effectLst/>
              <a:latin typeface="-apple-system"/>
            </a:endParaRPr>
          </a:p>
          <a:p>
            <a:pPr marL="342900" indent="-342900">
              <a:buFont typeface="+mj-lt"/>
              <a:buAutoNum type="arabicPeriod"/>
            </a:pPr>
            <a:endParaRPr lang="en-US" sz="1800" b="1" i="0" dirty="0">
              <a:effectLst/>
              <a:latin typeface="-apple-system"/>
            </a:endParaRPr>
          </a:p>
          <a:p>
            <a:endParaRPr lang="en-IN" dirty="0"/>
          </a:p>
        </p:txBody>
      </p:sp>
    </p:spTree>
    <p:extLst>
      <p:ext uri="{BB962C8B-B14F-4D97-AF65-F5344CB8AC3E}">
        <p14:creationId xmlns:p14="http://schemas.microsoft.com/office/powerpoint/2010/main" val="377365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04049-C91A-2CDD-BB0F-10A5A54B9830}"/>
              </a:ext>
            </a:extLst>
          </p:cNvPr>
          <p:cNvSpPr txBox="1"/>
          <p:nvPr/>
        </p:nvSpPr>
        <p:spPr>
          <a:xfrm>
            <a:off x="1761067" y="601133"/>
            <a:ext cx="8915400" cy="3323987"/>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Project Workflow:</a:t>
            </a:r>
          </a:p>
          <a:p>
            <a:pPr algn="l"/>
            <a:endParaRPr lang="en-US" sz="2400" b="1" i="0" dirty="0">
              <a:effectLst/>
              <a:latin typeface="Arial" panose="020B0604020202020204" pitchFamily="34" charset="0"/>
              <a:cs typeface="Arial" panose="020B0604020202020204" pitchFamily="34" charset="0"/>
            </a:endParaRPr>
          </a:p>
          <a:p>
            <a:pPr algn="l"/>
            <a:r>
              <a:rPr lang="en-US" sz="1800" b="0" i="0" dirty="0">
                <a:effectLst/>
                <a:latin typeface="Arial" panose="020B0604020202020204" pitchFamily="34" charset="0"/>
                <a:cs typeface="Arial" panose="020B0604020202020204" pitchFamily="34" charset="0"/>
              </a:rPr>
              <a:t>This end-to-end financial data analytics model is fully automated and follows four key steps:</a:t>
            </a:r>
          </a:p>
          <a:p>
            <a:pPr algn="l"/>
            <a:r>
              <a:rPr lang="en-US" sz="1800" b="1" i="0" dirty="0">
                <a:effectLst/>
                <a:latin typeface="Arial" panose="020B0604020202020204" pitchFamily="34" charset="0"/>
                <a:cs typeface="Arial" panose="020B0604020202020204" pitchFamily="34" charset="0"/>
              </a:rPr>
              <a:t>Step 1</a:t>
            </a:r>
            <a:r>
              <a:rPr lang="en-US" sz="1800" b="0" i="0" dirty="0">
                <a:effectLst/>
                <a:latin typeface="Arial" panose="020B0604020202020204" pitchFamily="34" charset="0"/>
                <a:cs typeface="Arial" panose="020B0604020202020204" pitchFamily="34" charset="0"/>
              </a:rPr>
              <a:t>: Data Preprocessing in MS Excel</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Basic data cleaning.</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Converting file types to CSV for further processing.</a:t>
            </a:r>
          </a:p>
          <a:p>
            <a:pPr algn="l"/>
            <a:endParaRPr lang="en-US" sz="1800" b="0" i="0" dirty="0">
              <a:effectLst/>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Step 2</a:t>
            </a:r>
            <a:r>
              <a:rPr lang="en-US" sz="1800" b="0" i="0" dirty="0">
                <a:effectLst/>
                <a:latin typeface="Arial" panose="020B0604020202020204" pitchFamily="34" charset="0"/>
                <a:cs typeface="Arial" panose="020B0604020202020204" pitchFamily="34" charset="0"/>
              </a:rPr>
              <a:t>: Data Storage in AWS S3</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Creating an S3 bucket for data storage.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Assigning appropriate IAM roles and policies for secure access.</a:t>
            </a:r>
          </a:p>
        </p:txBody>
      </p:sp>
    </p:spTree>
    <p:extLst>
      <p:ext uri="{BB962C8B-B14F-4D97-AF65-F5344CB8AC3E}">
        <p14:creationId xmlns:p14="http://schemas.microsoft.com/office/powerpoint/2010/main" val="240856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680D7-0322-DB41-367F-25CD868ACD0E}"/>
              </a:ext>
            </a:extLst>
          </p:cNvPr>
          <p:cNvSpPr txBox="1"/>
          <p:nvPr/>
        </p:nvSpPr>
        <p:spPr>
          <a:xfrm>
            <a:off x="2590800" y="990600"/>
            <a:ext cx="6832600" cy="5447645"/>
          </a:xfrm>
          <a:prstGeom prst="rect">
            <a:avLst/>
          </a:prstGeom>
          <a:noFill/>
        </p:spPr>
        <p:txBody>
          <a:bodyPr wrap="square" rtlCol="0">
            <a:spAutoFit/>
          </a:bodyPr>
          <a:lstStyle/>
          <a:p>
            <a:r>
              <a:rPr lang="en-US" sz="2400" b="1" i="0" dirty="0">
                <a:effectLst/>
                <a:latin typeface="Arial" panose="020B0604020202020204" pitchFamily="34" charset="0"/>
                <a:cs typeface="Arial" panose="020B0604020202020204" pitchFamily="34" charset="0"/>
              </a:rPr>
              <a:t>Project Workflow:</a:t>
            </a:r>
          </a:p>
          <a:p>
            <a:pPr algn="l"/>
            <a:endParaRPr lang="en-US" sz="1800" b="1" i="0" dirty="0">
              <a:effectLst/>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Step 3</a:t>
            </a:r>
            <a:r>
              <a:rPr lang="en-US" sz="1800" b="0" i="0" dirty="0">
                <a:effectLst/>
                <a:latin typeface="Arial" panose="020B0604020202020204" pitchFamily="34" charset="0"/>
                <a:cs typeface="Arial" panose="020B0604020202020204" pitchFamily="34" charset="0"/>
              </a:rPr>
              <a:t>: Data Processing in Snowflake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Setting up a Warehouse, Database, Schema, and Tables.</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Performing advanced data cleaning in Snowflake.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Creating storage integration between Snowflake and AWS S3.</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Defining file formats and staging the data.</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Establishing an automated data </a:t>
            </a:r>
            <a:r>
              <a:rPr lang="en-US" sz="1800" b="0" i="0" dirty="0" err="1">
                <a:effectLst/>
                <a:latin typeface="Arial" panose="020B0604020202020204" pitchFamily="34" charset="0"/>
                <a:cs typeface="Arial" panose="020B0604020202020204" pitchFamily="34" charset="0"/>
              </a:rPr>
              <a:t>Snowpipe</a:t>
            </a:r>
            <a:r>
              <a:rPr lang="en-US" sz="1800" b="0" i="0" dirty="0">
                <a:effectLst/>
                <a:latin typeface="Arial" panose="020B0604020202020204" pitchFamily="34" charset="0"/>
                <a:cs typeface="Arial" panose="020B0604020202020204" pitchFamily="34" charset="0"/>
              </a:rPr>
              <a:t> between AWS S3 and Snowflake.</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Implementing notification alerts for data updates.</a:t>
            </a:r>
          </a:p>
          <a:p>
            <a:pPr algn="l"/>
            <a:endParaRPr lang="en-US" sz="1800" b="0" i="0" dirty="0">
              <a:effectLst/>
              <a:latin typeface="Arial" panose="020B0604020202020204" pitchFamily="34" charset="0"/>
              <a:cs typeface="Arial" panose="020B0604020202020204" pitchFamily="34" charset="0"/>
            </a:endParaRPr>
          </a:p>
          <a:p>
            <a:pPr algn="l"/>
            <a:r>
              <a:rPr lang="en-US" sz="1800" b="1" i="0" dirty="0">
                <a:effectLst/>
                <a:latin typeface="Arial" panose="020B0604020202020204" pitchFamily="34" charset="0"/>
                <a:cs typeface="Arial" panose="020B0604020202020204" pitchFamily="34" charset="0"/>
              </a:rPr>
              <a:t>Step 4</a:t>
            </a:r>
            <a:r>
              <a:rPr lang="en-US" sz="1800" b="0" i="0" dirty="0">
                <a:effectLst/>
                <a:latin typeface="Arial" panose="020B0604020202020204" pitchFamily="34" charset="0"/>
                <a:cs typeface="Arial" panose="020B0604020202020204" pitchFamily="34" charset="0"/>
              </a:rPr>
              <a:t>: Data Visualization in Power BI</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Establishing a connection between Power BI and Snowflake to extract data &amp; data modelling.</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Writing DAX queries for data transformation.</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Developing interactive dashboards and key performance indicators (KPIs).</a:t>
            </a:r>
          </a:p>
          <a:p>
            <a:pPr marL="285750" indent="-285750" algn="l">
              <a:buFont typeface="Wingdings" panose="05000000000000000000" pitchFamily="2" charset="2"/>
              <a:buChar char="v"/>
            </a:pPr>
            <a:r>
              <a:rPr lang="en-US" sz="1800" b="0" i="0" dirty="0">
                <a:effectLst/>
                <a:latin typeface="Arial" panose="020B0604020202020204" pitchFamily="34" charset="0"/>
                <a:cs typeface="Arial" panose="020B0604020202020204" pitchFamily="34" charset="0"/>
              </a:rPr>
              <a:t>Generating business insights based on the analyzed data.</a:t>
            </a:r>
          </a:p>
          <a:p>
            <a:endParaRPr lang="en-IN" dirty="0"/>
          </a:p>
        </p:txBody>
      </p:sp>
    </p:spTree>
    <p:extLst>
      <p:ext uri="{BB962C8B-B14F-4D97-AF65-F5344CB8AC3E}">
        <p14:creationId xmlns:p14="http://schemas.microsoft.com/office/powerpoint/2010/main" val="3179749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D76A78-0C13-51FC-F121-90607B9DD3D7}"/>
              </a:ext>
            </a:extLst>
          </p:cNvPr>
          <p:cNvSpPr txBox="1"/>
          <p:nvPr/>
        </p:nvSpPr>
        <p:spPr>
          <a:xfrm>
            <a:off x="2844800" y="1295400"/>
            <a:ext cx="6858000" cy="3600986"/>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Ad-hoc Data Analysis:</a:t>
            </a:r>
          </a:p>
          <a:p>
            <a:pPr algn="l"/>
            <a:endParaRPr lang="en-US" sz="2400" b="0" i="0" dirty="0">
              <a:effectLst/>
              <a:latin typeface="Arial" panose="020B0604020202020204" pitchFamily="34" charset="0"/>
              <a:cs typeface="Arial" panose="020B0604020202020204" pitchFamily="34" charset="0"/>
            </a:endParaRPr>
          </a:p>
          <a:p>
            <a:pPr algn="l"/>
            <a:r>
              <a:rPr lang="en-US" b="0" i="0" dirty="0">
                <a:effectLst/>
                <a:latin typeface="Arial" panose="020B0604020202020204" pitchFamily="34" charset="0"/>
                <a:cs typeface="Arial" panose="020B0604020202020204" pitchFamily="34" charset="0"/>
              </a:rPr>
              <a:t>The project also involves answering key business questions, such as: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Analyzing the demographic distribution of clients across different districts.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Identifying the most common types of accounts and cards used by clients.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Assessing the bank’s loan portfolio and expense patterns.</a:t>
            </a:r>
          </a:p>
          <a:p>
            <a:pPr marL="285750" indent="-285750" algn="l">
              <a:buFont typeface="Wingdings" panose="05000000000000000000" pitchFamily="2" charset="2"/>
              <a:buChar char="Ø"/>
            </a:pPr>
            <a:r>
              <a:rPr lang="en-US" b="0" i="0" dirty="0">
                <a:effectLst/>
                <a:latin typeface="Arial" panose="020B0604020202020204" pitchFamily="34" charset="0"/>
                <a:cs typeface="Arial" panose="020B0604020202020204" pitchFamily="34" charset="0"/>
              </a:rPr>
              <a:t>Exploring strategies to enhance customer service and satisfaction levels.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780732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9C2F54-7C20-4F4C-4295-146B65FE8F55}"/>
              </a:ext>
            </a:extLst>
          </p:cNvPr>
          <p:cNvSpPr txBox="1"/>
          <p:nvPr/>
        </p:nvSpPr>
        <p:spPr>
          <a:xfrm>
            <a:off x="2700867" y="990600"/>
            <a:ext cx="6434666" cy="1938992"/>
          </a:xfrm>
          <a:prstGeom prst="rect">
            <a:avLst/>
          </a:prstGeom>
          <a:noFill/>
        </p:spPr>
        <p:txBody>
          <a:bodyPr wrap="square" rtlCol="0">
            <a:spAutoFit/>
          </a:bodyPr>
          <a:lstStyle/>
          <a:p>
            <a:pPr algn="l"/>
            <a:r>
              <a:rPr lang="en-US" sz="2400" b="1" i="0" dirty="0">
                <a:effectLst/>
                <a:latin typeface="Arial" panose="020B0604020202020204" pitchFamily="34" charset="0"/>
                <a:cs typeface="Arial" panose="020B0604020202020204" pitchFamily="34" charset="0"/>
              </a:rPr>
              <a:t>This analysis includes:</a:t>
            </a:r>
          </a:p>
          <a:p>
            <a:pPr algn="l"/>
            <a:endParaRPr lang="en-US" sz="2400" b="0" i="0" dirty="0">
              <a:effectLs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Data cleaning to ensure data quality.</a:t>
            </a:r>
          </a:p>
          <a:p>
            <a:pPr marL="285750" indent="-285750" algn="l">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Exploratory data analysis (EDA) to uncover trends and patterns.</a:t>
            </a:r>
          </a:p>
          <a:p>
            <a:pPr marL="285750" indent="-285750" algn="l">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Predictive modeling to derive business insights.</a:t>
            </a:r>
          </a:p>
        </p:txBody>
      </p:sp>
    </p:spTree>
    <p:extLst>
      <p:ext uri="{BB962C8B-B14F-4D97-AF65-F5344CB8AC3E}">
        <p14:creationId xmlns:p14="http://schemas.microsoft.com/office/powerpoint/2010/main" val="44807475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23DE49-8987-F9CB-0FD2-48BF3E5C08FD}"/>
              </a:ext>
            </a:extLst>
          </p:cNvPr>
          <p:cNvSpPr txBox="1"/>
          <p:nvPr/>
        </p:nvSpPr>
        <p:spPr>
          <a:xfrm>
            <a:off x="2159000" y="1405467"/>
            <a:ext cx="4995333" cy="2400657"/>
          </a:xfrm>
          <a:prstGeom prst="rect">
            <a:avLst/>
          </a:prstGeom>
          <a:noFill/>
        </p:spPr>
        <p:txBody>
          <a:bodyPr wrap="square" rtlCol="0">
            <a:spAutoFit/>
          </a:bodyPr>
          <a:lstStyle/>
          <a:p>
            <a:r>
              <a:rPr lang="en-US" sz="2400" b="1" dirty="0"/>
              <a:t>Data Model &amp; Tools</a:t>
            </a:r>
          </a:p>
          <a:p>
            <a:r>
              <a:rPr lang="en-US" b="1" dirty="0"/>
              <a:t>Tools Used</a:t>
            </a:r>
            <a:r>
              <a:rPr lang="en-US" dirty="0"/>
              <a:t>:</a:t>
            </a:r>
          </a:p>
          <a:p>
            <a:endParaRPr lang="en-US" dirty="0"/>
          </a:p>
          <a:p>
            <a:pPr marL="285750" indent="-285750">
              <a:buFont typeface="Wingdings" panose="05000000000000000000" pitchFamily="2" charset="2"/>
              <a:buChar char="v"/>
            </a:pPr>
            <a:r>
              <a:rPr lang="en-US" b="1" dirty="0"/>
              <a:t>Power BI</a:t>
            </a:r>
          </a:p>
          <a:p>
            <a:pPr marL="285750" indent="-285750">
              <a:buFont typeface="Wingdings" panose="05000000000000000000" pitchFamily="2" charset="2"/>
              <a:buChar char="v"/>
            </a:pPr>
            <a:r>
              <a:rPr lang="en-US" b="1" dirty="0"/>
              <a:t>SQL (Snowflake) </a:t>
            </a:r>
          </a:p>
          <a:p>
            <a:pPr marL="285750" indent="-285750">
              <a:buFont typeface="Wingdings" panose="05000000000000000000" pitchFamily="2" charset="2"/>
              <a:buChar char="v"/>
            </a:pPr>
            <a:r>
              <a:rPr lang="en-US" b="1" dirty="0"/>
              <a:t>AWS Cloud s3</a:t>
            </a:r>
          </a:p>
          <a:p>
            <a:pPr marL="285750" indent="-285750">
              <a:buFont typeface="Wingdings" panose="05000000000000000000" pitchFamily="2" charset="2"/>
              <a:buChar char="v"/>
            </a:pPr>
            <a:r>
              <a:rPr lang="en-US" b="1" dirty="0"/>
              <a:t>MS Excel</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1214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themeOverride>
</file>

<file path=ppt/theme/themeOverride3.xml><?xml version="1.0" encoding="utf-8"?>
<a:themeOverride xmlns:a="http://schemas.openxmlformats.org/drawingml/2006/main">
  <a:clrScheme name="Custom 5">
    <a:dk1>
      <a:srgbClr val="17406D"/>
    </a:dk1>
    <a:lt1>
      <a:sysClr val="window" lastClr="FFFFFF"/>
    </a:lt1>
    <a:dk2>
      <a:srgbClr val="C00000"/>
    </a:dk2>
    <a:lt2>
      <a:srgbClr val="DBEFF9"/>
    </a:lt2>
    <a:accent1>
      <a:srgbClr val="C00000"/>
    </a:accent1>
    <a:accent2>
      <a:srgbClr val="FFFFFF"/>
    </a:accent2>
    <a:accent3>
      <a:srgbClr val="17406D"/>
    </a:accent3>
    <a:accent4>
      <a:srgbClr val="10CF9B"/>
    </a:accent4>
    <a:accent5>
      <a:srgbClr val="7CCA62"/>
    </a:accent5>
    <a:accent6>
      <a:srgbClr val="A5C249"/>
    </a:accent6>
    <a:hlink>
      <a:srgbClr val="F49100"/>
    </a:hlink>
    <a:folHlink>
      <a:srgbClr val="85DFD0"/>
    </a:folHlink>
  </a:clrScheme>
</a:themeOverride>
</file>

<file path=ppt/webextensions/webextension1.xml><?xml version="1.0" encoding="utf-8"?>
<we:webextension xmlns:we="http://schemas.microsoft.com/office/webextensions/webextension/2010/11" id="{818C3F38-F1BF-4261-913E-F62B2ACCD0B1}">
  <we:reference id="wa200003233" version="2.0.0.3" store="en-IN" storeType="OMEX"/>
  <we:alternateReferences>
    <we:reference id="WA200003233" version="2.0.0.3" store="" storeType="OMEX"/>
  </we:alternateReferences>
  <we:properties>
    <we:property name="snapshot" value="&quot;data:image/png;base64,iVBORw0KGgoAAAANSUhEUgAABDYAAAJUCAYAAADuP6YnAAAAAXNSR0IArs4c6QAAIABJREFUeF7sfQecFdX9/Xkzr27fZRcWkKYgHcUSIvbEGo2Kxq6xEGM0sQUSjSa2iNF/YsWoMZYgUTAauwnGGsGu2FCJKIr0tv3tqzPz/33vnfvezOzb1/a95e1ynx/cNuXOuXdmvvfc8z1fl3/8yQbSfBSXq8tfU/wqsY0r3R/TnUj+TSIgEZAISAQkAhIBiUCBEDCM7sObVH/SDQMy5ikQ+PIwEgGJgESgBBHI571QgpdRUk265RfTMf+hBSXRJlc6YsP5gk/FWViJDBe6kiDprlJyICUxBmQjJAISAYmAREAi0CcQSMNVpGy/gSS5kSqgtR6P4hnrNjLm6RNDQjZSIiAR2M4RKOZ7gaAl0lt+ukegpImNbFYrBJkhiIxML385GCQCEgGJgERAIiARkAj0BgLpCAxBdIhtRDxjJzh4K53byJinN3pPnkMiIBGQCBQegVzeC+Ls3Sn7Ct+6vn3EkiU2MpEa3REaid9bGA6pxujbg1S2XiIgEZAISAQkAn0RAWswKoLZ5FeTtIABp0KD9rPGLuLvTkJDxjx9cVTINksEJALbMwLZvhespDb/vitqUsFhx6QkiY1sSA16uYuXvvXF7vwdv9zUaSmS8NieHyvy2iUCEgGJgERAIlAYBLpXB3dNP6FtrSQHJy0AUnAklRnJIJb+LmIe+ruMeQrTZ/IoEgGJgESgmAj05L0giAzre0GSG5l7q+SJDeeKhXW1gr3s2T+TvmDfpCY8rFBIQiPzwJBbSAQkAhIBiYBEQCKQGwLOQDa1SiNJYIjtaTuh0hCBLCczOOlBcUuS0JAxT269IreWCEgEJALbDoF83gv8ncDfC4zQsBDfToJDqjaSfdtniA3rigU1X1EUy4uekxmC6KC/W4MAodiQhMa2u6nlmSUCEgGJgERAIrC9IJAMZHlUagtQbQGr+Dug6zqLXZweG/SziHlMSkPGPNvLQJLXKRGQCPQbBHJ5L4h3Br0XBJFhJTes7wlJbJQwsWFNQ7EqMYQM06rSSH6fVG64XFbCQ5AdyQuWJWD7zfNBXohEQCIgEZAISARKDgGrMZwz7YT/rPPUEzMyFStzdgKE4hpOethTT7hEVahVZcxTct0vGyQRkAhIBLogkMt7IanW4IoNq3pDkhvpB1dJKTbKJpySSEbNTGpwAoNWMRSFp6DQV3rZ85+5ToMFBObBnIoNSXLIJ49EQCIgEZAISAQkAj1FwOlyn1hNE+oM8wS6zuXF9JViEvoqVuR0QwcM4QlG4RBXo1Igq7gUdgQR83AVh4x5etpvcn+JgERAIlAsBPJ5L9ATX7wXnES4UHFIcqP7HitJYsNKQNDL3JpmIl7kgsCg1Qrry50pPkzfDQoAbASHiYMkNIp1C8vjSgQkAhIBiYBEYPtFwL4qJwq68jQTRnYQqWHmTQuCA9BZIMv3JU+NpOEo8xVzccPQ5CJOMi6SMc/2O9bklUsEJAJ9A4Fs3wtW4puUfeJn8a6wKjcYEW5+ZFpKchyUNLFh9dUQqxQi/YRe8Px3nNigl7vL/B2td1g9OKwGo+LShQlp37glZCslAhIBiYBEQCIgEShlBJI0Bm+lU0LMyA0kSY5ksEoBLP1LhKnmAbhhmBCe8riGxz4irmHfy5inlIeFbJtEQCKwHSOQ03uBFHymoo+/E7qSG4Ikl6qN1IOq5IiNVCkoSZLCJDEspIZKUkxFgaoqjNwQhAdLUyHppqViitNRfDu+z+SlSwQkAhIBiYBEQCJQYATsVU4Sdvag1TX6mwhKKXjVNPqdGbiygNZUdZhmo1ZvDa5MFYs2yZgn+TsZ8xS4K+XhJAISAYlAQRDI5r3A0k/Ee0HXoZlpioLc4OoN+3tEkhtdu6ekiQ2mwjDJCqHUYASGqdQgUkMxf1Yt5EZCuUEKTrNcmr1KStKMqyAjVh5EIiARkAhIBCQCEoHtGoEucmNh+sbK9JmkBgWnACM1NJaeonOCg6k1zDQVcxsWt5j+YSwjxeViiziUgitiHuYlJtSqMubZrsefvHiJgESg9BDI9r0gSA16LzAyg70juAcT/eNEeNKjiSn+zJ/Z2yOZwch+v71+SorYKJ/IzUO7S0FJEBoqvdQ5qSFe7oLwoBd+W6QCMcNP4sxEv0pfje11iMvrlghIBCQCEgGJQG4IqDWVue1AZEVLu20fu1dGHH53J8o9YdM81AxcNd2UHtNXHp3ymNRgilPuscHVGIrK0265QpV+VhCOexGKl0OH13ZuGfPk3H1yB4mAREAiUHQE7O8FDT61ExXekI3AEMS3IDfoZ0FwiBTGdCkpqn8XqJ5BieIZRb+oAp3A0DoQCy+DHm/J+4glTWzwtBJSbfAUFEFeWL+6idwwVRtNkQZEtWrEO9dB19rYSoj8SAQkAhIBiYBEQCIgEcgFgaoxYxBoGA7FV5bVblqoDe3frEBow7qU27sUL9y+Bnj8NShX16PcE+yyKsf9Nxi7kVh9YzGQqTzlcRD32IgbPrREhyIWi0ILb4CuhbJqp9xIIiARkAhIBEoDAZfLDdVbD0+gHgFlPSq97Ql1RpwUGyahYf/KU1J45RSWjJIwnHapA+CvORHx8GeIR77hBHkf+rjUGvjKpyEW/hSRjiV5tbwkiQ1rJRS7SSgnMRiZ4VaZWsPt5qkpm0MjEAltRrR9ZV5AyJ0kAhIBiYBEQCIgEZAIEAKqz4cBu+2PwMAx2QFi6Aiu/Qxbl75mq2ri3Fl1++Cr2RXlvlZUe1p5OopuQDNzqzmxQcINXg6WPhTjkEqVYh5KO4nofrTFRiDc8gn0aMt2LTvOrnPkVhIBiYBEoHQRoAV8X+2uCHgjqPVtZeRGPM7TFbW4BivJ0dVUFMyfiT6Bup/Brf0bU3e2K/hK98q7tmzJe1/CU3UKosG3EI9+mXPTS47YSJWGIiqfqKrKiA1ObqhwE7mhKiClRmcwKEmNnLtf7iARkAhIBCQCEgGJQCoEaibsjorhk6H6yrMCKNa+Ca1fLEVwzVfdbs/Ks1IA2rA3BvhXw6fGePAqpMaslAoFqgZLO0mkoZjEhupWsD44GqGmD2DEO9ixtud86qw6Rm4kEZAISAT6AAKBAd9BtX8Lytyd7J0QZ6SGxj2Z2D/NVGoIxQY3EyXVhuIZBdU3HiMGvI8H55zWB642dRO/N/N2hGJV8FUcgs7mh3K+jpIkNuymoclUE6tag1QbRG4oqor1wR3RuTk/yUrOiMkdJAISAYmAREAiIBHo9wgw1cbU/REYVDjVhiA23P46BKp2QmPFOpPY0GxVUwS43EBdeGwoaIlUo70jinjHykS6iiQ2+v1QlBcoEZAIbAcIKO4ylA+YikFlX5tKDVOt4VBt2CpqmSaiamAPwNAwatC6Pk9sdHRGUFF/Pjq23JlzrxeC2HAFxmLGhZfjZ4cNx7eL7seqnU7HoTtuwlN/vAR/fH5z1m1ykXkoe4lbqqFYDUNJoUE/E6nh8biZWqM9WoXWtjiiQZmCkjXSckOJgERAIiARkAhIBDIiUDthD5QPn5S1aiPathFtK0i1kTomEcQGiTECDftgWOU30MzKKGQUJ1bf2DcUC1mqnlAqyobOkejc8h4MPSqJjYy9JzeQCEgEJAJ9C4FA/V4YWrUauhZnKo1YLM5SUXh6CldvONNRiNxWA3sCRtxGbJxzzUJs2Nxa8gDsOXkErjz3MNZOUmwwYqPhfHRs7n1iI0FqHDEa2qrXsVzbFd8Zo+OrF+7HDbc8gs9azRzRLFBlxIbw1xDpJ6K8mTUNxeN2M28Nt9uNLaF6dLSsQzy8JYtTyE0kAhIBiYBEQCIgEZAIZIdAIVUbgtSgMxOx4avbA0NqtsDtogDWlBgTuQGDGYaKr8my9i6sad8Roc2LWeNleb/s+lBuJRGQCEgE+goCvuqJaKgOwa+GEY/HmddGLM5JDpGOIkq/cgNRTogrTLHRldj4aPnqkr/0Iw+YXBLEhiswiis1jpjASI3Po7ti2jgPvnrhrpxJDfaer5h0qsHdv7lZljAOFVVPWPqJx80VG243KNd0c+dAtDd/Cy3SVPIdJxsoEZAISAQkAhIBiUDfQqBm/O6oGEGqjYqsGh5r24TWLz9AcLXd+MxJbPhrd8Pg2mZ4lBh0zYCmJ9NRWLVXUmywynDcOJRiojXtoxDavISZi0piI6vukBtJBCQCEoE+g4CvagLqqyMo84SgmaQGKTbiFuVGUrWRJDYoFcWQxAbyT0UZhSNnX44Lj+KkxsfR8dhnXEXepEZGYoMUG6IaisfNjUPJY2NTZ4MkNgp4u7qMgTh45gzMOnpX7DK8GtW+5MFDzZvwwftLcMefHsUT32YvxSlg8zIeymWMwi9uPBcXj/gSO518b8bt5QYcgfuefRin7JgBjUgMLS2b8N5ri/DrK1/C56U5BLbrLh1zxpVYcuk4VJkobH17HnY46/msMenp/lmfKM2GY6b9EL/62XTst/NQNFa54VPNjbUYWrZswmefvI377vkHHl6mFOJ0feYYpdA3fQasAjeUqTZ23ReBxrHZHZlVSPkUW5cutlVISUVsDKlt4cQGGYjq3BCOqqTwkihUGYWXvVcVSsV1YXXbSElsZNcLciuJgERAItDnECBio6EmgjJ3mBmHUvpJjFJQEj4b1nQUSWw4OzhfYkMduDcuuu5qHDdOw0eL/gvfPkdirLocj95yNW5blJ/qJaHY4EoNWqXgKxSM1HCTiSgnN4S/Bqk2NgbrJbFRoNu2btKxmHfLMThoqDv9ESMb8cw9N+GEu9YU6Mw9PwwRMqdceBp+fdoe2LkS0Fa+hIoj7+v5gbeTI2RFbFiwMNq/xtxLL8Olr4pZ53YCVIlfZk8nvz3dvyfwECn523suwax962HhU1MfUuvAe4/ejxOvfQvrenLSPrTvtuybPgRT0ZrKVBvDJ0L1V2Z1Dua18eWHNtVGKmJjaF0rvAqvjEKkBqWkUCIKK43CElLA/MQ4uaFgVeuIohIbB0wfizOO+m5W19iXNnr61Y+xflMbzj1hn77U7Kza+p+3PseCJ9/BGT/aCwfssXNW+/Slje546FXsNHIgDt97Ql9qdtZtvfD3j+CSmQdj1JC6rPfpKxv++v89jrOO3xvjRw3qK03Oup3haAznXflw1ttnuyERGwNridiIJFJQhM8GvR9YGVgzddEwRHUU8tiQig3COF9ig/Zt/O5ZuOySM7DnwFZ88u4qDNxtdzS0v4uH77wJd72QO7mRkthIpKGYxAapNTweKvOqgr7fGGxAW9OqoqSiUEAxsErFlHFDUFbmh6K6eeary2XWmOeki8/ng9/ng8/vh0d1s+CDgpRQOIT29nZ0BIOIhMKsbFt5RQWqq6vZPlxGyo9F/8SHvmfGMJqGWDQCLR6ngm6gAVxWXg5NB4LtHSxdh45XVl7G1Cubm9qx8Nm3sr13bNsNOXAmnrzh+5icXcwGoAP/+eNlOPqB0kgB8mjnYen/9sVo86oksZHbMMiV2GBHj6zBXy6ZhYsluZEb2EXcuqeT357un++lKcZu+OPCn+P8XQI5HWLtGw9iv58s2i7IjW3VNzl1SD/eOFfVhqHr6FxnV210R2yIkq88X5pSUige4MSGSgs9pNpQuWrjm5bhRSc2xo0ZggUvvNtvevPQvSYhFowwYmPaHjvib8++2W+u7YDdx6JMVRPExqZgCG98ZE+B6ssX+9Nj9sHLiz9nxEZcMfDSu8v78uV0aftNPz8Gl1z/GCM2Hn/9Y6xev7XfXN+cnx6Ja25/jhEbL320Al9+u7HfXJvP68E1Zx9eNGJjUF2UKTaYUoPmgjFTtWESG0zhx8ymJbHhHFQ9ITbSkxtzcNcL2VdEYTN84bFhVWwQscHKvLqJzOAlXonYIONQUm8Uk9igRvlVBROGl+Hg6Tti5LBBgOolAxCOI9WZVxR4vV5UV1WjuqYaVRWVCAQCrH3hcBjBjg5sbWrCho0b0bK1CboLqKyqQm1dLSorKpkqJZFXSwOYrdropiuYwYxjtFiEXWssFkZVdTUCgQps2dzEVnIGNjZi8JDBbLvr734a/3junZwfHDSp+MeLs3HE0Nx2NTqX49oZV+OG1dteEi6Jjdz6zrl1XsQGgM4VL+GIo+7DWzItpWcdUKC9++rk90c3zMX8owbkgUIMnzw6B9+56os89pW7SARyQ6Bmwu6oGDYJqj87rw2u2iCvja/YiawVUVh8UbsbdhjAFRvkas/zpskylJMaLBUFnNggTzEyV7cSG2YYwo5dqJKvpNggYuOBPBdJckO0d7Y++oBdbMTG3f9c0jsn7oWzHDZ9Qhdi4+V3/tcLZ+6dU1x44v42YuO5JZ/2zol76Sx//uVxNmJjxTebeunMxT/NTRccbSM2lq3oP/rK6kp/rxAbzFsjHmfEBqWl0DtCVEbpjtjYsXEd5l13GutgqooizUNzH+vDvnsWZs0+A3sO2Iz3/rsKw/bZC9Utr+P+OVfhoQ9CWR8wK2LDWhGFFBsbOuqLp9hwKaidtBe0zjYEQutwwLgKTNtlJDw+P3QWdHBygxQWqtvNSI6qykrU1dahbkAdKssrmHojGomgraMDm7dsxqbNmxEMBtk+RIjQCgwdyqUoiEfjjNSg3/n9fmaUGotGEYuEobgAr09l+5Hiw+MNQFE8GDVqFKqqqhhrd+Vtj2LeY//NGnCx4V5X3IiXTx1m2y+08X94aMFzWLjoXbz+rQu7H3gsLrn4BzhuTJltuxXPXYUpv1qR8zkLvYMkNnqGqJ3YWI07x/waszxJtmLMtO/goL32wc9O5qk+yU8znrr8pzjpSU/PGiD3LggCfZHYaJz+M7zwl/0w2pbVFMPKpYtx3/w3sPD5z7DeGIgDDtsbJ59+AE7YrcGWqlJKBGtBOlEepGQR6Klqoztiw6fG2aIGIzYMCiv0JLFBKbmUjkKqVUXB181JxYYZgjC8JLHR/bCRxEbJ3lIZGyaJjYwQlewGktjIr2soFWVQXQzlHq7YcFZGkcRGelx7qtgQRx/23VPx46MmouOtR7G04nAcPimEdxbejSc/7iGxQd4aRBgIxQYRG8w8lFQbavGJjQFTD4Di9UGPhRHb+BV2qgzhsGnDMKi+BrrB00gUVUVZWRna2toQ6gjC4/GgsqYGjY2D0FBfzwgO2kY3dJaW0trSio5gB6KhCKKxKGPhyCeMslF8fh8qyivh8wcQjYTR2tqCYFsrq2dMf4vHI+z4dXUDMKC+EYMGDYKiqEyqNOfup7HwmdxSURRjEv7x4uU2tUbnypdw3BH34VXHKjz5WFz6tz/gqmlJubi+9i18/6DbEyv2mSbIlz1wn2X/DvznhjNx9IPexCilPPufX3safrLfCIysL0saBwIIdwaxbvmneHjB3zHnuWR530xqg2VPHI09ryhPnKNu0qG4YdbBOGpyA6rLzAk5MyZcgxcffxaXzn2zi7TdPmHk7b5Bm41bfzIFY0U7I0F8+s7LmP3TBQy7IQeejrtn7Y/9RpjXEQli3YoP8PtZf8bfVneVOAifkAuPnZA8JoBQ8xq8/uLzKQ07d59zM5bMaDSvbTXuPngJRv/taBw0lBNQtO8/77kY58xLYpzqkZCp38Q+lcN+iMcXnox9apNHsRpU9gZOdOZ8+lC0WBjMzj5wOAaaJA3h9NITf8fJ/28kFr17EvY2f2+9Nid5tuyJ8/Boze8xa796VNGkPBLEshcfx56/+jc71YQjTsTVZxyA/cbYTXhpHDet/ADXXXsHHnAYYHbF7zI8NvgczD5qInauNb1vzHE2Z87DXUx8UxEbU24CbrvyGBwyvpq3U4uhaeVS3HTrzbj5FbtHSjbECMfvLPx835EYIdpE92d7C1Z+thR33HRPl+tK9xqa+ee7cceBwu6Utkyf5rbPeVfinxckDVJpD+qL71zuwx1P3Iqzx5ln01bi1sMvx2/W2BVljXtdhNfumwZB5WrLn0bFsQstzyDu11Po+/DllRqO2H1E4jzvPnQ+9pvTYoOGnsfzn78cxw5PXsMfxl+Ba90uZNM3KcdcJIjPPny7S784j0cY7nlFst69R/sx3vzsMExMmLeuhGiLaPSMW27Hw4fWmz8246lLf4qTnunfJCdXbeTitbHB9Nr4KqViY1h9m6nY0KHFDUZQUKwgFBusQhylpJg+G5LYyH2yIImN3DErlT0ksVEqPZF7OySxkTtmtIeV2GDmoWYaiij5SsQGLYKT10aqVBSp2JiO+Q8tyA/8Au/FFBu0oiFcwOmFnvTYSFZCEcQGkRzr2wcUVbFRtfPu8FRUQfF4YehxxNu2IhDegOmjPNht3GD4vH74AgEMHzmCyUSbtm7Fpk2b0N7exgKTurpaNAwciPq6AaiorITn//KySFpKDByRGqTeiMao1JvG/Tq8PkbkhEnl0dqGttZWhDs7AF1n+1KebUdHOyN16Hh+P5EMLhYMPfjcx3j57ZU5dUv1Dhfh3f8kg3x0MxkQB3VrJ+OV9w7DTm0r8cYbn+GJf72Kh95O5hxlmiCnIzYoJeaepy/BqWMyGFJqzfjPzb9L+HvkQmzMuOJG3H3SMD7B6+bT+e1bmHXObTbywTnh/HqFhlFjqlMegdIzzniqAX++YAoGpnBBNJo/wcV7XY97SIZjfpjHwEM/xfm7WSd49sOHNr6Py3/8J9xtIUXsxEYzlq+sxLgdreavGzFv5oX42ZvpMc3Ub9aWOBU+VnKr2DhRO/LtQ9q3ctiheOCvp+KI4akMcmNY+/I7+GbPvbMiNtavXIu6HYfa1ANCwTT17Cvx1CXj0JAO9hQeJV3wW6lg1I52lZToC33LMsw6dY5tPDgnq83ffoPYoJEpx2Eqj5RMk2ci6x655nDsIeayqe6AyBo8eMWNOPdfmXOFUxGraxffidHnppeK258jgCAnnGMzFXlwzB9vx4IjxAXEsPj2k3DI3fxGLeZ9OP83n2C36w5KEAXa8kXY+dgHbSSqk3TpWPowGk57lrUtU98cM/v3uP2Mnbofc5FmPDP3dzjhfu6L5NaPspF4ToJn57OvxOLZVgLJTkQTEXvvc7cmqinpW97HKfvchKe2fWZiTu/AXDfuiWpDPPFZwRMzFWV4fTu8KpmHksyYe2yw/6gwCr3dTY8NUmtQPLSyaVjCY4OOIey5pGKj+56UxEauo7x0tpfERun0Ra4tkcRGrojx7QWxUeHl5qGC2BAVUgSxYS35yhbZ/dw8VBIbktjoduQRweKvHw5PVQ281QMYuUHSCiMegd62EYMi3+CI6SPR0DAAQ4YOxU477gifz4+2tlasXbsOGzZuQFtzCwyXCxWmaSh5ZFRUlMPj9cLv9bEAJpFJ6wLPoYrGEAx1oqMjiM7OIPRoDHo8xpg5A7SSAwQ7g4jFYjwYV1wsGHrmjTV49/PMkwnrBU+44Pd447ydEpMz7dvF2Pmwu/I248s0QU5HbNgnHOkfCCQ/v2zqNbhddWUsVSoUGzTZXGQL1Ls/h1O14pxUZHxcaaQd7n4rZwrPeX++GzfbVq1T7+tsl53Y6LpP8KOnMeXkhRn7M1O/WY/sVC5QX1wz9RrcqHZdVS40Tj3pQ5qIXb/wJly8SybiLNl36RQbzmsjHG485mrM+fYY24SxadnT+MXsBXgBk3De7HNxxUHJqh/OyWSu4yy4/GlMOTbZv7nub5040/Wkmzyr+vfw1JKf4PvpSA0TlFTkXaqxQETpqx/8ELsnuJuNeGTmhTgzAxHnbKfR/gku3vN63I8f4dWlxyWO5yQPnIoI63OE2lfs+/Ccv8/HZbuZ4y8FiZyOdEnXNyNnXIbX5kxBQ6YbzkGmXeVoj1WR0VVJA6x95VaM/jn3cXIqOrIhpDI1r6/8vWb8bmaFlO6JaOu1RFt5hZTQWu61IYmN3u1pSWz0Lt6FPJskNgqJZu8eSxIb+eEtiY3b0dEZQUXD+ejYfGfOIBYqFSXnE6fYoeQUG9RGLRhmhIavYTACjTvAU1FNSygwtDhirZvhWf8Jvr/HDth1yo4YOXIExowew1ZVOkMhtLe1MU+NrVu3oqO9A5EwVUZxoSwQQKC8jFVGIaNRSmMhvw3y2SDWjWoVx+IxRMlfIxZDPByGwUxjiNwwUFNLaS6D0dHRgTVrVrOvtN0zb6zGe8tzq1LinBhbJ3L5dGqmCXI6YsO6r9H5Ne698e+44dHPWX79wTNPxB/P3QsDO9fi8y+W4dmFr+LmV1YlmpjJY8O5Okk7rlv6PK6c+y88/JYrcXyrf8SXz1+PyZcsY+dINWFsWv4SfnXlX/FM23644dZzcfY4+4SZFBZ/vHQe5m4YhN9c80v80pLCY53QdvEYoJXV++fi4rnLscOMmbjuwv2x7yChMLCvMKciNra+/U+ceNVjzBsl20+mfrMepyuWSU+OYuLU0z50roZTysOyp5/AxXf+C59XfR/XzDoBp0+rsikwMhEbNIH//SV/xR/eSaZGTbn0Rrx9hkh0WI27DvkVfmmmQzgn8mJCLtQ7qfAjBdFvr1qAu9+qwMzfnoU5p45Gcjpl9zhJif+KJbju+kfZ/hfOvQTXWIgVav95e/0B88xV9nST56Pm3IRHZgxODIXQxmW49/a/49dPfIvvzJiJm2Z/H3tYUpRSqSWc47ELSWYSFFY1U6ox7NyPlGZiUm6brMOOv3MMWCfjvXEfjj/v93jzgiSRbE3/cJIupIA4e5+b8EiGvqH9/vrc5QnlBBDD2sXP4Iw5j6Yc11Yyy05sx7D4rhNxyFw/Uilp2PvQQnzb9+2aVpjts6cvbkeqjbpd9kbZ4PFZNV9USGn6YAmTWEhiIyvYCraRJDYKBmWvH0gSG70OecFOKImN/KCUxIYkNoqYiuKCp2oQYu3NiLVsYRVMAjuMQqBxOE9NoXSSlk2Ir/kfxgz246gf7I7Jk8Zi9OjRZnmeODQtzqqjEMnR0tKC1tY2hEIhpr4gMsPt8TDPDJZHqygsDYeiHlHFnpWCJQ8OjSQAOvy9iiquAAAgAElEQVSBAIYOG4EBAwawAIk8O6jySkewHfc/9T5eeD03I89SJTZyVY5kIjbsk00g+NE/MeXkf9qUDEMOvBCv3v5dDDP5Ceuks7sV4m4npI7VWGfKj7Uc7T5zbsYLCZ8MwDkhdE64qO31J/+TPTGd/eecKGf7WC0WsZFx4p4DTj3tQ7sfAOBcYU6l6EhPbOQ+mXOSM5nwSWWMecItt2NewtfAvoreZZxalE00FlT9UCx684ykR4qFEEhF4Inrd6YdAF1TnKbN/j2eOrURWz/9Av9+7RU8YRoPpxuDBSM2kCTXnOoFK3nQxRPCYnzbG/ehU/VCz4Gdj7yPPYca95qN1+7bLeH94Ryf3ZFOVcPOw+vPW0pdO1JcnMSHVWHlJNpEfzuPmehDy3j5w4L5CfWTU/mS7XOnL2+Xu2pjA9pXfozO1V/aiI0RDR3wKFGZilLEwSCJjSKCW+RDS2KjyAAX8fCS2MgPXCI2GgeQeahMRZGKjfzGULd7EclQNnRn9ndD1xBp2oDwulVQvH6UjxwHb1UtM/WMd7YhuvFbVCshHHHobjjkwN0xbuwY5nLe2dnJCAgiL+KxGCLRKFNYENlBf6Nt6O8sjyoaRTTKVRkejxuq28OJDqq6AgM+nwcD6usxqHEoU32QT0dzczM7Dvlt3Pv4WzmXey0lYsMpAzeaN+GtZR/guec+wr+e+hCfpxEgZCI2MpmWikFw8+MP4zxhPoikLN45qbCSC7RvF+LCkdKTrn3WCQJNGP92yEU4z2J46Fw9teayO/vP2a5sb4liERuFxKmnfWjHObXRodNXIB2xYZ0gpsO5dtJUHD59Kg7dfQSmTRplM9zMRGykUlA5J8DaipdQcfR9rAmZxiltk66vu5s8OyfATtPgbMeZc7uCERuWCXcX8uDbxTjo0LvwDuxGyUSe0u9FqeLeug/P/8vduGlfoblJEkR20qUrcdRd3zjTCVc8/TNMuYw8npKfdCaf1meeeLasuCiZomi0b8RqdRCGs3Qhrur4wW0n2NKt8n3u5DtuSmG/3FUbGkLrP8PWpUvgYuVceblXSWwUvzclsVF8jIt1BklsFAvZ4h9XEhv5YSyJDanYKKpiIzBoFDyV1TCoBhsjOOIIb16Lzm9XwFM7kKk3VDLw1DWEN60GmjZg1OjBuGjmYZg6eRza29sR1zW43W5WvlVj7rYx5mhLhAWRE5FIhH0NhcPQye02FkMsFoeuAG7VzYxBXZSCUlPJSrsObGhkao8tW7eySiyk3hg5fDiuveMJzHv8tZzuJOcqeK5KCefJMk2Q001OqeLGww8ej4MSaRf2o4uqC/fe/RTushiW0laZiI1M7RJn6q59mYz7Mp0/3d8zmZ86MbZOhgtFTGWLTyqsrWkAvYdT15K0mfowm2t0ElRpiY00aROVw/fBlVfMwAm7Dk5UXkl1Y2YiNlJNUtONpUz450tsZBrfOT10LBsX2mNDKKjsXhWcJPhDwxVYfEPSh8Lpc9Nb96EzHYbaMXXWIDy15PyEf4mTdCHIuuvbTD47XfuGqs6ciaMf4JWS7IarnMxd/tO/JapXEWnxoO+4BOG75Y2/Yp+np1mwTKaw5DsO+up+TLVBFVIC2XltxNo2oO2rjxFa86UkNnqx0yWx0YtgF/hUktgoMKC9eDhJbOQHtiQ2JLFRNGKDhqTWGYWnshLeukHw1w9mZIQeiyDW0YrwpjWINW+Cr3EkAg2NzOCTpa1sWoe6mnLMPP17+P7ek2EYGkszIVdzlnridrOf2fHJT4MRGTF0hkMIh0KIRWMIR8Lcb0PXEe6k30VRURZA45AhqBswANFwFFubm9A4aCBGj9qJHe83Ny3AgzkSG87V31QSc+utSauhT/73TOyBjXj/7XfwxPPv4D6L10WmyWOmVXdR7vWcg8Yky1t2eTbE8OUrC3DozxclUkkyTbwytSvTpDjThDHT+QtJbMAiu3dOar58/ipMviS3dKRMk10n/M4VYquCpPdw2vbERneqhUHTT8cztxyOyWbJWIZfJIiVLEVjFabNPAZ7mH/LRGxYzRpFP/QnYiOfqiipUoasqhXCKRV5cFvZrGRZ2RTGnbkSG/neh04vDSIxjr6zGg9YSJdU/iSFIzaoPG6yBLYz7WTZE3dh477nJUiWTx49Br90351Il6NxP2vZaNwi0qEc6Uz5hXJ9c69cVRswNHSu+wzCa0MqNnqn3yWx0Ts4F+MsktgoBqq9c0xJbOSHsyQ2JLFRVGLDiOlwqW6o/jL4Bgxi/8g4VI9FmbICehyhTWsRbd7M1Bve2gYoHjfaPl8Kn8vAsCk747dnHYCBtdwgtLamDgG/nwlRdV1jpV5JnRGP8TQUKvlGxEZ7RztLVyHCIxQMIRIOgaiQmtpqlAXKEA5HMHjoEIzbeSzcqodVS/ntLY/gb4/9N6c7SdX3sa0U0s7OyhvWA/7ohrmYf9SAxK+cE7NMBEImYsN6rorhE3HoYdNw/F5jMG5kA0bWl8GX8OeM4d37T8R+f/KzXTIRC9meN9tUFGeKQKbzp/u7/ZzdT9hTdayT2LBOWHIZCJn6TRyLymHOf342jh2ePLoVi2ISGz3tw2xSUZykTTrFhtUnxYq13bwyhmVP34mjL3ubkXC5emykkvh3SUVZ/jQqjl3ImpAJ/0wkVtapKAUs7dm1+kYH/jP3Whx915qUQ5jKmv7l7J0sBqo0UT8Pe17RmtieyI87nrgVZ5tpZdrKt7HINw1HDOWbpCq12pv3oV0lsRpPvhjAMQeZ5Wa6KbndXd84VXe5PgOc/inaV2uxbqehptcHV3BcZVO7bMT/vh2EseYzwFnZJ5fnTn/YNhfVBmWWRlvXo33lMnSuXiFTUXppAEhio5eALsJpJLFRBFB76ZCS2MgPaElsSGKjaMQG+Vt4qgayaiUuRYW7ogqK6oYWjUCPRri7ORl/qioz/Oxc9w30aAhlO4yGHulEaOM6KEYcDcOH4cIf74/vThiGyqpylPkDLDWFVBasLrEWRyQURjjKU1LisTiCHUGEIkRohBEKhRGNRJifh8vQ4XarGDNmLCZMmAiPx8uMSnVDx+9u/Qfm5Uhs0G2XqsxqaO3/8NCjT+DOv3yM5RiIAw7bGzPPPwLHjUnUZWR3rNPgzj5BtvsY0KT40Vdn4weDxM2em/liLv4HzklnPsaT1qoEmSaMPSE2nKaW2VSTEAj2FrHBSaZ9cNHxe2PPoaJCC7UifVWOQhJAPe3DbMxDb3riJpxnqW6TK7GRibjI9PcuVU0ylgRNbx6ayqMjH4+NruahzXjk/HNx5qvJsUAqif/eOQmetWux9M0PcNdTT+ClZWZJjzTv9y7VSNi2Maxcuhj3zX8DC5//jFVG+t4JB+Jnpx2MIx3PoFQGq3QE23jRYoioHrPiTerUid68D52lUsMRwO/jIHXnV9HdM6gr0bUIOx/7YMYSz9Yu6a7UtlBjPYejbJ4a1n2dpFJ+oVzf3SsX1QazzNJJtfE5mj5YDH/N1D7rsTH9wltwyq4B1nHLXzgbdyzgqU3Wj1s/A7PnTcHXf70Yj7yRocy2ueNOJ12Nw12XpzyeOLZqHIKZc4+F982zsbThzzih7j1cfPVD3Q6iYhAbzuu/6+EjWZumVAB6x+e4+cJb8Q1cEG0d+uWjuOr2l9A4fRYu/skYVACIf7s4bbuzuSsOmz4BZaqKBU++gzN+tBc2BUN4+Z3/ZbNrt9tQH1xySCP7+9YPebutv7P2N/v9oRoWnHkt3jbOxOx5e2EHozDXRucvNLEh+oP6Ca61rN1v4dAufbdGT16L6E/1pGsSuHQ35nMF/s+/PA6XXP8YLpl5MB5//WOs+GZTroewbZ+q75JjNYjF9/J7sbv7d8bVf8H+eK3H45IaVWhiI1XfpRpzmcavGNM9Abq60o9rzj4c5135cE8Ok3LfbUFsNO57PB4+fyR7LtGn5f2ncMifvoBiTMRtfz0CFYuvw1nzuz7jC3XxRx4wGVeeexg73PdmSmKjqMSGt2YwDC3GqqBQmVctEoIRI4NPHYrHB9XnB5UwIUNRPRpG8NsvoDVthsvnh8tNlVOiULw+lFVUYOiOjbj0rAOxw+AG5rdBhqJU8lVVVWiajmgsmjAVJd8NlqJCaSlEbgQ7EAl1MDd1IjQmTd4Vfn8AVD+FUlaoDaTYyIfYcJrtZT1QI2vwl/Nn4eI3kwGLfVWd1B+LccFlf8YiHIRrrzgVM3fhgRD/JIkNmjgReTLj2F1xyKRRGKitxkN/f4QRK2QaOmbagbjo4tNs+1tl+qlMCH/5o+vx0pBpGB58C++2noJ/PXEUdrfwMpnKvS574mrsecUXrKXFJDa6lCGNNOPFxx7Br697DatHTMR5s8/FFQf60bRyFd54ZxkesEwYi0NsZD0C0LniJRxx1H0JA8Zi4lQ17KQe9WHGcq+XnYCf7GbPlS80sZFzdR0AoqzqpY+rrNzrlSeNRkPilrOTh5nwp57Nh9ig/ZzlXo3m/+GOPz3Ayr2OmfZD/OGa43HE8CTRkctKvtM4OPsRGMMnj87Bd67i96n149aPw6tLj7Pd8/T37ip49PZ9aFf2iJbbyzlbr6e7vnWmtrByr2+/jCtvegALPmnEwTNPx9wLdkdVy1os/fBTvPT0K7ZS2XSOrimJ/MzW8W9XPImW2cvpZt9v/WvLmvFTUT5sItyB6rQXJsq8RlvWo/3rZdA7KvskseEkFk4a/U1iIm+/B3MjNjgRshc6/pOaKBHH3tbEBiMnzhmCD/56Md4b/ntcNL0ZD75Rix9Pb8YtF3yOg03Shcgemih+f7iRIAjExHH2le6cSZ9Ug6vQxIa1Dx5b9RtcfE4ZnjnjbUy8gxNJ/zauZ9dLxE14+mxO0pgEgXHRrYxkmnXV5gTxlIrwyuXuLzSxQRN6MV6nXn0Pdm36Bx7ctC+7JmvfrR37AJvgJ67ljccQnf6jLhgQedWTTyGJjVR99+wZ32Ifk1xcvcftrH9u+E9jl/FL/TnkwlsZWVkIwo0wKTSxkarvnseR7JrE/fTNPR9h5E+ns2eIGL8cA/5cSYzpM6/F6+KBnEcH9idiY/TpZ+LhH1TglT/fhkuXqAkyY+wXT+KwP3oksZHH+BC7uComnWooVOrU5YKi0D8FqsrLoJJKgf1TVXjoq4e+urG+fUDRiA1iCzyVdVAo1UPXOakRj0PxeqEGyuEOlFOYzFJT4FIR2riaEQze6jp0rlqB+Ma1ZKLBr09V4K6sRHVVOX7w/TEYOaIhWe6VqTdU+Px++H0+aPE489agMq86lZQNBdHa3ITa6ipMHTcejTU1zHxU9fgR8HjhVji5ceX8lzH/hQ/z6oIhB/4Mi27eD2PMVcPMB0k9oXCuqqc/TpLYqBr2Y7z09GGYlPX57UoB50q49bxCmv3Da27G/OMbzVXb9C1zpuNkmjD2RLFBpM6lf/tDwqwvE/ZrX7kTo3++hG22TYkNIrYumYWLX00SW8XEia63J32YK87OiV2mPhb9Zk9pAL588V6ccMEyDDMnmMOtYzxDudVMYyG4/GlMOXZhYnU+E/50vHyJjdwIUPv9mek6SM0194nzcfY4uyIs035r33gQ+/0k6bXj3N5JtDr71Lp9ruOjp/dhF3UOvU3SGNKm69upZ1+JRbPH2dJzusPOqkQT26TyOqG/vTtvBva7kZPRqZ7tqUxOM/VZf/x7tqoNEUdTPEFeG51fd/RpYkOoEESfOleG/7nk7MTknQgAoQIQq93OlVWapKRSgQhygN2/Hz6Ka29Tt7liw3rNNFF+8cuR+J6pHKH20oSZT7pW4bO6cRBYEUbWiVguapZU906hiQ3rOYQaY6Flcvxf/JqRHWLCvP6DNuw5VWfKByex4Rwf+dz7hSY2RBusShoxOSbVj+g7UqnQR5AFwedfR/mhuzL1kcDgmR5Ojun4hSQ2UvXdE/cEcfBPy0Ft3XDyNQlSShAygiwQxNxHTRMwuUQVG6n67sO6E9i9Zn0mCDLNqiYSJEaq3+UzLvsTsTH7hl/jkC1PMoWG+AzadzyO+79Fj7tfU2zExjGzL8Llu3PlhrbqLex12WL2PR3jhBG8yAawHveeOB8vn3EWHtpXw5cYjK3vLMKF937cLdRSsdGLxIbqK4fqC8DFyA2NpaWQeoOIBCMWgUtV2fex9ha4yyoRGDiEkRvkv9Hy8RuIb1hjEh+krVDgcWkY6Q3iu96tjLxxuwC/y4UKVUGD1wOfS8GmOC/5Wq26MaGsHDt4fQhrcWh0ThegGTriVFUFLvhVFeVuL2hq+QfsgMe0hnzuUbZP3aRjMe+WY3CQLdUgxeG0ZiyZ9xcc/Keug5QmKH997mKcsqM1XSF5jOaVm6DuONAMwO2pKFPPvgwLL5gC28Qv5dV04L2H5mLfOZ/Y/pp6BTQp1aeJy+lXzcIfjx+GqjSq2M5v38Ksc27D31YnmfhME8ZMk95Mfyfc7nn6Epw6Jr1ct2nZIpx6/IN41WzatiI2jPavMffam3Hpc1ttfVBsnHrSh9TQ9JV3OrB08VaM3ndEYoKYq2KDzpGRJNSI6BSwpU/laf72G8QGjcTAFIRfaOP7uPzHf8LdOYxTOmu+xIZ4Rjxy54+wj2kHkfphk/r+zPRgIuPgC+degmsOqs9MPmodWPbcIzj6spfSplyMnHEZXpuTrITiTJ1ytqk378NURJEztc/avkz31o/m3IR7ZwxOix27by+9DJdayEhxjq5eJ3Y1htNklPbL16w401joi3/PRrVhXSCMtmxAaMMmDMYmeJQo89fSNAO6btByCWW6srVgFy3yuFzMfJwWelY2DUNo8xKu1CQyzIwlqXpaIT4HTB+LcWOG4IFn30p7OGtKBREV1pVQMYG65RctOHHeFPBV1F1sk8JUq6jW36Va6adJiXNlfVulohA4AoPIh4+CJlhCwm+dHDtTUaxy+kKkMxSL2BAT+sZVi20r/M5JfXepKIRPIST/xSI2OAmns9SM6CH3puw7ugZGqo1YA04QDGUqnVInNqx9N3f5mESqkJPYsI5fQeSUciqKeCAl+24Rqk86jpGGTmLDioFIU0v1u3yfmf2F2KCY+uGFZyD8rzkpU02sqShz8FM8tG8LLj3nSbyGZIrKT+YdhvPPeB5z53tsqSu0vVUJkg5rSWz0KrFRwdNNoLCUFFA1E6qMEg2x1BRQSorPj7IhI6H6yngkYugIrvkKwW++gLZlPYxYlNWtry9z4+j4ClToMZS7dNR6FDS43aj2eNAe17ExFsXGmAbNcGF8wIc9Kmug/F+KCZEYMSI1YPBABy5oMBCj3+txlsaiuwzcXTUZz/tG5Hufsv1okB88cwZmHb0rdhlejWoxodJiCLU144P3l+C+e/6Bh9PkzotSl6d/Z3Bi/5aNa7Fk0T9x/YZDsOhSsbLY1WOD9v317INx/O6j0FjltpiFAuHOINYt/xQPL/g75jy3pct10r5XXXMCTt+jPkFcUInY9x6/DQffmMw5rZt0KG6YdTAOndCAgZUefhwthpYta/Di48/i0rlvdpksZZpUZCIuMv1dYH/KhafhwmMnYKzVKDUSQ/OWlXhuwSO46v7ltrb1KrERiaGlZQ1efOo/uP6W/7IUIeenN3DiE+zc+1C0lSavl889Fb/Y1zo+v8Yz996NP7rPwpLE+LRL8bPpQ3GOCUecjhvO2x/7jUga3oaa1+D1F5/HVYsmYeF900xzRqBj6cNoOO1Ztmsq/A55bKD9WJEgPn3nZcz+6YIEwSXOmwl/2q4nxAYfp6PwixvPws/3HYkRtUkCM9P9me2Difr26gums5Q02zMgh2eQOJfTHLm7SjbWttEzsLfuQzuZwI06z7Sk9lnblU3fTjjiRFx9xgHYb0zXZ/fSxc/jqjv/hde/TS2dHnHUZbZyuE6suqo60rc32/7uL9t5KmtQN3kv+Bt27PaSrMQGKT1DG75Affu6PklsiIsUE9tnn1dxpOnLwIOJtRAr/WtfXYOJ+49N5G8DQbz93zWYeMAObKIo/De6S0WxKjvI78CaMrCtiA3R1iHt3E+DZPzC6yMdsSH+9vtbd8gq7SbT/VEMYiNBvlRyDwruY8C9UtIRG1Zpv1P5kOk6uvt7MYgNMZ4E8SJUNE7FhlAgEQF190PndItBvtdG+xVaseHsu6/2ns3TiRyKDeEhIsavUHCUOrHh7DsxzqzERsLvxhy/NC6duPQkDYX6rf8QG9W4/a/nduuhYSU2nhr0q4RaQ4z57lQbn/5rDjixEWfqjXtoMpvmI4mNXiM2qNxrGGqgAorbzUgN1V8OnVJSiORwEbehQPEFOPlhGKDgRotG0bluJeLNW2BEwyhDHJM7v8FYfRN8ho7RPhWDPF6UqS4ENQ3LO6NoN4CgoaPapWCI24WA4gJpMkKGgaBmIE5jQgdUOiejWcivlLYzMNTrRYPbi7uqJuHfXku5ip48beW+EoHtEAGnQe2Kp3+GKZe19RoS2Uxee60x8kQSAYlA1gjUjDN9Nsq699mwEhuxjq0IrV2LRqPvKTacHhNkHmmVvItJgzAPtSo2UpEYXO1BnhV8BZa8HIRig5/LPjHb1sSGmCRNQtIkNJWahK7BqtgQky9aYS5lYkOoFIjUsE4KnR4bNBm2KjYoFYXScrhSJ7NXSjY3V6GJjVQqhVR9R14ilDolVDVWXxerz0gpeWwQns6+sxr4Co8N4RtiHb+iL0qZ2EjVd6lSu0iBQyobMX5T4ZLN2Eu3TX8hNugaU6WicDNRHx454QNMuo+bhxKxcWn90kT6icBHGI/G33/K5skhiQ2gBD02AD1M5p9+uCuq4S6vhOLxmKVeI1SvFS6VKAYDLsXNU1XcXsQ7WhHZuhHueAgTlA78IvgJKnXSn2sIGwa+iupo1QzQYqduAK0aERY6FLjgpYQVl4Iytxsel4GOuIY2XUPEAGhttMzlYoRImcuAm20LlKlu+F0K5tftgpd9I3t6v8r9JQL9EgEiDV68eBg6VnyDDz5ahoUvvoFn397MrpVW6b9/wg/x6/P3x76DhAoht6o9hQBNEhuFQFEeQyLQuwhQeuqAXfdB2ZDxaU+cIDYMg3lsBL9ux4j6jj6p2LBWVRAr304vDD555yv9NKkS/hnCnDBV9QJxDOeEkqpYGB2dCFY228wst4Viw5qGQx1uVZFQO63mi+mqolirp+Q7Ygut2BBKFKpswl+OXLVBaQzcIyVZWYP+3NeqoljHLbXf6tli7TvrWKbtaDwKssOJQb59R/sVUrHRXd8R4cTuPbMvmYrDrMwjxq+o4lPKxEaqvhMEIY1X6kvrz2L8cuUYr9ZjHdM9UW30J2IjW/NQa2rJbxZPYd4bZDD647d3YSTIwhPn4+n9T2DVVVZJxQYfaqVoHuoOVDLFhur1s+om5KlBRIYej3JWQnElfTd0HeHN6xHZvA6BeAdODP0Phxhb0ejxosLtZXmyHtWDzngMXwdb8Wkoii26AZ8LaFQVDHSr8CsuBFQ3Ktwe1HrLENU1NEU60RyLQoeOSpV+70Pc0LE1GkFbPA6dzFZdLiyo3RWLA93LYHvy8JX7SgT6OgJdq6Kkv6JUJovFxkASG8VGWB5fIlB4BKrHTgWVxHanUWuwIMdU48Y6mtD+5QfQ2sv7pHlo4REs7hGLUe61uC3O/uiFJjayP3PvbFloxUbvtDr7sxSS2Mj+rL2zZaGrovROq7M7S38iNuiKObmR9GjsrtxrKvNQka4yrdKA0b4CbzXtjPFbnsT5G6fLVJRSIzYo1cPfMAKqP8BIDVJo6LEoNPLXMAy4yyoARUW8owWR5s1MqaHEYxgd24yTgsswXtUwLFCGCg95dLjgVlTEdA1rSNFhxKG6FNR4y7A51M7uJJ1q3PMCrlBdZArqQYOvjJEWbZEQWuNRRLU4/IoblR4vAqoHcRiIGwZCegxzKyZgkbdnHhvZ3dJyK4lA30QgG4NFdmWRjfjHDdfhjEfs5qjFvmpJbBQbYXl8iUBhEchWrSGIDSoVH1r3ObZ+8Br81VMlsVHY7kh5NEls9ALIRTqFJDaKBGwvHFYSG/mB7KuagMYBMZR7IojF44jHNMTiGuKahjh9jWusMibzV6R5KRlOGwYU/x4wjDh2bFyHededxk5+zjUL8dHy1fk1pBf3kh4bveSxQcRG+bBx8FRUsnKv0bYWxNpbmWIjMHAo4p1trOIJVU2JB9vhaVmH0ze/gSmRTRjkcWOwvxw+t5eVbvWw6inA1lAnNsc6mEdGmeJFQ6AczdEQq3oS0w2E9ThLOyExiFt1oUb1YKivAmUeLzriUbTGwkzxETc0qAaloXhR6fHB63bjxrIx+KcypBeHojyVRKDvIfCdGSdi1nHTsf+4GlSXmeax5mWQ2exXH76Nm+c+kNYgt1hXLYmNYiErjysRKA4C1WN3NdUaNRlPQIqNWPsWtK/8CMFV/4O/djdJbGRErecbSGKj5xhuqyNIYmNbId/z80piIz8MJbFxOzo6I6hoOB8dm+/MGcRbfjEd8x9akPN+xdih5FJRXC4FFaMmQvH4EGtrYuSFoWms3Kt/4FCWgkKEhwIdI1e9jh+tfgWD4xEM8vkwyF8BxaUirFHpVsrhBzr1KJqjEa7WgAvligdVHj8CHjeawyFEiDyBhk6Ne3HEDV4Klo43JFAJr6KiIxZjBEdIizEmL2ZQCVrazoO/1E7Bcx5pHlqMwSmPKRGQCEgEJAISASsCuag1+H4689Zo+mAxW72QxEbvjCdJbPQOzsU4iyQ2ioFq7xxTEhv54SyJDUlsoK1pFbRIU34jKM1ejNgYOYERGvEQVUKJwojHWXUUb1UtygbtgEGdG3Dm8icxaMuXjJCodqsYVV4Dr+pGKB5HWIsiEifjUCBiaOjQNUR1A4pioApuVHq9aCyrYikqkbggLeII6Ro6DJ2RImUuBQM9Pgzwl7HjRjQdrZEQOvUYkyLFEIemG7i3ble86BtVcBzkAeNcQ0wAACAASURBVCUCEgGJgERAIiARsCNQPXYXVAyfBHdZZrUG7RkPbkH7Vx8juGo5O5AkNnpnRElio3dwLsZZJLFRDFR755iS2MgPZ0lsSGKjiMSGC97qgVTTlVU8IVKDfdU0qIoLeyjN+H9N70OJBLGFSsAaBio9HvjcHkR1HZ1EapDCw0W+GUBTLIbNWhy6YaBMcaFWVTE0UIXGsgqqbwLd0NAZj6MtEmaKjDY9hiBVXjGAGreKOncAA3wBeBQVbfEIWiIRxMBzreK6jrtrJ+MFSWzk9ySRe0kEJAISAYmARCBLBHJWaxhcrbH1g9fhMvhihyQ2sgS7h5tJYqOHAG7D3SWxsQ3B7+GpJbGRH4CS2JDERlGJDU9VPRQy/yRywkw98YRaMXPDK5jcsQoDVA8G+cvhVhSm0KBPOB5DuxZlqSQseHG5sTEWwua4joDiQqPXiwFeL2ooDcXtZZ4dREwQ4UEkCH00w0BTJIz1kSBiALyKC5UuFQ3ectT6/YwwaY1FECUTGUMDGZL9uWYy/iXNQ/N7ksi9JAISAYmAREAikCUCuXhr0CFj7ZvR8c0n6Ph6eaI6iiQ2sgS7h5tJYqOHAG7D3SWxsQ3B7+GpJbGRH4CS2ChtYmPSjCtw0fGjseHft+H38z9ENE03l5zHBmurTv+jEq/kpeHCUG0rftK2FCOj7fApCiu76lNUVHt8qHJ7WArJ1kgIHfEYIykCqormWBwbYnHsFCjHhKpquF0KSz2hY2uGjjh0RmRQzi19JSNRUmVUeL1oi0WxPtLJFCBelwv1Hu63YVCllFgEYVKR0DEMHXdUT8S/JbGR35NE7iURkAhIBCQCEoEsEFA8HgzYbV+UNY7PYmtau9ARXPsZmj5cwqqribKvRGwMr2+HV41B0zVomsEd7uk/8uaiemoKL+euKgpUVcHKpmEIbV7CFKL0Mb+whZFCfA6YPhbjxgzBA8++VYjDlcQxJLFREt2QVyMksZEXbCWxkyQ28usGIjYG1cVQ4ZVVUUrFPLRm4gHYs2Yt3nh9FXb5yc24+scTseqJ3+LiW15HsK8RG7FNG6AQcYEw9o6vxuTwGnioKgopLzweeKEww89yxY3BvgAiuob2eJylkhCB0RqPY3Vcw3i/D2MClfB7fXCzqIYTGFGNUkkMZgDqgQrDBXTGYsyvw6soqPJ6sSHcwY7HPD8UNxr9lcxwtCMaY+RGSIuy7SkV5VX/jvndSXIviYBEQCIgEZAISAQyIlC98y6oGJG9twarhPL1xwh+w701JLGREeKCbiCJjYLC2asHk8RGr8Jd0JNJYiM/OCWxUVqKDaV6T5x/3fU4dqcv8fdrrsbyyb/r28SGGurEDzqX47ud30Az4ojoREmAlWtVXEDApbA0kWF+HwLkfUFkhQ74FbAqJ1+EIozImOj3IKB64Fc9CLjc8Hvc8CgKdI2rNYjYoBWXEFVE0TSEYlGm2qjy+NAU62QrNuWKF6rLhTK3BwGPB63RMDaGg9gSi6JF0/HYgKl4p3x0fneS3EsiIBGQCEgEJAISgbQI5KvW2PrBYrhMVYUkNnp3kElio3fxLuTZJLFRSDR791iS2MgPb0lsbHtiQx24B4476RDUr34C818ux5l//ANOHEHExlX4eMKVuREbZLOpkPRScTGFgtutQFHoq8pkmB63Gx63CrdHhVtVsaGjvmgeG+7/U2bc2LoE3zGiqPb50RIL49O2ZrToOmI6EAHgcQE1qhsNHg+aNA1BPY461Y0KtwerI2FsiGvwAcwstMLlYiRImaqiQlFR5/Gj3O1OSEgpjYVUHERwEBlS5w0gZnpp+N0eVNC1qypUF/fz+KazHd9EwmjWWL4M/tOwGz6sGJPfnST3kghIBCQCEgGJgEQgLQLVO09BxYjJWVdCIW+N9q8/QfvXnyc8tKzExrD6NniVGHRDhxY32PufvueJKFRBTWFpsBT/UFz0dfNwmYqS4xiVxEaOgJXQ5pLYKKHOyLEpktjIETBzc0FslHvCiGsa4jENsTj9i7NKmHHyVqSiEXGqnKkz1T/9UwN7wDDi2LFxHeZddxo72jnXLMRHy1fn15Be3OvIAybjynMPY2f83sxtT2wM3v9C3Hj5iaj/4n5cMecj7HNtAYkNepnTPyuxQWSH2yQ4iklsUMrJk6F34Fe9zAuDgpG1oQ5siIYR1uOIw4WIAQz0ehGMa8xHY6DHDZ+qgHJK1kYjzBeDlBcbYjEWp5SDfiZFhwv1bg8aPF6WssJUG0SUEPGhuOF1qYgaOiM66Lzk40GlXhXDhVYtgg2RENZFomjTdUau0H6vVY7Fe1Kx0Yu3ojyVREAiIBGQCGwvCOSj1ghtWI7N7/0Xhq6nJDZ2GNAKn0ol23UWtOoG+WYkiQ1a4CGFqOpWmM+GJDZyH22S2Mgds1LZQxIbpdITubdDEhu5Y0Z7WIkNIjTi8TgjMazEBr0r6J8kNrpifMsvpmP+QwvyA9/ca/D+s3Hj5TN6h9gglYaH1BpuN9yqgo3BhqIpNnqEitxZIiARkAhIBCQCEoF+g0A+ao3x9VG89I8nGQai6plVsUHEBldsGJzYMM1DhWKDqVjJPJTUqy4F37RIxUauA0oSG7kiVjrbS2KjdPoi15ZIYiNXxPj2nNiIosxNig1SZsQRi2lMvSEUG5LY6B7bwhAbRVZs8FQUUm6oLA2FiA3xfU+Jjd3n3IwlMxphtH+Ci/e8HveQcYb8SAQkAhIBiYBEQCIgETARyEetEd6wHH84agec/dv5NmKDfiByg6qiDK0jxQZVRUlKijWSbTA3L6qGwokNRaXvVRuxYS2EIquidD9UJbHRd29jSWz03b6TxEZ+fWclNkixoWkaIzbE96TeoFSU7hQbowatw4NzZCpKfujzvchj45SzjkDdV0/j/hfUwnpsUE4pkRiC2CCVhsfjTvhtbAzWo735W2iRpryuQRIbecEmd5IISAQkAhIBicB2g0D1mCmoGEmVUGqzumby1pg61MCpk8pxyqV/S0tskGJDEBsUxPLEVE5s0HfCX4NSUVa1jkh4bBSL2Dj58N2zusa+tNGi1z/H+k1tOGvGtL7U7Kza+ur7X2LBk+/gjB/them7jMpqn7600T3/eB07jRyI73+n/3nI0T19yfWP4ZKZB2NoQ2Vf6pas2vrbW57BWcfvjZ12qMtq+760EfHP5135cMGbTMTGwNoIyty83CsRGLFYnKk36P1AxAZ9Zeq+FB4bktjoeSqKtVN7XBWFXuO0ksEMs5iJKPfYYOQGfSXFBpmH0j9VxabOhh4RGwUfkfKAEgGJgERAIiARkAj0GwRyV2sYCK3/DPefPRFtbcG0xMaQ2hZ4KBWFVuBM1YZBEbNZFt5Fag1a4FFU9nV128iiEhs1VWX9pt+2pwtpaeuE7Lu+2eM0caV5jvz0PQToviv0h4iNhhoiNkzzUGYcqkEjvw2T3OBpi0LlR14bSJiHSmKjsMQG9e+wPX+IvQeuwSvPfYqdfnJz7lVRUhEbLB2FTEQ93FuDqqNQzunmzoGS2Cj0XSWPJxGQCEgEJAISAYkAQ6Bq9GRUjqJKKNmrNcoiazHO08b2f/bVT9hX4bFB34tUlMG1zZzY0AxousYCVApYSbBBpIaLVYgjYoMv9qxpH1VUYkN2uURAIiARkAhsOwSI2KivjqDME4JmmoYyrw1TtSHSUCSxkbqPCuGxka73J824AhcdPxrrn70N1z38IaJpNnaVTzzFIHMsK7HBXuimYkNUSCFSQ1RG2RKiVJS10CJbt90olGeWCEgEJAISAYmARKDfIeBS3ajffV+UDZ6Q3bUZBoJrP8XWD1+HocVt+ziJDV/t7hhSsxVuheTGXFqsk9M9S0ZxJb4qrNQrVUUhYmNHhDYvZsctRipKdhcpt5IISAQkAhKBYiDgq5qI+uoQAqTYcFRE4aah3ETUoNLgrNQrV2wogT0AIw6p2Ci8YiPffmbEBpNd0iqFKb/kKSnJkq9CuSF8NlqjtWhr70SsY1W+55X7SQQkAhIBiYBEQCIgEeiCQNXoSagcNSUHtcYmdKz6DG1ffZoSTWtllEDD3hhWuYqVk2fSYhaskliD1Xxlsg7y2CDVBic2FKzv3BGdm98EDK7uoE+hjENl90sEJAISAYnAtkUgUD8NjRXr4DJiNn8NIjDizExUpKGYVbSI4DAMqIE9uxAbf338zW17MTmc/Zxj92Jbf2/m7ejojKCi4Xx0bL4zhyPwTYut2MilQSmJDarhzo2zTHLD9NlgaSmqCt3lxabOYQhteSNxLuuqSC4NkNtKBJwIFCtglGNUjjWJgERAIlDaCJBao263vVE+hNQamSum0Qpa59pP0fThG13UGoKAEM9+1VuJstqJaCxfzbw1mGmomYZiVWLwRR5KY1FAyo2mcC062tuhda62KTZKG0nZOisChYgrZAyx7cZUIfovVetlnxa3T/tEvykelDd8F41lX5meGtxXgxMagtTgpcGFcShTbhCx4d8DgMYUG/OuO7W4YBbx6P2S2EhlICqqo4h0FCI1yECUft4SGoJQx0ZooXVFhFoeentGoFAPRPni2p5Hkbx2iYBEoC8hUDl6AipG7gpPeU1WzY62bUZw9Wdo/zK1WoMOQkQFBaL+AXugxt+EcsqjNkv3sZxpLtlgX9n7gszUidRgBqKc3NjQuRM6N78FFzTWLjqe/PQ9BPKJK2QMUTr9nE//SUJj2/dfKfebt2YKKgMhVHnbGXlBhEbcJDREGopIP7GmoZDKT/GOheLeAcMHfIw/X3H8tgc6zxYcc8Ff0Bn1I1A9A8GmeTkfpeQUG3QFwmfDmY5iVW2QiSi95Mlrg36/KTwa4bavoIXWZwUCMxyXn+0agZ7Ggpkejj0NQOQY3a6Hp7x4iYBEYBsiwNQaU/dB2ZDxBVFriEuhuMZXMwl+n4YB/mZGalAVlHiC3OAkBZEV4h0gUnAp5qG0lGCsAh3xQYg0LYWhR7IiNuT7pHcGUyHjChlD9E6fWc9SyP4rBokh7+PUY6I/9Juncjx8AR8aAhsYqSH+cWIjqdYQFbTovUHvCab0M3QGjL/2PIRb5sHQO7N6L/TWHZZr//iqj4IW+RrxMDfezjTfsl5HSRIbzAkcvMQZ/aN0FK7Y4GVfu6SmmKkqm0M7IK4B8c7V0GOtdmet3uo9eZ5+hwBV3kv3ca6W0fhN91Ekqdbvxoi8IImARKB/IVAxamcEhoyGu6wqqwvTQm3oXPsVOr7+X8rtXaoHqq8e7sBQ+NWtqPG18nJ9FMAKAzgSEmsUoPJglT4U73AVq1n2VeV+G53xcgS1IdCimxHr3AgjTmUH5cslq84qgY3SxRUUI6QL5GUMse07MHNcaG9jJkJC9mnv9GnJ9ZvigeKtg6dsOHxqC+r8WxMeGvG4WQKcvSNMHyZR4tXghDipNhi5QTI/egO4d4Kv8hBEg4uhRb8mSqB3gC3UWVw18FbszYiZSNtzXY6aDcFR0sRG1+ooVMede22QOzhJMt3mz/Q9rWaENR+CsUroRgVb2cjpk+PmOR1bbtynEEjPLnZlOsT2qV9e3Q+sTC+7PgWabKxEQCIgEegnCPiGVJF8NOuroWd5eDUtqHTdhb0fjBg8apARGlTvhAJVRmqQERxzt6evXKlBASsdiMcwRGoIjw0XVLNSnPAfa41UIGpUwjC8jPzI6ZPj5jkdW27cBYFc44pUY6nLQXPtc9kv+SOQ47KzeBTkfJvJPs2/j1Lt2Zv9luO5yATao3agxt/OUguFMShTa1jIjKRhaJLMENVQrMQG85xWyqAGpkHxDCksjsU6moV7MdCBWOcy6NEV7Gyp4MxEbpQUsVE2gaqicORSVUcRpV8FuSFUHJS6wtNS1GQ1FVrlYOmpfKWDfW95WDgDAO49Lj/9GQHBaGZ7jbYbKsXdlSmrOeWIso3BbFti3hNyjOYGmNxaIiARkAgUCYFU7xOrek9IhEXQSUphRl6YK2wicCUDOE5ysDCOkRxMYsziIB7DMOWqwmMYlo5ixjwqxTyUvmsu9MiYp0idneawhYwrqP+scQX1bRf/FGsMkWNMIOfLXTsy53motYeKERfKPs3qJu5L/WZ7L1juaf6OMEu2CnLbJDPo94l3hM6JcGYYyt4NVnKDk+BOEmBb+y71pH9Std15vHTkRokTG5ycICKDExOk1hApKqKuO//KvDZIqmmmpYjtTe8tk9zgU035cM/qubFdbpSKrEjcZOYfrTcdM4JzIOUMRhIkmoW0c4IrabXtcrjJi5YISAT6GQIiABNO9SLgJAKD5UKb1U8o/YSrNTROdiQCVg4I99jgizL04Wm5gKrQAk4y5hGlYGXMU7oDKV1c4TJ4B9vjCgfBYQ6CdMrQnNU6pQtXybUs/UQr6YkjGs4Ngu2XwUgryy+T/dX9vET2ac+GQin1m2iLILzZPW8hKFhaiUluMKJbpCcm3hNc1Zfw1GDfizFVesRGNj2Xrn8EYezcJhsFR8kRG4J44C907rWRSEkhUsP8vajpzvJPhVs48+TgKxj0e/qG56VyYsT6kQqNbIbd9reNc8WNP3ySgSaPQLriklZy6CA0xFBMpyDa/pCXVywRkAhIBPo2As7V+0T+s6nCYMEqhbOJPGkDukardjo0ljPteNeY6lUWy1BcY5qHiviHx0Yy5in1UdNdXCEq5NjjCkuAkQhck5NfQXiJWDkxmS51EPpw+6whn5W4ZOFg4o/5pShbVeqyTws7SEql35wjQyg1BDGRWrlhqjnMVEWh7EiWeDXTFsWExHKSba3WyLYXrSSFlfix3lepCI5M5EZJEhu0MiE+okIKX60gOSblmBKZYao3zNruCWMtRmKYdd+p+DvPUE2ZhiKVG9kOv/63XXcyKWtgmtjGlItZOQ2uyui+zJ5YaXMSHozMMAeedfx1R7TJMdr/xp68IomARKB/IZAqQKMrFE719D2TEZNiwyzpKr7nSg2SGXOCgyIWe2AqFnfMlBRKTVFJtWFNTZExTymMqJziCkv0npyT8FK/VvJCZCbYV/hNo8As0lJkDJH9yMiu/4R0l6+48260RnpJ41/nmXlfsOiRz01ELCiYS8vvxNwlVetln9pR6Qv9xu9p3m6WPGI22lnZRJDhXL3ByQ16cTBS3FT9CdUGf1+YxyxhYqP7tBTLk0/gYZlXJckOfq/ZCeKud4ZITylJYqOL/NJUbfDqKMn0lESlFEZgiDQUnoNKH+JHhGKDP0U4EE6GNPvHntyyvyHgvOG6pJ2YN5OVpU8S9F1vSkZQJCUZiWGXeIGZYzJBZHSTniJfXP1tpMnrkQhIBPozAlaJsYherStxPBPaTD8xU0/oN4mKKCyg4+SHGfpSFGNOfgwW+9BHVIWj6Jin3sqYp9TGVTZxBetly2o/m7+QYay5GCcWToR62UZw0B+dSlBH0CBjiPxHRXf9Z40PbZNT22QsMdVMyntZHoo95cQ6z+HqdOscRWxrl5rLPk3fpwXpNxcnEszZYqJTrPNG2/cZ+o3dqpZutCkTzHueDmElNJLqDLPiiZmmaFd4iPeE3WCzlNUamfpHvPtshIa5sJyYg6UhOPInNsZh78OGozynR0Ybvvr3W/gqg4+Ayz/+ZEOkmggCQqxKKPSCT5R/pdKvvAwskRjcWIu+EpnBVzKSvhw8fUXMMGXOWk49t/1snCDhkwy8jcwwH0C2/LikpCPxHEwy8hY23kJmiPGcHN/mCywRpWw/kMsrlQhIBCQC/REBXtVErDIlg1YRsNLKW8JXg1bjSLPByrxaq6Jww1D+ruBqVfqPm4eS872MeUp+7KSJKwSxwVb9WfBuXg19FZJQFlBwrxVRHceewupY9S95QPpmA63KDHtcyPstuZrsMisa8etkEzTTAFhcOa90ZPrnJBZtk6pyW4yYo5Fo30S3eK3Ou9/YPekoOFGAfrOlKjqUCXTb21IXLT+Lh4MthaUEDUOz7UkroZt454lnpY3IMIkdU+lofWZayQ9x3nyJDZf+Oyx88zDskO0FsO1W4p/TTsPN7vTMRvfEBnMFFykm/AHAvDXMryJdhaenmNuJySSlpViJDfmgyKnrtoeNc33YCNaUPWyEIZSF4GWBBwtOLBV5RHDK0qQ4O59UcVhUHuZqzfaAu7xGiYBEQCLQ3xBIvE/MhT+RjsKlxKakWJjAmb9LKjuI3CAPDrEYQ0oNbkRIXhrCQFTGPKU/atLFFRQ4sOo3LMLnW3LJuZmmYK7gm7VxkvGC+Xse0wrCw4wlLPG1XMDr+fiwrXw7J6E00aL+E0RkQkYvCCrRtyIWTE1OJb0EaVHWXr2Rpy0nr0P2aXZ9WpB+o/uQYV+EfstxEVW8G+wEgFiATWJSykoNa88500msChY+t0qaoiaJHJNAtJAe1tQUqxKE7stcU1Fc+q8x7+XDMcwxxLwBL/tNNBS1/YX/Pktig8q90t62VBTL5JCTGyIVhZMdRGSw1BNyCydSA9x7gz5se/Mr+4XD20DKurJ7UPTHrdJKotLIw+xSMCFZS+ZMcnqeL7kkXlqWF1bS/Nai1LCUIna+vOQY7Y+jT16TREAi0J8QsL5P+Fw1qfwTE9ikWsN0tzflxdxbg/tr6ImUaf47ptFgqg3+PqGYhpV2NSc9MuYprVGUTVxB/ZhYmbWkuiZk2GIMJFb6aXJlqnTYeBBjwfTiMGNba7qrFRU5Ic5+jDgnh1Z1BlPVmIei+zSRLsD6kHvn8O3pj3xD63gwRTdmeplFVS7KOZvegPxuTy6MWaYuiQuRfWrv00L2W5c+S3SIo0pnjv3GU1KSTFW2ae+c8EwSGSl9AFOVhc5+2Bd9y+76hyvVrPdVsvwtK30uKsOkJDzsvhvWfrvp53th/kMLenRdLuM03Pmf8zClwk5gdPf77k7mEsRGWvPQhFpDmIcmjbQE0SHIDHEc9lKwnLW7F0CPUJA790kEbOxhBkMf9soyV9zYLWU63TsesTwINYMP5v0iAlGzZF9itc2UF/MXl90+VL64+uRwko2WCEgEtlMEEko+8/q5VQZbV7LlT9MEiMgM9mf63mQzrEEcXylMToyYlwZ5jJkkOZmH0jYy5inNwdZdXCGMQXkwbzEHNA1jeeqCuVDCBBxEYnEDfBEniMWRxAJgMtM6pUl+aSJU2q2yryonJ17c6NEkNSgWNGdTyTKc1riw64KXfbGLk5T0oT5N9iulmYmFL0c6hFzpSjtwcu83TihblQEJ1RS/47hqQxSvsFTlzLbfnISGuIBsCxWINDXnM8UJRF9QbHTXPwlS0LynEn4j7H4z0zZNEsSWrsOUU10NVEuS2BA5ZnyyZyn3avHYoBc9KTV4vqlJcrC/mykqTMWRdBPvshJe2s9V2bpeQCBp/clPlny4Wb8XbsRJJpEz9fxhaKbHMld7/hg0cyVtpYbN9BPz5ZWo8GNNVTG/t152Bk+aXkBInkIiIBGQCEgEskGgu/cJ4y0SARsP0kQgR6QGTZY0Q+MTJnPiJIhzsVLPFKmJdFyT5CBPMRnzZNM1vbpNurjCHmeYxAZLPUr6sdBAoHhVTAJsk2FzcYTSrlk6KzOUNf0azHjXHkPIKCLXzneWbLardDkZyf0QzAmX9XtWspmPAM5X8u+ti6l8kswLIYi05MR9bPapbQ7k6MLuKujlep39bfv8+k08i3m/2RQ6ZkRvejab5IapmEtkA5hzzjz6zTnJT44WS5Udi+9Euv7qE6RGQu8k5lv2ORd7J5r3EvWFNW0zca9ZyA3xDk2VklJyxIbVbTZZ6tWU4TkIDF4VhfJOFbjZQ0KBwkxFhVRPECMpctf6210trycvBJz5XfzhklxJETcYbUdBaDIoJbM3IQ/jJfpYCkpCbkZKIkFoJJ3rmZxYGMEl/DbEaozDdyOvK5I7SQQkAhIBicC2QCDV+yRhFGpdcSIyg/0jQoMUHPzdwie+puuC6bcgUmopJYVPgHjMw4zT6R0iY55t0dVpz5lqHLDJbiJHXKQf8TiCB+ci0DenOKZSQ3gt8FV9s+IfrduJCoHsd8kJtFQk93w4WCe4yb7kq8OJtBMz44THhfR7y8oyS1XRLeobi9+ahYwU9zEnqZLpKWLuI0gR2afZ9Wl+/WZJDRReKmY6OScZqXCFqLCZJKUY0dyDfnMSoPzZnzDgMN8F9q3S7pMdRNt0q1T9Q48u630lvKhYeXSmaOT9I8gNrtiw3Ic2817+/ixxYiNJUCSUGKy8mVBocI8Neggwrw3zb1z6z5UbQq6XSeovFV7bdLxvk5PbGdPkiolQbiTN3rg6QwSfdBOym87Mpba++LhbvUmoKXyVzTp2E3nSgtSwGYxyAk58ZDrKNhkW8qQSAYmARCArBOzeGsmwM2kqmFyV4itQYhIExOMaC+gSv9OtqY48kKZ3iyDCWdU3sYBjxjxipVfGPFl1V69s1F1cISYuLDBniyfJiTAvwsAXVLjxuMlVUIU/oeY04wqR2sqrBPJFP7GgYjUlF5PiXrnofnSSVHJ5kTokSA2rVD5BbJhpZQmCyiQqE/FcIi6kykaikqOlsqMZEyYqOgqfNoviQ/Zp9wOtZ/1GqimTYEzVb6YaipEZ5jM4UZEzRb/xfso+jcjmzWP7gV9vKhVYX7vluvSPIHKtHjWmUoPmV+K+omphVnKDz70cCvqEEXPhiA1gCPb83iTUeu1lXV3GYfjt3T/GuIqVePbUK7DATBvrrj9c5RMt5qGOFBR6yXN1Bq+IwgaVqsBtITQEyaHBjXDMY8r0TBMe86zpJotStNfXbpXs25uK6RR7J4gJHnmwX9OLy61oCLgjNkkUu9kSN1qSOWQPMvEIEg86Jjfk5flYjrTF+C2qVSKiVSZyLFnalByj2Xeo3FIiIBGQCGwjBHJ9n8CIIeBugQtRk8wwJ7ZmAEeeG2zVigXXPJKl78SCDA+muQKQYp4EwWEu4oQ1L+KGmljRl++T3hkYOY0DZpqiI6BGoSo89SihADVjmtc1vQAAIABJREFUDx6w8zAkoV5m3vjct4vFE+aiXShOfe5OEGBWUiPtQp1cxUsOjhSTyGRcaE4qLeaGLmgoc1OFBOsKMv8+qejl97b1OBzypN8aU/MKcpItznKSivpUM/tUxJRZqTW2tz7Nsd9o5d+jxOFzxzihSCQzPXtJKUfkMnv+msSiOdG2QpqI3UU8Lwhmk1yMaB7ENJpzdvVGyXQvpksj6bMKjRz7hx54fncUqiueIPoZuSEIDnPOxReXxeKAw1zU9D2k++ZP5/fcPLRQb5AuxIZ4kfN8NJPQUNWEMoOIDEZsmBPHYKwCQa0RWjwKPdYKuJIPl0I1Uh5n+0HA5SqD6q2CR2lDfWCTqdLQEY+LlBQhIU2W+BIvr4SBrcsFt5uzvDReW8LjEdHGQ4tvhR7bKsfo9jOc5JVKBCQC2y0CHqieYVDdOiq978CvbmGBNQVpcTMNRchx2eSWTYzMFFomeTZTG833CTMSVRVsDQ9ATK+BFmuHoXdut+iW/IWztCL6qFA8lXC7PajwrkelJ2KmoViNRO1Xw/qe+TLwFeAt4UGIaZXQ4q0w9LBlAp2OZil5hPpIAz1QPDVQXRpqfRvgVSP2uNCcHIu8fz6/s3ugCBNgthBrzl+2RgaBFrto3mIYyT7tI6CUfDMpK0j5/+xdB5gdVdl+b9veS8pmU0kkQkAJJVIFQUADBFRqUKq/JPwoIJIAAlKlE6QKhCoBQaUICEj7SehFkQQDIZuesEm2991b/uc7Z87MuXNn7p25be/unssTNtk7c+bM950zc773vN/7+YvhC5Qi37sNlfmtHIjSwQ0NWNbTwThtStc6kUAptp7XQKmWvkr0hWsQGuhEONipVbBK3hySDqZlI0NBSyO5u+fPRZ8/H0W+LSgJdHKwMMTfjwLQiP5pCIsKFpywj1tgwxOZg7Mu+zZGxe38Zrx3xX142VuHn111LQ6t24RnLrsIf9nE0wPtPjqwIVeNMKiWIgWFgxn+gJ8BGmz3wudFc281evrzMdD+OSKhxA+GkQZwJjfY1FlkAX/xBOQVT0RtQQM8COopKfRgpInGhd4k6rCG6gqxN/EC29Z9MPp7G9HX/k9lWGUBZQFlAWWBYWaBOBtV7E69vlEoqJyDwsCXKM//Ul9YUyAkFnFMfJClF/CfjK3KgHGDsUo6G409k9HfvQUDHQ2OrKjWPI7MlJGDZKYwC5Z8hfCX7oyigm7UFlIwy3eMRRqDyEdhaSgsj9+DYNiPpv5J6O9cg/7ODayfdqlQGbkJ1ahuAW9eOfLLd0GxfyvK8jr0IEwwcEJ6pQ2xLuT6OD6tqiNNbAqQQ8hDM/m0ay0GNJ8qM2fWAnnl30BefhVGFa7jwHKQr+EZO0ADpnhFKl6Zij1/JbFXIXmwtWc8Bvrb0Nf6RcIOJ3ovJGpAVN9JdNxQ/97rK0Be2c4oyOtDVcF23T8s1gqGokAOWXdDMN1EhRTXwEb4Ujzx7uGoj2tAXvb1Vu9l+rFfvbAjTrm2JjGwYV0JRTA2OFuDMzV88Pv5v9v7y9HZW4j+1k+Hul9V/3PQAkwXI78GBeXfwJiiBv4ADNGDkHKkhQgYW2ZECdcyQVtiGHk92N6zN3q6tmCg6z1DICgH71V1SVlAWUBZQFkgcxag90lh1ekoLfgIxf5Glo5A7xK2eNOV+SmPmHbqqR88J99HoqE+zlxt7JqI3s51CPc2qvdJ5lyVtpZjgA2t4p+//NsoL+5CVWEXq6LBFuZCZkPTzmBprAC29ExBT/MKhPpadJaHAjbS5iLXDbF5XLsPKvI3sZRltptM68IwzWWh10CBMe3+cy0UPo+NdWFj7w7oafkc4f4WNY9deyC5E8hvgZIJyC+uxqiCLVy/web5y0RDLZ6/27rHoKezFcHutWn320gBMeJ5r6Di2ygu6EF5fhsH/BmoEdJiL4q/Qnoan1xlTDClXAMbkdNx3Z8OTgBsrOGaGp69cPZtC3Fk/Wrc/6sLnDE29KoRuriiIQqqp574fZy1QUGj34evu6eis3GpLrFCKLf6KAukywJiURIonYaSYqAiv0PT2RC5etE7bIxqKARuPV70hSvR0rMnepoeYV0avnSydFlctaMsoCygLDB8LeDxVaC05iSMKnpGz/NmOhta/rcsIMnz8TmgQe+VzoFitHUVor9tOTMQLYTVmie3x4pZJ8GojuZDoHIWJlWsZy4XAobC/2zHGB4091Wgs7MP/e2rJXaHUUVHrSuy73/mw0ApCit3wtjiDbrYIddt0KrmmURg5XVha38lurr7mU+V/7LnPzEXC6pnoqKgCYU+0tHjm5VOnr+9oXy09NSit+mjtPpNARrRY6Bk9P4YU7RaY2pobA0Ta4MLiRoizGKj2S2wkcnRx1JRzMCGEMlioIZfK+3q8yJAqSg+L7qCJWjtCKCv/b+Z7JtqewRbQCwavb48FFbvgTHFa3TkUIhEMSFlWmBqRa/pHH+AxNw8aOrZE51tKxHs/VJfiA62Of3ho/DShydg31LrnjS9/zDqT3s57d2cdsplWLZgOgZM7S98cDEun1XIrhdqeA0lRyy2vPbi55fgpCnmrzrxynWnYs4jeeyL3a+5BcuOGQP5HmLv1zjHuk1+DepL5Q/y8MkX+2OqRY/ka/B2ovsi7rdMOnf503Ow5yXFsPrOOCy6HaeOEPeeyI5O20vmuEBoHrPXDh2f4dw9r8W9CVSjk7lGqueYfR7J4b6meq/y+ZnwjdU4jjeHU70f8awQ8yjV9rJ9vnifFFWfhOqiT5Dna2OBUHCAMwDpw94rrLwn7x0PiPifxq7x6G5ZgfBAV868T7Jtw6F2PeFzXRBUlH2ndULpzqip6EVZXp9WbJ4DHJwGz0u5bundAV1fv4NwKGgLbKjAKLujQvi0oHoWxpZthldLUxY6AGwex1kXNvZORdfWdxAJh9Q8zqLrhN/8BdUoqqAU8y2unr/bekahq20zQj3blN8y6Lf8sh1RURpGsb+DxVsDA0FNj4ozOGQhUb1KkcagzzlgQ+hrCBVaXg2F55eKF3vA72f5aX6/H0091ehoa0SwZ2taTXz8okdwyOQI/vvsibjlAR4wDcXPuAMvxgXn7YgSANs/WIKLrokOVnc8/TpcMGcsgmvexLxzH4y6RX94NuY9dhx2laIyuQ1ho6iTPBux5MhL8IYFaUZuL9y+AjedfANWeQDRB6ATby06C/1zHsP3qpfr36did7trOm1T3gmjhUZh7f4YV9LAaFG0+BAliXh7/KYJ2zBowz40dhyJju33IxIO6pfNpUWICEyK4wAKTu0V7zgZvJABARGMU6By0pfXWwIfol0r8EAEqSLQsQI25PN+8uCvNKBiA+6adiF+HeB+swv67H5v7ov531b9EDYwA0fpCNYM8Cb6vtLhOzdtZCJ4dnP9eMda2Uj0dyrSYzdq76OPKnBnDoI66faN1XgWz5PSDIFF6Zgr6RpPbtuR3yf5pfugrNSLikICykM6jd0oqMBBDgZqsDKDVBHFh01dU9CzdWmUvkI23iffveRunLxXUcwtW60d5IPovN23nBF3HUVrCbt3vrE+4K2K64l3+05Nb+KcX25laxX6u3kd49RHdJ1Tx74Rs0Zyer7dceY1BPMpq2yile8tGIOS8krUlXXoGhs8v1+IF3qxoX0iera9bVRRoYoqmtKgnI4ixkGurl8DoZ9jweOV+PNcvvYTH/r9xS/sh4L3jTUqu4cpG2zXk3SuPAbMfrdqM1VfivNln+aVT0NlaQRleT2u1oWbOiajZ9uypOexuL/6GM1Yvo5+9A2f5e3a+UA+WMQNG0zxj+U1pTU/n6ulca9P14k315y24eS5YjaAeS4Wj9ofY0sovdz583dz1yR0b3tXE3jmV0jH8zeXn680t5yMm3TNLza3C2pRUjEGNYVNCAaDTAtlIMg1DvkfDm4wfSJKJwrT3/lz0S2w4QlfiIdf/wHGu76BBvzloNNxp88+S8RTMmNuhJW1Eg98rZSOoGAK0VD6SeCGz+/Ftu5R6GhZj1Bfs+su2Z0gT95EL+20XTRDDbHJMqvZ9uWggxMmQELYoK4tFoAQYE+8xYjV7UQBJdL1DIAk/gM5GRPZPaCdtmV+EBbU7IfxZWt5HmXIUOUV6SWsGoqPFi28PLHP58HXnUejo/HOpF9gTvua7HHZADYE+NDW0YXy0uIoNgX/jgeVC3xzGJNkH1jv9lsBG+Zg7ePf3xrF2HAa8LsFNszAhRV4MtkhWJSOYM3pfSY7TobDedzOoSiGTzrvK93AQTr7Rm2ls3/ZeG5Y3X865kq67eq0vaiAqHh3lJWXoaroS12ziS3SaLGmNcgYrKwiBm3ucJ2NjZ2TBwXYEPfo5p3q9Fi7tYQANcSaQ6xLxjSkB8wQ95StIFiusiDWub6CWhRXjEZ9eTtboAtQQ/ykjZJ1rRPQs+2dqAV8dOUNI8DK5fWrnZ+HMrARKJ2CqnI/yvO7Xa0LN7ZNQs/2t9OyLnSzFndybCJgwwxAudmITMdcc/pcSQhsjD4AdSWrXT1/N3VORncGgWU39+b02GSer2ag0Mm4cfoedHKcL68SpVWTUFvUiJAGalCFlKDE3DBYGwawQc/FG+d9B48+9riTy7BjPI7EQ62a44Kit/iTBDYoSGSlXf0+BEhjg+ls+LC1uzbtwAZHzsJoWOPBlCktOiggO3ZNhLMZxA6BjLYJMES8lNvbu1BWVszYHy/gFsaQ4B8jkJd3JVrWbEZgch0EWmrVttnE0bsavN0PJt9oeS3zAmXAdD36XtggHvLrdqALYGMGutBdVszu7/b7zmZIfVkb2SgSw9iYeRvt5GzEBozDRGKO2DBCzEgyMUsuu3ICa1sg2laMlUQj3wrYmFC+Thd7YyghE4riH6FgrlOHvV5s6ZwzJIENM8VcppeL4GJlwyZMnzKO3XuiFJJdP52Ds/BHS9BBBjJkoEOwKYSfrIAN+k4+Z8kNdsAGHWm/K59OYOPKHe+ISYeJN9acBmsGu4C3JlIoHgAHhOTUIjNVXwdi3luBlu/srKXWdOK1v23Anj/6Jjgxy7BPvPQd0V/hc5k1s8/CC6JSUaoefoClGX3+/grUz9pZv86DT/tx2jH8WSingph9LNtGbnvptl1wgJaW1PTe61i58/f0+7dKU3AK/JjHgWFbwzbmVBa63t4XnWjygZFOJLOV6H5F/+Q+vfl+DQ6U0rH+jIP1tCuZ4WOel/K9CtutbPBi+pSiKACRrivfm2y/6P4b9xkPvHA6Zum6Tvr85vvtOHBWXcyzJHrMb4Cwk11Klxt7JHr+p/t7M7BRXlGOqsIvuXCoVv7V9n2iVUbZ0DEp54ANp+/fO97eXWeQkm3jbZLE242nc+MxNqL7Y6yz+JrFtJ6Y/TZmLDleZ6amezPLvIYwC+RzYGMMxpe3STobLBOJszYArG0d7xjYsFu/ks1kBq+8/rT7vZVfifUrA05/uP8YthaeAb4JZrdmC/9WYvzYbKTFY2xE7Whr5y81rcPl+wiu2Yyvp9TpLBCna/SPxy42mEk2603ZpxzYCKCioNvVunBD28SMAhtW9rLywajbODudPoJJ3X0QZ3rbMTZkP8ljgcc3nLHxxKtnxay/L73KH8UCD65Zjc+rd4CICYraV+DBN6pwhsT6kJnhNDd/eY4/6XV9DGNj9AGMge3m+buxY1LWgQ2r+M7Kvg9tOcgy5rOK1dw8X5/YtpfE1mvD5vZyjNHmuzkWTtc7UwAbo4q2MiYUpZ8MUAqKrrMhp6OkBmwA07Hv4RNQ7Lrz7Vj9j/ewOo6sp87Y4CVe+S4FK5HEKqDwdBTG1tD0NYi10dhVk1Zgwwi+V+DuxX6cIk1umSL1euRSfeKzyXx0iAEgy8IGpU4MMhFQi5dExzMnQrwMCBgRE5V2IQglEw8kHQixaFtOKREP814t1USm8LEHmQ1jwwAvnkfF6SdE0TidgBZWqSjxFgWGbTcxoGJc05tY9J8dme0+eL8Ke+0VtgQ2DpncwX4vbC7uU4xB2Wf0YvWewdNryH5/bvid5QPa6fi1AjYmVhCwQQJRXHAoYnCHObhBbA3SgyEVbJ8PmzsI2LgjLci80367Oc4qeDH/zhzsiWBVBLZWaRdWfTAfZwUm2IEXBoARqz8hn2MFKsjaE9SOFQjjFtiIl4ry7kGPsmDeqQ6AkyAxUcAt2C77llqDN8IGAkQQzBYBZghAKBqs4G0t9M6PAiuMYL8TIiAV5yUaK+JeRT/EWBLBuxNgYyr4GDDSijhYIIAPq7QSp2yFRHYWdrICA8x2In0Rs2/lOTDplHwdDDGDI2QP43t+vxd4rmapWiJtzMxAEYCLnUaOARLw9n780E+063M/y/dGOjDxxmW8eSrPffOzJFGf480rs79F6lqy9nDznEzHsVbARnXRKq3CFtiizSwu7ZGEqIm9ur49t4ANp+9fseapW8nTDeQ1Bg+Go9NPE+3s2gEbIi1FXEdmrfIgLnY9ITZB5IAtHf6mNuyADbHO9eZzYGNCRQcioKooHiaIR36nRQOtg9e0jEMP0d81oTzG7GBl5nmJWPHxhn6ogwzm9avMdqF1prD/zSe24MQX94NYf+q/n7sCh0mAhbyuEht0tMayAjbs1myJGBsxaRUasLBZWtPJ17tZ66OcjiQAFtFfWn+ztbiLNTrZQqzLrcaEGdiorhDAhvN14Xpi4WSIsZEYeOJzjdlIs8uXEphht262mpNy/MFjHg5srN/nXrZBrP9di0PkGEkHOsqNFHY5zpLbkGOuZNf1VsBGfamWChhx9vwlYLm7MXOpgGYWRrz4TvaZ2CQ2x5fyXBfp/3yTIzb9S37mmYEPee7yucX9LPslnbINAtgYXbxNT0EROhuUhkKpKaI6ivm56Jaxka5nvVU7lsCGnoaiARvE1ggEiOLPmRuNXbVob16XtlQUeVCZH9hrJdDiJRytAwYy4ilujAJ8FrRrAbbscDMCefUzY6OCb7kPm3Z9QkdT5bZlmpA53UQ+n6HPFsCGedCaGRrm/EZzn+0mS7wBIi+AXl45GYdNXwP55w9sgA2x4JHtbwXsCHRZvjezbd0OYCtgY1Ller3UK1Gk+OKCry54XiwBG15dyX5T+9ADNqwo+/LvzIG706BxsIAN8o1519gsGJkI2IgVD40GWOSALBPAhqxFQkEnfeTfGYyB+MCGACDMAacVwGVmbcg2i7ancU07YEME2+YxEC+lhwRhrRgbArgwgznxwB2nY9QpsGEFkNmdKzOShE3pd+fNXI5jPzkR+5aaxWyt/20eV2Yx3kRgg5UNrOxLKVQVP9wWBXokYk+Z2US0I0zgids+2zF0hBCt/P1f656IAhDd2sPt+yDV483ARkVFBaqLKRWFV1JI/D7xYR3t9GaQCp3oHu0W3k7fv/JOstghTiewId75pCtmfGL1u+T1xGADGyWVGrAhoxRa52k90dBSjx4SmkwAbIz97kX6WtK8frXbhbejs5t/L6+r5LWtNWODB87mNVsiYMOOsUFrbBn4MoJfY1PODETIgdu/a+darqPNa3SzrpysBSePJitgo7Kwx9W6cF1L5oANs51lsMCsYWdm5cTbEHQDbEQzxg12ltyGADYEGGVo7vGg2U5vz2kKhvlZZgVsjC/jxQCcPn/Xt0/MKrARL76zAnicxmqpABtiXhOIYhdjJnqPJPpeABtjSgjYIHZGCAMDGmtDAzaIMS9XRhGAb7qBjcuXvI1DJyZOO3EFbIiKKLzcKwc2SDiU2BvpBjasBVysqYzF0s6DlciROT9UTMaCNdH5oQmBjQQCSskAG9HUQ8Mdgl1ilYpih/jLKKBTYEPsJghRUwYU5TCwIdTMSWODgA02oegPARt007Qg0ehIrO41AXFUr9zrgQA2xGH0Mx1iQ4keDE6/twporQKkeAGFU5q/OYiVgzwRuKQ7FcVsB5m9ITMqEgEbosqHmekgAr5ErJF4/nDC2LA6xnr3Pz6wIQCGRMCG2P2XK8OYK53Ix4hKNnbAhp24azLAhuiHOU0kHrDhdIwmAjaMaxgeFYDPg5FoZov538TgkPtx9w7LsOu/Cdgwp7nEBzbMYymaZWNfUcdqjFvbfwPuv64Lxy002CHmazplcwhgw2mf5XbNjAxqw+o55LRtp8/ETB0nV8cIFO0OAWzQgsx4n2hb8PRDS0Uw3ideHdgYrPdJssCG2FEUul0ymGEFbLihSsvioWI9ZWZ2kr3kgC/bwIZcEYXWCDJjg4CNiZUdLJmVwAu2nJCqoqxutgc25HGw/8V3WQi88vWr3c7qiAE2LNbR5jW6mPcy9d8K3JDnsb9kCoixQcCGm3WhADbSMY/NQIZTYKNOSw8ygxnJMDYI2JRTUUi81AwU0XXEc4BArMECNsRcLB59AAjYcPP8FcBGOvxm9Z4xz0enwIbwmTm+tNuEdvN8tWqDxtiBWIHPq3dKSbTZ7l1LwEZZ9SQQY4NpawSDDNigtBQCM0RllHQBG/76w3Hm3O9j5owxMSkpZWMnoaqwH9sbNqMTwMa3/xcL7mlxtEywZWzIwIZcEYUYG1931qSNsWEO3KnXZhqQAQjE6mOYHw4yXY8YG/JDVExumfJmm4qSIK0imVQUMyPDTCcVL30r8VCRbhIvXSVeThehs4L+WB/hdpQpZzJKKy947BgbTqmwydCkzGXaCNiYTIwNDdgIU+1rWoVIwAYpnnuZ0Bsvz7ex7SiWipKpB6Gj2RXnICtgI1uMDepWpsVDrW7dKihzCmxQcGoV0GdaPDRdjA0nwIYocSsABKsA3ZzeI4CLXAU2jKA4vnhoImBDZi7IrBWy6+SfTbFM2UnM2HAHbNilOKXK2CAmkPCrEPq1u5awk5VArhv2kpPUIxlQiwewmud6Inuk+ux0e34MsFFZgZpiSkXhQDl/n4R5sxqwQefo7xOvF2s1xsZgvU/sdvLNKQB2wRIBDuaAxgrYoPtzKh4qAxvi79GaD5xBYLeeyAZjIyGwUdXJfE7ABt8l4Wko9NfVTeNsGRtiHPhDZ+Ki542UEvP6Vdxj1DpzVjMe/+Fa7C+louiBlKY9Es+v5EvRrhVglS7GRlpSUSzW0eY1unkX226NawVsVBFjw8W6cG3zeJaKko55bA1k8HTseIwamg9iU1a2sRtgwy5Fga3pNba4VcqEE2BDjguEpgSdJ7R6zBogiZ7H5vU8ARsTyte6ev6u0xgb6fCbE2DDaSqKPJbl+DIeu97p89WqDRn8y0T1UAFsjCnZzhgb5soo6QU26vDrhx7Hj6b5Ew0h9n1o3bM49qQb0OjgaEtgg7Q1SIiRxEIpSCRgg4mHEmvDl15gwwq9NQfNQihFpk7RvVnRf8ztRaOXnWhvL0GJJsAi8gGpLbN4qFXbZntaicsQYmpVFcUKwKH2zCwNq3KvMnptpbERr2Sr2ZbyQ5WLGllrbCRKRaG+24lcJUtZE/a1AzYYbY0hh1quKxUsZzss9IMDGqRiT2N3KAIbTjU2zHoNdrn9wp5WWhyplnuNp2FQf9rLegqKXH7SSXUVAjD42JoXFazS72XavQj8zG2mu9xrooDbqcaGG2BDpHxs+xMXADUzE+h7sbNfpgmPmnUmhIaGU8aG7E9ZkFPW0EiGsUG+dFLu1WzHe868nOlaiPsTtjDfj6yRIQMZzjQ2nAEb1hobhpZLokDePG6t0pfMYp1ySWTze0fcmzzvDaHUeLog9n0228sKMKS0MLk8dLTGhnN7OFiXpPUQO2CDU2rpnUIMQL5jT0EulXhlDEACyn2k2+TJOWAj3vtXfi8TG1ROCWCi6uVcnN2caiAbPZlyr3ZimHaMDVnUMFPiofGAjdKqMZhQSXuBYGLk4kP+p09D8zh0N1qnoogAa9ppv49JfTavuUQ6Ck/TMTbn3IqHymvDcDvXTBsfJR5qnYqiM6IHQTzUyRqdrGK3lpbHpB2w4WZdmElgw1jPa+WZJXvLPvjrLV047LwdQeMh3M5F/QmssgMO3JR7ffy1o0xCoVxDUB47hnioufqiUTLWym/m54qcmh7vgW0HbLh5/mYb2Ig3JqPt8G9snv5tTQQ5Or60A45j27Yupy1rP4oCDkIrpR6GPko6X5YysMHEQ7U0FFHylYAN8htpbaSqsWFURenH9nWb0RmKvhMzYwOhNXj+Z5fgce35HO++GbBBA0+UOBOVJQSwISqhCGCDQI4tHdVpY2yk0ylu2jIDDakG426unaljs13zOFP3YQVs7FC9gVGjdOEaWoqGOLDBRG8ZzZQDG36fH+tbjxhyjA2yp5OqKHKli3hVUYR/7ERG5aoRiaqrnKRVwjB8Hk29t7qG+V5E/j9pOIiPG8YGnWMwFnhQWvHy4zhpSnRfYq9rVMSQx6yTVBQeQHCQReh9yJoXiVItzHZJlIoSzcjYgJUN4zFdK8vL79W4F9F/q7QVt8BGvCoY5oorblJRZHubq5qY9Vbkew81LMd7tTOi0kXMVU6sA/tY+4g+WFVFEQBCPPFMGq/mMSVf2ymwsUPHRqxCPb5RygMc0sKQ54IVI8nuGWs1xs1tuumzeS5E67wkrorixh6Zem/YtWsFbIwqWY1gKMiADVZli94nFNxGqHS4eJ9oIuo+LxooN3/rUnYJIcmQS6mN2bZprl/PvIZg61t5nVtQi9LKsZhY2cl8z1kbxNZguyTs5+qmOsbYoPEhSsKSz4W2lxoH2R0FZmCjpjIP1UU9rtaFDcTCSRNjI7t3P3SvZgVsTKpY7+r5u6Z1AtPYGOnP30QaHamOEgFsjC1tYuKhAtgQFVIEsCGXfGXl0iPJl3ut2/gP/OT4q2OYGClrbIxEYIMGgFnbI927BqkOMrfnH7/oLuQ9+wsQa2Qof0YCsJGMf5wG4sm0rc5RFlAWGFwLCGDDaVWfwe3t0Lm6AjaGjq/S1VMFbKTLkrnTjgI2cscXbnqigA031rI/dv8Ff8AJuxcAns34809+h7filDtN9opZBTbYedIRAAAgAElEQVQih+P6Jxdid98y3PCj3+Jlb3SvFyz+Pxw+8Sv85aDTcafP3c2OWMZGso5X52XeAgrYsLaxAjYyP/bUFZQFBsMCBmPGWoR2MPo0XK6pgI3h4knn96GADee2GipHKmBjqHgqup8K2Bg6fssmsBFtlenY9/AJXEC0fzs+ff0TR1oadpZVwMbQGXMjpqfpADY2tB6B9hwWD03GmQrYSMZq6hxlgdy2gF3FoNzu9dDpnQI2ho6v0tVTBWyky5K5044CNnLHF256ooANN9Ya3GOzD2zU4YRLb8bp35+AYinRINKzGcseuxALH1yTlEFyHtgQokJWaSKx5VMNYSZLwR0YIi1JWcvmJCux0GihJ7NIz9goEal09kW0JdtGlJOVr5PLdlXARiZGhGpTWUBZQFlg5FlAARsj2+d090pjY+iPAQVsDE0fKmBj6Pgt28DG/gsex1VHTUCATBTqxwDyECCAg4REfR147465+PXjTa4NmPPAhq7Oa1J0FoG5HLTL5VSFeiyVKXKq3uvaetoJiYANoWj7hkeu5GKAMMleN955Vn2Sj89luypgIxMjQrWpLKAsoCww8iyggI2R7XMFbAwP/ytgY2j6UQEbQ8dv2QQ2PJHDsejvl2KP6n5sfe9PuPLW+/DtBa/hzJlf4+kLVmKPa3+IcVv/gf897mp86k5iAzkNbAjWwcCazQhMroOon2wup7XK4qbdqMdalZoSZZN2atqMr6fUoT5CpZkM5oVRDqkTDWs8mDKFl1Aj8II+Rh95OSfqu6hzXNbWhbKyCN5adBbsyjPJZWA/mHxjTEkxMVWiBFA18EfUxubHxAIo2bJrstNZARvJWk6dpyygLKAsoCwgW0ABGyNvPKhUlOHncwVsDE2fKmBj6Pgtq8BG+FI88e7hqGt6G1cfcSETDz3t9n8yYOOvs07GwANv4YSd17O/3+J3h2zkNLBhBPfPo+L0E7BTE6/J7AS0sEtF+e+zJ+KWB+Rykz/HxS/sh45nTsQf7j+G1YCm65zzy628HnQ5rxcswAI6/wXcogMN4hxxXCywweuNj2t6E4v+syMuODqED96vwl57hRmwsX6fe3HS9DW46eQb4D3jOlwwh9eSfuLVs1i/6to4MFKwht+7/BGADPVJ9GOGVte87rd34+RZzVFgSzQYQtfPnF1TmcoK2EjFeupcZQFlAWUBZQFhAQVsjLyxoICN4edzBWwMTZ8qYGPo+G0wgI3STxbhh+c8xYwkAxstd7+qgxzDBtgQjAcBZsgMBhH0j2mIBjqIVUEfCvQFO8JpKorBwOA6HALYENcXLAdiXnw8dnEUaBAvFYWAhpdXTsZh09dE/fyBBmxQadZorRCDYaEzSUxpOGKaUJ+/V72cgSLEWuHHc2CEABMrYCPbdk1mSitgIxmrqXOUBZQFlAWUBcwWUMDGyBsTCtgYfj5XwMbQ9KkCNoaO37IKbEROxl2vzMOM1n/gJ8dfzaqgCGDjxcsbsMslh6C+/wPc+v1z8VfvMGFsxAqD8sFBmhqXXuVnbArBThCpKDKDwSmwIa5DjAgZzEgnsHH3Yj9OOW9HlGj9fwlH42QN2Oif8xgOmdzBwAiecsKBCQI8jDQTaz2OZICNbNk1lamsgI1UrKfOVRZQFlAWUBYQFlDAxsgbCwrYGH4+V8DG0PSpAjaGjt+yCWyQVf7n7v/DKbv26CKhHNgo0g229e0rccyFL7s2YM6moshCoJTeYdbV4GkbYxnQIcRBBevCDWPDCgwhJkg8YMNdKsoK3HxiC058cT/URzhAwdgUDNjgqSBR6SMa4GGwUj7H59U7xYA45OlkUlGyZVfXI1E6QQEbqVhPnassoCygLKAsMFKADU9kFL5/xvH47Ynfwq5jipCvlc3radmI1577G351/XvYbDMcPJHJOPvKk3HmARMxqcY4F31daFixAkse/xOueWG77WDae+5Z+N2Je2DWROPc3o5WrHj/ddx801N4er27nbZ0jdqhDmyU1/8KH74yC+MTGqQTr1x3KuY8YqRX251SNv5neO25wzEjnx8R6fgM5+55Le612Q0tmbAzzpp/PM7cfxImVvr5SaEBtKz7DPff/SAue8F9tYKEtxPngJEKbOSaH9z6cCQDG99ZcD1eOmU8tCmHpvcfRv1p7gN1tzZP9vhsAxsFe87F2YdPRXHnSjx1y5/xnTs0YCPUgdXL/oQrLvoTVifxCslJYEPoY4hUE+EkOR0lNoWDHyWADjuNDVkAlI6Xy7KS0GZ7ewlKsAI3z12BwzS9DdK2kFNRSKPDuXgoFxydedsjOGTKBqZ5ESb9Cw3AEMKg1JdwuyE0umnXJ/Tjhb6HVdlWK/FQAoKs0mOyaddkJxadp4CNVKynzlUWUBZQFlAWGAnAhjcyE7c/PR+nTzd2ucyeb175EuYe8wjeNC0QS8cfiSWPHItDRmtBq+WQ6cRHj92O/a/5LOpbAlN+c9eVuPigMn3RHnN630Y8csn1+MWL2Q2ArdYQQ63c6zdOvwxLL5iOsoTT2BmwQf669ombce63NNQrAbBRd9AZeOa6g7FLqV0HrMdFwu6mcMBIBDZy0Q9uXThSgY2y8SfgxaePwu7So1kBG25HT3LH5ySwkdytqLOGiwUUsDFcPKnuQ1lAWUBZYHAtMFxTUbyRGbj3uQWYO80IVu0s/dXL12KX85brXxMg8uSrF2D2OCe+6cQrNy7EnAeb9YOPvfEPeGR2TeKT+zbij/N/jXPfTdzHxI05P2KoMzb2v+52vHJUtYMbdgZs7HnOVfjnvB2iQCg7xsaYfc7CK3cegGlim9m2F4348/xzcOqb8YAxB7fg8JCRBmzkqh8cust41ng4oqr9QPHoAzCpYj2CoSBCoQjC4TAioJ8RIAJ4fR7Qf16vBz6fD36fF2taJ6C7cSlrJ6JpKYbFX9x2KAvHWwGJdFkFbGTB+DTWSmbMjdADgyHaXvrjhc/nZT/9fh//4/MhQD8D9NOPLR3VaG9eh1Cf8aLLTnfVVUaCBRSwMRK8rO5RWUBZQFkg8xYYrsCGmeYcz5KR7pVYuNsV+IOPBxl7X3I9Xp+bONFBtBlavxSHHHY33vMAFHD9848HYKpDrKLr079i1xP/apsOk4kRMNSBjYUPLsblswodmCYxsGG1c8wCRItUFArIbn76Zsyb7sy5nZ8sQe3JzzvoZ+qHjCRgI5f94NaTI5GxYQUkKmAjeuR4tHKv9XEHVMPwK/fqdgKp44eHBRSwMTz8qO5CWUBZQFlgsC0wHIENYms8+vLF+NEEw7rh7V/gzlsfxIK/9eLwX56FP/7PdNTq8ekAlt59PA69vQAUNN3/wiKcNMU4N9LyBe646UFc+PR6TJt1JH5/xbGYPUHeid+Au6ZdiF8HPNjvmlvwz2PGGCf3NeKp2/+IhQ+sRPGsI3H5xXPw42lyaswG3H3ob3D+Rm/WhsJQBjbIP396eZHu20RaGPGMardzbAdsjNn7V3hrcbS2x+ZPXsal1z2I59p3wUWXnYPz9zESZAgwu2K3K3C9Bphl0sEjCdjIZT+49fFIAzbsgEQFbChgw+3cUccPIwsoYGMYOXOE3kpBrR95JLgWAXq3D6C/JaRbwhvZGbfdNxuzSjVOJYDWj5/FoTd9mbK1pv70VDy2fysW/PyZmJx6u8Y9vgDyK0fB6w8g1NeDvhYqvGV8LrjuQhw3MYIVL16D0x7Nw5j9j8WS+ZNQ3LHK8jrJ9CHlG1cNKAvYWGA4Ahtj9r4Aby2eKYlLxqYFsF3/Pfzo7SPRxy4sfeomHHVTA/yhE/Hmv46Ucr9b8OzF/4MTngnoFiwbfyZef/F72FkHRgxgw8wm+Orly7HLeav0c33h7+HZZWfiYClT5cOHj8EB1zthIKRnGA9lYMMfPgovfXgC9tX0LUKrXkPJnMVJGWa30y/DSzZaHVaAyTG3/gFLDjMcF970HmYf8gf9XaL3LW8AvSGgt+ML/PH8q/G7f2UetBpJwEYu+8HtQBxJwAYBiQse+r0t20qloiQaPXXY66iT8IuzjsGk7g/x1K3zcc/biYWRza2qVJREdlbfZ90CCtjIusnVBdNkAX+RDxOPq0SZKUG55dNurH2yhV1FABs7fvlMWsAMuetuQYWyqd9CxTf3hsdrUI+D3Z1o+ez/0P31Wta0ADZC697D3guX4ugLfoWLd89DRAEbaRo1qplMWmA4Ahu7Lrge759ipJJQAHrwIX9gqSKJPv7wj/HEaz/AwZUBgEDNUOyuuzm4BgxgY/HzS6LYHsufnoM9LymOuqwZ/Mj2gn4oAxtm0Gr7O/dh/JlvJHJrzPckDvv0X07UAZKe7a0YqKnQBUmtgI1b/rYE86YbTZlBK9edSOMJIwnYyGU/uHXpSAI2ooHEATRu78foGuPZmO3noFtfZbsqil3/Smffiscv3gvlTW/j6iMuxMsucVMFbLj1vDo+4xZQwEbGTawukCELTDqhCpW7WO9Mbl3WiU3/aLMFNmin809/3h070Abruvew34UB/d/U3dC6r/BR1TTG9CCGx+E3BqKYH8SouAb/ozM2Nv7sVCz5YS27U8G2kG+7oGYcRu97tKUlwgP92PTPh0E/Cdg4tqoHndiIq37+NPa4/kL8oKoHJdiASx8NYOH8SShhrWzB/cc/itdPOU3vQ8VvOAgC9OCNO2/DgmXOcrcz5B7V7Ai0wHAENsw7uqRjcebHU3HFMTvjG1ppzkhHKz5JsuyqmbEha2z8/vFHo6prbHz1Gkz75Qp9ZFGazJOvXhwlTBpqeA0lRyTHOkhmyA5lYGOnc67CO5LQ5+blX2Jg4mRMLOWMGifldGN2jvs2YvHiThw736i0YgY2Yv02gKV33YxPdzkFP91rLMo1MdHWxjV49W/PY8Ht7w6aboq/ZApqKvNQXdSDYCiMUCjExCeZCGUoAnjANAO5CCXpBnrg9/nR0DQOPdvfZnbMVRHKXPeD2/k4UoANM5DYveo13NO8D86XtHIUsOFs9Bj6G0pjw5nF1FE5bwEFbOS8i1QHLSzgDXjxrd+NtbXNQFsQy29o1IENIxWFB/3bjrgIh25/RgcsSt76AAWz90Tvi9fgorVzsWT+aHx452149zvn46JvrItKAyEWxYKaT/DTFTtwUOGMdvziyZ2w/s7bcKvnBCyZn48njn8U93qNLd2qXfZD6ZRv2fZ3+8evoGvjKgZs/Bir8FFVPXoeWY76/63H1x9VYV+pD4KFUrL0ah1c4aAHv64MdpjLTqrBpCyQSQsMR2DDzIjobemCp7LYsvQqaW/cdPlluPwN56DivDvvwS0HCS2FAXz48K9wwPWtzE1mUAV9LXj1L3/GhVe/hcZdvocrfn0cfjorugysAjacj/AY+9qcGulYg9sXLMSCN2P9at45/uypazC34QQsW2APbMSydAbQ2uJBhQaUmbux+ZPncMbcJxynPDq3gPWRI4Wxket+cOvHkQBsWAGJVA3q6/95KCotRQEbTkfPdOx7+AQU92/Hp69/gujk6MRtKMZGYhupI7JsAQVsZNng6nJpsUB+tQ87nS+J6lm0+u9LN8ET4hobciqKpe7GR6vRtMcOErARCxIYjAjO8hDARjSTgjoSy5io3esHKBorKQia+tuy4h20f/UvDdh4F9dvn4mza1rgrerA819OwAkEbJy5Cj++39ALkVkjVy6twOUaY4Q3zRkdMriSFsOrRpQF4lhgJAAbiQZAePvHOH2/m/FnB5TeYy65HvfMHa+nLHQ3vIYfz16sB7BWwoaJrq+AjUQWMr43M2LinUninVce8ztct8FwbMzOsea/Tade5hLYSNznTW/chalnL0t8YBqOGLnARmLjZdMPiXsTfcRIADbMQOLyp2/Enpcsx2Cn5Ln1VVZTUSJ74uonF+Gg+u1465pDcdGLhSidfQUevuAQjM4Dwk0f4rZ5v8RfNjl4aZluVAEbbj2vjs+4BRSwkXETqwtkwAJ55T7sfGEcYCMcwb8u3WybikLMCGJsCBFRkZpiMDaigQ0CDi7ThEIJ4LBjbNilf9TsfiiK66fZWqL5s7fQ0fCZDmwQaEKpLZQGcxd+wFgj7zZ/AzvJLBMbxoYCMzIw4FSTjiyggA1upg8fm48DruGsC7vPT665GfcfM1ZnflC1lKt+cxl+/47BCkgkkGfVtgI2HA1VWKXxJDpz09K7MPUXHFyw3Dk+79c4900fpp2SfmADoQYs+sHFuCgLFW8UsBFnJGTRD4nGo/n74Q5sEJD4tydOxH6V/M5lIFgBG/ajxRP+FR5ZdhwmbnwWx550Axoj++LGv96AfSTSc89/7sIh8x5zO+SggA3XJlMnZNoCCtjItIVV+5mywIwFoxEok8skGlfqWteHL+/dbgtsiGojQq9i8bGbceBTu9szNli6Cdfk6OjoZZoXZrCD61twNgcJf8qfsqnfRuXO+9qaonHZ0+ht2qwDG0Lzg4CWZ0f/hgEbBiujBx0dhQh9+SzmN+6ja2yQHgdVVKFPuiq/ZMp3qt3haYGRAmw0r1qGq699Cve858HBxx2Jy889GHtoi232DGh4Dd84YrGlLgIFxOcs+i2uPKxGBzXipbB4IzNx+9Pzcfp0uayrMX5at7eisKZCb0sBG87mli98GJ55bS72q4ygoCiAnk1f4LGnXsATL32Id9aNZn69cP53sf9o4x0ja2WYq6Cseu5a7LpwObt4csBGJ5Y/9zTOvetFfIoZOOGnx+OauVN1Ng+1u/zpedjzkjZnN5jCUSMb2MgdP7h14XAGNmKAxFAjHj7nHJz1Jp+fCtiIB2xciifePRylnyzCD895Crpg6JbXccUl/8GPbjwXuxb9B/cfdBYecllOWgEbbmepOj7jFlDARsZNrC6QIQvU7lOM+tkVlq2veawJrZ/3ZujK7pulMq9jDzwOgZLY/nZvWYNtH7zovlF1hrJAjllgOAIbZ9x5D+7QNTAASkm4YrcrcL20AJx0zEK8dc2u4PLBgFUVDPo9gRQ3PnE25n/LED1uXvkS/vfch/H0evsyK7SoP3nhabjgKJNg6Rt/xe9Cs/H3Ywz2WiolS5MZTkNZPDTR/dqV4v3dlKOido5J8PWIw+7WU4gSARu+8H54dtn8qDK9JEpbc+Jfo7o0/4/34Ob9hf4KkC3dgJECbOS6HxKNT/P3wxnYiAckKmAj/kjRGRsNT+LYU57Ccfc9jhN29uPzv8zGz29txWm3/xNnzvwaf511Mm7xOyj3JV1OARtuZ6k6PuMWUMBGxk2sLpBBC1TsXIiqmUUgzQ1EgJ7GIJo+7EbH6twBNcTt+/KLUDZtNxRU18Hjz0O4vwc9jWvR9uUnGbSQalpZIHsWGI7AxswrbsHbxxrAgRVoEQjNwydf7I+pcYANAjXufe48zJ0mUk0G8NXLD+Ow815PqeKFeacy2ZKlyY6S4Qxs2JXivefMy6M0NNzYTpTsvf/ZJZgrZSdagRa7X3MLlkmglQI23Fja2bG57Adnd2AcNZyBDfNzzrltjPLZzs/J/JGDo7EBdLZ1oqS8BOhfiYdPPhX3bhqPhQ89hSOnrMRD+56O+xRjI/POV1fIrAUUsJFZ+6rWlQWUBZQFRooFhiOwMfGohVh6ncHGABrx8Bm/xFnvGloYiRgbMaBGqAWv3PV7zLl7Y9yhMfGos/DoOXtgl8oA4AsgryNamJS0gZ5ddqa08z+ApXcfj0NvL8jakBuqwMZul12P14/igBWlooRWvoRv/OiRKJApVryVB0npADbMTCC5zK9wnmJsZH4Y57If3N69AjasLKaADbLKDifdgXvO3g08obEfX73wG5xy7UcoO+o6PPTLWSjf8jrOP/kqfOqOsKE0NtxOUnV85i2ggI3M21hdQVlAWUBZYCRYwArYqC35CqFQCKFQBKFQmFQXEQ5HGMPK4/WAzvF6PfD5fPB5PVjTOhE9W7lGTYRLxiAs/jIIRowFDwDSxLjz9iex6Kn/ov6YM3D1L6O1GEIrn0PJj55gvY0VAO3EKzcuxJwHmxPejZkJAgzgq1cfx1k3/QNbxx6Fyy+egx9Pk7Q3Qg34/TcvwZUu6cQJOxLnACtgwwPuU/YnvxalVWMwobKT+5R8r33I//RpaB6H7sZ3EImE2digP+w/ze+ZGAexgNUANr3/Oi6/50Us0bRTzBobAnxoMlU9cWM/wdgwg2HUxuZPXsZlt9P1S3DGb0/GpT/5JkblG61/+PAxOOB6I43JzXXdHGtORamuCKCqsIfNQzGXmX/Ilx7AQ3/ghc9Hf8jvXqxtHo+e7W/nzDy2u/9c9oMbn9GxVsDGhPK1CIfD+vM3gjB/rmrPX5qr5DN6/tL569onorsxd56/wgbDlbExpmQ7gqEQggMhDATpT5C9J4PBEPNbMEj+in4u3jjvO3j0scfdDg/Uz5yL42dPQNsnT+L+F1a7Pt/qBJWKkhYzxm/EG8hDfkEBAgV5CMOLge5u9HXxF6r6xFpAARtqVCgLKAsoCygLpMMCToANPWCVgA0KcH1eL/w+b84BG2SXo2/8Ax6fXePQRAP48OFf4YDreVWUPc+5Cv+ct4Mu7pm4kU68ct2pmPNIHgNF7nh6EU6fnvgsOiJbqQpyb5wAGyWVYzCxqpMFU7RIZ9EwIvB4vOyvq5vGoWdrdoENYtE8+eoFmD3OmW0JVJL9Gu+sRBobLAiNzMCjL1+MH01weP2+Blx35MW4YhCqoghgI0QBcjiMcCjCwUb6o+3wej1eeClA9nKAY6gAG7nsB4cjQz/MDtigQNnwG80/DmwQIsWAZeE3rzdngY1Ethiq4qEEbBCgEQwGGYghAxvMb6H0ARuJbJjM9wrYSMZqFucUVVShaHQdfMWl8OUXw5tfBE9eCbz5JYA3EHWGd81LKFv/BvrDfvanj36GfOiP+NEXCqAnxCsZjNSPAjZGqufVfSsLKAsoC6TXAskAGxQXeWmnlwIi2ultyy3GBg9CZ+K+F87FSVOsqzDJVpRLEFqxPRJb3AA26FhzkGx3fqTlM5x/wrW4Z4NLLnHiDsU9wjGwUdnBAA0CNlg8zHb6vSzCWt1cn3Vgg27KLEgY70a7V72G2UctxnsOzOsE2KBr1R10Fl665QBMk1gZ1n0YwPKnb8Sel/CqK5n+WDE2KomxoQEbIdpFpk5IwAbb+ffzOUxMnXUtE4YEYyOX/eDWz1bAxviyNYwBxUAp5jeNMaUBGzScDb95sT5HGRuJbDFUgY3RxdsQZAyNIAYGQoy9IRgbCthI5PUh/D1VFCgfOxqFo8cjUDsVnnxDJTrRbflWP4vKTbzuuNWHgI7WgSK09xegM1SIcMTBWyvRRYfQ9wrYGELOUl1VFlAWUBbIYQuI9wl1Ma94d1RUVsCciiIo7PTTo+8YetnOod/ny0lgg+6ndPyRWPLIsThEKv9pdkX3+vfw65/fhoc0cMEpKBHdTjSwQayN39x1JS4+qMyW9RHevhyXzLsai1YQUJDdj+xzDlZQiBudikKMjQkVHXpqidxDOr6hxR7YkLOQMpGSdPQFV+EPp+yAWkMyJcaA3auW4cxz7oxbuUY+ySmwQefsdvpCPHPOrlEpJ9EdSI/IrJtRIfs0UDoFxNggYIPSUFg6CqPHG6lCzOceDmzQucTYEMBGpv3n5r7iHZuLfnB7b+a5WDz6ABCwQQGyM7/5dGBjqPhN2GgoAhulVZMwpmQbY2zQ3CJgQ/yd2Bs8hUgxNtzOg5w9vqCoAKXjJyGvdiL81UJr3H13A1/+BeVfv+/oxDA8aO0vRkcwH53BfPSOADaHAjYcDQ11kLKAsoCygLJAAgs4ATbClIrAJDY4sMHADaa14YXf78W6tkk5pbERFYRHJuPsK0/Gzw+Zhm9UauyN0ABat2/F26/+HZde/Rb+K+2NHHPrH7DkMKcpLOJK0cCG+O3ec3+JRWfuih1ripBPQXhoAD3tjXj71Zdx4WWvRV03mwPVCbBRXKEBGyDfc9aGx+tlO/7E2ljTMg4929611NjIRoBVNeMwLFr4Qxy6cy3KBXuC+XUjXv3b81hw+7uuKte4ATbIV3T96379fRz17Trj+n1d2LL+C/zloSdx4dPrs+lSXauBLiqAjYqCbi1A5noNkbCW0qD1jAMbpNMAptewvpUzNrLhv3QZJ9f84Pa+rICN+lICNgiQAkLBUAy4SPOQ6aJ4eArRho5JTGNjKPmN7DRUgQ1ibIj0k4GBIGNvkL8I2GB+I72hNGlsuB1PTo5XqSgOrFQxuhrFU3aBv/abpCzm4Iz4h+StfAxlW/+dVDsEbmzvL0FTX2lS5w+FkxSwMRS8pPqoLKAsoCyQ+xawAzYYvZYWamFpp5dRofkOPxMP9frYwnp9e+4CG7nvgez30A7YIPYGiUj6CmpBwMb48jZGgifBSY0Fr7E7gLWt49Gz7R1NOJSnqggtlqEWYGXfA+m/opmxUVUeAAc2Qlyrgeax5ke6OmF5TAhY09egdJQNlFI2xICN9Fsyuy1aARvjShp4GgqxNuL5jfnOh40EbGwdesBGdi2d+tWo3CsxNkYVbeXioUw4lN6TlI7CQQ3hMy6obDwXkxUPTb3XsS0oYCOOVasmT0Xx1D3gLapOq+3zVzyE0qYVKbXZGczDtr4yNPeXpNROLp6sgI1c9Irqk7KAsoCywNCzgBtggwIjxtjwajR2TWdjQ8fknGVsDD2PZL7HzoCN0agvb9d2H7nfKZWBg1rAOtrdV8BG5p3l8AqxwIYf5fndCIV5dSOxgyyq1gidHMbaoOpGPg82EvNKARsOLZ6ew6yAjbqS1VpFFM7WCFNqg3Y5ASoTa4pVRvH6sKlzsgI20uOOuK0IYKO2qJGB/sTaYFobGmtDpKHQTwVsZMEh6bxEWU01yr91ELwlo9PZrN5W4Wf3orhlVVrabg8WYltfMVqHEcChgI20DA3ViLKAsoCywIi3gBnYKK+owKjSr7ggmmBs0O6Tlo7CGBv0n7bbS1VRNgvKFf8AACAASURBVBKwsY3rYmWizOeId1KaDWAOpqh5orXLjI2i8tEYV9bKmRiaNgNPQ+ICouvbJqB3ezRjg40RaQzQ3zOhsZFmcwyL5szARkWZHxX5XWweEyApWBv8ZnnuFQFUFBizChu0898+Cb0K2MjqeDDPxaJR+6OOGBuU0kDltsOU2iC6xOENxrLxetkzmDSONndNUcBGFrxGwEZJ1STUFjbGVEThoqGcscHAKImxQc/Fm+bvnVS510zclmJsSFYtKc5D2Yy9ERgzIxO21tss/vcdKGxfl9ZrtA0QwFGKtgGpfnxar5C9xhSwkT1bqyspCygLKAsMdwuIdwqJhxKwwcRDwyEEB4jGzktEUmDE9BUoIV+UfdUW2Ju7dkDPtqUxQe1wt9tQvj8CKViIq+mLCFFYtoNfVI+y8hLUFnWyCigC3JCromzq3gE9jUt1RgcBGIINIMAt8e+hbKdM9D1TYA/NY/JfXvlOqC7tRVGAxEONlAa6F5rO5FAKjlmQTALAAdLZ8GAL+XTbMh2cVP7LhPdj29TnojeA4to9MLpwLQME6fkrxgqxAHipV36+nkLk86KxawK6m/6NcKhPewYLfkd2+j/cryJ8ECiqQ0lZBSrzm9m8Evoa5BtKSzHSUDhjgwEc2nNRARs5OEpGT52Igm8eCngzX2q15ONbUdC1OSNWaOkvxqaeSlZCdqh+FLAxVD2n+q0soCygLJB7FkgEbMTS2ImxwXf5qezr9t7R6GrbjHDvVn03WAVFuednuUdxgY3ymRhbth0FAdrt18pNUvU5xtbgjJ2ve+rR07ISob72qAU8XUMBG858n06AQ4AadOXC2n0wrmStztIQFTaIAcDIGppWDp3DA2QuRLmtdwJ6Wv+LUD+V+eVMHfXJvAXEXAwU16O4tBSVeS2MIUcpRCytgQvY6L4jho2oZEP+a+mtQGdnN4JdXLBW+S0zPsur+DaqipqR7+3lGhsEGur6GrEVURSwkRk/pNyqPy+A0bvvC/+onVNuy2kDZR9eh7yeJqeHuz6uNxzAhu4qtA8Uuj43F05QwEYueEH1QVlAWUBZYHhYQLxTAkUzUVFZyRgbwVCQqbxTfjctsjm1ljQW+D2L3HwSEe0P56Gppx79zVQlg3/vZHEt2hoeVhxadyGCKe5LLb2IdvzzKpFfNg31ZRuZL/WKOBQTS7vFXQOFaO0tQ1/Tv4x0FY3dISzhZAwMLasl7m2qWIATsENOX5B7RD71F9ejsKQKtYVb+Q6yls5AzCtetplEQyNU3JdhHD5dQNSH7mAR2vvL0dfMxftHov8Sezj9R4i5WFizL0YVrKHySVp1DRJv5sK9Ea06kZir3G9cG8Xj9aGxZ6rEmlOAlFMvOZ2v3kA5iqp2Qm0BL8VLDA0hICrSUET6iVlfg+aRYmw49UiGjysqLUbNPkfDU1CR4StFN1/+3pUIaIhxJi+8vqcK23rLMnmJjLStgI2MmFU1qiygLKAsMCItEANsFK9CkFJRSGMjyOnQYrEWpbEhyr56vWjurUJvnxf9bStYAKyCotweSmZgg3rr9Zcir+JbGFW0HgFvUKNRky9Fkj/fKeYpKR5s6x2Dvp4uDLSv4gCISV9DjQH7MZAooLICOOwADXGVQGEt8sumY3ThV2ynn1Pj+a5/KCKqG3Hf0fVZZSMmHkppKR5Wurm5vw69vdynyn/ZmcPkj/yq3VDo70J5Xit77hKUwQJm7dkrnqli7vmILeelP9x/BEh1DZShv+Vj5bc0u83jK0R+5UxU5G1AHrE1NO0pkX5iABuctSHSUHRgGFDARpp9klRzZbXVqNjraHj8BUmdn8pJVe9cCm+wN5UmHJ+7ta8UG7rTW9XF8cWTPFABG0kaTp2mLKAsoCygLBBjAUtgI8RL2XHGhiY+GArrGht62VctMKIFdktfDfpCZRjo/Aqh3m3sOnIArUyfOxaIAja8fvgKx8NfWIfK/E0o9Pex3X3a7Wf7xRINXgBbRIenHX8CN/oHfAh2NSDc36IzdjjIoXaOZY/Hs4eVqWRwwwrU0NlTvkIEiiciUFCNmvy1QCTI/EbivwyU1PzIRWCZZ3h1Iw2kYillWoBMqWXNfWMwEAygv2M1wgMtuTNoh2FPfAWjkV+6A/K8zSinFBRdE4ULNsvivYxXpYGKNPv0lBS/l6UStQ9UoDdcw/wW6v16GForu7cUgReB4gkIFI5HqX898n3dzD+sEopWilfoaggtG5G2ycANxmDjz0DF2Miu72KuVjN5Aop3mU18tUHpSc3SBVQ4PWvX7gjm48uOsVm7XqoXUsBGqhZU5ysLKAsoCygLyBag94qeikKMDQ3Y0BdupLWgVcgQ51EwJHL7WZ6+14v+cD46BmoQDBe7NrBKTXFtsrSc4PGEWWBVW9ihsXOiAyoZ3OAVcRhkxYJhCo57BgrQGaxGKFzEKfMj6JNp7IZsb54XHFLiWiaskg0GkO9rQXkeL8/LAmJiaehlJzlrQ4eZNKCKBccEaFCFDaqMomnmEAOgeyAfPZFa5lOObOnyOSPIuxm6VWFO5rsOlOc1we8Z0FKHNHYN6WtobI0ocFFzg2BrkJgz+Y//24uwx4e2/mqEIuXcawKUzNCtDLVmHc1XfX5EEEATKvNb2Fwi9iJn0RhsKJauyeYZZ0SJ9yWXRVHARk6Mj7qdpyMw9eBB7UvNW7/J+vUHwj78p2181q+bzAUVsJGM1dQ5ygLKAsoCygJ2FjCAjQrUFn+FgaCmsaEt1tjCLsQp0izGYekmnM7OSoV6wUoPUilQCowo9BKBr1xxQw7SFJsjO+NRZgroO8BaxCNKE7KdRml3nxE1tMAqKjryUKDN/UtBlfAtBVXs79rvGCuA7TDzXWbxGYk+t2Jq6Fo0AjQwR1yS0fSvtAoLOsCozUGhgUM2JmBDlHYlcINXZdBK9rKSKJIvyFd66WYOTNJcJv0GVs5ZSjWL0mHRWAMj2adOZm70vJP8oGnRiLQF5iPmNw5K6ekMui6Khd8E20aAGspvTlwSdYydf5hcMukLSWklDNTQ3oEM3NDADDnly3iWClDKSM+7+WxV7tW1g9JxQt30KQjs+IN0NBW3jUhfO0IdXyPc14PIQBdCvd0I9/Yi1NcNhEPwta2H3xOE3xtGAGH2s9TfA68ns7TG/rAfn7XVZ/z+U72AAjZStaA6X1lAWUBZQFlAtoAVsEGq/CFSf5cWdB6PsUA3SkYKYIOCW75zyHaSWaBkBLeCRs2AEW3XWXkhOxbgEoRagCstpWTKNN91JMKsQaMm8qw4lzVA/tRADabMIAAN+r0EdBhBr5GONFJ9Lq9cjZK4wh/CUoZ/BPhjmZ5CZT+1D6/cSv/28B1j5isRkHHRXwPU4MfytmkO83lJzmTgpDZXRRlR3cdiLhOYpQsHSz6VQKvsjOShdRVZTNn4OxflFcEzn28wyoUyQJFrNQiAkZ675CwaPwxY9HIfCGBZ+S25cWHlH531FCGfUGUoMJYGTxMKcfAwCtwQLCk+92S2hkj/UsBGcv5J6axRU8ajcJcjM8M1Cw8g2LIW/Vs3oOPrLehtb02qrwRulAV6URHoRoFvIKk2Ep20va8U63Jcc0MBG4m8qL5XFlAWUBZQFnBrgfzi3VFRWYGa4q8Y7ZY0NvgCjpe2o0WbHhzTaiHC87xp8c3yvcWOL/2OMTb4Lj4DObRdfrlPIrBy2091vEsLmCJkHhALvQW+yy9o06y8K9vh147RNDbIVyyZgdIfKBDW9VM0loYJ1DC0AEx9Hc75RjZ7bzIwpAMbFmVxRWqJmWEjC5cw4U8JpKK/sgBYE+wVf+eBMdleC5DpeuzfGuPKy1PNOQBJc5SzNdjfBdtK/zsHNWRdjmivKnTDekZGDwhZL0MHNZhfuDgzB6WEtoYQoeQtizFhpILJfuPPXuU3d89FM5NK+CcKdNKYG3rJZPJPSLA3iGmjpQ5pIr005+QUFNGmAjbc+Sblo6sm1KN0tzkpt2NuINTRiK5V76F1wwZGSkznp9jfhzJ/D0YVtMPvSW9O59ruajT1laazu2ltSwEbaTVnwsZ2PP06XHB0CEuOvARveIBxB16MC87bESXamf999kTcft/ZuPiF/VDPQPWN+rEJG1cHKAsoCygL5IgFrIANUn4n3QShBM8WgxEjuBLBDsVJfAfRy3L1RSBEYoT0EcwNcasUHKtP9ixgpl3rGRAa7ZoDHcYfoRkadR6LhDnbhrmPaTwYTA098NWdHC0eO1LSUGKYFtovDLZGdPDDbc1tr+tn8GhWHyAC9KBfcFFRDhjKgqAcsNICYS0NRQTFFDxrztPapPNlEVGeUkbABpuv2nyWgUndrRI4NVJ8muxMjZl3WkNmYVBBxDGADXk+apONncv/bk7z09lzym+uXBWTjqKBSDoDilIxJU0NBkJFCPA3WDVGeVeNhaOxccQUpmsoYMOVW1I7uKSyAtX7nwB4fKk1JJ0datuAzi8/QOvmzKvy5nuDqC1ox+j89rT1nxpa1TkK7QMkmpR7HwVsZM8nDNSYMzYKrPjuJXfjpOlrcNPJN2CVtjY/ftEj+F71cva7ut/Gfp+9HqsrKQsoCygLJGeBvKLdUVnFGRsEaIg/tAinv4t8fdr6pcUcT0Pgi21OZxfBkQA2OFODV1DRAA6TJvlITU9IzkPuz4pKIzGzBDRWBi//KQVSFGTTziOLprVgmb4XpV61VKLoXXye2sCp8jzFQQS9duKX7u9maJ0Ro6OhgUg84NGEBbWiMwKgiN5F5sGTDh4wJEO2AVcPpf/EeYKxQUdxhhVNUPEzCivRwEc6UksdE4CkrI+jAR18mmvpKxrTQ+6JAjiix6YVG0D4ndAn4UaWhqKLhHL/CNCD/CbYU6J1OR1I+S3554E1W4M/II3S1ZRywv1DjA1WaYiYi6KMsgZw6P4j0IP5TKRr8v4pYCN5P7k+0xfIw7jvHQtPQYXrc61OCLWtQ9cX76NlCy/zls1Psa8XtQWdqM7rTNtl/9sxFt3B/LS1l66GFLCRLkvGb4cxM84vxufvV2GvWc06C4NAjEMm89dSuH0FAzNm3mYAG94zohke2emtuoqygLKAskBqFiBgg1JRRpV+hYEBUe6V0lCMHSqh0C9+8iCWQA0OXtC/mYgo21XU6O46AML7J36fWm/V2W4tYA6a5fxynr/PAymuwWAu18pZOoJnw4VBRbArgCsN1NADX4OVM9ICX7t0Eh2AMJXyFKVdmf0lH3Afc7uKYFgGkCQLU24YBzIEaKJFwcKn+ngR5A0NlJTThuR0EwZKyiWblRCs2ynHvWdi3ghajd1YiE4V01LGNJ9xf7D/S6Vfo9OElN/cuUkHGbXTBNgkAAvO2NAqC2n6Jwzo0AApWWSUVx9SwIY7D6Tx6HH7HAx/7fTUWwwPoOvz17B99erU20qxhbJAN+oKWlHs70+xJaAzmIeGrtGgiim59FHARna9QQyNkzVgY2lkNuY9dhzqVi7BpVf59b9fduUEPRUl3N6F7vIWPKelrmS3t+pqygLKAsoCyVmAMTZIY6NkFUs9IUCDMTXCPBVFlLSj1unvOkDBKqHw4JZXUjAYGyxQYpUXbBgbw1lzITk3ZPQsOR1CBM1y6gT7ngVRRkDFQCytDI7OsNEZGeaqJzzoMgKw6HSUjN7cIDee7C49Z0KJYMjQsTGQDOPGyD1G5RkjyJXXhVqmCvcBCYuSaKgOSWkaGxpoQcfweaylpWjuEwCH4UfNpybfDrLJh8zl3bJ3hCCsuMEoIFn7pfJbau6P1r4RbCZtLrKUEz5XjJLngl3DgX4mLMrADS7MK4RDxXzm70nehkpFSc1Xjs4ePWksCr71I0fHxjso3NOC5veeQ1d7+pgSqXaKqqhMKNqOykB3qk2hpb8YDV21KbeTzgYUsJFOayZuSwY2SGND/hB740C8gXnnPqj/2qzJkfgK6ghlAWUBZYHBt0C+xtggYIMWcyQeyjQ2whHO2tAqL7Cgl1JRNH0F0twg8VCh0u9jQnaaaKidxoYCNLLq8BhdSwvdBz3thHomdv1FL+U0f7GLr/lQK7QhVc2QymdIdzlSVFXc6CoIQMMo2WoEVsx02u48r2hiaGCI9C/yk86yoLQR6d96WpAEaujTjvnTBEBxARV+WQFISv/Wvogat2oax5/GyeqtaFNQc4YGNuqXUn5L18OTM6SMp2O0kDIXdSUOhqiGwlKFZPFQvYKNSEHhQIeczkLnKGAjXR6zaacgz4tRB/8Unjwhf5jcBQcaP8eWD5chEspMhZLkemWcVV/UnBbtja86R6Eth/Q2FLCR6shwd74MbCwL/5wxMwrej2ZsvISjdVbHqNtiwQ53V1RHKwsoCygLZN8CVsAGq4oS4hobeuUMCnrDVB0DIBCD7QtTVRRia3g88BF9IxIBCYfqIqJSuUgjVjYCqezf7Qi5oqNKHYYtdEaH+JXG4JC1MwSCoaelRIlJGm3Z6qcMa4TDXSUMtrsrlWiN0t7QgiYOXAitGpb/A58GJBrzy9C/EAKgzP5a+ogMtshpQfzvBmol66JY+teuEMCw9mkSzwpH844fFCX6qgfZ3CdmFpD+7FR+S8Ip0ilCZNeEPLFEEo09JRiKorwrzVWmr8FKv0YQDIfYv42UFJGuYogBi7YUsJGauxKePXbmLOSN3yPhcfEO6F7+D2xb3ZBSG9k4uTyvG1OLt6Z0qbaBQnzVOTqlNtJ5sgI20mnNxG2ZGRu6oKiksbFWAzxUVZTE9lRHKAsoC+SeBei9EiicyTQ2aktW8VKv4Qgr+0qlXomtIai2YsHNSrgyMIOXACVAQ7A2xE9+jMgBtxeUzD2LDO8exaSfaAGW0G/QIy4WeUlRmq5eyO2j6z1o5ooOmoe3De3uTtYuMf5uiELyiguc6i4qKtBc0+nsQriV0kO8Hp0dRRONwl2fz4tIhOYbT/3iJVuNeSbYHIar5HSh6N3+6HuwTiGK8unIdGna7lrGO4y0MA3g0L+MRUXEOLJmyCi/peIguXyyqE7DBENZ6Wup+gl7D9LveXqmSFHhwAefv4zRoZXM5iKw3Jc3zd8bjz72eCrdTNu5npIZcyOiTBlX/aZcUqKDeeH3+/gfnw8B+hmgn35s6ahGe/M6hPqa09aRdDVUXFmFmgNO0HMgk2m349/Po3ndumROHbRzdq9cm9K1V3fVoLU/NYZLSh2QTlbARrosqdpRFlAWUBZQFiALWAEbBGjwBZxYzPFAjEgarGCGBmoIgIOtjbT1UVSwxcqDGmJ3wuIjTVAyl0ZaDEWe7w8LeIL/lA4yZaIIcQehdClpOBh3ORLTFMxpKEKEVQgKCqFBY/eXAx6GGCEHPdhOr+BSaBInIvVLpJ4QW0qvRsSADe3fURVpxLwzyhHp5Arm1FjQSjBtrPyn5mxqs9iKgRGjv2H2iRnnUH5LzQnS2WZh19gyvPTuI4YiB/cZgzFMGhv83SjYHGL+RgmKSul8CthIm8tiGxp3wFHwV45P+gr9a5Zhy38+Tfr8wTqx0NeHncq2JH359mAhVnXkBmtDARtJu1GdqCygLKAsoCxgYQEd2KiqQG3xKsbSGAjSQi7IcoZpMceDNONkYmr4WDlIXuqVgA1ibdDGTwReBCNFWqUUOkcTETVT1qV/KzZ7eoamDQvevnFz1QbpSF5h1GiRlxaNbioqAHaJZgxnn/MsHpZowOdOOII8XxensmsMKBEYicCJzTVNlJBbWViItDS8jMHB5hoDNfhGK5ncYG94EIrkIRQpYGcapWLNPjMsH48FIPfA6eh0OQScNpvzx1mBhfE6bUpaijk0UXvKb+6GhNme5uekSBvh+kLUdhB5vm4O7ksMDQ5uhBGi96P+e1lMNDYlRQEb7nzl+OiSqipU73+i4+PNB4a2rcDGd95M+vzBPpFKwU4q3p50N9Z01aA5B1gbCthI2oXqRGUBZQFlAWUBkwXEO4WlopiAjTCj3dKijXKLjXKeLOBhFVA88ImfXi/a+qaiL7ILB0RCbXYZ+coHOWKBuCCIzn+XOquTOuwhieEMVqTqNq+vCj5/CAXef6E0bxNP8dJ0bHi6lxYUERyiVVTgmp6GOK9gaRBjnOagADW2d30LA5EpCAc7EYn0SHCUlf9i7ySu30YqWpGqw+3Oj4NaWM5JE5lKblb5LQNOYv7xweuvhM/bjtK8j5Hva+GMDdKc0n6KlBQCIzmLQ6SUcXaj0KVSwEYGfERNjtv3UPhrpiXVerhjI7b839+ZM4fyp76wGaML2pO6BSr/+kVHXVLnpvMkBWyk05qqLWUBZQFlgZFtAWtgQ6uEEuLABtth5pvPbNeYFtO0Y6xT4T0ebO/5Hvr6WtDf8Toi4d6RbdQhePfxdoijtDcs7k3Fvc4d7vGVI7/scOQHelFd+IG++8vnGM/jZ2UiWb4X/TAqnxAjilhSIiWefoZQjO1dh6Kv62MMdL1v2xFRvlIcIOa93QnKp859msqRiZgZym+pWDf1c73+8cgv/yEK/CtRnv8FAyKF7hSJatMfIzXFSFGRKx4pYCN1P8S0UFJRiurv/iypliO9LWhdugTtqVdPTer66TyJCLJTS79Gqb8vqWbXdlejqa80qXPTdZICNtJlSdWOsoCygLKAskAMsFHyFYJBWrxx1Xcucsh3o+SqCT6vDz4/FzDc1r0fervXo7+TB1Z2av6ytVXglJ2xlyhwStQLObBKFAwnakv53LBQQflhKCjwoKrgU30nOBzhor1855fmG4kREojIU7l4uhcHFDnI4cWWzqPR0/J3hAbWW5rfHBibD1I+TTRqk/s+nfPOqgfKb8n5RZzl1j+FlaegpOBzlORt4OXQB4K8DLpgXMmbAIJ5paWj3TjvO0o8NDV3xZ49dvfvIK9+96Sa7fn4CWzd2JTUubl4UlmgG9NKkquU0hnKxxftYwf1thSwMajmT/niVGXlpOlrcNPJN2CVxiEMhIwyshdd8zLkyivbP1gC+p36KAsoCygLZMICOrBRJKqifCXRbUN6BQdGjScRUEpDoUCL5fb70D0wGu0909HT8oSuCeAE2MjEvag2U7NAoiA4EwFWaj0eumcTSFhU8wvUFP4TXnTxXH6qxqBT2iVtE63yiczW8Pu8oPSTzs4WDHS9xwyRjP+UTwd/DCm/Db4P4vWAp2EWonTUGRhV9DetWphWMUxUDtPFtqkaikhL4dWPFLCRZv+S4ND4H5wGT6DAdcvh9g3Y/OYzCEUMRWXXjeTgCaS1QZobyXxWto9BV8i9LZO5VrwXjtj5KKjZDztUb9ByvjhtmP6jOsu0AhVIPxea8sDv82ND6xFob7yDNS9Qy3Q9WNN1n8OxHVY6dq8ihNtXRAEbxy96BIdMjoBAjMuunICLX9gPBe8vwR1v744Lzh+HT249C4++4RuOJlH3pCygLDDIFkgIbGhlKellQYAGIlqJSW33eFv3gehs+j+Eg5tihCUH+dayfvn7/v4YTpoiX7YTr1x3Go55NC/tfdnt6pux7JgxaHr/YUw4/ZWU2qf3/8IHF+PyWYUW7WzAXdMuxK8D8dUzrHaQL3zgftbm8qePwazfFqXUx+F2MgEb/sJdUVo2FpXE2mBaNpyxwWnsogqRUVGIGBqCtUEVGTe1z0HXtrtYOks6PtNOuQzLFkxHmWVjXXjlulPTNpb9obPw8cr9sUPHZzhvr9/jPiZEHP3xhY/EPz44AftKROnQmtdQdsQD7MCpP7sUSxdMR7H2u/uefwwnTU5vP5Ox64IHF+OyvQoSjnun6+5AaB4++WJ/TAUQangNJUcsjtutVNkcydzzcDzH7J/C8iNQXrIZRf7NEmuDp5/EpqRoc1gBG+kfGuX1k1Cx++ykGu786M9o2pS84Kb5ouaHZqTjM5y757W4V3ug2b9YqSVnL1cnN1rs68X0sq+dHBpzzOaeCmzprUjq3HScpBgb6bCifRt1h5ahsC59i9A1jzUjPBBmLIzzD2rGv5tm4NvVy3Vgg35/7q4RfD2ljoEZMjtj3IEXK2Ajs+5WrSsLjGgLyAvggMbYGFWymlNsJSV4xsDQ6k8yUjzT1wD8fj++7jgaHVtHNlBuBB7R65TFzy9hQMfyp+dgz0uK0zrWdr/mFh3YqD8tdVafWH/JfRVrtmIHwZS4ucXP34+aJ3+GOY/k6WBJJu4/rcbMcmP6Os5bjNLaEzCq6B9aGUkOblBAJUrFCoYUlVWmzSmv1wdia0Q8+djcegB6mh9mvXcaJDu9Vavx4ORcOu/Hm09ION7FnCFgQ44DxDWsvhfjsVQ7543TLmdAjBiffL4RmHgqG3+pfuSx7KatZG1ndw0x1/n36YuF3NyTk2Od+t5JW7l4jD//myirmIyqon8jGAyylM2BYDAqHcUo3WxUR7lh3iyVipJOh9btcxgCtYTzufsQW2PDG8+5OynO0XZIsAxuZAvYoG7WFzVjdL57IdHBTkdRwEbahqRlQwRsjP5u+nRUPv3dFgZsiA+xM76nARtrIrMxb8lstN7/Caacv38UsMFAjfN2xIZnT8QtD6T+gs6s1VTrygLKAkPRAmZgo7KqErXFX0UBG2L3mFJRiClIoAarxkC7x34vtrQfg46tt7PbH6kMwHQHVE7GUjaADX/4KLz0Ie2YOwumBsMOTmyVa8fI865s9HyMKXk2inXLS75qmV2aYC8v8cq1NQjY6A+X4evWXdDb8iS7vVwANtwE9ImADT6W4o+7ZIA3p2MhlbHsxg5O+iP6srLBi+lTijIClDrpR7xj0n3PqfYnE+f7AhNRVj0TNUXvs3KvBGqQkGiQ6W1w5oYhJKqAjUz4AB6fHxNm/5xWIq7b7/jwSTRv3ub6PLsTxKAXQIZAWstgj64aL1UwumU6diVE//K9QUwv2wy/xz2F7/P2OvSEBifYVMBG2obkoAMbdb+9G4fjmaj0E5mx4Q/PxrzHjkPdSqWzkVmvq9aVBUamBdwAGzpjg5V39WrVGXzYLC4T3gAAIABJREFU3E6MjZELbCQK0OSRJa9p6PcyrVyskT5/fwXqZ+3M0gHkjZ/oczvx5vvtOHBWXdTaSDBEGMgk7YTrAeDqTVizwzhMtdj1tQpMrICN6N1j4x7MG1O0ZrsDx2mpKJyxIlPqzX0cSTPQDGyMLXkOwbAhREgBEidJRXipV6+HifRyMFEDNkKl2DIIwIbZz4KN42Zc0Fo+3rxxOqfMwIYZjDBvqMrMIXGsmEfyfLQay5N/NkVPB+Fj1R50iTeXqx5+IGpOJAIPZVssvDOASxYaDBUxZ6LnVSfMAEg8O5jnXbw5av5O2GDJDbcy9pj4iOda9JiIjvXk7yIdG7EK9fiGBKA66ccO+nn9aO3LQ0W+4ZNMgF4C2Kgt+oCB/5R+MkBVUXSdDblCigI2IL+QaHCYA/nYAcWHULx8q+LR41HznaNcvy/CXVux4dWnXJ/n5gRjoiV+OJhTVtxcJ96xYwtaUVfY6rq5jT0VaHSQjhIPmDE/aJwCN0MV2OApF19g3rkPMnsLvQlu/E68tegsPP7aUSyQ35VWdJ6NWHLkJXgjflqva98lOiFbjI2b567AYeJepU6tfPYtlBx9ADqeORG333e2rrehBEQTeU59ryygLODWAnbABk9DoUUaiZ+FWRoKC7I08VCvzwfKIKVUlE1tc0Y0sOF0AW0OYO45k9PoB7RNGxEMiTWdGWiQ/733RSdqTApjrSgHdT958FcsCJuspZC4WW/FS0UR7Zj7LM4xB5Zyn/dZeAHrk0g9eABzXLFB3I7tXD7eDGzUlf4dA6EgL60sVSJiQmlUWpnARJaGQqwNLwJ+L/pDZdjcMiOrjA3zmDSzhuy+txofYoxapaI4nVPxgI0LPFdHpanwvoX0NBURc4m1t3nsWv+bxyti7tqlaJnnsmwnAZCY56ZdW/K5k07Jt5wzVnOfePpk95O+vD6uHeR5YgaU5FSfih9uY9feBzx1yJwGlGhsyAychd75Uc+Cj38vgBFuX/P35meF+H6qtDEu7CTGWiYYJALYGFX8oZ6Cwquj8PclpaawVDKmk8MFROnPiEtFMSP48iCTg127VI54wEbtrnuhaPKerp/vvauXoXH5p67Pc3qCDOLY5V4a95u+fDlz/0r8vdix1L3WhtN0FBmRlH1pRrZFv9yIAg0l8VABYgTXvKkDG5SSMe4/J0SlWdBxxGAQlUFkIMTp2Er1uGwBG06ropiFRlO9P3W+soCygLKAsIATYIPJUWui1ARs8CCLl3klAcONCtiIChzItuYdX3q37/bUuKjjxNpPBArmndxEAY1VsCQHiXIgkSgQs+pzvHWJeQ3jBNg4C39ku7ryms8cjIyUmRkDbJT9nZdXprLKoQjTt+EpYKwQES/1SqWVCdjweOEPELBRis3N2QM2zOOVtPESjWHhz+j5wNf0mQY23j3o0ShmhBmUiwfCEbvIGtjgd5RIM8YcVJsBg1kvPq6n2Wz7UzSDwzwHEvXTit0iX/+vdU/EtYN8PSfpbeZNdjsg1txvea6LZ4GIi8ygr2CA2D0rzCApjUXRLwKMBAjjNIXO6XNHABujSwjYIOA/hIEBjbWhARsiHWVEAxtWAbzxEDDYDGJQOAl+hZPqv/cT+EpHO/WZflzT0sfR2dzs+jwnJ8SjYsrnmxFPJ20nc8yM8o2gtBS3n8/axqM/bF+pwjz5YyewwbZxA+IMNcYGlTI99fL1eGvzQTpjQ6RYMGYGAAF4HL/oLuQ9+wtWAYTOW/B4Jf481yiL6tZHyRyfaWAjmT6pc5QFlAWUBTJhAfl94i+cCaGxITM2BLBBm8ciyCJgg9Hivd4RD2zEo83LO8oC2IitOMHXeeYAJxFwYfV9rJoaDyLNu9dWYykRI4TOMa9VzMFjvCDMHGBRe04CqUyM+8FuU553paPmo67s75pYb4gBG8SSYhobGrJBwIZgbAhtm4FwKTY3zUBPljQ2rMa5OSC1G8MiZaHiZQroEwMb6UhFEWPT7GsRQyUCDBKltVC7dkxrM7BhG7j/7VG0ff+ntho2VnYwx4JW7BYrYMPODlZxlxVwY2agH/TmLAsmCFVA4mln5iwEcR2rFLVE48j8rBCsFzPbR4C591/XheMsUnZSnfcEbJTXzAQxNpi2RjDIgA0mts3+baSTjWhgw6w9QciTFW3QTJtK5CBvIB/jf3hmosNivo/0d2L9P7jKciY/cuBvnkTxvkt3nyYUNaE2v8N1s+u6q7C9z7ooFjVml1pkd29O/TvUgA1hWDkVhUCLi1+YhLe0VBPB3ti06/1RwIZ8jGsHJXmCAjaSNJw6TVlAWWDIWSAZYIN2jCnnnwIsYmxsaD1qRKeikNPNNHcxEKyAjUT0dbNmAQUCVhT0RMCHPBidUPvNwVi8TTc7une8YFExNgyPmIGNceXPa8ERsTaAcFgTD7UBNvx+H/rDJVkFNpJhbMRL74jH2DDW0O7EQ+XrmUE388PZLbBhBQBQGrVVBZZEjI0HIyIVowsdpcV6VRdzH+3Y3fw467QNiiHjMTbivaTiAY3mZ4j53+Z7jie+ar5OOhgbdF+i3baOLpSXFidk1rh9YQtgY3TJR4yxYa6MooCNOBY1gx1GflH0SfF0GUrGjEf1LPf6Gn3rP8DX//rQrb+TOl4E82YWihicmdLWkDtbHujG1JKtrvvf2FeGjd1VlucZJamEII6B7CYCNhIxcoYDsGE2mkhB+XftHMXYcD0S1QnKAsoCygLJWcAJsAEP5f0TJ54zNgjYYOKhPgI3FLBBlrcq9yq/6+m9bqZHm9NDEuWoJ2JUWOXZix1Ncz681Wixykk3r0VFugytPWUxxWigw9AxUBob1vMyCtgYPR/jyp7n5V4pR5/l5YfYiawSEYnZRDhjgyqiMMYGq4qSXWCD+pNojJpTi8QaX9Z6EAUDEgEbqZZ7tdbYMDMKDGDCWtOGj+UfP/STGG0LOdXr14FoMTjzvBEaEnLM5iQlX7afXC7a/Hv3GhuGHeQRara5AGAovUMwzkSpXZ5OYzDPzb43gxfxnk/JamyYGRvRTHlnlZzcvDllYIOJh2ppKKLkKwEblIpCWhsjmrFhNqqspSEmgZ1wKJ1rB25U7rATymYc5MZn7NjW955EW2P6qqFQm3YimnbAht3vXd+MwxN2q1gHr4d4f84/zf0lWNNVE3OCca/0wHwWxWfPxb6lhp9kWwgQw7wAKjlisW1HhgOwQaVMzzsziD/OvQF6ydPFv8D6fe4d9hobzkeYOlJZQFlAWSCzFrACNkaVULlXSQQNBrBB5SYZLV4DNvw+P9a3HDniGRvCS1b0a3mzwpyKa1Xu3oqxISrCGe0nrooiV21IhrFhtXYzmCP8jlsaNsE3ZZwugCqvX+m+r962j6qKYjGFzcBGffkLDNigQImADUpBYekoGrDBRHupKopW6pWAjb5Q9oENGdwQtyUzruW1LI3t83Zrxf9+tT9EitTKhk2YPmUc20m30kkwm8pKg1CeT26rosQCC/bAhnksG8Ck6KW9/p8ANsT90hl2G7h21VWswFJxZXM6ijmgf/P9Ghw4ywAv3BQriFeNRNZKEZVMpmliogIEIV+L55oBWPCeW2lmcNssx3u1M6JScpxVReFCpsRSMT+DE20SJ/NmFcDGmNKPealXDdgQFVIEsCGXfCWtnOvPmoVHH3s8mUum/RxPyYy5EXoAMcEsKrekIaX0k6hg7I/PhwD9DNBPP7Z0VKO9eR1Cfe41KuTBZ1Wqq0wqL2SlwyFboHbXWSiavIdro6x/7m6GNKX7I17I4r7kSSA/bOQHWSKBnnT1kRgbxNxw82kPFmJVR6x+ifBLNH00GoCKRy9LNBmHA7BBdparomz/gJczjdLeGKZVUdyMMXWssoCygLJAJi2ggI1MWle1rSxgbYGhAGwo32XWAsnoJjrtkV1qnNPzs32cVZpTsn2wY7kk2558ngI2XAIb0YhaYgqNgWZZo4Zj9z4MeaNipaTiOjfYg3UvPJAO/8e0YVfVxZxukui+MtG5ScXbUZ3X6arp3nAAK9rGRZ1jRlgX+EQ5s1hmjbm+s6g7PVyBDVfGHcSDlcbGIBpfXVpZQFkgqxZQwEZWza0upizALJAOYKM/XIpN23fOmHioclVmLZCuANxqMzhemkxm78pZ62YdSVG+VZTAddZK7FHxWC7JtqmAjSQZG2b6lplaYyUwmggAGHfgj+AvH+vKl+HOrdjw2lOuznFzcDxqkWjHTYUQN9eOd+y4whaMKWhz1Vww4sWnrROizokv9GPQs2TalGhguIuHujLuIB6cbmCj4aEqnp+epk9Hw/I0taSaURZQFhjpFlDAxkgfAer+B8MCCtgYDKvnxjXdpJ477XHsxrF9mozTNjN9nLkkdqqainL8lSm2v2JsOGRsROeQWTM15EFrVqO2y88af8gJ8BZXuxqboeZV2Lj0FVfnDIeDRxe2ob6gxfWtfNwyKSlgwyy6kwikki8yVFNRXBt3kE5IN7DR9O5seHyBtNxN57oVaPp/9s4DTqrq7P+/aVtmZ3thl6XtUpYmCIooYizRqFFEE0NETTSavMEkJmL8x4KS901ejTHNWBMjdtCYN7HEHhVEBAQFpEqH3WV7n61T/59z75yZO7Mzu3Pnlp3yXD58tsy5zznnd86dnfu9T9mxThVbZIQUIAVIAQIbtAdIAf0VILChv+bUIymgVAECG1GCjWjK+bCMu5FqAkciU+Mu/g4MaZHLkYZbYGfddtRt3ah07RPu/KJ0O8ZbW2WPe0fHeLi9wdmQpUYiJU2NtOZDVbnhdglsyF4mWScQ2JAlFzUmBUiBBFaAwEYCLx4NPWEVILCRsEtHA09hBQhsRAk2IgELce8Ee3CEth3K3Wb8pd8HTOmytqDjyHrU79ol65xkaJyX1oOJWfIrwezuHIMBjzmiBJHABjshFG5EAzXYeQQ2tN1xBDa01ZeskwKkQPwoQGAjftaCRpI6ChDYSJ21ppkmjwIENqIEG1ot+agZM9lt8GDzzMGAh/zz7/nXlkNobJRXHUSr8etpN9vSB5tpIHyXBlZDXJIjQfJzlysDPa4MPYdKYENjtQlsaCwwmScFSIG4UYDARtwsBQ0khRQgsJFCi01TTRoFCGyMMNhImp1EEwlSQE+PDTH3xxwcuf96LH4uzT8OMedLFl6Y/AuwMKlkOghsJNNq0lxIAVJgKAUIbND+IAX0V4DAhv6aU4+kgFIFCGwQ2FC6h+j8MAroATYileaVDkdpBuN4XVwCG/G6MjQuUoAUUFsBAhtqK0r2SIHhFSCwMbxG1IIUiDcFCGwQ2Ii3PZkU49EDbHChInlsJIWQESZBYCOZV5fmRgqQAlIFCGzQfiAF9FeAwIb+mlOPpIBSBQhsENhQuofo/DAK6Ak2UnEBCGyk4qrTnEmB1FSAwEZqrjvNemQVILAxsvpT76RALAoQ2CCwEcu+oXOGUUBvsBG5HHFwxZ5kWTgCG8mykjQPUoAUGE4BAhvDKUSvkwLqK0BgQ31NySIpoLUCBDYIbGi9x1LSvp5gQwxFOQv5nz6LMd97NyX0JrCREstMkyQFSIGQ8uHmzLnIL8hHie0QXG4P3G43PB4v2D+P2wsYAKPRAPbPaDTCZDLAbDKjun0R7E0PC3ryAmIeaSUxUpoUIAWCFCCwQRuCFEg8BZIGbIh/xMX/BoMRZrNR+KNuNptgMhlhMZthMZtgtphgNpnQ0F2ErrbjcBPYSLxdmwAjDgc2Kguq4fZ4/R9E2YdKryfwQRReg7BX2QdRk8mE2o5F6Gp8ZNgPopRjQ/mGaN10CQwmi3JDALqP70HrjnWq2CIjpAApQAqQxwbtAVJAfwUIbOivOfVICihVIGnBhniDGAw2GOww+wAHgQ2lW4fOH0qBSGBDeMLm8QhAQwo2DAbxCVssYION446nV+Hu4o2wXboqJRaGPDZSYplpkqQAKUAeG5rtAXOmDUZLOjzOAbj6uoP6Oe1nv8H1c9LRsP01/OrPH8HivhrLnz8VE9CAZ657AFtCKqhPXHonli9ox29u/gtOyBixKd0AS64JXg8w0OIKOwb+S4/9gGz74YZi8pyH7z66CNaNP8GjL6oD9GVMOWGaJhPYMFrSwPa71+OBs7tj0BoE9ncf/vPEHXhloymoDX+9592bw+4Z6f7PWHonLsKvhtxbpgyj4F3mdXnhcXqD+rr0Vw/i6+M82OPrq/SMH+PmH05Erv0A/rYxHz8Iuc74fh576FXhWuUHPy8/wjUb60ZMN2XAaDDB5XHC6XH4zfBxzGnfhJ+ufNn/npHhew+Jpj825iWn7cajfzLJukbZXk3PzBS6GBjoh8ftGdQd1xUIv8aRxies/QszcPCvg/dFNHPSu03KgA3mpWFh3hpmM8wmIxp7isljQ+/dlkL9hQMbFfnMY0MEG+xNh72Vc48NJWCDh6JMCqsv5diIZtuRx0Y0KlEbUoAUGAkFyGNDXdUzikYjf8aZSMsr8Rt22tvRsXcTehuOCr/jYIPDBHaz9vMLiwGVwIbRYsC4K/KRP1u8GWGHZ8CNxg09aPjQ7h/DdycdVwVmSBUksBHdfkoGsGFKy0DB7HNgHT0xsM8c/eg6tA2dB7f7f8fAxM8vtKHVboUzBBCwRtGCjd/+qAtLnz8VkQBIRrEZmaPTYEoLrIGj04Oeagfc/eLNOL8Bd1VvFgBB6LUYCg4jgQ123nWTvOjIzkBdBCAT3U4QW+VnFKPUWoEMc4b/NLujC3U9h9DrFMEo15HBoRPzHsD1c9rDgtBw/Urnca8MsFFWWYnC8jKw+wh+tNU34MTBQ/6fpXDCedHD+Bo2Ctom45HUYEMMRWGeGyYhDIWBDf49gY1k3M7xM6dIYMPF4qG9LBbaI3pseL2Cp4bBFxMdzmNDGgZNMdHiGpPHRvzsdRoJKUAKaKsAgQ319DWa01F+wbUwpgVuTqTW695/Ac6eTuFmSrgpyunAa999ALjlN1g0yYvC7A48+53PMP2xRZiXLT5pZk+W38FKv8dGAIKIr4XziphwVQHyTwpADekYat/oQPOmHmEM4cAGv9HjT17FG6h0n4k+bNhux8I5DNqI3iWtV3MoAzBQc/+PD+ACn8fGX1ZfKDwZZnNRyyNEvdUaWUvJADZKTr8UmaPGhxWydfsH6K7+UniNwQR2s/tC65ygPcchg9fe7wcEW0t+j2sLt/uhA/v+z/smCvv/tUPjcYVvL4bufUuOEblV4a87V48XHXv7/GO5OL8XbajGX27+C+b86kHMz+9FPqqDPDbKfV5V7DoIBTJSSLCt8Ar/jXzAMwVotfcL13PoNRLums0y2zClYG5YHftd/djXtsX/mqhlA2rHlfgBT8BbQnxPeOKF6/xeEG98/B3h+9qddiw8SYStjdv3onrSDOS1N2LyuMC1HOopNmrCOJSMGxd+fevqUXfosPBaODDFNZJe+0xTDoPyfe9t0rFu8v5U8J5hr0mh760LsoX9MSDDO0WrqztpwQbLtcEgBgcbzEvDYjH782009hTB3l5NOTa02lkpbjcc2JiQfxwuFwMaHjHZmwRsCAnfDGL4VGiODQIbgzcTgY0Uv8Bo+qRACilAYEO9xbaNm4bCOedFNNixbzM6D3zuhwqftk9Fzr5X0XPm1+A42IWFczxBT2AZZJDe2AlPrH1u28JNwLIsAYxIb0jMWSacdFdpxDH01jqw//Fm/5Nq3pCFxTyxZabfJgMW/GZysc+zg90EshvUn68wC6Ez0ifn/Kntob++j9yllwmhKNKbVHbzNbf1lSB3fvWUTzxLiQ42zNZcAeJFOvqaatC06fWgm95/HrsFN/9wND574g6IN7HS7ycKng9DgY2hPDZsFenIKAoOcZGOrXPfAJzdbh9k2Y9tBWPRtXoXJi0bi9pt+Vgw6bgfbEj7EW68nz8V0pAPMQxFHPvO8Xfj5xe6heuWAUoOC0Uw0o5nv1OLs4e5ZkdnVWJU1piIWh7p3IPOgVbhdWnoDAtNY/3wPkXo6Q7qk4MNfl2ykBruscG+/80fywddy3wgU+fPgyWdQ83g4bEHqHs+2ej/pehNwrzOxFAUBkQ5oOLX/ju4yD/WoPeSF2bg0F92Y9IP5wnvKRyIsvGtblrg1zcUvIzEVZ9UYIN54TAvDTGJKL9JZMlCjTAxjw2WPJT9N5nQ1FtMYGMkdlyK9BkObIzPOw63kGPDl8WeEQv2wMcAwYWM/TexfctywUiSh0YDNsyey/DO1qtwZjbgte/CHY9asOKOLLww+Rf4uSUkGDgJ1oDARhIsIk2BFCAFolKAwEZUMkXVKG/afOROOTVi2+7j+9C640M/2GAx/TdO86J2vAefv2PCNyU3SNxLgrnM8yfWD68x4bu+J5piJ4Pj2a3lFlT9KBAGEzoYd78bO3/dENZjI3Bz4scd+Gh7Ps6SgA0GJ6Su7PzGb4JvPO8/EQAbx6c9KuQz4Ad3/49KzCRvlOhgI6N4DEYtWBxxlVy9dpz4z3P+G3H2FN6/q7a/FnTDut0j5phhN7Wxgo3cqZmwZEf+PGo/MoCBVg42RO+RSwo7YczvwCeHxuNSCdgQrzMRXLy+4QLB60iaY2PwdSJ6SrD9zsMwxDZuvPTXHlw4zDVbkTsDeemFEbWstR9Gc58YJBMaGsO9Yfx5NzgkWDZTyFsxFNhg8JFDhNCcOCajCdMXnjHkVXjg060YGBgIasM9wTa2T8XCkGufaR7qjSNA0hdm4PiHJzDr3HJBc5aDJRTqys0vpNXbR9KDDSEchSURtYi5NVh1FHbj2NxbQmBDq11FdhEObIzLPSbm2GD5NXwVUYRQFKGST+xgg0ONqXufxeK6C/Hx+c24Zd59KHj2Kaycfkj4/gljcsENAht0kZECpECqKEBgQ72Vzq2ah7yppw0BNnajdcdHfqjAQUW2D16wG6F/vmvCFb4EhuxpbCSPjdAEjLzTzDILpv4kMthw9bix677wYEN4GhziBSINWWFPWYPBxmvoXbBY8M7gLuWRPDbUUzk5LCU82CgajVFnXhEZbPR04sT7LwwCaPxG/L63iyN6bHAPBP5Un4M9aZhTaAjWsGDjsAMDbS5/WAyzyTwMmKcS9yTgyUOH89iQwgQpaJB6JITz2Ih0zU7ImY78jKKIWtZ0HUJLf11YsCG9PoM8NnygSOolw/JfhILJSGCD3d/OWLhgyItt/+atcDgGfLk/gr1WWNjQIl9IETfCYQXPbcLe2zjYGMpjI5bEyVq9SyQF2MiacbWXufFLPTaEp9+CW79Y7pWXfOWVUVr78mHvbIWrr0ErbcluCisQCjYyixdiTPZRsKooHl9VFC9z1/B5bAj7l4VPSTw2atovhb3pUQznsSEt9/qrqkf8YGPt936JDbcnp9cGgY0Uvrho6qRAiilAYEO9BbeOnoTieRdGNNi2cz3sR3f5b/b4jZrU5VpwXRcqpIhx+pFj/4FwHhBGixGzf1nKXDXDjsN+aACHnm6JmGNDGq8vveljT0wHgw0x3ET0LhFzETRsDIEdvrnIrZag3qrEp6VEBxumdCvGXPS9iOL21h1G26eOCN4OgZtgtnekOTbEG3ExzwLb/7ntO/weS3wPSqua8AFkjU9DZok54ng69gzA1Rvw2JCGU7E9zGCKtCpKIJdNcI6NcPkkOFzgQIRduwermzB5nBhaxkJUpB5YoYk1R1nHY7QtfK4SNqFDHTthd4jVZkI9NqS5LNjrPIdHcP4Sr+AJwfPl8BwbQ3lsMFuTT5mLjCxrWE1dDif2bf7U/1rYPB8h1740PIVDDg42mHeJGNbDwlmCc2wQ2FD3PczAwAYDGexNSPjqC0Xh4Sgs/IR7bvA8G/0eK9rsNvR37PSPhr+JqTs8spbKCrDPLQZzFqz5M1GaVSNWRPGBDaHUlccrfLhhQEP8aoCZJbk1mlDbEQw2hkocuuqNNVhavAv3vF+EX5/f4gtFmYqsIx8kZQlYAhupfFXR3EmB1FKAwIa66112zhKk5YofzqWHu68bdR+ugcflVLfDMNbKv56HkjOzwvZzdE0bOvaIiRTpGDkFEh1sMOUKZ58N24SZYUVk+TVYng29DrPVhLwZ4fNBDLR7YD/Ur/lQQsvSRntDzkq8suShZsNgMGN3dOJQxxeajz1cB4VlZRg9OVDxRtqm8ehxNNXot74jIkCYTpPGYyMUbBh8iRj9cMOXZ0MIS2FeHGYTGvsmoqf5M8Cj/cUULwtO49BHgUDZJS/ScmcjN6sHNkuPrxqKR6hZL3hssBQbPhgn7NkYwQazc8q9f8SGKwIJyVo/fRZjvveuPhPWuRcCGzoLTt2RAqTAiClAYENd6U0ZVrBcG5klE4TqKB7nAPqba9B5YCucdvGpqx7HqHOyUTDbivRCk/CZoPeEA82betGxu1eP7qmPYRRIBrDBpsjCr7LGTIHZmgN43BjoaIL98A70NhzTfQ9Yso3ILLXAkm0CjIDHATjaXeipcegyFmlVFNZhpKpF4QZjtWSjJHMsstPyhGT/To8TXQOtqO85CrfXrcv4w3VSUDoK+WVlyBQ8Nwzo7+1FR0MjWurE0JhUO5IKbAhlM0MSiPLqKMHhKGJ4Sq8rE50DZehv3YQgf/8hdkEEz8FU2zcpPV9paEgkITjYsNjGIT2zGCVZdYKnBquG4na7hRwb7GBfRA8j5nFkhJGBNyF5qFnw2OhqfNTfBZV6DahNYCOlL0GaPCmQUgoQ2Eip5abJxokCyQI24kROGgYpoIsCSQM2mFo8z0ZoOIoQhmIW822wsBTm9s88N9hNZNeADb3uUji6D8DT36SL6NRJ8itgNGXAbJuEtLQMlGSdEIAGBxsMULAQFJ5jw1/Jh4WiCJV7jDCzUJTORQQ2ImwVAhvJfw3RDEkBUkBUgMAG7QRSQH8FCGzorzn1SAooVSCpwIZQWQI8xwbz3hBLv/IcG8xLg4emWMyB791eC9oHiuDyZMHjdrGUKEp1pfNTWAFIIVrkAAAgAElEQVSD0QKTEcg0NyEnrVviqeGBADUkZV4Z4GCAjcE29keUfS+UJWblXocAG0bvPHyxbzkmoRvv3f85Ku84G5PCal6Dx5Kw5CuBjRS+wGjqpECKKUBgI8UWnKYbFwoQ2IiLZaBBkAKyFEhKsDE4HEUEHDwcRfjKqk/4QIcAPoQ8ByyBoxFeBkd8MSe8DKegapgE1kJySIpPkbXpEqmxUJZVjBoJPny/E18XfxBCRVguULiF70UvDbcANtzMQ4P97Ps9NybuL4hgw7cnw4ENCkMJlp/ARiJdRTRWUoAUUKIAgQ0l6tG5pEBsChDYiE03OosUGEkFkgJsWKezqiiijEKZVyMr/Sp6bnAwwdz7/S7/QmgKgxm+kBR2U8kgR8g5vMqKlFsQxBjJ7RoffXOQwUYjsAwGK3yAQ/heCDMB3G4PvF4PXC6WU4OBDzHHBttPAVjiA24ctBmYhxHz2jAHeWwQ2CCwER+7n0ZBCpACeitAYENvxak/UiA4BCx71I8wJvdNuD1uuJxu4WEV+yDHPtexh1YGyf2GEPbOHqCajHB4snGiZQb62l8OPAAjcUkBUkAzBZIObDB4IU0iGuy9wW4iWelXBj/EErAmk+ipIcAQXibWVzZW9MYIeGQwu3SQAgLQ8FU04R4dUsAhlHNlIEP46oFLABwsGbVHOIv9jntqeL0BTyKzsB9ZYlvDsGAjEIoy3HpQKMpwCrHXWzddAoPJEk3TYdt0H9+D1h3rhm1HDUgBUoAUiEYBAhvRqERtSAF1FSCPDXX1JGukgB4KJA3YYGIxYMEOnmtDcPE3Bbw3RI8N0UuDQQwGN8SvIuAQvTzE9gIQMTBIEnwIHhvEN/TYm/HZh89DQzo4BisEas+9Nzxijha3W6T5PGko+53HLSYNlQIzvifZfmT71WJhX0044cuxoae3RtUN9+OWWftx0y1PC3NgP9+2uEz4vmXLGtx577swey7BTauXYFYOu9hqsWbRCqzV+ZqgUJT4vDxoVKQAKaC+AgQ21NeULJICwylAYGM4heh1UiD+FEhKsMFkFsNRRMghAA0GKXxlNf35NViGR9ZWyLnBQlN87X2/56EofNnY+XSQAkwB5nrIDx6KIoILBjjEvBxuH9TgPwshKr4YFNH7R3RfZPtPgG0QQ6RGCmycveJxXHuaFa6j6wSwYXH/AHe9OQHrF63Ax95LcNOaS9Cx6oeoXvAELsKrAuQIBSF67Q4CG3opTf2QAqTASCtAYGOkV4D6T0UFCGyk4qrTnBNdgaQCG9zTgi0KhxJing0xeajoweELRRE8OXxJRX2eHLwNgyDsvpO9LtgSv/gPCklJ9G0f+/h5CAq34HPOEMJLWJxJwHNDDEXheTUY1BACWJhXh8cjehfxKj4mg1AFRcj5wiqiWMSqKMxjo6PhkSEHe8fTq/DL+S1BlU9OufeP2HCFDe/dfz0WP5cW1WQZxLj+l9VYX3eu32Oj/Jy78LPL6/ELn/cGAx+n1N+IE7OeRNprP8Tza00C/Lj9xXz8/ZoHcFBH7kdgI6plpUakACmQBAoQ2EiCRaQpJJwCBDYSbslowKQAkgJsZExb6mVeGPzg3wpeGgK8YHCCww3Rg0MMRwmEqYg3lmI7doivBXYI/z3tGVIgADUCZYE5sGCvCbk1AF9uDQYzeI4NEW7AINTdEeGZAM7EvBpCKIrPY4MlD61pvxSdjZHBRjiowcc2+bqV2HD7VDg/fRZjvvdu1Ism9cAIBzaYp8aO4sVBYIN7degZjkJgI+olpYakACmQ4AoQ2EjwBaThJ6QCBDYSctlo0CmuQFKADVYVRYARvtwY7HvB+4L946EoUo8NVjmFgQwhrwYLQ/GFq/ja+HN0+CDHII8NKu+aspeNtCKKCDFEKZgXhpA9wxeGwqujcI8N4fc+rw3mvTHIY8OXzDZajw0xeegPcGQIrwzRc8MZ5M0x3MINBzbIY2M4BQFKHjq8RtSCFCAFoleAwEb0WlFLUkAtBQhsqKUk2SEF9FMgqcAGTx7K5JPm2BDghSSJqJhTI+CxIT4t9+XhYF4bkXJsENDQb2fGeU/BJV/Fcq8C6PBVQGGQw81CUSQVUkQA4vPa8LlrCOWJWY4NwUMo+hwb0YAN0WsjCy9M/gV+bokuTkQKNijHRmybkMBGbLrRWaQAKRBeAQIbtDNIAf0VILChv+bUIymgVIGkBBuDqqIwjwzBm0OsfsLCTlioCYcdzGODeXAIYQECAPElERVCWYIlFvJrRHePqHRt6Px4VIDlyPCVeuXDE0q5CuEmYg4NBjfYxnG73QLwEJOGijk43Ow1dvj2GNtKbC8KNc9lVkVZ9cYafBsfwHbpqrBKsVCVldMP4ZZ59+GJKBPfUlUU5ZuOwIZyDckCKUAKBBQgsEG7gRTQXwECG/prTj2SAkoVSBqwwQGEUK5VCEER82Xwr8ybg/0Xqp/4yrsKX80st4b4Gs/DIebmCIS2CCVehVAXpXLT+cmigM9BIyj0hAMOXv2Ef2WAg4em8DY8bMrrFT02uNcGA2wMvrEcG7W+cq9Ms3AlXy3um7Bt/1mYBKBVkktDzL2RCaBbVgLRRFobyrGRSKtFYyUFSAElChDYUKIenUsKxKYAgY3YdKOzSIGRVCDpwIaQU0PwzgjACu7uLwINXyUU9lXIryG6//vbc48NX34ODjj4InHI4f+Z3DdGcv/q0vdgD43gUq9C4lDmreGresLDUQRvDbdb8NLg+TfY78T2HJT5gJsvPErcj8aowAafvJhLo1SiRfICDT5JAhu6bH3qhBQgBeJAAQIbcbAINISUU4DAxtBLbvZchne2XoWpe8Uk9fznM7PF83a/shjzVmRB+hDOa98ly4s45TYdTVixAkkBNrJmSJKHSrw1xPKtvkShPqghJAr15TQQIIfvhpJBD7fXjH6XBQajSRBWCBOIxluDXDkUb8S4NcBdM8IMMMhrw/c6y6lhMrhgtTjFcq/+/2IeDrcQlhIAI+w00ZOIATcRvFlYyVeTaViPjbjVTIeBEdjQQWTqghQgBeJCAQIbcbEMNIgUU4DARuQFl0IM7jEsTVjf/MJT/lDo+W+9KIRN51+cJngZ9/uAR4ptJ5quTgokJdjgYSdiqVfu6s9c/AM3j0JOA9/PPS4bel1lcHsc8Dg6AUOgjKdO60DdJJECBmMmTJZcmA2dKMpsEj02GNRwewS4IYANnqvDK+Z1EZPXitAtHNhg8oQLR0ki2WRNhcCGLLmoMSlACiSwAgQ2EnjxaOgJqwCBjchLx3K8Xdi0B+2nz0C+LxQ6HNhYPqcDPzlEMCNhL4IEHHhSgQ1pboxAzoxgmGG2mH3hJ+Lv2wYK0e9Ih6NzL7zu/mGXkJwzhpUo6RsM4cThnzvz9DFnjUOabRyK04/AALfPe0OsliJUR2EuQQxsCN4aYggVy/nCQlHMxmCPDQIbwduKwEbSX2Y0QVKAFPApQGCDtgIpoL8CBDaG1pyHmHCwwVoHcrzV4LHJv8Adxh9h2/45KLbbkJsNUCiK/vs41XpMGrAhrYTiv1H03TCKCRl9CRpN7MZR/LnLkYvu/kw4Or5ItXWn+WqsAA9hMqYXIiO3CqXWI6LHhodVSRE9ONjBvnAPIwbmhDApBjZMZtR2XIquxkf9IyWPjcCiEdjQeAOTeVKAFIgbBQhsxM1S0EBSSAECG/LAhgg1WgSgseaBP2HDFU48XnkMFxwRPTbOuHNpUE6OFNpKIzJV5lVzdSXrOpB3L/A7wH1ErKo4+bqV2HD7VOSwe5IkyIGSVGBDmjRULO0aEnoi5C5gN40m4cl4Q+8kdDd+LD42Z7kOyB1jRC6+ZO6UbSmzbQqybUBeul0oBSuUhhWqv4r7jieuFfas0QCzxSRU72Fgw970qAA/2EFgg8BGMl8rNDdSgBQIrwCBDdoZpID+ChDYUAFsTNyAWTuWCglGJ1yXTmBDp20sDQvKe1fMcTLnH+XYcPsYbL7/elz59M/EfCf/eh6dF3wHpzeLkIOBD9aWfZ+oR9KCDdFrw+elwUq6smoTLH8BC0UxGcHyanTYLRjo2peoa0fjjmMFpH8QDcY0WItORan1mBCGInhs+EJRxK9i8lDxK4GNaJaVPDaiUYnakAKkQDIokCpgI+DGHqiowNePvbZy+qGgigrhfpcM601ziA8FCGzIAxuJWhWFPUhMy0iHOS0NJosJRpNFDAsvmwJ7UwPc/T1w9/fCPdAHz0AfvOzJZJwfwwEK7qVRHQI2kuE9NWnABs+vwcNQeIlXaRiKxWwW3fzNZrT2FcLe2QhXX1Ocb095wzN7LsFNq5dgVk431j+4DM+vFSu80KGvAtI/iKznzOKzMCb7CFxCOIoINgSPDeaNYWDeQkYYfNVRTEIoigk17cEeG8wO99oweufhi33LMWnYaYlxjj+3sIQeyXMQ2EietaSZkAKkwNAKpALY8H/QfmUxluGvghs7/9vFgYfUTTrc7+J1H2WOMiOtwAJzlhFmmxHmLBPScoywZLP/JlhyjGj9bAbgGg/3QK94E8X+O3qEGym3ox+egX44ezrhtLfF6zSTblwENpJuSYX7v+yCAtjy85BhswlAw2gKf5/Ul5YPZ9a4QSJ4nA64Bxjs6ENf41H0NVbH3XXJwMYlxT3Izc4KCkVhkwmU3xXvD/7y/V/6Q1E67T3IwZGELsmbFGDDNvMaryGkzCv31uCeGixpqOCxYTaD3Tg295bA3l4N90By/ZEoP+cu3La8CjYALVvW4M57302+d6YEmFEo2MgoWohxuaLHBq+SIsANr1cAGkKOGJ/nBgcbtR2L0NX4iD8URQo2EkACTYdIYENTeck4KUAKxJECqQA2pHJL3ahZrP7H5zfj4+aTcFbxLuED9+e/Gfy7J4zxBe+zK9ORMzUTedPSkVZgHnY3tWyeBqOxath2js5W9J44gL7GY3B0Jdfn12Enr3MDAhs6C65Rd2lp6cgtKUZ2YQGsOTnMOTqqo8+SD6dtMNgId7KzuwN9DUcx0FqH/tY6MPgxkofUY0PqhfG0lyVzPQuTJHk3pOMkj40XR3LZ/H0bhgIbzGNDKO1qNollNIU8GyY09RYnJdj49oPP4fzKGhw5MhYTCnfj99c+gIO+i7jqhvtx2+IyQbj2o3WwVIxGzWtL8cen0iCcVyEmcwgHRAKeIMzDoNZv/w/X7MGFq5dgJnrQm5MFa9ceoc/Rdz+Oa0+ziotkqMWaRSuwwfMD3PXmQpQeWYebbnkaZ69gbTyCZ8mWit8JYztytA6VFaOF0/b5xhYXu0zmIMKBjfF5xwWo4fawCimBsq/MY4PAhjyBCWzI04takwKkQOIqkEpgQ4QaNrx3//VY/Fyaf9HYB/WlPrDBIUa4343UKjOvC1tFJrInWpA7NUPwypBzRAs2pDYdHY3orT+KvqZqODqa5XRHbaNQgMBGFCKp0OSUmdHBgxONHWho7oqqR3bvl1tcLACNrNzcqGGG1HifJQ9O2/io+pM28rgc6G+uFTw5eqr3jUjoihRQFDz7lBDGt3zubnxr21KcmR3syc3fR/nrLB/KmO8l7kPxpPLY4NUlWBJG9r0ANcwsz4YIN3h+Dea10dhTlHRgw+IOgIMHd1bhtsXZ/nAU6WsBqGAV4MHnZatw9dSjApDoPVf0+ODAg1+sUgjx0vvLBEAxunMPONiYlSvCi7UGgAMUZvuhJ68QQmNmYg/+sLQdS98aGmy4jkqgx/w2v03Z7ywjfEI4sDEh/zhcLjF5KAcbgseGQDbEcBSxeo+4d+V4bIgfBkvDzJpCUaLZCq2bLoHBZImm6bBtuo/vQeuOdcO2owakAClACkSjQCqBDaYHd5VmlRTmrWCu1BCS2sUj2MiZkoGi+VnInZLO/ohHs5xh28QCNqSGBtoaBMDRfWwX3AP9MY+DTgwoQGBDn90wpjR/2I6KCmwoKbBh7ab9cLoj57hIM6aj2FqO7JJCWMakD2t3qAZyPDYi2WEeVt3Ve9B9fB+8bpei8cg9ObQqyq+qHhl0n7D7lcW4+sBvqSqK14vfLpuP51fHmceGFGzwiigcbDBvDQurNmESPTcae4rR1XY8qUJRRKAgwgwOH7h3BA9R4cAi8POLcJ67FLNYnR/JEeq1wTw6zpN4gPCfAx4boqcG8w4Jbesf15+2o/LWs4b02OBeGlI4wjxKEu0IBzYq8qvhcruFPBlidRRfKApDGywcBQxoyAcb/g+BQhKgb6Dn0evwzWeuTOrs0+SxkWhXBI2XFCAFYlUgFcCGmGNDzNh/m+F/hQ/a1XEMNlioCQMaeTMzY13W4M9cUYaiDNeZq6cL9mO7YD+6C163e7jm9PoQCiQ62BCvqSy84MuzxpN78ifywck+Iz8E458x8z8Vn+RLy4My+YJvjgOlRZnXwE/wsnCOaGMOjoR4YsnZgCdVjRY+I+/YWzvotAyTFaOyxiI/vUTwgGYJ7JyT3DCYjXK6CGobq8dGuA5ZqAp76MUAh8c5EPOY6MThFUhajw3xBpElCmUwQ0zGyMAGSxzDvDeSEWxIw0n8S+8LAzkQ4okRCjaYR4U0bCV06xDYGP5ikraIBDaEHBusMorbI+QN5dVRhFCUCGCD2R2q5Kv0D0bLkv/Dhc3SPz6BP2ryZhDfrQlsxPf60OhIAVJAPQVSAWwwtaRVUdxHgksOxovHRtb4dBTPz0L+bHWABt8lSj02Qnebs6sV9qM7YT+2V72NmGKWEh1ssOvp7uKNQulOKcRo9QEK8XprERJI8pKg4cp88if/0vPCVShiEOMRLBFgRsV3K7Ft/wS8J0leLx1PrFvpvNOrcOBYE2ob2gUTFqMFZVkVKMwc7LHcXzgAc3HsnrhqeGyEztPVa0f38b3ort4rJAge7ijMs8LhjA5Q2nsImDA9UwZsSCuiMI+Nhu6ipPLY4KCiX5IwVOr18PDffhwmv0UgFCU410UghIVfdMOFokjBSMRQFH8+DhGizP0zy+thD8qxkcyhKJUFzGNDBBsMaAgeG76yr0rABv+DxepQn/3FDMHVbLevhFNoLN1wb6KJ8jqBjURZKRonKUAKKFUgVcCGUp20PN86Jg1Fp2Wh8BRf7jCVO1MbbPDhsRAVBjh6ag+qPOLkN5fIYCM0nIvBiQub9qD99BngnhfSFYxUHpSFOX80y42jE8v95wVCHABeqYjlcZCCDQ44pLkapEmBY63UV1xgQ3FBNvYdakBR5miU2cbDZAifnNdjcsMzOfbwMC3ABtfc1duFjn2foqf2QMQLyZphwVfPmCqUTuztHzoZaUt7D774sib5L8ooZpi0YIOFoAgVUXweGwxsCMlDmdeGKfnAhhQ88BKvoXk1IiUP5XkweDhKbMlDgz0+xPEEJw9l+TcCv+/GkaMGVFZ4UyZ5KAMbbo8XbhaOEgI2WBgVvOFDUdh1PJTHBr/OV73xJIpe/i54HJ20NF4U7wUJ1YTARkItFw2WFCAFFChAYEOBeCqcOvqiXIw6i9Wa0+7QCmzwEQv5N47uQm/DMe0mkWSWExlsSMsn8zw1oSElgc+Og/PXsNfEh2aL0PPoZ6i842wBbEy4Lt0f5iz9/tx18315Grrxwb9qcOoFLvzu/SL87xVlfvix9ntiWVFpiFksW8ZmycGY7Cpkmof3muovH4A5OzavDS3BBp83Cxnr/HKLUNJZerC9t/CUiWhotePA0cZYZErZc5IGbLBNwJ56i3k2xDAUDjZ4JRQONhjkqLcXJpXHxnA7OBRyhObcGO78UHASGpoy3PnDvZ7oOTVC5xcuFGViYY3oseEDG16wXBteMXGoL8eGuHcNMJvMqOm4VCj3Gi3YGE7jZHqdwEYyrSbNhRQgBYZSgMCGvP3BqiywB1jDHQ6nB9v3Ho/YzJRuxPgl+UKVE60PrcEGH3/Hvs3oPPC51tNJCvuJDzbEnDW8ulAksMEWK5w3Bc+RIYaVnBW1pwfz6Ji1g+V8+w5y/+P7+v5iLLjjNsGONCmwvI1iwOisCUIujWiPAasTpnHDvxeEs6dmjo2hxuvsahG8N6TQcd6s8RgY8GDn/ti9MAQvHV9oOus/mlwpHIJJxyuFZGfcuVQAW2dmiy1YfhV2Dvfi4SGEYl+BUKTQfC/Rrl8s7QhsDKROHfCzbn8IV50S+APtOvYxfvaL56PaNxb39/D//nUGysWKsAB6seGRm/Hi+tjeMEI7nXzdr3HLJaOw/83r8dCziZcsNHQ+BDai2lYxNyKwEbN0dCIpQAokmAIENuQtWFlJ7rAnsAdcVRUlqKlvx5dHGga1t5anoeKqfKQVhHdzH7YDmQ30AhtsWMz9veXz/8gcYeo1T3ywEewdEXpjG1oSlOfbYGEiwYlFA2u/+1/rkPGNcwZ5b/CQE3YD+/GPnPilr7SoFGyI1TeCYUu0u4qFm1TkTkd2Wl60p4jtDICj0gWjRX4SUb3ABp8QA47Me6NyXCEK87Kw5YvYvavCJWuNJldKqLjSfcAgxjL8FRuucAp5WZpf8JWRndOBnxyagP9UHsMFR0SYwV7jiWO5zVDQIm8ho29NYCOFwEb024JaKlVAT7ARKdu0noRUqV5yzyewIVcxak8KkAKJqkC8gI1wf2tCXd6l8ff8aV443cMlA430ZJAnLeQ3TSvn3YcnjAbhKaH0iaTc9c1IM+P0kytR39KF/RK4UTAnC+OvlHkDJbfzkPZ6gg3WtaOjCY0bX6cKDUOsWyKDjdAKKGyaoWAjFF6w65V7VUjzcISeJ3p3iMk6Q0OeBW+NL8Sn+Lwdb/P5b/7kvymWk2ODlXCdmDcLGVGEnoRbzv6CfphL5D8w1RtssLEPtNah9Yu18PR0CqHrsR5SaMXeK6PNlcLaSg9m56fFbTBVlgshRNGADSngkK5z6Jhindtw5xHYILAx3B6h12NQQA+wEVpyK9wwkzXPBoGNGDYlnUIKkAIJqUC8gA324fjj85txiw8shH+aZ8N7/pKt4Z/Oht7wsA/TobbY01325Pe+Ry2468dOMJgx/60X/TdNbCHVgPcZaRacfnIF6po7hVj20RfmYtRXtM2nEW4T6g02hJtStxONn7yGgXaK4Q+3JokMNth81KhCouYbZizjYTBjUu7JsJhiy5PBxu82euCdIn8mIwE22ChZaErTp2+DJRiN9ZCC46ewOOpcKdJkrzycZN39PVhyR8D7J1C9KlAiWBqK8nd81R+KxEJWOOAW3/fFvw88PCrW+Q11HoENAhta7KuUt6kH2OAiq1EfPNEWjMCG/BULzasjTfDLqxHJt0pnkAKkgNYKxAPYCPcEOPzTPPGD65VP/yxsPD3/sOw6MhZVxbv8kCTUVijYkAIO/lQxtPJDrOuQmW5B34ATldcWInea9vk04gVs8HG0bv8A3dVfxipf0p6X6GAjNM/BSC5UIBHpdVHf1FrNWZiYNxtmo/JwsP6yAZhz5cGRkQIbbJ0YbGze8jbc/T0xLZu0yo2iXClfLIYYQiSCjX+OfslfInjNA4M9cLhXHUsc++vzW3CP7yuD4WLy2NhCkeSIQGCDwIac/UJto1RAT7AR5ZCSqhmBDXnLafZcgptWLwGrfLTvtaXg5Z/try7F34/8N267tRzb/rQMvKKSPOvUmhQgBbRUIB7ARqg7eqSneYFQlG502m2oeV90S+cH/5D9bvF1WOoDG097fyQkmpM+GZQmqWvd/CG+nDHfX51hEroFePLNZ64UEtmxUue2S1cpWoKxl+eiaJ7+nhp80CPhsSEVrG3nx0JZWDoCCiQ62EjktWSVTybmzhKKQKhxODNcMEyQZ2skwQabc3/LCbRsfWdQxZRo9OAeG8t9uU54sk9+7nC5Uvj7/aSgzrpxuNqIieNahRwb4cAGD0ViISvMu08KNmINRYpmvtI2BDYIbMjdM9Q+CgVGAmwE3MPEAfK45CiGm3BNCGzIWzLmnXFJcQcsFaNRQ2BDnnjUmhQYYQXiCWzwigb8A6z0aZ4UYITzppDmyGBhJRxs8BCTSLaE+PDZe/C/zQtwd/FG/1cGM6RPJmNdpvyTrJhwVX6sp6ty3kiDDTaJug9fhNOeOgn1h1s4AhvDKaTN65lmG6bkzwHXX61eBipcYJWOoj1GGmywcfY11aBl69vwuJzRDltoF67KTTS5UkT4EBwuEk1VFNan9P1dDH8Rq6fwUBTKsRH9EhpsM6/xUrnX6AWjltoroDfYEJ+SBeLd+BtYxRHlT7K0V0t+DwQ2otdMLPU8AZ/+sQcXLq8SwMYfn0oDD01hzyiZFwf7HR2kACkQfwrEE9hgSQV5+cfQp3kffliNU8+bPijJHE8gFwrfmdLuw/U4OrEMobZ4HLbUhX3Tuc8HgY28rzcLH56n7n0W0thwOStoHWNB1U0lck7RpG08gA02seo3/gqv26XJHBPNKIEN/VfMYrSgKv9URTk1Io26P3cA5rLow1HiAWwIcKPxGJo/fRteryfqBYnHEHWlyZ6jnTx5bJDHRrR7hdrJUEBPsEFVUWQsTISmrZsugUFBciqp2e7je9C6Y53yQalk4dsPPofynVeJISc+sCH9XhqWQnBjaNFFSLQQGZ+uwZ33vgtpnhJP1x78/toHcDA4qbhKq0hmUlmBeAAbTP9w3hHDVUXhISWh4SLDVUXh3h/cW4N5ZwTco8VQlEh5PKLdK5YcI6bfWgqjZeQv2ngBG31N1Wja9O9oJUzqdgQ29F1epvfkvJNhtWRr0rHH6IV7sgcGQ3TXe7yADSZGb91hNG99R5YuPOwvVugrq7NhGuuZ74XAho5gI9qLSc3NRLb0VcDrFcsz6Qk2+AdO8tiIfa2TFWzwG/ExQVXDurH53VrMvHDqoLCURAEbDNacV7jbDxJ4DpHRX4rAQauD9Xt+hRctW9Zg5a/GCZCD5Sl56MkrhBwmWvev1bzIbnwrEC9gI7QqykirpqQqCru3qbyuCDmT00d0Gk67G84uN3prZsM7UA5T5sjl+eBCdHz5KaPXRYMAACAASURBVDr3fzaiusRD5wQ29F2FMusElNrGadpp/ygHzPmDk5Gyj+4uh0Py3wlP/hgMDHhhysiCKcMKU4ZN+DpSR/ueT9B1aMdIdZ8w/RLYkAk2pp1ciiqTEwORlthsgaO2Hh+cGEwEzVYLTJnKs/smzO5KsYF6HB447eLO0BtssD4px0bsGy5ZwYZUkWSpilJ1w/24bXEZuIfEUW8gMSoDDlqBDdbvLbO8aKgc7ffY4PqGenLEvhPpTFJgsALxAjZiqWyg5XoqeSI59vI8FM0LJDXVcpzcdvfRAXQdGED3sQG4ut1wdnvgcQRRZ+EmypKVA7M1ByZrDjJLxiG9oFSP4QX10brtfXTX7Ne933jqkMCGfqthtdhQlT9X8w6d6S4YKsQ8G26XB/bWFnQ1t8De0Q6PJ/hajDSYjOIxyCgag8ySMUjLG6X5mHkHXo8bjZ+8ioG2Bt36TMSOCGzIBBtVVblo2N+JzgirbcnOw5ycdmwZAmws//Oj+OVcsaTY7reWYuFvBhPA2Xfdi3VntWL5RX/AM1G6TbFzHvUuD2uPD9fsuRGbP5mNIw8vw6Yz/4a7Czej8NrnE3Hvxt2Y9QQbRu88fLHvBziicT3ouBPZNyDKsRGvKxM8Lg4h2G85dJBWaGG/l5Pfg+cLcRwZiwk+j425f34OJzfvRf/8aYOAg1oqCWNecwk6ntyGylvPCuonMJ9urH+QKsuopTnZCSgQL2AjWdak9Ks5KDtPG3f3UI3av+iD/VAfug4NwNkVfYy81I4pLRMZJexmqhwZRWNhzsrRZSkaN/wL/a31uvQVj50Q2NBnVUwGI6bkn4IMc6YuHbbmNqGrowVdrW3weGK7JvlALbZ8WMsnIXvCTF28OVilFAY36IisAIENncFGWsYivP7OlchdvxT/LH0aK6ccDgsv5IINEVgsQH8EUEJgQ/u3AQIb2mvMeyCwoZ/WsfYk9WJ45JNT/CVlt1T8Drdd7saaRSvguftxXD31aNS5KVhOi4vwKnYUXxMUiqK1xwTvl4ef8BwboWV0ow3lCQd8pPk6BM0NtYJGa6MLB451mei8BFCAwIZ6i5RRbMaUZcUwZURfHSGW3tt29KJlcw96ahyxnD7kOTmVs5BdOVtzwOHoaEbD+pfhi7BVfR7xbpDAhj4rNDqrEqOyxmjeWedAG+q6j6Df3at6XyxExTZ+hi6Ao/PAVnTs26L6HJLFIIGNEQIbUw+swcSffeDfRwEvjh689/Ay3Dvpd36Pje0r7sNHF4uuiNzDI9Trg0GScF4gj72wClePF7tp3bYGVTdPII8Nja7eZAQbwTdb4hPpFz+4TMgnMIs9NBqhmy8CGxptYo3MCmEwt5Zj25+WIVawwWws/74Lf73mATAvDWmODS3BRqiHCZeIeZqcmPUSzq+wy/LUiAR8nl9rEkzz/qa3rsNNtzyt0YqQ2URSgMCGequldQhKx54+AWjYj0QMWFZlMsyLI2fSbAFwGEzahTi37fwI9qO7VRlzohkhsKH9imWYrJhWeKqmHfU47DjRcwg9Trum/TDjHHDkTT1N075Ygl+W6JeOwQoQ2NAZbLAcG5VLbse6m6eA3RcyUPHdw/+DdTdbsXrBSrx0z30C0Fi5vhC/+korbv1aJ368UQwduQP3CO3+8VAvvvXTcmyWABCxXWSPDe4BIrVHoSjqviXoDzaWh5TICzefQAnYWGbLK2pIn0Tzp9csl4GYd2C/7jdgyQ42pECJh2pIE4EmUgWO0NwebB/65ycDjA3yaADgOire/GsJNqTXzSAosbwK0lR/cnN8SIEPBxvCPOe3kbdGLG9YSXoOgQ11FjZ7YgYm3VCojrEQK+5+D6r/1YmOPeo/DR5qwGk5hciZfAqyxkzWZF7OrjbUM68Nt1sT+/FslMCG9qszIWc68jOKNOmIJfM/0X0EzX0nNLE/lFFr6QTkTV8AS3a+Jn07OprQuPE1eJzqe4RpMmAdjRLYGAGwwdeXwYaPLnbhmbfMuP7r0uRQtcLvrvtKK+582oK7fBBEPK8HH+3rwtnT3Hh8wUrcaRL9lCOFooh9iLa93XuCQAmBDXWvNP3BhrY5NkKfVPObyG8/+BjSXvsh2I0Yu9G7/cV8/P0afctcJjPYkIKAN/FHf9hGic9L4Q/X7MGFCVaBQ1q15B1c7r9xr7vxfv/85IRchFZF0QtsqPmOEQ74JOI81NSEbIVXgMCGOjtj4neLkFOlfhWUgRYnjv2jHb21TnUGGoOV/OmnC4BDi6N998foOrxTC9NxbZPAhrbLk2nOwtQCbfas0+PE0Y5d6HF1azuJIayzRMD5M87UDDpSlZTw4hPY0BlsTL5uBdbdHPC2YGBjleCBIXpscFARzsNiyctpwiqKHh/BNh4/YzNm/UfM3cGTkYrtgj1ByGNDu/e4ZAMbPFHjel+cP/feODHrySCwcdebE8DbaKdusOVkBhvSmQq5GHz5KPiNv16lTZWuJb9JZ+VQH/7bj4XSqCw3hRpgQ+nY4uX80LUMt97xMlYax8gpQGBDufYFc7Iw/so85YZCLLAKJwf/1qK63VgMWksrUHzaRYBB3fwhzu5OIddGqj0dJrARyy6M/pyJuSchJ119j4YeZzeOdu6G0xMf3gy5VfOgRWgK89qo/+gf0QueIi0JbOgMNlgoijQ/Bst7wXJthObC+Ebjef4cG/kPPebPn+E+vk6oYhKusgq3wfNwmLwXC4lKz7Qxb41e2G1tWH16NS7YTFVRtLi+kw1shGoUSNy4mDw2hthA3cf3oHXHOsVbTEwwmR2Uv2G4/AtZ5ZMU9ys10Ft3GMydM9ZDmiQzXHlWZldOVZRYxxFP50UCPiy0K9QTJZ7GTWMZOQUIbCjT3mgxYMoPi5BZJj4cUuuo/9COhg+61DKnmp2ys7+FtLwS1ewxQx17N6Lz4HZVbca7MQIb2q2QVrk1mvvqUNd9GB4Fn1u0mLVWcKNp8xvoazyuxZAT1iaBDZlgY9rJpagyORExLZTZAkdtPT4Yotxrwu4WGviQCugJNvRYCmmyxqNeX7nLVT9E9YInhMoUlGMj/CqoBTaYdelNcGiek3DVRPJnLkTOxNmqbY/q1x9TBDZUG0iSGQoHfA4aIICNc7BW95w1SSZv0k2HwIayJR11TjZGX6BuidS27b04/n/tygam4dljLroBpnT1yme6ersFrw33QJ+Go44v0wQ2tFuPcdlTUJgpDcFX3heDGrX2Q8oNaWRBC7jRXb0frdvf12jEiWmWwIZMsKFkmc1WC5jHBh3JqUCygQ22StKEjTwxYlDuDRnJH9Vc9WQORZEmlPzQew9uW16FGl8FDn7TG+nJPoENNXcZ2SIF4kMBAhvK1mH68lFIL1Lvs1fP8QEceCI+wk8iKWPJysXo869VJlzI2R1fforO/Z+pajOejRHY0GZ1TAYTZhadAaOKIVO9zm4c7Nged54aoQqqDTe8bhfqPlwDV6/2FV+02Q3qWyWwoTPYMKaJJf3oSD4FvG4vnHbRl0f6B5H9nFG0EBMLa+Bye+B2u+HxeMH+edxewAAYjQawf0ajESaTAWaTGTUdl6Kr8RHBHveqizf3upFaxWQGG6FAKbTyxxghMkQsvcsrafB1ILAxUjuS+k10BaQQN1LYFL8W9Z4rgY3YFc+uTMekG9WruuC0u3HwiWYMtMV/lZCsMVNQdMoFsYsXcqazuwN1H6xWzV68GyKwoc0KFWeOwZjsStWMu70ufNn6GRxxklNjuImVnLEImSXjhmsW9euURDRYKgIbOoKNqHcpNUx4BQhsaLuEyQ42YlWPwEasygXOs+Som3iPWXZ2eZQPLA4tSEsQs+GF5ktJlNK10pCvh568Ajf5qg498skpuO3Wcmz702CIqOdyENiIXW21/1YcXd2Gjr2JE45RcNJZyK6cFbuAIWc2bngF/a11qtmLZ0MENrRZnSmlc5HlkRZKV9bP4Y7d6HK0KTOi49kZhWUYtfAbqvVISUQJbMBiNqPeXoiutuNwE9hQ7eIiQwEFCGxouxvU/rDauukSGEwWVQatZo4NuQNKFrBhseUjo6hM7vSHbG8/tjcqe3kzMlFxdUFUbaNpdOCJZvQcj4/s7NGMV04bBi54rhdjSOleXs7WNkLhanLmIW0rLbn7TP25uG0x34fhvaRi7UfOeQQ25KgV3LbqR8WwlquTNLR9Zy+O/T1+82qEU8mUbgVLJmrKVOdGsnP/VnR8uSX2BUmgMwlsqL9Ypgwj8qZnwNhtQ9ZAIXKdBTC6Yvdkb+ipQX3PUfUHqrHFvGnzkTvlVNV6adr8b/Q1VqtmL5ENkccGgY1E3r9xO3YCG9ouDYGN8PomE9gY/dWrVdtEbV+sg/3YnqjsEdiISqZBjaTeGR/7kg3bWoDKynas8ZWMjs2yfmcF8geJEIMlSubgZvTdAYjDEr3qeRDYiE3t9EITpt+qXoLCA39pRk9N4kHK3MlzkDd9QWwihpw10NqAhg3/VMVWvBshsKH+CmUUm2GbEACNXpcJ5p5c2AYKYOvLhZHFZkd5OD1O7G3dHPd5NcJNx2i2CF4babnqhMl1HtiKjn2pARyH2x4ENghsDLdH6PUYFCCwEYNoMk4hsBF/YCNncrqMFRy6qTEtD7mTrlTNHoGNgJTD5pKIwcOCV3nhOSjYz7fM2o+Xmk/DtfPbNAUbUq8RXlnm/AqxRLGcUsLSpMjhzhPmeLlb07lE2vAENmJ7Kyg504byr+fGdnLIWc2belD7RocqtvQ2YjSnofQr34IlO0+Vrk+89yxcfd2q2IpnIwQ21F+d7EnpSM8P76HhdZqQ1pcPW18+svpzh0Ucdd3H0NibuF4K2RUzUTDrbFVE7m+pQ+Mnr6hiK9GNENggsJHoezgux09gQ9tlIbARf2Bj0veKwD60qHH01VnRV/s1NUwJNkYSbNS9NRks4aBaR9vOj2M2FSmXxDu43O+ZMPfP8krOcqjBE24e8/wAd705AesXrYDn7sc1BRsc0vC+hXCYxdmCt4VQUUhGfgxWaej8CntQUl5p9SHy2Ih5243YiZNuKET2xAzF/bt63GDeGomQMDTSZLMrTkLBrK8o1oIZaN2xFt3HowvtU6XDETJCYEN94QvnWmGIJvLEkYb0vgLY7AWwuq2DBuL1erGndROcHpf6g9TJosFkRtnZS2DJzlfeo9eDmrefgscpFjBI5YPABoGNVN7/ms2dwIZm0gqGCWyE13ckQ1EIbIRfk8YPT4fFpo47vKOzGfXrXlbl4pLmkthRfA14KeFQD4ihOuN5NDKOrsNNtzwtNOWgQ3oeBw9qhnCwfm49tw07Wmfi5MLd+P21D0AKNl56fxnuenMh7K8uxR+fGjrHgj8fiGTQrLz1yl+NE2wMVYlIlcUYxgh5bMhX2Wg2YPb/jJZ/YpgzWrZ2o+bVTlVsjZQRg8EgeG2k5RUrHkJv3RE0b31bsZ14N0BgQ90VMmUakT9TPmg0ONOR3lmAnJ4CpCNTGFRLXz1q7AfVHeAIWMudPBd5089QpefmLW+htz7x8o2oMnmJEQIbOoINs9UCgyn6+DG1F5vsaa+A0y7G3xLY0FZrAhsENuTssJH02IhHsBGaS8KxeHVMYEP0chDDPoQjJIxFj6ooUq+K4FCUbnR12XBi7fBgQ85eGom2BDbkq54zOQMTry+Uf2KYM4691I72Xb2q2BpJI/nTz0DO5LmKh+B1OVH95hOK7cS7AQIb6q5Q5igLssYpS9Ju7LchvSMPLfW16HMl/jVpSs8UvDbUSO5rP/IF2nZtUHfREtAagQ2ZYGPayaWoMjkR0dnHbIGjth4fnBgMMBjYMGWasfzPj+KXczPgPr4Ohdc+P2jbsNdXTjmM5Rf9Ac8Ygu2YPTdi8yezceThZVj698V4ZfV0/Oua3w9ql4B7MeGH7HF44LSLO4PAhrbLmSxgIy3fhPHfVMEN0Sd3b/VJMGdOV0386tcfA3P5jOYgj43wKsUb2AiXS4LBgVg8NqLZF1q3CQUbvD9p2M1wHhtaj1GpfQIb8hUsmpeFsZcrzynhcXqx694GeJyJX7I5s2QsSs64TL6YYc5g8fwsrj+ZDwIb6q5u1vg0ZJaYFRt19QEduxMfanAhiuZegKyxUxTr4uhsQf26vyu2k+gGCGzIBBtVVblo2N+JSE6JLDnTnJx2bIkANtIyFuH1d67ETPQi19aGxxesxJ0hXhzRgo1NZ/4tIgBJ9I2ZiOMnsKHfqiUT2JhxmzphCkz9po+mENgIsw3JYyMgSrhcEtLwE7k5NvS76sP3JAUbvefehduWV6HmtaV4E38csWSfamtCYEO+omUX5KD0nGz5J4ac0XVwAIefaVFsJ14MjLnoe2AlYJUezVvfQW/dYaVm4vp8AhvqLk/OlAyk5RoVG+2pcaKvwanYTrwYyJl0MvJnnKnKcGreejLl82wQ2NAZbEy+bgXW3VyOTx/ajoqfLkT/W0ux8DdWVC65HetunoIcAJ3dvcjBUaxcX4hffaVV8NzYvuI+rDurFbd+rRM/3jgbR33nTwLg7d4T1rtDlauEjEStAIGNqKVS3JDARngJCWyE14XAhqhLpFwS9/zajJtWL8Es9gcohqooii9oBQYih6LIq4qiYAian0pgQ77E46/MR8Ec5TfwNa92oGVrj/wBxOkZRadcgKwxyp8Ot+38CPaju+N0luoMi8CGOjpyK3kzrTCLKTIUHR17++HqSXwPKi5CRtFojDrzCkWa8JMbN76G/uZaVWwlqhECGzqDjdue+Kvfy+K01U/h2xDDUR57YVXQ90sL9wwJNlgoCnlsxNdlR2BDv/UgsEFgQ85uI7AhRy1qG28KENiQvyKTv18EW4XyKk1fPtyIvobErbwQqpy1rBLFp10sX9CQMzq+3ILO/VsV24lnAwQ21F2dwlOsMCh02PB6gNbPkycMhSlsMJowbtEyVcRu3vI2euuPqGIrUY0Q2NAZbPz1n8/i6vHS7VKLx8/YjFn/uRJTD6zBxJ99IOTgYDk2hvLYILARf5ccgQ391oTABoENObuNwIYctahtvClAYEP+isz4eSnSCqKpKzm07S/+uw4sz0ayHOn5JUJ1FKWH/egutO1cr9RMXJ9PYEO95WFVigrmKHfXSLb8GlzhsnOWIC1XecWi1h0fovv4PvUWLgEtEdjQEWykZS7A55//JCT8pBybH16GlsueD+ux8euvu4Q8HE2PPCbADh6KwsDGvZN+J4SnhEsymoB7MeGHTGBDvyUksEFgQ85uI7AhR63kb2vKyFJ1ku5+bUMVCGzIX645vx7NsnjLP1FyhrPThd0PNCqyEW8nW7ILMPq8pYqHxfJrsDwbyXwQ2FBvdc1ZRuRNl1/qNXQEjg4Pug72qzewOLFUcsYiZJaMUzya9t0b0HX4C8V2EtkAgQ0dwcbYSxfhwANn+ROGmrwXC4lEmadG1c0TsPmTBWA5M3iODRFihPudWBXlDtwj5OXIphwbcXENEtjQbxkIbBDYkLPbCGzIUSt8WxvL2m5UntGeW3d0NsPR0ax8YDFYGHfpf8FgUlZ2kHfbfXwPWnesi2EU0Z9CYCN6rVhLS44RM28vk3dSmNbdRwdw8MnkSRzKpmjOzEb5176rWBtWEYVVRknmg8CGeqtryTYid6pysNHX6EJPtUO9gcWJpeJ5F8I6mt0BKjs6D3yGjn2fKjOS4GcT2NARbPByrwm+Z2j4ERQgsKHf1iCwQWBDzm4jsCFHrchgo3DuBcoN+SzUf/QygY0o1SSwEaVQvmZZY9MwZZkKbt2f9aD6lQ55ncd5a1NaBsZcfKPiUTrt7aj7cI1iO/FsgMCGequjFtjorXehtzb5wEbhnHNhGzddseD2I7vQtiu5Q8SGE4nAhkywMe3kUlSZnBiIpKzZAkdtPT6IUO7VlKneE6/hFpde11cBAhv66U1gg8CGnN1GYEOOWgQ25KhFHhty1NKnbWapBVNvLlHcWeNHdtS916XYTjwZUCtRoXugD7XvPBVPU1N9LAQ21JNULbDR1+RCz/HkAxsFJy1EduVsxYL31B5Ay+f/UWwnkQ0Q2JAJNpQsNnlsKFEv/s8lsKHfGhHYILAhZ7elKtgYsyhfjkxDtjVgAozGBarZI4+N6KUkj43otWIt2U3UzDuUh6K0butF9T/b5XUe561ZCBYLxVLjOP7ao2qYiVsbBDbUWxq1wMZAmwf2w8mXYyNv2mnInTJPseB9DcfR9Okbiu0ksgECGzqDDWM6eWwk8gUz1Ni9Lg+cdtGXR/oHkf2cUbQQEwtr4HJ74Ha74fF4wf553F7AABiNBrB/RqMRJpMBZpMZNR2XoqvxEcGe15eU3cO/SVYRo5wXgQ0CG1FuFaFZqoKNWXeXwpSpvDKEoOG2UYDrDDmyD9lWDthg13v+SVbV+rbvv4xybABI1r8nBoMBJ//vaMX7pevgAA4/k2Q5Nqw5KL/gO4q1cfd1o/a9ZxXbiWcDBDbUWx21wIajy4Ou/ckHNgpO+gqyK09SLHhf43E0bSawkVs0F6XZn8PpcsHldMPpcsPldsPFvrrYPRi7F/MIX4X7Ma8Xv102H8+vflHxGqhhwGCbeY2XvQGxP2bsBlG8OTQKX81mk/jfZIKFfbWwr2bU2wvR1XYcbh3BhhqTJRuJoQCBDW3XicAGgQ05O4zAhhy1wrcdabAx6uxs5ZPwWWjddAmBjSQGG2yZZ60ohcmqDOr1Nzqx76Em1fZdPBhKLyhF6VnfVDyUgbYGNHz8T8V24tkAgQ31VkctsOHuB9p39ao3sDixVHza12Etq1A8mq7DO9C++xPFdhLZAHlsENhI5P0bt2MnsKHt0hDYILAhZ4cR2JCjFoENOWpRjg05aunXdtoto5BRrMxD1t3rxs57G/QbtA49sZsndhOl9Og9cQjNn72r1Excn09gQ73lMVtNyJuRrorBlq3JBzbKzr4SaXmjFOvT9sVa2I/tVWwnkQ0Q2CCwkcj7N27HTmBD26UhsEFgQ84OI7AhRy0CG3LUIrAhRy392k7+QRFsE5TfSO38dT3c/R79Bq5xT9kTZqJg9tmKe+k6tB3tezYqthPPBghsqLc6RrMBBXMyVTHYvqs/qa5JJsqYr10PU2aWYn0aN7yC/tY6xXYS2QCBDQIbibx/43bsBDa0XRoCGwQ25OwwAhty1CKwIUctAhty1NKvbcXVhcibkaG4w8PPtSZVTH9u1TzkTT1NsS5tOz+G/ehOxXbi2QCBDXVXp3CuFQZl0WHCgLoODcDR7lZ3cCNsbfziH6sygtq3n4Lb0aeKrUQ1QmCDwEai7t24HjeBDW2Xh8AGgQ05O4zAhhy1CGzIUYvAhhy19Gs79rJcFM23Ke6w8WM76t5JnpKvo8+7GpZs5dWSmre8jd76I4r1jWcDBDbUXZ28GZkwWw2KjfY1utFTLSbqT4ZDrfAwj7MfNW+tSgZJFM2BwAaBDUUbiE4OrwCBDW13BoENAhtydhiBDTlqEdiQoxaBDTlq6de29LxslH01R3GHPdUOHPhrs2I78WAgLa8EZWd/S5Wh1H/0Dzg6kiuxaqgwBDZU2Sp+IzmTM5CWZ1Rs1NULdOxJnjwbRXPPR9bYKsW6pEJC32hEIrChI9gwWy2AQTmtjGZhqc3IKODqcQgdE9jQVn8CGwQ25OwwAhty1CKwIUctAhty1NKvbdbYNExZVqxKh7t/Ww9nV+Ln2cibOh+5VaeqokkquLwT2FBlq/iNZI1PR2aJCrEoYJVRkiPPhtGchvILrwP7qvTort6L1u1rlZpJ+PMJbMgEG9NOLkWVyYmITlBmCxy19fjgxGCAkZa5AJ9//hNMQi0eX7ASd5oMWP7nR/HLuRlo3bYGj+AbuLtwMwqvfd6/scyeG7H5kwXof2spFv7G6v89P899fF1Q+4TfkQk8AY/DA6dd3BkENrRdSAIbBDbk7DACG3LUIrAhRy0CG3LU0rftrHtKYcpQfiNV82oHWrb26Dt4DXpTKwzF4+hDzdtPaTDC+DJJYEPd9cgoMcM2XvkNPBtVT60TffVOdQc4AtayxkxB0SkXqNJz2671sB/ZpYqtRDZCYEMm2KiqykXD/k50Rlh1S3Ye5uS0Y8uQYAPY/dZSnH3fN/H6O1fiTBsEsDHxZx8MshoObJi8FwvnzUQvcm1tfkiSyBsxGcZOYEO/VSSwQWBDzm4jsCFHLQIbctQisCFHLX3bTvh2AfJnKa/E0NfgxIHHm+FxefWdgIq9WUsnoHj+JapYtB/ZibZdH6tiK56NENhQd3WMaUYUzFae0JeNyt0vhqN4E9yRquT0S5E5arwqQte9/zycPcmTDyhWUQhsjADYKO7uhevAq6i6eQI2fzIbxd1ZcB0I9th47IVVuHo84O3uhd1mRbXEY6Nyye1Yd3M5Pn1oOyp+utDvzSH+fgpYVGlndy9ycBS3fm0frnxPhCfe7j1YftEf8AyFw8R6vQx5XqqADbPnEty0eglmsY1mqMWaRSuwVucIKwIbBDbkXMQENuSoRWBDjloENuSopW/bwlOsGPcN5Yky2ahPvN2Jpg3d+k5Axd5GnXk5MorKVbHY8PG/MNBWr4qteDZCYEP91cmdlgmLTZ0PjN3HHehvcqk/SJ0sWkdPQvG8C1XpzdnVirq1L6liK9GNENgYAbDh2LYP5VM8+P36Qvz3jDZsLpyOqRKwMe/10QK42PzwMtyBewRYIQUbLAxl5ZTDAqQ4bfVT+DbEcBQGQ6TfLy3cg7cPTMSFvvAW9vqFreE9QxJ9I8fD+FMFbJy94nFchFdx573vouqG+3HLrP246ZandV0CAhsENuRsOAIbctQisCFHLQIbctTSt21GsQnTbilVpVNHmwv7H2+Bqzfxykzaxk9H4cnnqqKDu8+O2veeU8VWvBshsKH+CmWWWZA1xqKKYVevF537+uH1JKYnVenCK5BeOFoVLToPfIaOfZ+qYivRjRDYGAGw0f/WS+j8CHW+2wAAIABJREFUymUobDWguHULvpxydhDYOG/vVHx0sUsIMbnH8P1BOTa4N0dg89Xi8TM2Y9Z/rhTssJAWDj+2tc7AKRIvJ8rJod0lmypg49sPPoa0136I59eaYHH/ALe/mI+/X/MADqoD4aNaIAIbBDai2ii+RgQ25KhFYEOOWgQ25Kilf9upPylGZpk6cf31H3Sh4UO7/pNQ0KPBZEbZV66EJadQgZXAqV2HtqF9zyZVbMW7EQIb6q+QxWZC7rR01Qz31jvRW5t4uTZs46ahcM55qunQuPF19DfXqGYvkQ0R2BgRsLEUO2e8iKvH9+A/D70J6w1LovbYCM25wcNSmHdHy2XPD+mxkcgbNRHGnqpg4643J2C9zuEoDGwYTOqRlL4TM+F1q0f92/dsjGrLpuWbUHy6Laq2UTVyz0HvCbEyjxpHx95N8Hqj06X84lw1uhRtGHLQe3ysavZcPZ2wH9sTlb28GZnIGqfOjRDr0NkxC84u9Z7yRru3WN9qronBWIGeY4EE1lGJOUSjnhMH4eiIroxmslzvsWomvcEyZ85FfkE+SmyH4HJ74Ha74fF4wf552HuYATAaDWD/jEYjTCYDzCYzqtsXwd70sDAEfkl7ory2Yx13PJw3ZlGuau+x7G/Ekedb0XUwYvr4eJhy0BhyJ89F3vQzVBtX4yevor/lhGr24tkQgQ1tVidvphVm5alvfO9lBnTu64OrJ3GSbZitOSiZ/3XVYKPH0Y/ad56GN9ETjqi03QhsjBDY+LHhT6JXhsTTQloVhVc9Cc2xMfuue/3eHKyqCk8kyjw1LvjkVF+OjR58edyIqsIjuPVrnfjxxgWYJGyYHrz38DIseVm9D+0q7cOkMJOqYGMkPDaSYsPQJEgBUoAUiEIBAhtRiBShCbuJqliqTp4NAVR2ubHvoSa4++L/RspaWoHi0y4GVMqr5uzuQN0Hq2NfjAQ7k8CGNgtmLU+DdbRZNeOODg+6DvarZk9rQ6MWXIaMYvUe3PTUHkTL5+9pPeyEsU9gQ0ewYbZaYMpU72IO3WUMhvBysdLvE2Y3JvhAUwVsxEOOjQTfKjR8UoAUIAWiVoDARtRShW1YdVMRrGNUdH+vc2D/o9F5Gykbeexnp+UWg8XwG8zq5DNgI7Ef+QJtuzbEPqgEO5PAhjYLZso0In8mc9mIzhs0mlH0N7vRfSz+PamKTvkqssZMjWZKUbeRE2obtdEEbkhgQybYmHZyKapMTkS8fMwWOGrr8UGYcq9agw1pVRTyztD/qkwVsBEPVVH0X13qkRQgBUiBkVGAwIYy3QvnWjHum+p5bbDRtH/Ri2MvtysbmIZnj7noezClqxc6xobatOnf6Guq1nDU8WWawIZ265FdmY70QpOqHfTUONDXEL9VUmxjq1A493xV5+zu60b9R/+Ae6BXVbuJbIzAhkywoWSxtQYbSsZG5ypXIFXAhnKlyAIpQAqQAqRAtAoQ2IhWqcjtpvxXIbLGZyg3JLEQr8lEy8+/FuYsFXMesUDmmv1o2fa+qvrFuzECG9qtkCXHiNwqda9HNtrOL/vhtMdfmFhG0WiMOvMK1QVt3/MJug7tUN1uIhsksEFgI5H3b1yNncBGXC0HDYYUIAVIgaRQgMCG8mXMn23FhCXqem2wUcUT3DCYTCj7yrdUS0rIVfe6XWj4+P/g6GxVvhAJZIHAhraLlVOVgbQco+qddB0agKNdvYTdSgdoHT0RxfMuUmpm0PnOrlbUr/8/sOuTjoACBDZ0BBu08VJHAekfRDbrjKKFmFhYIyuLfU3HpehqfEQQLZWy2KfOLqGZkgKkACkwvAIENobXKJoWk24oRPZE9Z8SN33SgxNvdUQzBM3aaPVEmA24c/9WdHy5RbOxx6thAhvarkxGsRm2CdoUM+ipcaKvYeTLwGZXnoSCk76iiZBtX6yF/dheTWwnslECGwQ2Enn/xu3YCWzE7dLQwEgBUoAUSCgFCGyos1x5M6youFp9rw02uvadvWhc142+Rv1vpnInz0He9AXqiBRixWlvQ8PH/4THqV4ZcU0GqoFRAhsaiBpiMmdKBtJy1ffaYN2waim9J5xw9ervvcHy2+RWzUV2xWxNRBxorUfDhn9pYjvRjRLYILCR6Hs4LsdPYCMul4UGRQqQAqRAwilAYEO9JZt4XSHYzZQWBwtHbd7Ui6ZP7HD1aB/nn1kyFtkVs5BZOkGL6Qg2W7d/iO7qfZrZj2fDBDa0Xx1LthG5U7W5HtnovW4vek+4dAWOtnHTkDtlLsxZeZoJ2PLZe+g5cVAz+4lsmMAGgY1E3r9xO3YCG3G7NDQwUoAUIAUSSgECG+otV+7UTFR+p0A9g2EsOdpcaNrUg+aN3Zr0k1FYJgANa/kkTexzo32Nx9G0+Q1N+4hn4wQ29Fkd6xgLrGXqlSUON2qn3Yv+JicG2rTLR5GePwo5k+aA5dTQ8kj163I4bQlsENgYbo/Q6zEoQGAjBtHoFFKAFCAFSIFBChDYUHdTlJ2fg9Jzs9U1GsbaQKsLXQf70bmnH/YjA4r7Sy8ohW38NNjGTVdsKxoDjRtfRX/ziWiaJmUbAhv6LKvBZBC8NsxWg+YdsvAUdl06OlzwquRUlTNxFqyjJyG9oEzz8bNEoU2bXkd/a73mfSVqBwQ2CGwk6t6N63ET2Bj55TF7LsFNa87E7mvuwlrf38vyc+7C8u+78MRV7VjyUj7+fs0DOKj931JZYnz7wceQ9toP8fxascZ71Q3349Zz2/D7a+WPNZwGsgajUmNhHKuXYFZOwKDr6DrcdMvTKvWgvhm2V25bXgWbz/Rw4z17xR0w/u/9/r2m/ohitxhpLhb3D3D7i/F5HcQ+W/HMs1c8jmtPswaZadmyBu/gcpxSfyPexB9xfdla3Hnvu0q70vx8AhvqS1z5nUJNXeBDR8xupjp296FjTz8c7S64eoe/q0rLK0ZG0RgwD420/FFgcft6HV0Ht6F97ya9uovLfghs6Lcs6YVmZFdqk0g03CzcDpaDww1nh3gtepxeWZNlITR50xfCWnqSrPOUNm7btR72I7uUmknq8wls6Ag2zJnaulol9U5NkMm5+sTEYQQ2Rn7BkgFsMKhxy6z9cQ0Aolnp0LUQf74EHasCACcaO3q1EUDAreXY9qdlfsD07QefwzlYG3Yt4gUghdNnqLn89GZz0oINqRbS9fHc/bgANv74lH4fopXuWwIbShUcfL7BCMy4bRQsuWb1jUdh0dnlQn8ze3LshtFciq4vS2BKy4Qp0wpTerbw1WAU4bbeR2/dITRvjX/gp7UuBDa0VjjYftb4NGSWjMz16OoD3H1uAXJ43YDX5YXXzeCjAQazAUYzYDAbYck2wZItPg0zmiuRWXK2biJ1V3+J1u0f6NZfonZEYEMm2Jh2cimqTE5EdCo0W+CorccHJwY/BjZbLTBlmrH8z4/il3PFZDm731qKhb+JjsKbvBfj9XeuRO766M9J1I2ZiONmicOcdnFnENgY+RWUCzbEp9cVgLcc43MA9nR3R/E1OL/Ci+Ge1qs5W+6xsaXid0FQg43vrjcXYozvwQIb3z2/NguAYII3CzY04hhsqH1KhAUiFOnF3qIMwWuF3dBdNtWLnJwsYbj7Xlsq3NyxG3Y2R3Z4uvbE5Bky3PzDgY0fPDwT7//0txjtH5cXW7d1oWpSrn+MbI7sibr06bsea8H6C735DcCYfyPvhqv83ifcC4B5BzD9nl5bgG+dmyPMgWl8YtZLQfo+vsqMa7/vwl993kJM//KdV+HzslUBDwNDLdYsWqGK98eQc3lyG8Z/v0DwXDLeeD9uWyy60vJ9wH534ywvLBWjYUM31v9pOypvPUvYg2xuDz15RZAnjv93Ek8p3n9w226sfzAAjYbbP0peD4VofDzcY+OZ+nPxX771Yv3wPaekT7XPJbChtqKiPRbbX3VTiTbGZVht214AOLUpCSljGEJTR0cz6j96We5pMHsuwztbr8KZQoRPDR6b/Av83CJ+Dra4b8K2/Weh/5XFmLciy/+zmCGkG+/dfz0WPxd/oJHAhuxtoPgELaukKB5ciAGvNwO28qVqmw1rz9nVirq1L+nSV6J3QmBDJtioqspFw/5OdEZYeUt2HubktGNLBLCRlrHIDyf+Wfo0Vk45jOUX/QHPGOLMHz7Rd/YIjJ/AxgiIPkSX4cIfWHN20/aHpYNDUURwcDKO/GkZXnp/mQAR7K8uxcN/+zHuenMC1qt0ozmcSgxs5DR34bTTyoKAypQbbkT5qlXCza4/pObqPbhQ4vnAbtouwqt+4NGx6t/Iu/EsP9i4qniL4HHAPUHYE/sL/+tRvLEqDVp6UYRdC9/NOwMubMwMYEjDbnrPFcOGXnjSjOtuzcLrPv05CNDyiXtoOBBfM/Z724EaVE1pwC8kYTRScFN3Y8DLhu2pwfqyNVkkeKt86L1HDI26eg+qvu/Gv596R+hKzTkONZe0V0Ww8fJV7Vj6lrj3GRTj+4jd9PMwKAF8XO4WgAuf40vNp4HvKfH6mYD1l3yCmS8u9IeAcZDAwE3o/tMjFClUy3Bgg8+R7zkOnYa7VvV6ncCGdkoXzc/C2Mu0q14QzcjbPi8G3GdG01TTNh5HP+o+XAP3QJ/sfu54ehV+Ob9FABp5776Ib+MD2C5dFQQxdvvABmu7cvoh3DLvPsx/K9BWdqcan0BgQ2OBI5jPn50FU5q80JCRGSlgHXUtDCbtvfFr314Ft6N/pKaZUP0S2BghsDH1wBpM/FnApSjgxdGD9x5ehnsn/Q7rzsqB3WYFC0tv3bYGU36a5ociZ9/3TeH7M4UAcPGcq1+6CZs/mY3i7izkYA8BE50vRQIbOgs+THexeWyI+QaOeXw3aYtW4GPv4FwdWs5UGvIQ+rQ91LviD9cwsBHII8JzJrzxpOgVwG6Y+etSF3wGRn52eb1wc85gAn9Sz56eafEkPdxa8JtnnvOAgQo2Fp73QDqXq31jZbrz83huBGn+CLWetg/tsfFDOBav9nthBDxnxHVgN/3S3A3h9GXeOKwNmzuHOqF5MLhHDZuzFAzJ9aqJxmODgQ1pzhkOvh7cWeWfizQsiu+fN5tP83u2BHm0+GAag3BSsKF3CEg4QBQObITuuXjLvUNgQ8t3XGDcN/NRODc6z1ktRtK6ZTQMOE0L07JsNqz/Bwbam2SdE67xqjfWCGAj7+vNghdH/t49GDN/BqoJbMDjTYwbdsWbQIEBo8WIgpO1KwGrYGiDTjVaTkFm8Sw1TQ6y1bTp3+hrqta0j2QyTmBDZ7DBQlEql9yOdTdPEYAFC0X57uH/wbqbrVi9YCVeuuc+rDurFSvXF+LXX3fh8QUr0fTIY4Jnx61f24cr3/v/7L0JvBxFuTb+zHL2PcnJHkhCIEAiewgEcbmCgoARECSgCFe+D1ABEa5EUEAvKHKvKFdwQQGRVRSR9UOUC2gIYQlrQNaEhOzJyXL2ZZb//63q6q7u6Z7pmTNLz8w7/MJJznRXVz31VlfVU8/7vtIV5bU5xHI/hbFful24tsjvd+LrSxdgMAv3lkoy5lK3hYmNUveA/fnlS2xYwUN1FcWaBTeZm0i7YsMeIJVO6GcCaN3ygKHckN+7ERvX/2WSSXAUXLHhCOTqtuH1IjaKrdjwG2PDTaWgExs6gaTjS4og6fbUjtW3nC0UQnoQz3wqNvzE2Ein2FCbfi9iw12xcawZP0V3tdFJHFKqFFIZ4STA1NuBiQ1A7a14k2XNGTO/NAZtezWUZBLrem5XhEL7l+TZ6qFbXvh/6F+/ctR1IFJjUefrQo1xU1gqkXf/yuVYcsmeJrFBv6PrTp0JJHvs1466AnksgBUbeQQzy6KiTRG0712X5V3FvzyZGIvmqZ8r2IN3vv0Cdrz1fMHKr8SCmdgoAbGhDGnfS6/G00fH8LtHozjjsxM1+1orfveVj3UJ1cXLl0mywyI27sHOj50CpfqQREkj7jxkDY5cti9W/vwcnHxv8PwVK3EA6W1iYiNYPeyX2DjgehnjgFxO1ObSVbGxaAnm3m1t2ArVWqfrgNqY/mt5N+YdMFk8NtG9Dh+GgGdEnSzZP30nFAKGy4CuNnEjNi47L6rF7ejFylUhDL12Vt4DK6bLiqIrCtyIDTo9pzgcKsNFMWJsEI5emUScvzcVG5T1pW0tHvxLBAuMbBv2uCh2fHVljhOflavWo3XLU3nL2OEnK4pXjI10xMal529OibFByhs9Jkp3dx/WPXmWIx5HYZRBakw649Go35PtkPuMnhWF3G1YsVGot1l5lTv5022Y8HGVB6l4dd+6bHeEw3OK90DHk7avWILu91/N2/MPvPo6LDl+xIyz4SQ2dPJjzG23mG4pigjJW0VGWRATG6MEcJS3R+rD6PhI8JUbTZPPHGVL3W/f8vyj6N+wqiBlV3KhTGwUmdjY/SuX4anzpmCZ4W5CxMbN/9OPk86Xio3vRCTDTaQHkRnuxEY6xQYTG6UasExslAp5fi4jwAgwApWLALuiFK9vx+zfhF2/UNyYG1uX7YVweHbxGqk9aevyv2Fow3sY296MTV3dOddBj5tBZIWKt0EBRJnYmIOB7TIgK6uksjOxcE1IKKkiARZv1LYcgZqWadk1LMPV+XILy2ulyqQwJjaKTGw4s6JQ7AyKtfGLO27GqbtKq6HfnbDp39ISG5+4+jwse2YBZFRpe4wNVmyUZvQxsVEa3PmpjAAjwAhUMgJMbBS3d9v3rseM08YW7aFbn90X4ciMoj1PbLCHB0Gbp5G+bkwc14r5+07HMy+txNbtvTnVw54VBVCBQqkwJ7GhsqRwVpScoK66m8LREJpn1KG2PRzMtidnomlKftK+xvq7sXnZQxjp2RHMtpZBrZjYKAGxUQZ2wVXMAQEmNnIAjW9hBBgBRoARSIsAExvFN5CWmXWYcVoHIvWRgj+8a9nBCIWlm2ExPn1r30HXS38zY63QM6eMb8d+e0/D0pfex/bu/mJUI/DPYFeU4HRRKAw0z6hH3ZjgkRuJkXq07Dr6tK+Dm9di68t/Q3yQx99oLI+JjSyJjb32m4jZkREMeaEercHw2g14wiPdKyk2+FOZCDCxUZn9yq1iBBgBRqCUCDCxURr0G6fUYteTOlDfWdh1W9eyjyIUHleURm5/Yym633vZ9VnTJo3BfntNxer1XejtH85Yn5VrtmS8ppwvYGIjeL3XMLEGjVNrEQoFK7tM44RTEIrkHny4f8NKkFtYMh4LHuhlViMmNrIkNkbTv9HGGjCxMRoEg30vExvB6R89Laqslf9ghW7pMYPTMq7JHv/+HcxfdRVuf7LwJ6mFRJsChp75vQn4zdW3FPIxXHYFIMDERuk6saY1jPGHtWD8Yc2ADIGW90/Xsn9DKEx58gr3IdeTrlefRv/699I+ZPaMiait9UfkvP722sJVOAAlM7ERgE5wqUJNSwiNU+pBP4PyidTuj/px+2VdnfhAL3a+sxw9H6zI+l6+wR0BJjaY2OCxkScEmNjIE5B5KMaZWURPVZmpeCY2MiFU2u+dfVva2uT+dD0VbO6l8J3VgAATG6Xv5capNYLg6Ngn91NZr1Zse/4YADUFa+TAptUiZeTwjs0FewYVTAFEv9u5FM3H3gyZGUVl++vF49ecgRN/9wU89sIpOKyFrv7QzJqiKuWM0xFf+YQoS8XoIOpH/c4q3yqHsq3s8+pCzLusybinCXfs/m1QANNcPkxs5IJace4JhYCGKTVonFS4cZNNS5KxcWje5bhsbkHv6jcEqRHr78nqPr44PQJMbBSR2AgZOb3ZKCsXgWRCyuP0CZH+XT/uo9ht7IeIxROIx+NIJJKg/xLxpDgFCodDoP/C4TAikRCikSg+3HEsujfdIMpLGqo7jqjtz3a8iI2fvTYb//eTrWhtbcK/HliEdfvcgyNmSHAT3W/gv78kU4su6NyBmTOkzzNdRyksdRWIuvbd3NZL/hpRQVdR+s1L7p4BJKdg11aAUqS+0nmawF6lb9VThNL337n6rzJ17cJJEomQTKX6Ofp3aC3uOu4yUArbYqaBVSmEm7dOxUyj7pQ+lOqgbEKmCv4oppJZGfV855OX4uILZ0MmkiT10MNo//dTsI+BxeU/2MWWdvcfPzun7BUpFWS+JW8KExsl7wKzAu17N6DzsCY0T89TmoZEEttePL4gDRzcshY9q14HydwL/VGkRNvfJbFAJMMXIYkJ9dEzp8x/9O6U7yWBMRXLrjkDC39fK25T5e755m345FPzze+3nvwnQWK8tu8D4uep7/wY//zaCC6f90OotLFUh89suQ1Tz/xrTs1nYiMn2Ip6EwUUrZ9Qi9rW0sbeiA8DrTPOBHx4yAzv2IKd7y5H//r3i4pVtTyMiY0iEhvVYlTcTiY2Sm0DKa4oxgZz/VevwTf3eRvnfvNW0Gb7M//3Rjx8cy3khvUY7Lj5bKxZcBNO6XxeXKOUHuefF3W9ttzdIYrVT4T1pY/sh5U/PQf3/P0csYnv+csi/Pw3X8elj0zHc9f14YizYvj1adeCyCLqvymvnYJ1+/wWtQ+cbdvkK9Lqf5Pfw8XfasKDx12GJ7V7iIQq1EfYyZ0no+bJRfif3x4v/j75rbvwvf+MmvYzvPBOUXeqB6kyLjwrhmX/moFdNnxV/E59dMUGtXe/LXcKMkfdo7AoVFu43PJBgImN4PVV56FNGL+gGbVj/LlteLUgPpjAztdOyGsDh7rWC2l739p381puusKkgmJEqDAuiSzUlBmWykInO3SSQxERbiqPi0NXpZAdVA+lzlDEhvpJpIobkaKekQ0gTGxkg1Zpr60bF0XDhBpEG0t32lTX/klEG6enBaL73eXY8faLHEujgObCxAYTGwU0r+otmhUbpe17L3cFIirOmPSk2EDSx6YIMOJwELFxoLEJ1TefbtcyseGvn6ViowN/OO1aSEXDdPzjuMvwzyQRSofhg/8NSyWG9iHVxg3PHGgpHQxyavz1vxBkBxEbF3x+A779zVvFXaT4OAp/MfvWX82yu0opNlacdqlRd0mGkR1Im3vIVGKYJYfW4u7PfoDDHzVUHIad6fXX7VWSQBIfImz4wwgwsRFMG4g2hdGxbwPaZjegZVZuCo6R7gR63soPsTG0fRN6P1iB3jVvFR0wIiqumL9VEBuLw1/DS28fjsH7F2LB4ovNvxP5oFQcbsSG/rsxt92Cy/d+D4tvrMFli6ci2dOMthZ3V5Rb74/i9H3fxFVbFuCK+Q0Od5Vm4QajFCDZAMPERjZolf5ack+pnxBF/fhaRHIbjqNqRCg8E40TU9O+jnR3oW/9e+hfvxIjPdtG9Qy+OTMCTGwwsZHZSviKrBFgYiNryPJ6gx9iQyctnIoNJ7Fx/V8mmZto/VomNvx1WyZi493f9toUG26lKuLilc6FJrFREsXGXYfBm9g4G7piw60dSgV0lWZTrNjwZ0fVehUTG8Hv+boxUbTNIZKjVqSl9PsZ6oqj7/0T/V6ecl18qB9DXRswuOVD9HzwRs7ljPZGN6KCytRdSf7a+ZW0xIZeB6UA+e01fTh5sXRP+cKtF5gkiVJmyPKPQ9+NL2Lm4gOx8prlxs8z4KX28NtWJjb8IhWs68I1IdSNjaK2PVrUAKOJkUa07PpFAUYyHkf/hveFG9jAhpVIKn/yYEFVkbVhYoOJjYo07FI3iomN0vaAH2JDnoxbp+grV4Uw9NpZWD7p5hTFxmXnRV2vLaTbQ2kRzO/TMxEbRBTo8TLo6c4YKCpexfjrf48jZvSA4lCQuqYUMTbSERvK1UbE2DBit/ztrRn4zMGNBqgyQ49wpblwNupXPQVyddJtkWNs5Nf+yr00JjbKqwcpk0r73Aa0z2nIGItjcFMC/av9KzYoHeRg1wYMbVsPcjkZ3Lo+EODoio1fnXUFllyyJ9Y4FBv3Tb5HqDC+Oe+HcIuxQe4lizpfF98rxcaF++/AN95LVX8oYoMIkKf3fQMdR9fipbf3txEbP5h9g+kek0sAUSY2AmFao6pEpCEMIh1r2yNFcVOpaz8KvWvWYGDjKgzv7BpV3fnm3BBgYoOJjdwsh+9KiwATG2wgjAAjwAgwAvlAgImNfKBYmjLCNWHUd0ZQ11mD+s6o+EPxAOhnKBJC/7oEBtc5iI0kkIgNITGi/oxgcOtaDHWtCwyR4UTTGfhTEh0yg4zKZGLPeiKzmdx17U+x5HjpLqIUGbPEXTKTCrmQuGVFoSsstcZXxHXqmep5XioSv5bAxIZfpMrjOiI5yH0sUh9GtIF+hsSfXD/JRAjxgThi/UnEBxKIDcSRGIogPjSSa5F8Xx4QYGKjiMRGpC6Shy7jIoKMQHwoLqrHxEaQe4nrxggwAoxA+SDAxEb59FU2NaWYAK17TMHARiIwhpGMDSMRG0YykcimmEBc68yKEoRKcVaUIPRCMOoQDYdx2IG74ZmX3hfZCdWHxmC4PoxIbQihmhDC0RBC0RDInYX+Tp9kPInEiPyTjCeQGIH4E++PmxkLg9FKrgUhwMRGlsTGXvtNxOzICIa87Cdag+G1G/DEulQWMNpYg0jD6CJos9kGF4HEcAIjPdIymNgIbj9xzRgBRoARKCcEmNgop96q3roqtxA9xWup0KiJn4uX3p6Ox3f/NnJxQ3Gu41omfA1T2x5BPBFHbCSOeCIJ2tUmkgkkE0mEwiGEQvJPJBJBNBJGJBLGcKIF67bOwcD2ewUUiRLEWpBYHI6O52TqWz37TLJHuv7cmpQBX6VaBlhxv0zbq39IAfPdzqUiha+uyHFeqxQ25Iqkl2FX7Lg/w8te9GfnYlMTxrVi1q6deGY5p1jNBb9yuoeJjSyJjdmz27Dx7Z3Y6dHLNS3t2L91O553ITYmLDgSr/32TKx5dBE++qNG7Hvp1Xj66BY8/vNzcPK9/lIU0j03Ji/EJ64+D8ue2Rcrs7i3nAyzHOvKxEY59hrXmRFgBBiBYCPAxEaw+4drV5kIVIorCilzAAEgAAAgAElEQVRXTp0JdD13G6Z/pU6k4t3zzdsw4/SZZjBWPf7J8h+Re5BM3atIIV2Rc+o7PzZjqJyDX9uu1ckLJ+GhpwTecofMekOkip9UvJKcoRgquWW4mbvHFAyPxPDOqk2VaazcKhMBJjaKSGyQYuPX992GRWPfwLc+/S984fEv4JCupzD2S7f7Mslo4qtY9swCDD66iIkNX4gV9yImNoqLNz+tNAioRZL96ZY/NP1eX8CohZF+wkPXuPtdp7aJFmOffGq+WEi1pnxtf66bT7Xun023qxMqWkzpJ1epT5Y+4OlO+2Sb4inpBKncfx6xJWXRJrFLLVdhQ22lEzX1cVskOnHU6+12ylYaK+Gn5hMBJjbyiSaXxQj4Q6ASiA2hotknjlW7TRGKDS9iQ1dW6IFg1fznNqe7zfV07/md2xCZOUUEj9XLHQ2xoWfX0edIfz0JfHL+bLz6rw+xrbvf7y18XZkiwMRGkYmNurqzBTkRW70ee+6awC8XXI7fLFqMp87bQyzak71v4MKjfoKXL/shnjq8y/b3//fObvjsATKN2IpH/oH6Yw5EbHUYe+7aYN73O3IY409JEGBioySw80OLjABtzr+IJ4QcVX2cG3znIshtoeRWjtfixRmYTj1Xj6JPRIWT2FDEhb7hd96jyvJauKWD1xmsTi/LSWwoaXRs5TTEXrUv+GS9E+jGSlyunWDppIxqw2gD4hXZXPhxeUCAiY08gMhFMAJZIlDuxIY9Fe7HTVcU5ZpCbidOMl3NmergwT7Hb7WR/fJaGfiVgreqOe4pkaJXZsVxc2eRQWUzHxw4u8tt7t5l8ljM3X1S2p6tjUYwOBLDY/8oXTrkLE2PLx8FAkxsFJnYoBgbF15/I644oB5dL92F2edNN1UYH//hiXjwsS9gz3fuwgmb/i2F2PjWp3fi60t1xYb8++nvfx9PnTcFy9gtZRRDYfS3MrExegy5hOAj4EZIUK313ztJArd75Ka9CXe4yF1JJqufyngRG26R+JW89RYsNCW3ellqUTeY5jTJr0+2IiR6Wppsizg3xYbyEb5qy4IUCa74btw2rNqtzSa11U/bVH2Z2Aj+GMl3DZnYyDeiXB4jkBmBcic2aK74Bu41XU5IsaHcT5zqDT32hq5q1IkNN9cRfT59bd8HsM+rC6G7qngpQWQ2HLu7S6YecZv76mv9xy0cHI5legR/XwEIMLFRAmJj5smXmETEYnzPRkoQ6fHdscvwb2/u6YPYkDE2Tr3nXI63EYDByMRGADqBq1BwBLyIDX3R4fTRdVNsuFU0W8VGOmLjyTOvwJJLpmKZT5/cXBUbtNi7481Z+PJ86zTLSWyk+ifb66VIjz/gU/jMFovUIaz3eeUp1J/wCTCxUXDTDuwDmNgIbNdwxSoYgXImNpyBOlU3rfiznE+cxIZy92xaaVdj6sTGFcYc96uzrLn14tBVMt6GUa4KPirvS3UVVWXkQmx4rT0q2AS5aTkgwMRGiYkNSUpI5YVTsfH00THhqrL5hl/g8j3eN+NytP3DHmODiY0cLL8At+Sb2Fiz41j0bLpB1FQF0i5FRO0CQMVFljECXosLnRhwLlqciyy3EyGCJFtiI50rilsAtHSwj4bYuPCAFTjppUUiIJs6+dJdUZzqFGcaQkVsfPzVOWZsDhmlfjr+NvMDHLnycBuxIaW89o8XpmVsalx1AwEmNtgUGIHiI5APYmMo3oz1XXMDnxVl/qN3iwCj1sfuKuJ2iKDmIafbip4VZcHii82MLCq+x2Et8inKvdJL7bk4LDO1EKl/6HcWuSowi28V/MSgI8DERomJDcqGIrOjTJQbWCPGxh3JswThQeznzt5+tGKViLdx8J234NRdrRgbrNgIzhBjYiM4fcE1KRwCuRAbem30uBHOBVF6YsMteKh98ZVONZIJkdEQGxTZXVeI/GD2DbbgoUoSrFxinIoORWx0HF1rpigkcojIkQv334FvvGcnNrKJJp+p3fx98BFgYiP4fcQ1rDwEKoXYyEfP6KpDZ9yMfJSfqYzRZkXJVD5/XzkIMLGRJbGx134TMTsygiEvG4jWYHjtBjzhku6VsqJQjA3+VCYCTGxUZr9yq+wI5OKK4oahW657v4oN5ddLclo9foZObBTTFUWlrFMKku/9fRz+84itIiuKVF4cLkhq50cPCPrdzqVo/+wWcSrV9veFIH9lckvRU/LRgpJjbFTfiHQjNjqb3kM8kUA8Hkc8ngRCSSTET4BiiIdDYYTDYUQiIUTCEXy443Po2fxzAR4rAKvPhrjF2SPgJDamtD6MeCKOeCyBeCKJRCIux1MiiVA4BCRDCNN4i0QQEWMvjOFE6RUb2bfc/Q4R82nfN2yBw/NVdqZySvnsTHXj74OFgCI2JjS/iFg8jthIHCMx+hNDPJ5ALBZHIkE/E0gmE0iIsZzEtefOx+133h2IxoSa556WDCGEcFj+CYXCiEblpB6NRsTLpSYaRU00gmhNBNFIBBt7x6F722rEsyQ2RtNiJjZGg17w781EbMzoWANyJVEL0SSSYkJUC9EQ5ERIC1Gy3bU7P8euKMHv9qqrYbpsJodskf65uvpByklT88+7BfH0S2wQ6G7EiL7p9woe6vWM0So2KCuLalNs5TrM7twmiA1yifFK/aqyyyjFBmHnDCT6hVsvMOW4TGxU3XATDXYjNsY1vmubT4SbIv0xiA2aT8Qmy9hgrd2xkImN6jQfbnWOCNiIjfFfw5S2h8VGidZwiQQEsSFIQjHuaBciiQ1BKBr7j0oiNnKEkW9jBIqKgE5sEKERi8UEiaETG0Rw0J+yIjbkBtFObBDZETUIjpIQG9Wu1qBjJHVUpP/dr8nnco9X2aMty+P+2ICMuqxPiPTv+nEfBREb4oQtkRAna/pCVN7jWIgyseHXMvi6IiKQS7pXuufUmaluIyqQmMpCkg2xQU12BiX1k+7VK5BpPogNqpNKl6diXpDvsh4QVHWV/rwtd9wCUmwQsaEIm5ae122KDw4eWkQjD9ijvIiNdPMJbbIiUbnBogOfdTs/z8RGwPqVqxNsBJzExuTWh0yVlFzD0cbIm9ig8TeSaCl5jI1go8y1YwTyi4AiNsY3vYCYUGjEMDISN0hJqdioCGKDVBo1pNaIRhGNhLGpr7Poio38dh2XFmQE3IiN6aTYMIgNkjLSfKhO2OivKQvR7oWs2AhyJ1dp3SRJ4Wy8nbRwIwkkoWAFvXQLdpktsaEUErsZJMCY225JSaWqx/QQQ864lhQW+idfxIZqwwK8jsU31uCyxe6ZWXR3mhtwsklsODFwKlucOOpt6HK45lSpiVZcs9V8Qg2raTwA7R0dGNf0rut8QkpAcXYcksQG3UuHPExsVJxZcIMKjIA+7lonfA1EbJBig9ZxRGwQsZhMJpVgw1zDkWKDDqqiNWEMx1uwfttcDG6/V9SWA8AXuNO4+KpHgIiN1rEHYELzC8IFhRRWRGyov5N6Q+zFylGxIV1RSLkREW4oRGyovzOxUfW2X1AA9AmRxB2k2CBiQ0gYyR1F+HbRhCjoDbEITVmIGsSGErnwpFjQLuPCGQFGgBEIJAJexIY+n9BCTX1oLqFPJBoB8Xe07lnfLRUbPJ8Esou5UgFEIIXYaHkII/GY9MmPJ8RaTo47Od7oeuWKQvuPmigRG61Yv52JjQB2L1epQhFQxAYpNpT7ychITKg3aM4kYkO6k9EerIxibJD0kiZzRWyQSqOmJmrG29jUNw4929cUNcZGhdoQN8sFATdiY9f21YIhJPkiBXtLagtRRW7YFqI9UrHBC1E2MUaAEWAEqheBFGKjvR1jm96VQdCMzRXFa6L/KIAhkBR+/mFyyRWxx8LY0HM8ExvVa0Lc8hwQcBIbk5ofRIyChxr++URqiNA2SiVFY40UUhRjg2L6UfDQeAs27PgIKzZywJ9vYQRyQUARG52Nz8vgoSJwKAX9JXcUFXBbqjZk4FA5jgMZPFREAjf8SWU0cKnWoJcLvWRE8FDxsolgc38nExu5WAzf4wsBN2JjlzYiNuIyxgYNJLEQlR9ailJUbdNuaSHaS8TGjUxs+EKcL2IE8ouAcgk5rMW9XGeq2vw+nUtjBCwE3IiNMY3vus4npAKk+YRIDaECpAwNkRA29pzAxAYbFSOQBQJOYmNi8wPmxog2RLSeEwdPkksUazgV00btPYYTrdjIxEYWqPOljMDoEFDExrjG54Q6nlQbItaGodpQbihlS2wIdxQKIlojY2tQdhTyO93SP56JjdHZDt+dBgE3YmNa6wcyVRipNQz5k+mK4rYQ7f08ExtsZYwAI8AIVDkCTmKjra0NgtjQ5hPpL5wUZIYgy8kFJRwx009u6iXFBisAq9yUuPlZIGCOu1AtWjvPwPgmI90rxdcw3IplMiJJJorDqZDKbCcPVeNoxIbt8zG4407xZI6xkUUH8KWMQA4IROtmoaV9T4xtfCklI4pUW0nVFY3bwCo2muacmqSXia7YkCcVUrGhMqQQqaEyo3QNdKBnZxdiAxtzgI1vYQTSI+AkNho6D8eU5pVCFkVKDaXakKUY/plh50J0IXq2/FKmhDU+PCmy5TECjAAjUH0IqDmlpmk+2lrr0NHwnjiFsoKgySCGktSgmE3S51+4N4ZD2NJ/NHq77kMitpPnk+ozH25xjgiIMSQ2SnMxpn6Z2AiJlK/CP1/+od/RGKMxJ/YepmKcDlZlfJveLTcyqZFjH/BtjEA2CNS1fBJtzYNorl0lCAwVX4PmSpURRao1pCuKGMPJJP7r3ENw+513Z/Oogl0bImKDXib0AhI/DUm/kvWT+4lSbqg4GwPxRmzracLQztcLVjEuuLoRUAvRcLQJjWPmYkITBQ+VkXhVoDfBWSSlPzR96J5oDQV8C2HrwOHo274MseE14jsmNarbnrj1jAAjUL0IqPmkvuN4jG1+F/XRLhdffwginE6OhTuK2GDJU+SeoZnoHWzB4M6/8nxSvWbELc8SARp3DWMWob3hddSFt0gikQLAi3WcFQBeEorGmBMx/ijNsiQ2NvcvQN+O1zEy+FaWT+fLGQFGIFsEWjq/jgnN9xsxNYy4GmZ8jdSMKGVDbISEHEy+WOinirMh3FJIxRGNYGP/LPRvfQ6J+JC5qcwWQL6eEfBCQEmCa9s+gtbGPrTU9otI2kKtQQxhnJwyrZSvtPjUF6L9scnYOTADg9vvE49QbiuMOCPACDACjEAVIhCKornzbExsul/OI+Q3LCTxMMly5Y6iDnnE6bERe2zr4PHo2/EY4kOrxBykKwurEE1uMiOQEYHapv3Q0LInxtY/LddvYg0nFRuK2CBCg9RSQrUBpRan9ZyMcZNAI7b2HYXerb8FknK/wR9GgBHIDwL6oW9969FobBhBe/0KMVZJoSEUVmrsGtlQnPE1KOJhIBUbMne7PYCoerEodxQiNUjBQf/uG2lE9/AEDHUtyw+6XAojoCEgJImN01DfNAETmtYaA0v3zVTSYekXrRaiURHNPiKi2W8e+DQGdz6P2NBbTGywdTECjAAjUKUI0PxQ13Yimuo3oK3+fREUTQQwVHE2IDdacpMl10I0h4gDHiLNIyEk0IAdw8dgsGcJRvpfq1IkudmMgD8EapsWoL5lDsbVPyyVGpQm0pCwC1cUpdgQ3sQUZyNkBBCV7l9i32FkJ+obmYre4YMwsP0BJGLr/VWAr2IEGAHfCNS1Hou6ulqMaXhGjFeR1lWMW5UNRbmf2N1QiJSkbJX//bVDg+WKQi1XcTac7ii6aoOCiNKLhpQbFDW8e7gV/bFODHe/jfjQ1owAGnG5Ml7HF1Q3AqFwFNGmPVBb34wJTR+aftByISpZf5EkjEQboZAgLcREaJyuqRgxoXAttgx8DkO9SzHS/3J1g8qtZwQYAUagAhHQU3q7Ny+E+o7Po742hjENL2rziUwdTuSG9PeXd4t9luGWS3MKzSdqzRMOR9A1cChi8U7Eht9DIrY9LaJKeViBsHOTGAEXBEIIR8chWjsD0fBqjG14yVRHiVNfI/C7cic2Y6BRfA0aeaY7vBVrQ+1BBmNt6B5egPhIArHh95FM9HMPMAKMwKgQiCJcOxE1NVNRG1mBtrq3TWW8yIRCKdGNPZf100rgIFRXYi+WDCaxIU69oWJs0ImFkoJZQURtrikGkxpL1GLHyHjEEw1IxAdFxgr+MAK5IhAK1wmmvj6yBe113Ub0Xckeygi81kCSC1GZL0zKGA3FES1Eo2GEDFeqrbQQjY3HyOC/kIh3Sd0jfxgBRoARYAQqF4FQDaK1UxGt2xV1kVfRVve+WLTR6ZKYTwyXRvo3TSPyp5pPwoLhIHcTUmtEhGrDctEFIugbmoQ4mkz89IwqFqgyuDV/GIHKQcBaP6mllOnqm0wiGtmJ5trNckOUSMiA78a4k4oNimUjx59av0lsyL1LqqPU4ZTMkqJSL0v11EiyEQPDnUigzoDUymSkMOZRVznWxi0ZHQL6bsfa+hi/TcZQG9mBhpptMhio4e4vXcasf8v9l/zjzIZSFsRGanaUVFmYiLmhxeCQ8Q1CiCfpBRQRMk76n9xqyqBAXh8+0Rid0Qb57nRxLcwJkVaUxmkZDZqaCJEX5PdspRKyBpjyy6TBJVsuTUtIN2TgW0XIGcQbkXH0+2SyFr3DUxBLNpt2mcYogwwr140RYAQYAUYgI0EdQ02kC801mwVpoVLTqU0WLdaEUoMIc6Ms5Y5iBVQnghxCsSFijxnziV3ZKtc6Yi1jZHYwN1gsU2U7rTAE9HWd+LuRslVucGS8GhU/Q441WrcZgd/FeLO+lzSi5BNVVhRxSGUkMZCuYLS2k+s486fhfqwyGOn7jUx7jgrrDm4OI5AWAX2apDGq77eUG4kYr5oiXic11LxJ6g09k5EKGqreB4FyRWncm7KiGJtEl+woJnOqIoQbp+CKSVUEh9pUqngH6iWlcxpOEoPn/OobkfZJUTiUiElNHzBqIqTfqejZtDCVuZPlLKjKMSdEI/AULULl4tNi+eUiVE2QcgGqJkQVW4YXotVni9xiRoARKD8EbAs17R9yanDMJ8amSp00SaWGfvoE4Y4ipfEytoaaUwgZkRXFmEuEYlWbR8TvSdgRornGWkO5Kzes78sPca4xI2BHQFdq6GsxUmzr5Aat5QRxKNQbSsJOKg5jrFJsDXInFvFtJKEhlLeGSkMnMtTf9Zhq1uGpHLuS1GC9BttrdSLgxfXbxqhQucvxp+ZFfa+l4uBIMlJeo9TydOisxrfkNK29WMCJDTlJy8lcTtpycrfYUopULFIxGRtIJR1Tpxjq9EKRG/yyqc5B5tVqa5BZfs00QBTLr07QxGAzB5UhgaJsKGJQyoUoQvLEQE5mUjYsc6IbrlRqUaomTUPZoauJrIUoT4hsqYwAI8AIlBMCbvOJUmjYCHPj9Ni2cDMIDRXI0E5KyPlFkhkRI7ChEWQ9EjFdH81DHEGY25FT80w54cl1ZQTSISBOfbWPfjAlXLqEu7B07TLXdKaSw1BJOQjI1ANRWsvJwylSbAgFh1q76Ws4Y8ylHpryWo6tmBFQBIaOhCDxNVJCqTWIhLT2WxRbw05qOF1QaHzrhMlPvh6g4KGk2JDEg9wcqlgb9gwpRtYJI0qxDKhlJzyEsiMsji8MYsSQZmqI8quGB5ozuoVaeOqTozmADGWGmhwVu2ioqYgKkQy9QwZsnbAZdqtNiCkTqGMlyjbKNsoIMAKMQHkg4DWfCL6CTqRMxYY6nYLl92+cPslTZnrzS/9/U81nHOwQEsoFxQpuqDZd8hCIPmIDps8nfHJcHkbEtcweAV0pRes0owS5RjNOgw13YjMwr0F00K5KjMskZUJRn5BYzylXYnFIpR1GifFlHK5KT3d5gCX3Lql7jewbxHcwAtWBgNpPUWuFCp7+M+IXqvFLAbVlDCo9poZUZ6jxXBbEhnpJyAlaqTYs2b4M4GOQGSKgloyloQKKmoEbzZdNWHtpWfIwnuurY/Cka6XNHcWQRAlm0Uj/pft90e9VvA2ZCUUOQvtHemoKGaNSbhgMvzkhGjat5I7mhKgVxBJGtk1GgBFgBMoHAbWJUjWW8aRlgGmTEDd9/A3ZrOHiqFxX1OJOKv/oGtpkUSBD2jzJdY5yyaVrZAwAqQg0wmoYGy1JcDjXOLSe4g8jUAkIOOOmOV1STIJDO5QSRAat2VQsNSPBgIrPIQeNREeMnaRBWog4fTDXdYo4tBEahvuYWs/ZMOZTqkowOW5DrgjIIWf7iP2T+M9yRaELyOVE7q0MtxPh+i9/RySHiqMj51S7C4oY2wACqtiwZJTqBWK5pFhEhyIypDqDfFCJwJCEh9xESkJDnWKoWd7yf8u1l/i+ckfAbZDJdagRgMrg/fUFqdNnWl5rhpwyIDFcUgzlhlOVkTIhChcWnWyzz4BMvpW7pXH9GQFGoNIRsMfaMCIQqgWbebJkBKFW/sQiUKiRmUHzMVbzkIivYWymVMwNQWIY6ShNd1stiKjzBFltsngeqXQLrO72Ocef0yVMnuha8dPULsskIwWJqDCUMTbMMacSDxjkofy9yn5nj6dhF0kxm1HdVsmtdyKgk49ynrOTGpJzlBlQ5IGAEQDYcN2U16uMKJYaSy8rcMRG/V6LkrqEUp5OSHm/U9LvTLskrjOCiUpfOEsWRmWKj8pPzfbGCGgI2Pw0jYFmLi5JpWGqNxS7qAgQufJ0sv1iUhR8hx4YVLNHIyiVLZ6GNgeyLzSbJyPACDAC5YmAOZ8YvLdI3WrMI3qGLaX4I19iNd+QYoOUGtJ9Ra5Z6NyG/h2NkmLDOLRRGysjbhPdL+Xx6nvlklKeGHKtGYFsETA3TcaN8kRYfnTZuqm2NYK/q00RxbCh6/QgoGYd9LWcUm8YY1G5i4kthvpdtpXn6xmBKkLAOD82A35Kl399nKoMYY6sRrp7Gf3dTPhgjXOaY3/6jQW4/c67A4FoyJPYoEkcFPVbBWMMCVWGLeWZOLUg1xXLLUXJNm3EBh9dBKKzA1cJlUpZi9JrlzZakicn6ygnStkiaV6Wv6X6nR4vRg8KZ02EFvkWOGy4QowAI8AIMAK+EVAuilbaScsnWARCU8EMDdJcxd8wN2FG0EM1n1ibJ1r7qGDqhquuUmxoPv66O6++8fLdAL6QESgTBNKqb9WpsJYxQVxvHmDJdZdxZKW12B581xnU3YwDaK711PqPFbdlYjZczRIhoNxF5FwnFRn0EVmLxL/jIlORimNopUd3JHWAFTDUKEKUQwcFgSI2rOChmiuKSp1pBM9SGVJUuiWa5IUrishCYWWfoAYq1YbliqJvPjkVU4nsOlCP9ZoUFdWvUgjZSA7VAkfQKklpSNcS8dHYeyeZYaoyTH9OnhADZRhcGUaAEWAEskDADExozg/21OFyP2WlDZfkB/kN21PdKXkuKTdoMhEuKeLQxlBhhCk4ekTca8UX01OH00GQnVxXVeIQG1l0KF8abASc4c2M2uq/tqWWNNZrttgcSnGr7jXcv8zxIgNtWGs5jzWd/fpU2FiFG2xT4toVFgEVT8O5dZJKDVJeyI8tvoYR8Dcet9K6SvW8ymakyBCVnVKWQWUGMsZG2uChNKlT8EXhdkIuJ2Etz7TMhiL936zYGmamCnO/qSb9wnYmlx5cBJyEhrUWtaZF8xrDR1oMGmVDmn+YWyvVKZl+PV0nCA5Twmjd6TXxscAouDbENWMEGAFGQC6mLBz0jZNyQ5GLNunnTws5eTplnECJf6tYGyorijy9shQbSbHmEbHG6D/6uwgtplJRSuLDdEUxg1dz/zACVYaAPhY1Ba7c9RibHwMS4XpiLLL0MayOmfTvzbWYw92Esw9VmX1xc3NHwHEYrAcOFXOjMS/SXEkTIP2kuZEID/FvIjWUytEIHqrPsQEPHuqR7lUQGSpwj1RqCFmmOMGQk7qIHE4p0SIyoKgkOeSCQP8wg5q7bVbynbYsKYrh1yZBfXLUcXASGA5jE/90+l/qEyJnQalkq+K2MQKMQDUgYIvX5IzPpNLYiZR2KuK7lcYuRhHfRdAmGdfJCnKuZH1JY51jZIVTRIdBYsjMKOIYR8vKZaHOc0w1WCC30ZktxU48qtNdp9zDJdCn4/TLHD8eKluxxmP4GQFGwBUB59yoB/NVhL8gOhJEZEjyPxGXig6R8lV32zR+L2N12FO/0sMDp9jQJ3Mr1avyKTVUGkYOaZEVRRAaYUSjFC1cuaNY18vgo/b80nwKziPPCwE3daM5USq2X5vwaLJzmyL1yZUnRLY3RoARYASqAwHdbZEWZ2pjJSW0QMKQ1pILilzA0aJNqTmMdJQGVBYZIUkN4ZIiCA3tYMcMlK7SvhqK1HTpJ11SwVZH73AryxkBL6Wtd5t0BW7q6i7FFRmWgkOV6UZW2FUa2SHKBGN2ePHV5YtAppTMqXOjRfjH4nJeFDGpxE+p3LDcUUgFKd1UFLmhygs4sWGlVVJZUUiJodK80gmF+Lcxyauo4UK5oQJsmWk37TE1nC8XVnCU7+DxW3MnY5jpPtuk5zKjerh4msW6svcaq5YtwcY2mqnH+HtGgBFgBIqDgNt84lT8madSQqVhuKEYJ09EalCgMyI86KeQ0RpqDZnqLikVqrSeUfL3cAhRsbaRalWV6l6seQxXFDNYqKHeMDdofJxcHMPgpwQDgTQsiPsBllVtN/Ih7fDJdjEXDIS4FoxA0RBIUcOr9MtG8gUiKZQqQ82N0g1FERqK3JAxNhTpIf6uhwtIBkyx0TTnVPG+0TNIqCCh9LtIJGKSGhGDvIga7ihEZNAk3zsyFUPxWUhijBnLwK9AjOf9otl44B/kJmdMV2k1h2Y7vzF7H3hT4AoyAowAI5CCQCZi27rByPsaGkE4sQ4tde+gNtJnxNxIIKbLbg1VB5EdUgooA6krckOsh8RaSMXZiGDH4J6IJXcB0JR9L/GiJ3vM+I7yQ8D/YLUOpnhslNybqJQAACAASURBVF8/c43LDAFL0RgObUJ95D001WwSRL8kNAzSX/xUgbfp96TUkOS/Ujvqqo3//tqhwUn36iQ2VF52Op1Q6gwiN3TVBp1e0L+ToUZsHz4CsaEtGOl7EfGRdWXWwVzdoCKQSf6o5Maq/mZ6YY8GZUt+BBUXrhcjwAgwAoyAPwRC4XpEamehtvmjqAmvxpiGV1wktlYqWHnII8kNqciQ8cLEoQ4d4sRmYjB+AIb7lmNk8A0k4z1pK8Lzjr9+4qvKB4FMa7NMLXGu3dyuz7Sey/QMHneZEOLvqwUBz/FKCsSaaahpmofa2gaMrf+7SPtKxAYR/8JlM5FALCbdU+S/ZYYUSW4IWkOQHfQJJLGhYmvIwJ9yEld/iMQgMiNaExUKDYqtgVAtugYXYmDHo4gPr/JlI/yy8QVTRV9U6EmRJ8SKNh9uHCPACDACJgJ+5xNa19S1HIm6xkaMa3hOKjcSSZBPsUr9SoXKrCjy2Ng82DFcU3qHd0c/ERvb7xQXZqsw5G5jBKoNAT8khl9MRru28/scvo4RqDYEog1z0ND6MYyt+7NBZkjVRjwWt5EcKu6Gcl+RWVUSwSQ23NxQlDuKUmtIciMCiqlBf+8aOAJ9O5cjMfxWtdkAt7dICORrUuQJsUgdxo9hBBgBRiCACIiA08kk6jtORmvDSrTUrUM8ZsXZEIszI/WdmC8oxatSa5A6FfXoGjgGvVt+EcDWcZUYgWAhkK+1m1ureD0XrL7m2pQ/AjReaxsPQmPzVIxpWCZVG4LUkAoO+UfG49CDi+pBRAOn2BAqDTOlK/mXSlcTFTBUuJ5EI1K1EYkghhZs6zscfdtuNXuUXzblb9xBaUGhJkW20aD0MNeDEWAEGIHiIEDziXr3h6NtaBrzRUxsflgqNUSsDZLWkgjDCgpA3IZKWU+HO9sH9kdv9zrEBl8Vqg76FGqeKg4q/BRGgBFgBBgBRsBCoHnc1zCh+UEk4iOC1BAuKQ7VhlA7Gu4oehDRwBMbNheUqAweSqRGDbmiRMLYObQXerp7Mdz/AtsEI5A1AgdefR2WHD9Ru68Xj19zBhb+vhY18XPx0tuHY7ee1/HNeT/Ek2degSWX7ImmlU+g+dibs35WNjcsvvVmXDG/weWWD/GL3b+Ni2pGH9nq5ofvwqkzrfZmU7/RXuvE9qbw6Nsz2jqV4v5yxUHZ54r7F2LeZfaghbt/5fK8jxNVZqvWSfECjcNo4nN47IVTcFhL/sZaKWyLnxlMBMwMJyGgcey5mNr+kBUkjbKkCH9h0xeFwoeKWBsiQHokjM39n0fPpl/SBUxsBLOLi1orOY9bj0wa6xWaU53v4nTv7XxX2lkvWX5p1hv5bpuf8jLNg5m+z/QMa55SV1YPtpmw4e/LH4G6lk+hvaUHTTVrxPw4MhKTgbaNWBsq7oZbdpTAERsqvoY9GwpN6NLthP7URKMitkY0GkVX/0Ho2f46Yj5ja5R/d3ML8oWA2ySvJmPasC1YfHFBiQ16/onrT0nZGFL73Oo22onQiVs2xAZtwF98sR03zvshciUhqP5Pn7QOk4+9OYU0yrXMfNlCMcupBByKSWyoZ3U9dxumnvlX0VVqLLRoi/h89SETG/lCkstxIqAr9YisqO9YhAltL6E23GvG1yDlBlEbRGion0RqyDgbEWzsJWLjBlG0HteDVRvVZW9u7ylFlM+CJGV/dZb9MCbfxMbND/8W4+49XRwE+Vlf6OsrJyFeab2Xab2W6ftMeOjrty/ceoFYq6p+z8fBV6bn8/eMQCERqGnYD61tY9HR8C/EYjHEYgmMxGI2dxSp2LBnRyHVY6CIjea5pyXN0wkRMNSIAm64oqigoUKxEY0iEg1ja/889Gx7FbHhDwqJMZddYQioSWVE2yw5m1jI0/RMCwy370u14coHDqOdxCvF/CoFh2IRG6XAq1TjrFJsnNvhjUAqsXEKJrW/ippwj/AZpiBptFATqg0RPVRzQwlHEI6EsKHnePRuvkFep6WxZGKjuixPvoPjpsLUrfWFfH9mOhhx+z4fa4ly6eVCYs9zVLlYAdczVwRqGvZFa1snxjS+KWJQEalBio2YptywVBv2tK//de4hwUn3mo7YoJMKFV+jhmJsiDgbEWztPwjdTGzkajtVe18mYoGAyeSK4pQC6tJ4Vf6bz72BqfPngCT0SiK6/Ec/tbm/uEnq/RIbTom+7hpgnd5Qa3rx1sow9pzZCHWNc+HhlI7SdYd+Z5Ehy1emIuWOz37yduEq89bKddhz5hRQG9o/u8X1Wus0QZXxIX458wMcudJy89Fls8rdQMfFWiSswLLOuTisRbbJ6TY0y7To9G4ETlcfhYkb4eXsC7v7kpvr0lq8i6nYo8UuDbX3B1XUjsOFB6zASS8tEi4QTz03Dp8wXJEIhz/gU6bcWFcupLNB5+B2ul3p+CpbeOq5bnxi/mRxq/69ve5W/dK7oqT2lbIF5d5F/a7qpbdL1d3POFXXZu6X1/HPLR/BxwzZtl53/d74SlVvy4bSjTOFnRpfbu2o2hctN9yGgBuxMbnjNY3YkEHRZIyNkJBkhMQBT0hkgSMl6/qezzOxUeV25Xdjm8kVxc97zW1OcM6fbu88L+JD/t56t3q9t815Ydkb2H7IHMi5vRdP/PlDzDthL7GmojlUd831mtfpSudcqdYuqu7qXj9rGlKomNi+vw6rdpti1C91zmjp6UNPS1NKfd2ID/sazNu1xN6W1LWOs2znWnbMbbeI9Zu+PiUsb70/ijOPnySQVevVW7DQdM30uy7xs9ZQ8+VA9zAaWmvNdalf267yV0DFN5+IjTZBbPxLxtiIxTESi2txNmQwUbcAooEkNqRSQwYOVfJLcj1R5IaKr0GqjS19BzKxUfEmnv8GZjptyERsWJt4u+RTKUDUJKk2h84NWqYNmx9XFPdFi3WC4y5VhCux8YPZNwiyxU5myLYtDn/N5pJDm1Fn+wgvfcHivMcZnyQTaeT1fauHxFZ/tlN+67QeL6KCFjjTv1Jni69wSURO6gsg46woUkothtzaPCuNH3G6BYdFbMg+0kkle93kgufE333BVlfVbjcVkpOwcWKgFlT2dlkLq0y2pGNsLZbd7Ucuqtzt1Clp9jNO6dlOciRdvzjJlVuTdvu2iMd0cm5n/QEmNPL/nq60Et2IjSljXjNcUWiRlpTpX+XWQpAb5JBCax9FbqztXsjERqUZRpbt8at8SEdsnPrOj22xkJwKkGzmBL+uKNY6Qc4tat3hNp/eda08AEo9EJLvZfW91xrLOSfoc55zbiUXx1zXNGpN4rXm8VqzOPtGn+ucc7uba0k68sAvseHETmGtiA/7usPfuuTi0FXCrpxrYfuBmjVfKlueYcTMKqTSJcthxpeXEAFFbIxtest0QVFxNigrCrmmqOwoKoCoOBRAEoEnNlRGFEVskFqjpobibURAf9/cdxC6u15hV5QSGmA5PtrPhind5nv/P06xLQoUy6w2wGpiUC/zdJOsm6+pV/BQN1WIm9pgxukzPckIN8WGWmBQXzoVJG6LKC9ixnkqoibKTMSGc7NL9dAXWmqyVIFbnXWa/+jdpqLBTUWgbNTZT0TSpOs7tfhTk7TTblS/usVkcYsb4o/YcCcUaPGoP9+JiVvbnGPTuRjyUu/o/euMNaMTW36Dh7rVmzB1s1O9zk68U1UvEqutJ//JFgg3Xb/oJ1D6Alktrp0nRlvukKdbXqoeP++ScnxHcp3zj4AXsVEX6UM8EUcinhQZTihLiiI2IsZBjyI2PtzJxEb+e6a8SswHsXHf5Huyeq+5k+HeqoL0io3M7+1z8GtBbKj1iHPu1P+tDprU+ss5r+tqSKXw8Lsm87umcZI2mdYs+pqo4+jalPWaH4t0Km6yW281mGS8Ewv939Zhj791iSK5/K41nIdizvnWDw58TeUhIIiN9vEY1/QvqdSIxzEyYqg2DGKD1Bp6ZpSyIjaI3CDXE/GTCI0ackWJCtcUJjYqz6CL0aJMigmqgx9iQ8/SIOstTxOcL2e/k6hqe6bTBWvjn5o5hRYCTuJFv95tM2udEFjoq0nSeaLttbFVJzz0fOdEnYnYkMSEfZGkY+A8XfJWdFj1dztBd1sQOjey6uSFThCu2rLARV2QaqH0rEybdLrLH7FhSUvd3YUkTmrh5GWD+imPtQCyuxL5ITac2LvZko6I24mLmz3TIvR7fx+Hq46f5Kl2SDdOdWwkseGvX5zEhnOsehEbztLVgpuJjWK8sSvjGXpGFGpRfccpmDr2daHYoKBn5EtMxIbMi0KZomQQUalcDYtUsTqxQWVwytfKsI1sWuFXrp9OsaGIDb/vtfwSG3KOa/+rdSCh14Pm04XrPyOIDTWPpyM23IgBHSM311c/a7Js1jTOedHvmoUOa9zWa9nYg04i0Jye6dmZDt7ciY1s1yX+1hrUTvMg4s+3Y+eRX+aMZNl0foVeqxMbIrZGLCaIDXJLITKDXFPoZ0UQG3pGFFJsbOo9kBUbFWrYhWxWLsFD9c15pokonbuDLnv0Uhc473duTIkVT7fp86Oy8NqQ6acAXht257Odz3OSIZmIjdEqNnR1hKV2ST1N8qPYoLIUNjt7mtFquKHov1exPXQb9XOKVghiw0/64UyuUE5bKKRiw7LdOAjfNkcsEjdMlUxV/y6V2HA/PXT2y2gVG873EhMbhXxTV1bZXsRGXYSyohjEhiArEhaxQS65IciscOEw1uz4nOmKwsRGZdlHNq1xuo643euH2PBag6SbE0hlmum95/a9u9LS/b3tJB6KrdjIdk1D+KdTVKY7KMtVsaH3eTYHQYUkNlT8NWVXfggxCxsZj8TPmiabscLXlh8CitjobCZXFHI9sWdGKWtig1xQKGCWUmwQsSGCh5JqI8LERvmZa3Bq7EYMKIY+U7pXrxgb6oWcidjQpfLpXFH0RYcq00tumG4C0QN4up3SOycjvX7KH1WXeXoRGyrdmDoFd6o+1AY11xgbbq4objJTPcaC0z81U9/oJwj0d7cgk26xKNwCYzqt3elPquPg3Q53CahXjA23RYFqs05UUTA2P4oN5yLWzZb0djpJODdcdPJM2YhXyl+97irdq5O8cvfVlrg5n+8kNpy+0f5ibFiuKZkW+MF543FNSo2AG7ExjRQbkV4zvgZF2CCJrVJshAWxEUIkGgL9nYmNUvdiMJ4/2nSv7jE2vN9r7uS4d1YWt/diprlXv8f5Tk9HbDQfe3PKQU+uMTbUnOhMnetc06jDmlYjppZznsl0mOP83l2d6R4EXWGhpzt3i4OlgnSrOc0ZQ8PLVXo0ig21lvS71lCjSa29nWuuYIw2rkWxESBio72DXFHeksFDDTcUlfKViA2aJynWRuBjbNAEHgpJ6SURGlaMDSsTiiI2iOTY2HMAKzaKbXEV9DynH6Bbpg01OTgnIi/fSzdXDeckq8cKcNvYuZEu+vOc8kzljqC7X2TKZOF1IqO6Vy/L2kjKzbDTP9dJBpBLzlsrp2FPLfq5NXHRhnM5Zi7+OPTsGE5/UfesKE+AFjHep/Cq9t6+v3SF3h63idS5qNHJES/fUT+KDetUh/5mxyFbYoOUD+lsUB+mzuu2r1yHyMwpZoCvTKdzzijsKjp62hgbHtHiqV5utpzuteK0DXmtvY/99ouT2KC+1cv3kxVFHxtMbFTQhFDgprgRG7uMI2KjT8pqE4YrigiCBoRCMnyodEWhzCgRrNlxHHo2yXSv9GFXlAJ3WsCL1zeEwh56ZKBrPdOY14GL872a7r3mrSJNjctln+d0AFPnZa/3djaKDVoTZJrX7XNYL1S2F2dWFK9sWc41jRWkXM/+lZoVxSsumHM9mYpZ+jVM6pzo7spL5XYZmWXUequQig2nW3OmtYayDssO0me0C/hw5OrlCQFFbHQ2vy1TvRrEhsqQoogNPTMKzYnkyhm44KFMbOTJKrgYRsCBgB/pKoPGCBQDAWuRmX7xVoy68DMYgWIhwMRGsZDm5zAC6RHIpJrNhB9n78iEUHbfq/5wBq/PrhS+ulIQYGKDs6JUii1zO/KEgH46YXc3YDY8TxBzMaNAwE1KO4ri+FZGoCwQYGKjLLqJK1mBCChli12h4e1KkwkCJjYyIZTd97obuJt7dnal8dXljgATG0xslLsNc/0LgEAmqWIBHslFMgIZEUgX3DXjzXwBI1DGCLgSG52UFYVdUcq4W7nqZYBAaqpwe/ysbJvAxEa2iLlfr/cLqzXyg2kllMLEBhMblWDH3AZGgBFgBBgBRqBiEWBio2K7lhvGCDACjAAjkCcEmNhgYiNPpsTFMAKMACPACDACjEAhEGBioxCocpmMACPACDAClYQAExtMbFSSPXNbGAFGgBFgBBiBikOAiY2K61JuECPACDACjECeEWBig4mNPJsUF8cIMAKMACPACDAC+USgGMRGKBTOZ5XLpyxqdzJRPvXNZ02rse2lbnOpn59P+1FllUubyqWeheijMiozOYr3MRMbTGyUkalzVRkBRoARYAQYgepDoBjExtSjzkSkrrHqwB3q2oC6sZOqrt3U4Gps+/DOLtS2jS1Zf8f6diLa1Fay5xfiwUPbN6OuY3whis5rmcM7NqO2Pfj1zGujy6ywwa3rsOmZv5i1/vynD8YukzoQj8UQiUaxfstO/OnRZZ6tYmKDiY0yM3muLiPACDACjAAjUF0IMLFRuP6uxs29QrMa287ERv7HEhMb+ce0WkvUiY3jj5qPxkgMr7z8kgnHnLlzEa5rxT0PPeMKERMbTGxU69jhdjMCjAAjwAgwAmWBABMbheumatzcM7HBio18jigmNvKJZnWXpRMb53/lM3jib4+nAPKpI47E//w+9fd0IRMbTGxU9wji1jMCjAAjwAgwAgFHgImNwnUQExvV5YbDio38jyUmNvKPabWWqIiNcWNaccIR++KZJUtSoDho3sG459HlGBqJpXzHxAYTG9U6drjdjAAjwAgwAoxAWSBQCmIjhGn47RW74LB6HaIYnnjkWXx9SRgTProPHjqmAS8Y/55+0oF47ADr4sSWjdj7uvfxpf97KL47wyUw6eB2fO+JKP7jmBa0OnrhzeVP44Q/RSHLjOOmxa/guhCQUqfB7fiPK9/Ew5iNh64Zh1kuvanK8upoJ7Hh3m5Atcfrexh1eSgEAxu9XX1mG5y4Ub2uuOgwLBqnamhhbH1n3a9+d1T3Shz6mw2jsl8vUke18dAe2Yf5+HjZh1fZoST1aTtWG/aVjzpQGemIDdEPzdKmqB8L8XGLsSFtwnsc5LseNCYvbd6ct751IzZUf6txo9qg3gfpxqW4d++BvPeDM8aGtLHs3htkI+nGXiHs1qqn/T2g7KbZeNe62clo6uMcs7J8+/sp37bJxIZENNQ897QkTfyhUAjhMP0JIxIJi5/RaET+iURQQz9r6GcUG3sOQDcTG/m2SS6PEWAEGAFGgBFgBPKIQCmJjb3XWxtoudCNCnLjB9jPJDa+8c+9xAZh2CAk1EJ87ErrXrVZ7nhDkhb0cdvki43PpJ1iU/P6yRax8VODvNDL1K9VG9FsN0VexIbebr2e31iyqyB89O/1rlabjbUGFvSdXs/nD7cTQs7NtI4xEUiK9NiuYZlpc+XX9LyIDWrDg5+KYDOAJ698WZBKo/koe0hnH87yR7MhS1dXL2JDPq8BiS31+PD5pYK8K8THm9iwSMJCPFcvs2jExt5RdNcP4R4XYjIIxIaOiZ/3hnqHeY19sSEtACGnyuwcjGKd9v5UJJGTPNLbNZr6OInlQtsllc/EBhMbxbAzfgYjwAgwAowAI8AIlAiBoBAb1Hy1qf78vzpNYkMnObw2hH6JDUkMhMVm6M8asSH+7jjFpTJPOSmO3nvXmyfsfjYoejf6ITb0up/4pxlpiQ030kFtmv938Su4UyM2vHCjMr6YlGoJ+fcdeLalGYNPSLVMoYkN2jB9PfkBbgxNFz9JGaL3CxEdFlnTg89fKZU9iS39WNlZm6KycCOwUjaVmtqHNr0n/nGOqdiQOFmKBkXyyA36IFZ2NqKzZwRtNb1SwROSaiOdRFPP8yI2yG4enbYDn/2wXfwk7L3b/CYOuNhQ2Qz24100YkTbcKZ7TeRCbOiKHnvbu/FsS7uB/Ub8sHe8oY6SJ/s/NXAwVVeGqqjtbEuxYVeL2BUBfl93noqNvQewpKcVQwZRZBFmFl52tZJ8vj7W7Wqs0akF0mVFcb437GoOWa/NZyv1mazHf02aZ1OpOe02X+SYIifWrxzBR7BBjEf5TpqMzp4QZmGLsFenwsKtPm625NXP6YgNN7tR9jZ2/U5MntkmlHhvLl+F7XNmmDaaSQHGxAYTG37fO3wdI1DRCLTuUY8x+zWgbmwUyWQSAxtH0PXiAPrXDot2RxL/htNvPA7zWpImDhtffgA/uP7pUeOy26Lv4MIF2/Gj836FdT5KC0dr0Dprf9SNmYxwTS3iQ/0Y2PQBelatMO8+9gc/w2d3SeCNv56HG++uwcRDv47zzt4NbT3vuD4n2zr4qCZfwggwAgFBIEjEhjrt/eTzTTZXFN3lRFcXKAj9Ehteio2Wi63NfrpuKQSx4abYsLvoSFeVOdcNe26oVZ31suTGyHK1UdfobaANNJEc+oa7kMSG6Kcrx+GNK14WJMyDn4rhKheygOqw7+qn8ecxhzsUNlLR49zUpbOPy74wC1f/6T3RfGVfc34SNYmNJZP2QO+97wnySseGNujfnTEgN/FC0dMAizyS5JhTbeJFbFxx0SEY/9xSSPWRLEdt1BRBotr8rdB8s98kUdUCXaGTG7Fhd0XRXbmU24h++v7s3ofhuzMSmnqqBfGVK7HgplZTPXXupr1wZvJtXLMkbFMS0L1Upo4x9VeuSo50xMZd69twNCQ5JgmzzXhz8kRBOhF5denJb+DqP0ZNNzP6vcBXkJiSNFP4Zzu2nf3gl9hQxJhSZjhJPPX7THabb2Jj7fJ+7D8nLsYjKb9obD6yvg2ntEi3okz1Uf1O1/pRcri5otC7XdqY5SZmjlnj/XcYpDuXHJ/SRr3edc4+YmKDiY2ALLu4GoxA6RAYN68R0z7f4VqB93/Xhe53B01iY9p7f8kLmaE/LBtSIRQOY+LHTkZtW2pU9r6172Dr8r+JohWxEVuzDOdffi8OvuBHOGP/OiSY2CidofGTGYESIVAOxIZJYGh+67rc3JvYcMYWsE5l9RNDOi31Excg282P3xgbiqxJJ0d3ttHpw094nLvxAJMQyobYkOoNufnePP/wtH7+fs3UzRWFiJcHDu7DIbT5MU6FlVJEKTnkxqYBT17Shb2/b7nl+Nks6Zjo9qFvogRJpBEbVkwXw1Y05YFyWyLSQycelOoiZXO7sytl/qU6PXhlFDdd+YYgT1Q55DLlbDMRHjrJ5mbXuREb7q4odkWDLJlskdQ0qu1S1SA3mspVSpEB9pgwcmypDa4kJ53jL3vVRjpig+LoXCzIMSIpJmPoibWo+9R0m5pGbyPZhEVsxHF2SgyM3FUbvokNDU/L9sL4g8PeqS8y2a3fsZjuOjWu1jxC2E0Vyi3qQ6Wq0t+L6epD7w0rlo9lS16xerwUG+4xYfrwGwc++rtYuuC5k41625nYYGIjH2OGy2AEyhqBOf8xAbXt0mfb+el5fxDv3dLlSWzUxE/FhbcfhOkUEmnNMlx0WdT8N5UVW/MuXu7YQyg9SOFx9U8jNuUHKSoew+WmYqN+0Xdw0Wc6RTWU2kKvU+tu+6Bj7uGeeG/8530Y2rZREBtHd/RjG9bgV+f9Cvv/4GeY39GPDqzBz++K4PSzd4Okcjbid1+5Fl2nWqqRKQYJAgzgbzctxv1LI2Xdv1x5RqDaEQgSseHmiuJ2Muk8/fWj2HDGzNAX1l6uKE6Xg3wRG+pU1ulGkcnP3tUVxQjESptNndjw74oi3VKklD+G13s6MKenMMFDvTbSyh2Fnv+zNxrwvV12mAoVhZUfYkON5XSnvE41gdyQpbopiBNhIx6LUnMQofGH0EShJlGxXPT3h5tiwy3ArVJMKMxVmy33INknxSA23IJV6mPFi9iQypJ6OF0S7MRG5s1mpvdvOmJDqi4mY+QNpTawVBhyLBhKk99ETbWTndjIXwDZfBIbC4z66uoENxVMJuz8fO9U6kjVyziT4BDPdVFLuI2jbIIOpyc2Uu3G+W5kYsNP77pfw8FDc8eO72QEyhqB2rYI5nx7omcbEiNJvHrlehdXFLnpHznq5zig636TsGhc+hyaPnMw+v56Hu774Js47+zJePGmxVg371qcPmu1zQ2EVBRfGvsyrv/XboLY+PHXurHojjl499eL8WzyfJx3ThMeOP1aPK8FXht34KfRNHV3z/pue+1p4ZJCxMan8TZeGjMN3Xe+jlnnTMPalzqwQKuDcq9pXPoNk1wRpIfxXJ3s8OMiU9aGwJVnBCoYgaAQG17BQ6XywO6CoE661WmgH2KDulCPL6EvrEsZPNRWDyNuQTbBQ/WAojqxYQYH1TJxuAUPVfE2CB+1CXdz98l2CKSoVVwCH+pxJqRrxmTMhRXEMNV1KNUVxdkm1Q46cVYbROGaYMQvoWwsumJDV6jowVadxAbZ2G++NQX7dA66uqHQc53Ehptd6htJqYCwt1m3h/y5orgrNmR/6+42Mkiv7gKUltgw4tLIQLyyb+yuKOOgAvK6BeP1Y1PpiQ3pknDepARaerba3LXkWJAbZB1HpyuKys4z2mCWvokNxxh3c0XxY7f5dkUhRQ6RoQ9+qgEhIyirUrLpbnBe40i6L6XakhsBSP3uhbczOLSXqw4TG35GDxMbuaPEdzICFYhA3bgo9r5wQtqWvfK9dQjHZIwN3RXFLe7Gppc/xMD+0yxiw4UksBQRUuWhiA27koKqlKqYGD//s2iYOMOzvttXPIPu918xiI2luKNrfxwzdifCHTvwzHu74thZq3HN19/BkVq8EF01nyKe8gAAIABJREFU8pulHTjbUIzIh0hFh06uVKAZcJMYgYpGoJTEht90r85Tb2ekfr/Ehlo0z9wi40rY0r060zNqKVaVAeRbsaHKlUoGS27tjLGhp0F0SyOp3C48M8GYKXFT073qxIZbxplcjd9JbLhh5+w352ZHd3XwCh6qEzKqrrp9WLYTwz9WjuBjkwfxH1eSG4I8rdeDNL61kgITRsVmWARz1BQb6jnpXJacxIYzQKje3+p0222DZypbShg8NJMrigzAKtOZJrZQANp24QJCpIjCqNDBQynWgnRDkHFI1KZbJ7LEWBrcjiWGEmnRjslmoOAgBQ+leC2y3y2XHpnK2t1uC0FsKFcjRfboyrhM40jPskR2nokczTV4qCJ9mdjI9c3M6V5zR47vZATKHIFIfRj7fG+SZytGumNY8eNNnq4opIwgxYYKIqpcU0zFhoPYIOLg/xiBQong8FJseLl/jNnnY2iZ8RHP+m5d/jj61r5rEhtEmpBrC7nBPIajhGpk6fY9McumMnFXbDCZUebGzdVnBAwESkFsVAv4XilPq6H9+W77aE/UR4u5H7cQr+ChuT47U8YXZ7luWVFyfXZQ7nNTbASlbno90ik2gljfaqwTx9iQvc6uKNVo/dxmRsBAYOaXx6JtT6L8Uz+bl/Zi3SM7PYkNlW1Exau47ctr8fHbD/JUbAh3EyMmR1fPoIh54SQ7KMgnfVTgT71WDeOnYfyhn3OtazIew7rHb0N8eNAkNlTMDyJaXhj/34LYsFQZA+jqacTIe3/BnZsXmHE+KB4HZVShT74yv7CxMQKMQOkQYGKjcNjne3NfuJrmv+R8tN2p1NEDgua/xt4lmioZFxWPbXPrEjw023o6s0VkOvnWyw86sWEPNmpHxqnCUt8Wm9hwiwMj6pKp73dsRm37+Gy7u6Kvd8t8Ihuce5DW0QDGxIZEj4mN0VgR38sIlDkCFGdj+hc70LSrJBTUZ8ebg/jgri4krQyvgWhp2+yD0L7nfFtdEsMD2PbaP9C3Tqa84w8jwAgwAgoBJjYKZwv52NwXrnaFLbka255vxUa2PRR0YiPb9tD1xSY2cqkj3cOKjVyRK959TGxIrJnYKJ7N8ZMYgcAi0DilFnVjIkgmgKGtMQxsGglsXSN1jajrGI9QtAbxoUEMbV2HJFWcP4wAI8AIOBBgYqNwJlGNm3uFZjW2nYmN/I8lJjbyj2m1lsjEBhMb1Wr73G5GgBFgBBgBRqAqEGBio3DdXI2beyY2xhbOoDKUzIqNkkHPio3SQe/7yUxsMLHh21j4QkaAEWAEGAFGgBEoPwSCRGyYPvjYDsp48FAIcE2ZCUoNugtU9H5C3fLft/tvO+MjHHAxZR5w9lMfblr8CigzQT4/TGx4B9/OJ85BKSudYkNPJUt2XYhPKYgNPXNGIdpUCsVGLm3yckVJiSuixepQzxEZmozUudnaRi519dNPelribDOwuMfWyBxXQ7VFTy/rlS7WnjFpI/a+7n3RLBpnKuOQs51MbDCx4cf2+RpGgBFgBBgBRoARKFMEAkls1AMqUKRXKtcHPxXBZgBPXvmyICTUdXMRQ2L9Ghz6mw2iR8xFtrGhIGJDT3FayG5jYoOJDUG6iVTCDUhsqceHzy9FthtFvzZaCmKDNpKFHE+lIDZyaZMbseGWPlkExDXSCLedfaiZGtdvHzuvy6Wufp41emIjbiOL/dTTzzWq7vRef3TaDkgSZDIGn3gWP8B+ePBTMVxlkOJMbLj3NMfY8DMC+BpGgBFgBBgBRoARKDsEgkhs7L1+J7pmRvG/i1/BT0NSndHxxtNQp3e0Ofh68gPcGJoufhKJoYiNset3YmLLAA7RTvAOTA5gj5ZBoQJhYqM4JlqNpI6XYkNtwuhknjZj6nTZfurcj5WdtVj9yLOC+NCzc/jNjOJFbOhlOQnDw0TSN3ma/o0lu4qxtvf6lWJMCVJQKAl68Pkrd0FnzwD26GwQBkTlfCs0H48dILPGFSpjjRexEbQ2uREbFn5SfSZILkzDKSfF0XvveihiQ1dsPAwiwcZhlrja3i+Fwt+psKC+PPGPc/DQNe3CHr/xz71S6pSOnHNLzaxj8fzh++ChY1rQaryKyL4X7Zis2dIqbJ8zw3zn6/VT2XPciI3N8w/HvquteYKJDSY2ijPb8VMYAUaAEWAEGAFGIBAIBJPYWGmSFgt+E7URG2IzeOU4vHHFy7jz8H3ME7qHTQJkE2oPbJakiNgkNODZ5RF8eQ5t0CSxkeKKkiGVY64dVY2be4VVNbbdi9i44qJDMP65pcYGsUHYJqmM9NP7108+EI8dEBUEw7N7H2ae5Gdzcu5GbOibTBovDx0Txj2LX0GLplxS1/zmki7s/X1vYkO5fun1LjRR6EZsBLFNbsRGJgVCqiuKJJAUiesklgqF/2VfmIWr/ySz5pnuID+JCmJjzSNrUfep6S51ssga5/vRjdjQsVh00iz03vueIHt0wkPZku6Kcu7GA/DQMQ14wUG8qXmBiDkiOz75fFNatQbVkV1RDHKtee5pSZr4Q6EQwmH6E0YkEhY/o9GI/BOJoIZ+1tDPKDb2HIDurlcQG/4g1/mQ72MEGAFGgBFgBBgBRqCgCASV2BAL1yvH4c3Lt4rNllrsT/joPnjg4D6hyJAn3lKGrE6b6bpXd/24OLmjE2U6IddPRAu9EdM7qxo390xs2IOHEjHx4JVR3HTlG2IjRxs8ss0T/zTDpo7QCQw6eXaSb35UG27EhlsMBqd7l3q22sR6KTZSf194BZQbsRHENrkRG5niX6QSG3Gcbao11EiK4X8NcqGQ+DtVEXMUsfHwNuxy7HhDQWLViQg4L9WGe4wNexwjeo+bqg2Hm6BObAhVkBZ/xLvvJ2PoCUnCKLJDKaNUrZnYYGKjoIspLpwRYAQYAUaAEWAESotAUIkNJYV/dNognm1pN4kNXYKukKNNn67sUITGH0ITTYJDLY6Z2CiOvVUjqeOm2BDqhhlhG+h0wqw2b2qz6iQ2vAIgpus9JjYsArTYZE02rijKte7PYw4XyhyLeCViQ7p/6KSBIqIKQWw4AzYr9xg7sTEmpU7p7NCp2HAqV+Q7XBIdfyalkkFcuCk2/BAbTlcvPe6GjiMTG0xsFGf246cwAowAI8AIMAKMQEkQCDKxQYAoIsPp960WrPLkL4w/GDJ6Umwo//DOQeDFJ57Ff02al7J4dp7mFQL8atzcs2LDUmy4ZvQRgUTl5pVcTlQgSacryndnDIiNn3SnGofh5d6xA8xz9L6diDa12Uw51W1DyvpJFaKCfurX6C4qViYX6SJRiI11pnHnzxWl9G0aTfBQi9iQOCuXk8wuQqNXzOg2qlRE9HyT2DDUIs46pcsi5SQ2nMSMnrlEzxaUjSuKCg6tq/boPe8MKMrERuoI4+Chmd46/D0jwAgwAowAI8AIlCUCQSc2lGR5rQpW6EiLaC3M7QHn9AWz2DRqp4Kp6V4LE/yQiY3qzoqiSDeKaaGnElYbO3ucgMIFD9VVI8qlxZ6G1ErFqbsRvLNFBd31JjbohJ8UKcUOHhq0NnmmexVElgoGSoEerFTWbule0wUPdSOW8oG/hWUM/1g5go9NpkDLlnokH8FD1Xs87ggU+tbKnZg8Myrivmw2bSlz8FA12equKV4pYNW1rNhgxUZZLtK40owAI8AIMAKMACPgD4EgERv+alw+VzGxUd3ERjaW6hZwMZv76dpSpHvNto7ZXl+KdK/Z1pGu9yI2cimL7ykMAkxsMLFRGMviUhkBRoARYAQYAUYgEAgUm9iwnxTbIVCp/AIBTB4qwcQGExvpzMgZf2O0qgcmNvIwaHMsotqIDfcAoYJeE5l90qWDzRHiUd/GxAYTG6M2Ii6AEWAEGAFGgBFgBIKLQLGJDScS0z+2D277aBzX/XoFHugKBReoHGrGxAYTGzmYTc63MLGRM3SjvrHaiI1RA1aCApjYYGKjBGbHj2QEGAFGgBFgBBiBYiFQSmKDSI17j25B6/8fJDTZtwOLf1lZ5AYTG0xsFGsc03OY2Cgm2vZnMbFROuz9PpmJDSY2/NoKX8cIMAKMACPACDACZYhAqYgNndRQsFUaucHEBhMbxXwlMLFRTLSZ2Cgd2rk9mYkNJjZysxy+ixFgBBgBRoARYATKAoFSEBtupEYlkhtMbDCxUcyXABMbxUSbiY3SoZ3bk5nYYGIjN8vhuxgBRoARYAQYAUagLBAoBbFRFsDkoZJMbDCxkQcz8l0EExu+ocr7heyKkndI814gExtMbOTdqLhARoARYAQYAUaAEQgOAkxsFK4vmNhgYqNw1pVaMhMbxUTb/iwmNkqHvd8nM7HBxIZfW+HrGAFGgBFgBBgBRqAMEWBio3CdxsQGExuFsy4mNoqJbaZnMbGRCaHSf8/EBhMbpbdCrgEjwAgwAowAI8AIFAwBJjYKBi2Y2GBio3DWxcRGMbHN9CwmNjIhVPrvmdhgYqP0Vsg1YAQYAUaAEWAEGIGCIcDERsGgZWJjLBMbhbMuJjaKiW2mZzGxkQmh0n/PxAYTG6W3Qq4BI8AIMAKMgG8EoonP4bEXTsGeb96GqWf+Vdx388N34dSZ9LdePH7NGfjCrRfgpbcPxyyt1K7nrOt9P4wvrAgEikFsPHH/dQiHQxWBVzaN6O3pRXNLcza3VMy11dj23t4+NDc3lawP31q3DXtOGVOy5xfiwf98ayMO33NiIYrOa5lL3t6Ij84Ofj3z2ugyKyyZiOPfjr8Y48a04oQj9sUzS5aktOCgeQfjnkeXY2gklvJdTcO+aO8Yj87mtzESiyE2EsdILI5YPI4Y/YzFkUgkEI8nxM9EIolkMolEMon/OvcQ3H7n3YFALNQ897QkTfyhUEhMzOFwGJFIWPyMRiPyTySCGvpZQz+j2NhzALq7XkFs+INANIIrwQgwAowAI1DZCChS47AWQBEVB159HZYcP4Jf7P5tbLnjFly+93v45rwf4iZjkym/bxaEx8Lf11Y2QNw6VwSKQWzM3mMsotFw1fVAf/8IGhtrqq7d1OC+/hE0VVnbBwdjqK+Plqy/h4fjqK2NlOz5hXjwwEAMDQ2lw9RvmwYGY2goYd/7rWc1X9fbN4zVq3cyscHERjUPA247I8AIMALlgQApMz6z+Q1sP2QOOgwFxuJbbzbJjOU/+qlJclxUE0JN/Fyh3FDXlkcruZb5RoCJjXwjapXHxEZ1kTpMbOR/LDGxkX9Mq7VEJjZkz7Nio1pHALebEWAEGIEyQ8BJVqQjNui7K+ZvFWoOIjr4U50IMLFRuH5nYoOJjcJZV2rJrNgoJtr2Z7Fio3TY+30yExtMbPi1Fb6OEWAEGAFGIAAI+CU2LoksTInFEYDqcxVKgAATG4UDnYkNJjYKZ11MbBQT20zPYmIjE0Kl/56JDSY2Sm+FXANGgBFgBBgB3wg4iQ2vGBtPnnkFllyyJ9bcvxDzLitdsDvfDeMLC4ZAKYiNUPII3PT747C/zfT6sfR3F+P8hytnM1woYiOU/BLuu28u1v7uIvx4+vfxwCfiuOeEH+G/AxTGJCgxNqZ847t44BOdxvjZmILTmGPPx/1nTMKrhu3ZbdOySb2cZN9buPb0X+KPDqFbPlxRnGPj3SfPxqIb60X9v3/99ThmimzKjhV/xhFXPm17LwRVsTGaNpXCFUWOr3kY0rAnoMkG/jKvy7Xvi0VsfPXKa3Hu3DpbvyfWPYODL7g3o30UbBLJsmA55naDfP1bY9I+Vr3nA/061XY/44OJDSY2sjRVvpwRYAQYAUaglAi4xc1wZkWhIKG7f+VyLLlkKpZx0NBSdlcgnl1KYmPGKmtzRgv2szteFAv0SvkUitjQN+NMbHhbiyKA1t36OKLzOnHV1t1x/+7vmDZmbbitTRSRB4dtl3ZJGyi6fv75tSaRdMFDRwtSTrddVYN8EBv6OJAbOEla3X2+9fdbPmcnY9Tzg0psjKZNpSA2FIGkk0qKUPAitYpFbOjWLu17GpY67OMnIUkcNz9vkWJBeaeqMafGj0kWfakHi+6XZC2R2xLv7R5EZBMeOuFHkO08AgN/tBO8XuODiQ0mNoIyDrgejAAjwAgwAowAI1AABIJGbMw/f5tYlLfv2IQZU1rw4ru9OHByAmswEbs2AfrGQp2s7uI4+SsATDkV6UZs6Kfu+mmjfhKrTuPpd+fMWCVOiP8EqdKgTXr9yQuF2oWwuPH5sfjGJ+NYtW4iZkyx45NTpfN0UxAUG+bG7/gXsNt/jsW5V/7B1jrCd1FyNbo/Mk1sqC546Exzo+ilflEbM7dNYz6IDb2CukLgieOIzJAbOrlxk3/X6xlUYmM0bSo2sSHJrG14tX22SQzQ724b90/cjWPM8ehU65SC2NBJOCcxrH+XpyGdl2J0tRkRGJKkTbVlr9+LMYtHUtRK+vVe44OJDSY28mLEXAgjwAgwAowAI8AIBBOBUhIbuiuKIiz+BHnauO8OKa+Wp9ZNwk1FbjylRPzUG461nZzrJIBz01Eq5J3Ehr74/knI3Z1E/l628e+d/5NCbNAG/EpcZLpPSMVGJ+h0+dQbznKV0Jei/UEgNqjdlmzdLm2nvrjvpBH8QjspVsRG3CCJAPs9qqxCuqJQnXXXDV01oCT8jR6uMEEmNnJtUzGJDZ0Im31HquIh3Tum2MSGab+GS5Su7lGKDfUOLcX493qmm2JDvd91N0QvBR/9/rSOHYhMmSBcWXRyONP4YGKDiY0gjQWuCyPACDACjAAjwAjkGYFSEhtOVxShTvjyu/j07ZbU323BTqflchNvSZe9TvjyDFdWxTmJDX1z51Rr6G446rRVPyFWig13YkO6KwRJgh4UYkMRBb/4/mxEZ+whCDOpCpISdklmSDuShNFuWG/EVvDayHr9Pt+KDT3Wg05ySfWGFRdEGWWQiQ1Vx2zbVExig8bdHu9YpKlTlRMkYsNNuWCpwfqxal0Yu2J5IF379BgbiXWbsHZKq+mCoshIr1gm1MbPtssYN/KdmEoCe40PJjaY2MhqAueLGQFGgBFgBBgBRqC8EAgKsWESE8e/ADot1X2wVZwBfePuh9jwCjJXrB7yirGhu9DQiTxtWpnYKFyvEKH0i++PxdeuqBGuJi/c2oujzpxlBC9Uz+3Hs7e+jiln7mNusnRSTXf58Pp9/okNqV6isfBMxwlm7A/nqXd5ERvZtalYxIbdrc2yRWecDeUaVkpXFNn/kpjzCrYcVFcU5yh3EtKZYi3p3+vjwM/4YGKDiY3CzTJcMiPACDACjAAjwAiUHIGgEBvmaahvxUZ5uqII9wdx2mgF+Ls4dJUZJFJ3RdF/L4NHSpecVFcUVmy4DSSdLKMYGxQ81HkS7PT5d8YtEBtZ4a4igzQSwUHXHA3pKqV/8kFs6CfxepDYVw/6qcMtKTVrR1AVG6NpU7GIDb0fveKoBEWx4XRDcaocvBQLJZ9sNDcrpYbRx5JX/Ay93qnufF5ue6njg4kNJjaCMAa4DowAI8AIMAJZImBlQgFW3L8QR903DlOPvgSPn7YHWgEke17HN+f9EDeFHfkKs3wOX17+CJSS2HBL9+rMOuHlikIpMMsxeKgeJDRT8FC9fbpkW8UamaYFD2VXFPexaE+PmZpC0klseNkUp3vN/V1Xfule3bOKBIXYUNl6nMSaHphYV5rk3nOFuVN3RVHxaiQZo1LAqufKVLAUDFQRwqSUcQu0THdkSofMxAYTG4WxaC6VEWAEGAFGoGAIHHj1dVhyfDMev+YMfLvmKvzjol3w0mtPoHbv43Bo37PY9Vu34prLbsIX8QSaj725YPXggssDgVIQG+WBzOhrWah0r6OvWeFLCF6MjdSsKPlGIR+KjdHUKaiKjdG0qRSKjVzqW+zgobnUsdrvYWKDiY1qHwPcfkaAEWAEyg4Bk9i4/qv4j5GLcd/F8xBb/SC2TfkcDh1YhsP+fh+O++h/YnHTSlx40H/i12DVRtl1ch4rzMRGHsF0FMXERk3hwA1gyUxs5L9TmNjIP6bVWiITG0xsVKvtc7sZAUaAEShrBG5+7C6cugs1oR/dI41Y++ZZ+NqmxXjw07OEK8rOkQG0YS0ue/jXuOfpXmx6uhfxoURZt5krnxsCTGzkhpufu5jYYGLDj53k6xpWbOQLyezLYcVG9pgV+w4mNpjYKLbN8fMYAUaAEWAERolA4+Qa7HpSB+rH1yCEU3Db8Qdi6J+n4ajfNoiSm6bX4fRzf4JLx34oiI0nDcXGlmW92PRUN0Z6kqOsAd9eTggwsVG43mJig4mNwllXaslMbBQTbfuzmNgoHfZ+n8zEBhMbfm2Fr2MEGAFGgBEIAALN0+uw/5XfxZ8O3g3r11yAb267FI/tF8OvTr8CbT/+LU5pexMXn/MvnPCrE7HXxj/iyP9dirqxUVvNu17qw6anejDUFQ9Ai7gKhUaAiY3CIczEBhMbhbMuJjaKiW2mZzGxkQmh0n/PxAYTG6W3Qq4BI8AIMAKMgC8EWvdowPST2hBpjOCCI/8LX2yWt71hqDWmfubb+OupRlaU/jdx0bnX4Y8AGiZF0TyjXig89M+OFQPY+FQPBjaM+Ho+X1SeCFQKsaGnAaSUnEH4OIkNK+OGjPav6qmyBDSsS00hmo92eKWvzEfZXmUEKXhoIdupl80xNvKPNMfYyD+m1VoiExtMbFSr7XO7GQFGgBEoKwTa5zYKUiMUDSMxnMS2l/uyJiTqOmvQPKMWjZNrbW3vfncIG5/sRt/q4bLChCvrD4FKITb0tLDBJjbmYkxfAzY8fzYoZS19VPpCPf2rv94L7lVMbBS/b9gVpfiYqyeyYqN02Pt9MhMbTGz4tRW+jhFgBBgBRqBECIw9oBm7nNgmnh4fiKPr5QEMbc5dZVHbEUXzzFo0Tauztahv9SA2PtWH7ncGS9RSfmwhECgFsSGVC3OxaUUP5s0dL4LcPnvr65hy5nxQzNsdK/6MI658GkrJ0CQabqkcvn/99ThmikSDyID559fivvvmiXsVOaDIArpGlVcI/NKV6a7YkO3eHUtEG6Wa4gi07whhVyzHwRfca/zuOOwvGt6Ppb+7GBc8dDRu+v1xaN+xCTOmtIjfbT/yFyYOCp+Wn1+Pw7ZL/JRCZOjJ+9F78PFoNsgUHT8d13ziw8RGPtH0VxYTG/5wKsRVTGwUAtX8lsnERpkRG1M+cSkuPCuGX592Ld4NAfTviy+cDVIjx1Y9hXO/eato0Rd/9nscMYOCw/XiHz87B7c/Gcmv5XBpjAAjwAgwAkVBoHNBE6Ye0y6eFeuNo+ulfgxvi+Xl2TVtUTRPJxWHPFVWn4ENw4Lg2LGiPy/P4UJKi0DpiI15mGq4XsiNtiQutv/gWpwzYxWu/VIPFt0/F2t/dxHOf7hGqBrO7ngRR/1tIu4/owkPnfAj/CQkCRK65sfTv48HPhEXZdx9/nfNv8tr5mHoSUshUSzEvYiNDU+uxd4Hx/GL03+JJ447H/edNIKnVs3AMR0vCmKD8Dga0i3FVKIc/wJm33Ec9t0hf0+kxWXn/RZX3VBvEiFEXFwcugp/mdeFa7Wyf/Hld/Hp248TxMapN5zlep9Sj+QLGyY28oWk/3KY2PCPVb6vZGIj34jmvzwmNsqI2Jj979fg4oWTkOh+A//9pWuxKnkMzr3rGOy4+WxBXBCZMeW1U/AIrsM393lbkBxOIiT/JsQlMgKMACPACBQKgQmfaMHkIyl5KzC8IyZIjVh3/gN+RprCaJlRKwiOUCRkNmeoKyaCjNJz+VO+CJSS2FBkgyIt1EaeNubX/7EG/+eM3SDVGuqzEfcYG3xSM+iuG7orCpEjRIJQefQhokCpGIrZU17ExrpbH0f9yZ/GwB8vwqsH/RSL8AjuxjGizvPP3yaUGUpdodQt8p6FmLFKqjHUR1dfvPukJC7uu28alhokEZV95BU1tjIVJkr1QvcxsTF6y+AYG6PH0FkCx9jIP6bVWiITG2VCbEQTx+DM703Ao89MNBUbHyT+Dy65uwN/MNQbRHycMelJPIbP48ANX8V1t9SC7jv3rsOw4rRL8aS1Vq1We+d2MwKMACNQNghM/nQrJny8RdR3aOsIul4aQLw//6SGDkioNoSWmfWC5AjXWdEZY70xbHyqF1ue7Ssb/LiiFgLBJjakMsMtZoYViBOgjTkpFZRiI+jEBilMJKGxHKtm7G8SHNkQG8pNZ2TFn1OICyI79niH3E+OEmUrNxYiS76++tu4/4zd4HZfPscFKzbyiaa/slix4Q+nQlzFio1CoJrfMpnYKBNiQ3W7rsBwIzZIqXHPloMdxIal6siv+XBpjAAjwAgwAoVAYOpxbeg8RKY8Gdg4gm2v9CExSO6FRfpEgJYZ9WiZWYNIo5UqNjGcwMane7Flaa8IYMqf8kAgqMSGdEWZh1Yj3gapOshFhZQcXz1pRLhx/AkUn0KqG3RiI+iuKERsXImL8OeTJiPUtFOQNzoZk84VRSk29Cwwt3zufEFWrDeUF6Re+cu8ZvRidQpOktiQhJHzvnxaLBMb+UTTX1lMbPjDqRBXMbFRCFTzWyYTGxVGbLBiI78DhEtjBBgBRqDYCOxyYjvGHiDF+f3rh7HtpX4kY+lJhJrmjyBSPxXJWA+Ge5YjGR/IW7WbZ9aheXotalotgoMK3/R0DzY/04tYXyJvz+KCCoNAYIkNI0YEbdidwUP1wKDKHcWZMjXIwUOJ2FAqChUzQ3fHUelZ3YKHKmJDvybZ9xZe2rEndvv/2HsT8Liq++7/O/s+2i3Zsi3JtmxjjBeMgZQQcOosEBInFFoIJIG2KaXwAglkeRsCBGhKIKElL5A3aYiTQAJvAjgESLOUEooBG2OD8b7viyxLGs2+3///3DN37p3RjHRHuncWze88jx/JM+ee5XvOHc353N+SDRrKgU9+XR5j4zLxPdZ2/nVa7jACG1qqqa4tAhvqdNKjFoENPVTVtk0CGzUMNijGhrY3A7WmnjisAAAgAElEQVRGCpACpEAlFTCaDei6sgmNCx3iMEKHYyLUGK2YbJ2weM6CyTo1p1oiuA3xwCZA0CbIKGvcOdMquqhYmyw5ffWvC+LU2iDiQ/q6yVRybWq970qAjVrXTO3482NsqL1uMtQjsFH+VSSwUX7NpR4JbFROe7U9E9ioYbBBWVHUbnOqRwqQAqRAdStgdprQdWUjvHN5dpLA/ih87xe3ujAYnSLQsLgWyBMTEoAhFzrEA5uRYIBDw+KYxrOo2NtyLThYgNFTrwcQPaUdTNFw2HXdFIEN/ZafwEbuZ45+SldHyxQ8VPt1oOCh2mtary0S2KgxsFGvG5XmTQqQAqTAZFXA2mhE15XNcHfbxCn6d8cwvL24pYbZ2QuLexGMZp4thZVU7CiSkcMwGO0wO7phtDQrgEdadE9JBLdqKqG93SqminVMtea069sWQd//BBE+Gte0P2ps/AoQ2Bi/dmNdSWCDwMZYe0TL98liQ0s1S2uLLDZK06sStQlsENioxL6jPkkBUoAUIAUA2KeYRfcT5zQOB4Z3RODfFS2ojdHaCotrEcyOruz76WQAyfAeCOncawwmN8yOmTCaG7N1hXQMcf9GJMO7NNXe2mKGZ5YNzs5cwOHfE8Op/wkgsD+maX/UWOkKlANszD0j1x2q9FHW5hUJwQKLIVGbg5/gqOtx7ilYYELl1lswWmFITy5onBQsMNfAPZSEBeYKrv0Eb9e6uDwWT+HQvlNobfbi8pWL8cbatSPmfc7yc/HM7zYilhhpXWpxLEZj0xS0uXchkUwimUghkUwhmUohyX4mU0in00il0uLPdFqAIAhICwIeuvF8PPmLp6tCZ4N74TUC+8NvMBhgNLJ/RphMRvGn2Wzi/0wmWNhPC/tpxsnA2fAPvIdk/GBVTIIGQQqQAqQAKVA7CjinW9B9ZTNsrdylw7c1gsDeAlDDYILVswgW11mAwZSdIAMaqXj/qBM2mLywOLvBQIdUhFQAseGNSEUPaCqWpYEBDitcXdzyRCqhQzExk0oxYKPpIKixggqUA2z0XPiXMFlz174eliPqG4K9sakepjpijlHfIOyNCuuwOlAhHgzA6uZpuCtREpEwLA5nJbrWrc+Yfxg2b4Nu7WvVcDwwDKun+sep1XxrsZ3I0ACObVpPYIPARi1uXxozKUAKkAK1qQCzcGAxNaRMI4PvhRE6ONKyweTogtV9FoyWtuxEU/E+JMP7Spq40dIEs70LBpP8hTidGETc/w5SsWMltTVWZZPLJAIOli4WRrl25GQcJ18Nwbd19ICoY7VP75euAIGN0jVTewWBDQIbaveKFvUIbGih4vjaILAxPt3KeRWBDa42WWyUc9dRX6QAKUAK1LECDfMdItQw2Y1AWsDAphDCR3NNm5mlhdVzFszOuVmlmLtJMrwX6aR/3OoxQMJcWQxG2W0kFTshZlBJx0+Nu91CFxptRnhm2+HuscBokQlHfDCJk38OYmBjSNP+qLHiChDY0G93ENggsKHf7hrZMoGNcqqd2xeBjcppr7ZnAhsENtTuFapHCpACpAApMEEFmhY70X1FI2A0IB0XMPhuCJETuVDD7FogQg2W+UQqyehBpKLHJ9i7fLnJ1i5acMAgZzZJRY8g5t8IITmkWT9iQ0YDPHNsohWHya5wpQmmcPK1AAY2hJFOCNr2Sa3lKEBgQ78NQWCDwIZ+u4vARjm1HasvAhtjKVT59wlsENio/C6kEZACpAApUAcKtC53YcaneTDPVCSFgXcjiJ2SoYbR2iHG0jDZOrNqpBNDSIT3AiyVqw6F9cWyqAAyWEhG9otZVIRkUPMe3bMY4LDB7JYBRzqeFmNwDGwIIRlKa94nNcjYkkGUIfMD9qarMLNtC6zGkBgELcWCoAkCBBYILVPPAB5zzGQywGQ04bDvkwj0PSoGSmMl80O8jhWKsVF/O41ibJR/zclio/yaSz0S2Kic9mp7JrBBYEPtXqF6pAApQAqQAuNUYMoH3ei8hAcdSwZTGNgUBnPJEIvRJmY7sXoWyq0LSSQj+5CKD4yzx9IuM9tnwmSfnnNRIrQTieC7EFKFs7SU1kNubVe3De5uK6yNssUIq9H3WhCn3w4g7iPAMRF986+tBNgwCAvxxENL0Ht0Ay78Ps/EI73m3bwaXzZcgZcWBXHvV17Bs5y71GTJt9iQ5rjckTudXetW44pfTK7UqNUCNmZeuwovnycF9PThyZtfwoMGIPd1wLeH78W2FR/Dby9vAw+pLNfPXbs4Xn/+afzTqzKEZbW1CB6av0ekvXHfndfi0+25+0Yas/RqtYANg/BBvPDoNBzNaDRy33NdHwL/HJDuh0L3gZ7BQ9keKPQ5w8ffjXjmviy2J5SroTXYKLYPWJ/KvSvtgfz66b49WHz/+qr63PzbW6/CrZ4DOeMq9FqxdVFOZqw9VmgvEdjgClKMjaq6LWgwpAApQApMHgU6PuzF1L/kX7rjvqQINZL+lPh/s2M2LO5FMFrktKyp2HEkIxXItmUwQQQctty0nfHAFiSC7wHCyNRoE10l53Qr3D022FpyAUf/uiBOrwsh2q99nxMdcy1eT2BDv1UrBjaUQIcfUlLZA7d+oylvy9UANrKHn+e2wLKoAfcNtuPF7pPiwarQgSofuDGY8CnwAyL7/WI/hx9szaR2cg63GmRFUY6r2N5gB+0XLkni4TzwVw1gQ4YAMvzJP4RKmrG53tbZLwLM55ALQ6Q6eoEN1veX5pghRE6MAKgSRGKH4yufWirCFwZcGXxU7gk9wUaxffCQQqe7cSl+e7kFa25+Cadvk6GBBGaaMrCuvHd+4d4kTZXApdBro62L1HKhPaZmLxHYILBRDfcCjYEUIAVIgUmpALPSYNYarMROJzCwKYJUOAWDuZkHB3XMys5bSIVEtxP2s5KFBRY1McBhnZIzDOaekgi8r8vQ7B0W0UXFPiX3iTaDQKfXBRE+po8rji6TqcJGawVsSIfOxqN9mNrbLj5R373uHQwvPkd84luNTyjVgA3l4dt+6TI0+4cxu90hWgQ80Hm5wtoAkJ5Cyk9s49jXZ0APDmLJfZacp8zKg5GaJ85ab83qARuNWHvTAfTe5sEXv78uO00lqFDOXfm69PuHHmnDC482Ym3G2qOYVlpYbCjbLvTkWmnZlG/lU2mwwfbybx6y4Vf/acbNlzfg3YzFBt9//ADOrGWkotS62Lz0ABtM118078Rqw9IsWJEswzi0CmGjtyMLM4rtDz3BRrF98PbnZBAqWbxI0EXNOLW+z9W0xz6LLj39JHb0XJ8FhYVeG21dpH6K7TE1e4nABoENNfuV6pACpAApQAqUqMCMVY1oPdclXhU5mcDgeyGko4JoocGgBgxyZhIW1yIVO1liD/pWNxgdYvwNlipWKkI6LmZQSYZ26NK5tcUCz2wrnNNkbVhHvm1R9L8VRPDAyJS4ugxkkjVaSbCR75LBpGWH90KuKNLB5xzwJ6ze29gT17QCAFSf1YMasJF9Kn/TAcz/7lIs88sm5Hdd8wHc+4u3xB0ngQolwJCeJrNrioEN/rrsFlDIUkGPLV0NYIPNSwmBJPcR6Yl2T3bisssJe0n5xJ7BA16/Eem+RswW3UH0c0VhrSvdCvJN6otZi7DrKg02JDk5yJDBhvQUXnpfcp8Y+ZS9G/lWBnqADWkcyv4Z2JDWmYEwdi8qgYEMB3P3itSW1q4oxfaBEnY9l3HlUVqA8esKW7/ocZ+X0mYha5dCr+WvS6E+Cu2xXOufkXuJwAZXklxR8nbU11c/gbvP4w6iqf2vwH3ZE+j9wl1Y+7X58IqvBvHHB67Dqp/nfvksZfNTXVKAFCAFJqsCXVc2oXkJz2oSPh7H4KYwjKZOEWqwjCRSYTE0kpE9gFC9MSWMZjdM9i4YzTxGCCvMqiTu3yjGAdGjWBrM8MyxwjXDltO8fzcDHCGwn1TUK1BJsFFKjI18NwHlF/zXPlz4ibB6FfSpWUqMDQlS5B9SlP70zCrlkwc7clxXCgEPdhiXXl/5RqMiZoQ0z8KHMy1VqBawIX6RFxbiR7dOhWl6ew44kuabPUjdEcPnH5NjK0iHLknDY5mYC8UOXlpbbOTHemDjZWM640DhmCzVCjaU+0o5J2nPc8Dpw76+RrRk3H2ka8oJNiRt891PlOMv5h6kB9iQ+lVqpoS+hcDGaBY9Wt7f42lLT7CRG2Ok8F4isMFXjcCGYvdaUjdi064LEV2zCp/d/R2s/dp0rHvgOpz+62fxN+CQg4GPuxbsxW3Lv40fGWs46td47lq6hhQgBUiBIgoYrQZ0XdmMxgV2sUbocAxDmw0i0LC45mevEtIxEQqkE76a0dJobswADm6Fwko6OYz48DtIxQ7rMg+TywjvHBvcPVxPqYQOxXDqjRB82yK69DvZGiWwod+KqrHYkHrPBzeFLFRY4L3xgY2RbgD6zZq3XH1gw41/eMRc0KVEOqw+83wClylcJmRrGh8++Jhs9VL0cKtBjA3luozcE9xypJhLTG2AjZGBg9mcy+mKImlcyGJEtuLhtfItZvItBaS29AUbsmbXDM7Pgs18V5RqtdSQNNITbBS6b/JddAhscJV0BRscFCzF/jwLB24B4cJTvV/F7ZbqgQPFwIbSOuOJl36Jq9u2ENjQ+1sDtU8KkAI1o4DFbQKz1PDM4VYGgf1RBPd1weI6C8zqQSqp6FEko/qAgHKIZbI2w2TrgsEkp31IxU+JFhzpuD7uNEabAd5eDjgMJvnvJXPxObU2hMF3KxuXpBy6T6QPAhsTUW/0a7UAG+zLeTGXk9zXQ9lMMx96xCL+rnRRkUz81Zh5a6FINYCNbGyHTIwNFjxUzIIhWmbIgEA6cBVy55HM2xd/Uw4eqqfFBmv7euFdRYYW2aVjNDcUtmbVCjaKzemdRddks2QUg0XltNiQ9r0SsvB7bAGi/8mz4BRd+8AwrB7ZcnGi91AxzW7674uyrmXK4KE8qOjYcWAmOq6JXK8n2FATdJfAho5gI9d1o/A2EQLVCQeUY9+6ZhWWf0N+Qie5qQys/xmmX/+Hiex/upYUIAVIgUmhgK2ZQY1muGZy97zhHW7E+ueKWUakIqQCSIR2g1lrTIbCgouyIKMs2KgMbY6JMTjSidP6TNEAeOc54OmxwmgzZvtgqXP71gYxuDGMdFLQp+8abrXawQaLpcEOetJhXXLVKOaKwrIDSAfDSi/LRMAGG7scmyCOdXuiOG96SIwvwgMIsmxKcvBQKdMHy/SQ/3q9Bg/N1ZD9T46NUSwNbPF0rzwFKH+iXyTOggYWG6Ol+VQedgvt7WoFG/lzKpyitHDckkqDDebWpeb+0dpiQ22611LSAVf683C8YKNQFqB8yxk16ZgJbOgINqTNVcxio9Kbr1j/EtQ4vGYV/uLrd2TdUhjckKCGFHejWudA4yIFSAFSoFwKODosoqUG+4m0CUPv90CILwCQOXgLKYjBQeP95RpSWfsx2TpgtncDBhk0JKMHEPdvhpAc0m0snjl2eGZZYHLKqWKTwVQGcESQDPOUulSASoCNetE9H2xoPe98VwWt259Ie9VgsSGNn8fYcOdkRZnI3Ipdq3WMjVLHWC1go9Rxj1ZfT7Ch5Ti1Bhtajo3a4goQ2OA66OqKUmubrRjY+Ef8EGs/0wGy1Ki1FaXxkgKkgF4KuLqs6L6iGdZmE+KDnQjunw2km7PdpWJ9ugXY1GtO423XZJsOs0O2UGHtJMO7EQ+8D2atoldxddvgmWWFxSsDjnQijb7XQxh8J4T4MAEOAht67T4WZ2II9kY5c5AWPeVn9BAiPEuMlK5Siz60aKOawIYW81HTBoENNSqVVofARml6Ue3iChDYKBPYWPYvD4tQYGQ5gserLMYGG2N+VpTGS/vx+w1X4QJmFZkp1epGQzc8KUAKkALlUMDba0fXlY0wmLyInpiHWL/S7STMg4Mm9TvQl2OO4+nD7OiCydaZc2kiuBXx4FYgrV+wT+d0q5gq1tpkyem773XmohJEtL9+AQeBjfHsZHXX6AE21PVc+VoENsq/BmSxUX7NpR7JYqNy2qvtmcBGGcCGFIyziWJSqN2XVI8UIAVIgapWoPFMJ7qubEB8cC4ix+ZCSMpxJpKRQ0jFjlX1+HUfnMEsxhdhbirKEg+8h0RwCyAkdRuCvcMMz2wH7G2yBQfrrH9dWAQc4eMJ3fqu1oYJbOi3MgQ2ZAs1/VSunpbJYkP7tSCLDe01rdcWCWyUDWyMzIpSr5uO5k0KkAKkQC0r0LzUhWkf7UX0xFwkhtuyU0knh5AI7QWE+js4F11PgxUWZxeMFlknCCkxwGgitA0Q9Av0aWtlgMMGx1QZOrFxDmwKYeCdMEKH4rW8DUsaeyXARn5gPGnA+akVR5uI5JIRX7caLMBfNRYCGwQ2yrkvyWKjnGrn9kUWG5XTXm3PBDbKADZYF8y14862N+G+7Am1a0P1SAFSgBQgBapMgbbzW9C8ZDmiJ2ZnRyak40hFWXDQwSobbfUMx2ByiRYcRosci0BIRREPvINkeI+uA7U0mOCda4ezMxdw+LZFMLAhBP+eyZGlZjQRKwk2pAwnbHzF0j0WGzuBDV1vjQk3Tq4oE5aw5AYIbJQsmWYXENjQTErdGiKwUQawIbmizCm4jNUZY0O3HUcNkwKkAClQowpM/cvFcLQuRioqBxtKxY4jGTlYozMq/7ANJg9YDA6j2SuDoZQfcf8mJCMHdB2QyWVCw1wbXF22nH4Y2GCAg4GOyVqqBWxwUDENR5/bAvuly9DsH8bsdgdef/5pDFzwBXy6XVoBnmrzIfD0m+k+Vq9hlFSeQCmWIFquM1lskMWGlvtprLYIbIylkH7vE9jQT1utWiawUQawodViUTukAClACpAC5VfA2tCK9gvOh9HSJR/GBT8Swf0QUuHyD2gS9MgsN5gFB7PkkEo6MYB44F2kokd0naHRZoR3rg2eHns2Iy/rMHQohtNvhzH43uRb02oBG1mLjZsOYP53l2KZfw8W378eDHh883N/xr1PmSG5sHg3r8aVT60QwUZXH693353X4lPgv991zQdw7y/eEvfK3956FW71HBBfL3chsEFgo5x7jsBGOdXO7YvARuW0V9szgQ0CG2r3CtUjBUgBUqCuFDAYDPD2no3G+ecABh6I0mBMIhk7hGSor6600GuyRksLzI5uGIyyFUUqdgKJ4Gawn7oWowEN8+xwz7LCaDFmu4qcTOD0uhAGNoUhpPSLAaLr3PIaryTYWO7IHQyzrLjyqaV44qElULqpsFoMXEhWG7weBxtSjI18gMFBCbegSmfgRzl1ZX0R2CCwUc49R2CjnGoT2Kic2uPrmcBGmcCGOf2pbLpUlib1649Z8I2vu/BUFaZ6zd9KZqcXTQs/KL7s2/YmEiHf+HYbXUUKkAKkQI0o4Ozohrd3GWzNclYPk+s4ov0HkI4bamQWtTNMk7UdZsdMwCAHiExGDiMR2oJ0/JTuE/H02sRAoya7KdtXfDCF/reDGNgQRiqa1n0MenZQSbCRDy/YPCWrDOm9thUfw28vb0NyzwZ86BGLCD2UFhv5YGPJfSGxzjk4gXu/8gq8t5HFhp77p1jbFGOj/KoT2Ci/5lKPZLFROe3V9kxgowxgQ4Ia87f/DKuOfwyvr+zHbcu/jeaf/QR3Ldgr/v4jY/V+UW6YtxyN888VlUqG/Rja9ibCx/ep3WNUjxQgBUiBmlHA7PCgYe5SuLvPyo7ZZA/A3LALgT1RCGn5yX7NTKqGBmqyTRUtOAD5b2IyshfxwDYISf2Ds7q6rfDOscPslgFHMpRC/7oQBjeGER9O1ZCa8lBrA2xYsObml7D6wxxyHBvFYkMCGxx+cOsPya2l3AtEFhtksVHOPUdgo5xq5/ZFYKNy2qvtmcBGGcAGDx7K073eO+/RLNh49fq7sfZr1We10fuFu7D2a/Mhh3YDtr3+BK54eRVefKAVLAiqEDqM25Z9raqBjNqbgOqRAqQAKcAU8HSfiYa5y2ByyMFBHZ27AcN++LYqPxFJL70VMNmnizE4lCUR2oFEcDuElF/v7uGcboFnjh3WRu6CxEo6kUb/W2EMbAwhdjqp+xi07KDawYYyNawQOYG3/VMxz8+sN9qKuqIwt5QvzWHrE8e6PVGcNz0kWm88W+bnRAQ2CGxoea+O1RaBjbEU0u99Ahv6aatVywQ2ygA2WBdPvPRLXN22Bd/8r1bct/J0xhVlPlz7X6nqFLAsTe3d553GDxbdg8bfP4Grm4fwlXsC+PQ9M3HGwXfQc91PEffr/xRNqw1P7ZACpAApkK+AvaUD3jnnwNEhBwe1NPTD1fMeIifT8O+UQQepV04FDDDbu2CyT8vpNB54H8nQDghp/YN82jss8PbaYWuRAQcbTP+6IAbeCSNyIlFOQcbdVyXAxrgHW2MXEtggsFHOLUtgo5xq5/ZFYKNy2qvtmcBGmcAG62bZvzyMtZ+R/bUH1v8M06//g9q1Kns9yXLj8JpVOP++NjCfcxiNaJp7FX7y7VlYcHw/zv0/++Db/gaCR3aXfXzUISlACpACE1HAaLaIFhreOcuyng8GUxTOru2wtR5G8IATgT3uiXRB12qhgMECs2MGTFb57ycgiCliE6GdgBDXopdR27C1WsRMKvYpcgwQdsHAphAG3omIGVWquRDY0G91CGwQ2NBvd41smcBGOdUmsFE5tcfXM4GNMoKN8S1R5a6SrExYDJAnnC4RbBiFC/DcsyvwgcBeLHhEzgrg3/sefNvfgiDUdoC1yqlNPZMCpEA5FXB1zhGhhsXbmu3W7D0E7/x3xf8H9roQ3C+nIi3n2KivwgoYjHaYmAWHtSVbQUjHEQ+8h2RoO3OS1F06S6NZBBzOadacvoa2RMQYHP49Ud3HMJ4OCGyMRzV11xDYILChbqdoU4vAhjY6jqcVstgYj2rlvYbABoGNgjuOxwW5ENE1q7D8Gy6Y7E5usZEpNz/wVXxzdh++et9hvJjxZ432H8XQ9jcR9/WXdxdTb6QAKUAKqFTA4m4SgYZrxrzsFemkH57ezbC1DYiv+Xe5ETrkVNkiVSu3AgaTU3RRMVqaFGsYRCL4PpLhXWUZjtltFF1UXF1ymlrW8fDOqAg4fNsjZRmH2k4IbKhVqvR6BDYIbJS+a8Z/BYGN8Ws30SsJbExUQf2vJ7ChE9gwCNPw/o7vYg6C+OMDGzHr6xeJQTdHliN4vApTvnK3GTf++MB1WPVzqwg2fvTCj3EVNqHjht/h3394J65u3o8vX/FLvDRvOUwObq6dTsTErCnBQ+zpGRVSgBQgBapHAe+cJWjoPRtGq0MclJBOIxXdh9YPbIMxcz4d3u5F+Ki9egZNIymqgNHsFS04jGY5Bko6OYQEi8ER2V8W5Yx2A7xiqli+p6QS2B8TY3AMbdY/DoiaiZYDbMycP0vNUCZdHatZQDxZ5oilVaJiPc7dbAKSFUyOZDIBqQr2r8fWs5iARA3MyWIGErUVN1qP5ar6Ng/v3I/WZi8uX7kYb6xdO2K85yw/F8/8biNiBRbT4liMxqYpaHPvQiKZRDKRQiKZQjKVQpL9TKaQZt8dU2nxZzotQBAEpAUBD914Pp78xdNVoY/BvfAagf3hNxgMMBrZPyNMJqP402w28X8mEyzsp4X9NONk4Gz4B95DMn6wKiah5SA42EhkoQsDG54pt+L135+VATQR/Ok/voNr1vCAao72WTmB9wIHtoiuKelkbQRW01I7aosUIAWqSwHHlOliHA172/TswOK+UzBYtqP9Ih/AMrgKEDOfRE4Q1Kiu1Rt7NEZLI8z2bjBLDqmk4n1IBLciFT08dgMa1DCYGeCwwzPHBoNJPuSGjsQxuDGEgY0RCGn9XWWKTaUcYGPe3BaYzfWXDjkcTsDpzI29osGWqokmQuEEXHU292g0Cbs9N5hwORcrHk/BapXTUZezb736ikSScDgqp6naeUWiSTgquPZqx1nP9YKhOA4dGiawQWBj9Nsg3xWlUG2z0wNv7znZt2KDJ0XrjdjgiXq+x2jupAApUCEFTDaH6HbimbVYPvBGw4ic3Af71BOYciF/mi4kDSLUiJ7KdSuo0LCp23EqYLS0wuzohsEox79IRY8iEdqGVOz4OFst/TJPrx3eOTYYbfIhP9qXwOmNIQxujCAVLX8sKgIbpa+j2isIbNQX1CGwofbOUF+PwIZ6rajm6AoQ2OD6aG6xIbuijLUFq9MVJX/UasCGdI1n9lJY3I38wJBKinE3Avu3jCUEvU8KkAKkgGYKuGeeIUINs6sh22a0/wjCx/eiYWECbR/gUCMVNcK3rQHxgfr6cq6Z0FXYkMnWLsbggEF+ApgM70civAPp+KmyjdjdY4O31wqTUx5HfDCVyaQSQiJQPsBBYEO/ZSewUV+fnQQ2tL+XCGxor2m9tkhgQyewMdk2VClgg83d3jYTzmmzszIED2+Hb9tbSMWrM2L8ZFsvmg8pUK8KWBuniHE0lJ8/icCgCDRS0RCalsbQcg7/HEqGTPBt8yLhq68v5vWyN0y2zgzgkGfMgouyFLHpxGDZZHDOsIqZVCweBWgJpcQYHAMbw4gN6O+0TWBDv+UmsFFfn58ENrS/lwhsaK9pvbZIYIPAhqq9XyrYYI0abQ40zjsfyLgbx4f7RdcUlj2FCilACpACWipgMBjhnXs2GnqXwWDiB8h0Mo7IyYOIDRwT/9+8PIbmJRxqJPxm+LZ4kQxVv1+vljrVY1tmxwyYbDNypp4IbUcitANC0l82SRxTzfD2OmFtlv3j0/G0GH9j4J0QIif1i0lVCbBhEFbiRz//JHoOPI+V97wm6tx585144eI27Hn1Blz92Pji2Ujtut8efxtaLrrWYMMgXIvnnluIoz+9Hd/p/hZeuDiFZy7/V3y3CsOXVEuMDWlf8XU9OUKv5stuwZrrpmLzT+/APbgda66bjdxk3vya7xn4nl0qvhnGmz+9A7e8lJFZ/bMAACAASURBVAtutAAb0h7m/SB7P3zrkUfwic7c3enbKt8/7J1qjbFRbE7FXlfOshJgg99nyxHLfBZJ/58pDqzw2pczxsbf3fMgblzI3WPTx97Aubf+KitZtX0GFvs8Ve5n6TNfjc7F7oOP3G1R3J+F73UCG3w1NHdF0fKPZjW0NR6wIY3b03MWLN5W/l9BEF1T/Hvfq4Zp0RhIAVJgEijg7OiBd+4y2Jras7OJDZxA6PhuIM3N/Vv/IorGM2Pi7/EhBjUakIpOrgBsk2Ap9ZuCwQSzfSZMtqk5fcRZBpXwDgip8mUvsbVZxEwq9im5ByYGN5gFR+hwXHMdqgFs8MNn9R7Sxyu61mBDeQgnsDH2qkgg6NjqP8K8vA33n+7Fmt7d2YOgfLAufFhlh6i5uzkkY79fMMRBAtuvynakkWgBNtih9Yamd8QxFrsv2D547soEHv/8D/BrRdKdagUbxeY0dO/Yc60E2JAOz9KBm/3/EnCAwObyjz0H8GCe9uUCG8rPgFtfvL4ogJkIIB77zppYDeV+UO7lhd8fW2dlz8prn4UMffOBo3QNgQ2dwcbXVz+Bu887nZPSNT+V6sS2TnmunvZRlqe8BYHd4zM5tLVMhWv6/OxgQ0d3i1lTkpFgeSZAvZACpMCkU8Ds8qBhzjK4u8/Mzi0Z9iNy8gCY+4lUpnwoCu88DjVipy1ioNB0nKDGpNsQaiZksMDsmAmTVYZgEJJggINZcEDQHioUG5a1yQxPrw3OaXKwU1Z36P0wBt6JILBPO9fNSoONL5y+cATU4F/e5Sfn7Mm09ESu0deHnk4P3tkTxLJpg9kDBj98HMLmxi4wi407DPfjN8tTOIwOdLkAIbQzp6789HvkU3w120VNnXywIR20U8cM6OlkVinygTr36TV//dYXLxGfQvI5NyMQt8Bj5XN57O0W3LwihQPHOtDTmTs/NWPTu041WGxwvWfgzc9swOz7WnDjPf8vZ9rsgHW1cAj+s2aIVjDKAxGDCr9ZPiDuGX5omoE3x7CO0QJsKAeoHIMEMEZ7Il+tYGOsObH3C82VvV5usMGh1SA2N84TP0cY1FIexJW/K+dVLrChtNriYINbcPHPiuXYdc0R/MVvZGsTve/zUtvn+3clIr/Ovd9YO2p0lvrLvw/43wwXXhzlHiWwoSPYKAQ1pMXq/cJdWPu1+Uis/xmmX/+HUvdMWes3L3Gi68omsc/APisGN9mR8JWes91osaFh3rlZM3F28GCuKZG+Q2WdD3VGCpACta+AZ9ZZItQwOTK2vIIgfpZE+g5kJ8diR7ZfHIa7h5v4R/vs8G1xQ0hXoU137S9JTc3AYHLAZOuCycqgPS9CKoJ4cAuS4e2idWG5itljEi04XDNzs/IM74yKcTiGd0QmPJRKgo1eROB2OUa4n3zhpqsQfvQZ8Wl09sDzuT346JOfxGIff3Ka+wWffalfieiv/gj7X6/Kgo0XLnZlAIH8ZPOzj/49vvG/foz7H7VDb7PtwmBjObwZFwLlk2Dl79kn9Z/ZgHlPyXMeabHBXXfYnJSm8xPeFBo0UA1gg01DdkXJtcrIPu29NoCr1/DDoQQ28g9fEiBJZSCSnq4obMxKyJX/5L2YtQi7rprBRrE5jTZXNqdygg0lCGP3ndKlTXL/yHf/kW6VcoENvj+4q8zMAq5V+W40GtzKmjYh3VuNPgnuyu5WrKOxdJYGk38fKN1zWJ1C60Rgg6unuSsKz4pyD/Y/cB1W/Tz3aYy0YNxyI5FjzaHpztKoMVuLGQu+LD/dSkWAwfecGN46PusN14wzYGvuyI7Ot2M9hne/o9FoqRlSgBSYzArYW6aJbieOKdwTVvyiN9wvBgdNK4ITG+0COlZE4JzOoUbkuF201KBCCigVMJhcYopYo1nOnpNO+pEIbgULNFrOYnIYRQsOz6zc2BPMcoPF4RjaPH53mUqCjaWuk3hudRAfv36aGONA+cRcabUhWltkwIYyLofkKnDToa9y0/xMHcliQ3JvkeIjKA8qhXy8tV7TYmBD8t2XnlCed8ugaJkhjU/pQsFAjTTnYq4ohean9VxKba9awIb4RV5Yice/NQ/mnrkiGON686fGyqfe0v7Ld/WQ9uLxTMyFYu4IWltsFDqkKt1j8tekmsGGNNZiB+9ir5cTbEjafvbRy7L3o/S7dA9W2hVF6Z70PUNuLBC+10e+Vuq9q2d9aXwS3M2HuGPpLI1ttPugmAYENrh6FQEb3GrDhad6v4rbLaVbQOi5KfPbtrd6MPv6Flgb5eBmoUNmDL7rQKy/9Kef1oY2uLsXZrsJH98nuqYkQsPlnBb1RQqQAjWigNFsQ8Pcs+HtPTs74lQsjEjfQcSH+nJmYfYIaL84BEdHSnw9dNgB/05PjcyUhlkJBRjYMNm7YDS7s92nE/1IBLcjGdlf1iEZzAZ4e+3iPyj+vIYOx7KBRksdUCXBRrEvsRw6cBeRp2/JuAQUABvSU7sfDp2Dq/Fy1l1lNLDBIAhzc0ko3Fv0CjZKYGN8D7lK3cNj1edgowX/dLdFdCnZIMK0OXlBQmWLDtFFBS9nA9sqrYMY/CgW+0J7sJEbZDdrUVDE3L42wMbIwMESfMoPKMxeLxfYyA1cKe+oPf/9FmwfXpK16FHCRSWILZfFRr4rjNLSqzbABl9/6TNX0vP91VvQef2iMXWW51jcNaxQcGp2HYENncAGa/aJl36Jv8ErcF/2RMHPY+aqcteCvbht+bfxI2P1g43GM+fA3hFD0yIZPghJYPBdO4beyzWhHesPkLhpzRZ455wDk40/nUqG/GJgUQY5qJACpAApICngmt4rZjuxeFuyorDsSuHje0aIZG1Ko31FGLYWDjWCB5wI7JEPq6QqKTCaAkZzE8zObhiMjmy1VOyYmCI2FT1cdvE8GcBhtMrfEU684sfJ/w6UNJZqABvSF1HJzUQZqJH9fmljYYsN6cDZHALeF5++85gUY4MN7ov9k0/xWB7Sk/iShFNRWS3YYK41o7mikMWGCrELVMn63WdibLDgoVLcDDlmRW7QwWIxAJR7Uk+LDSVUyT9Ej+aGwqZfrWCj2Jw2n/NvWYBUFBhEknA4ypuhTOmilm+xUQxqlQts5FpsjIRE1W6xwfZpwWCyGbc76bNutIDShe6D0e4b6aOBwIaOYMOSuhGbdl2IOQAGFLE0eOwN9qUpiD+O4qoyvo94fa5iFhsMbEilackw7FN4MD5WIsfNGNxkQ+RE6R9Mzmm9sLdNz7Y1vHsDfDve1mci1CopQArUjAJWbzO8veeAgQ2pJAJDiJzcDxYkNL/Yp6REqGHx8kwogb0uBPfnJvWrmcnTQCuqgMnaBpN9JgxGGdonI4fFDCqp2PGyj83dYxPjcJicJhx4egi+raW5pVQD2GCiKU2UeUDRNlHLfVt3o2OhFy/mffGVhFYeMp+F/DSQBQ8t5IoiHVRYOk3m4rLJNx+zM9kutF68UsDGaMFDpS/7kkYzFMFDlalI9bI8GY8u1eKKkut7PzL7Sb41RjGriNwn+oUDzmphsTFaCtR8S5L8dalWsFF76V5zrQrUpCEtF9hgaz56utfqdkXhn/WFUycX0znfNazQfZC/xyjGRvFPbc1dUZRd8VgackyJWgIa0jzywQZ73dqcQMs5QzmqDm22YXCjDUKqNAsUi6cJnllLsm2xIIAssKgys8F4/ujSNaQAKVCbCjT0crcTFnSYlXQyjuipw4j2Hyk4IUdnCh0Xh2By8qCP/l1uhA45a3PyNOqqUcBk7YDZ0QUY5Cw6yfB+JMI7kI6fKvs4WUDRRICDu1JKJcBGKeOr5bpap3utJS2qBWxIBynmipKfFUVrPbUAGxMZU7WCjYnMqVyuKBMZI7u2nGBjomOt1+vJYoOvvK5gYzJsrkJgQ5pXw4IAnNPlqO3RfhOG3rWDxeAoqRhNaJhzNkwObjaeioRE1xSWGpYKKUAK1IcCLChow9xlsLVMy044NngC4RN7ISSTBUVwdSXRviIEY8bVe3i7F+GjuQEY60M9mqVeCpjsnTDbu3KaT4Z3iyli0wk5tbBe/UvtEtjQW+HS2yewUR0xNkpfufFdQWBjfLqNdhWBDe01rdcWCWwQ2FC190cDG6wBsyuJ1vOGYDDLKfJ827j1RjpWmvWGo6MHjvbu7Lj8e9+Fb/s6CELpT6lUTY4qkQKkQMUVMNldYFYanlmLsmNJRQIInzyIhP900fF55iTElK5gHzMCS//lReQEQY2KL+gkHYDZPhMmu+w6yaaZCG0XAYeQHOkepbUMBDa0VnTi7RHYILAx8V2kvgWy2FCvldY1yWJDa0W1b4/ABoENVbtqLLAhNeKZE4Z7VjDbZtxnEmNvBPeV9ofP7PSIvvVSYYECmfVG3NevarxUiRQgBWpHAXfXAjE4qNmVSccqCGDuaJG+A6NOwrsggSkX8FgDQtIgQo3oqdIDGdeOUjTSqlDAYIYIOGxKF9O0mCKWBRkVUiHdhklgQzdpx90wgY3Svt+NW+gquZAsNrRfCLLY0F7Tem2RwAaBDVV7Xy3YYI0ZrSm0LPfB7OJZCVjx77ZicJMdyUAJ1hsGI7yzF8PsahTbSMejYtyN4OEdqsZMlUgBUqC6FbA1TYG3dxmcU2dlBxof7heDg6aiowdHbFwUR+t53AUuFTXAt60R8YH6+oJd3as7+UdnMFrFFLEs0KhUhHQ0Y8GxE0jLAba1UoPAhlZKatdOseChM5EbfJJnhJgNx7E3wDKkaF2UWR6ufqw8VmvVFGNDaz2LtUdgQ3ulCWxor2m9tkhgg688xdgY4w4oBWxITTlnRNBwhpySLhliqWGd8O8o7fBhb5sB5zQ5I0tg//vw7ViHdDJRr/ctzZsUqGkFDCaTaKHBoIbBaORwIhYRg4PGBsfOONG8LIbms6PidcmQCb5tXiR8pX2u1LSANPiqUsBgcooWHEZLsww4UgHReoO5qECQIf9EB05gY6IKan99YbCxEM0hB068fQMkyCBlOUjrBDa0n9nYLRLYGFsjrWuQK4rWiqpvj1xR1GtVqZoENnQCGwZhGt7f8V0x1evo5Qge7/0qbreUYMkwVpM6vD8esMGGYTCm0bxsGNYmGUIED7DUsE7EB9XP2WR3o2He8uzMWDBB3/Y3ER04qcNsqUlSgBTQSwHntNki1LA2yk+5o6ePInx8H6Aijk7LeTE0LeJQIxEww/e+F8lQiYGK9ZoctVvXChhMbpgd3TCaMy5VzNIwMSTCjWR4V8naPPjAj3H1VPkyIbwdX7ro2/hhKA0pnXx0zSos/8bYKY0pK0rJ8qu+oBjY6NsaQC/WYuU9r2VSH65Eo8+ALmwULTZGS/3a6OtDT6cHb/70Dgx95HF8olMaDrcC8fyfR3BBJn2tlD4x9uoaBM/9DKR0sN965JER132Xc2TNCoENzaRU3RCBDdVSaV6RwIbmkmreIIENLilZbIyxtcYLNqRm7e1RNC2WA6ul48x6ww7f+6X5w7u7z4K1oVVsVkglMbTtDQQObNX8xqAGSQFSQFsFLK4GeOeeDffMBdmGE8EhRPoOIhn0qeqs7YNRNJzBzfvjQxb4tniRisppOFU1QpVIAZ0VMFoaRQsOBjqkkoqfQjK0E8nIvpJ7Nwp/h1d+/gE073ga3de9DPhuwKZdF4oPTrYS2ChZT60vKAY2Trx6FAvOTeHxz/8Ar3zyFjx3ZQJ/PtCDTzS9I4INBh4uAXdL6bz5TrxwcQrPfGYD5j31SSz28dcZtPjG//ox7n/UngUhDFzcYbgfv1k+gAcVbT/+uT346JOfFMHGZx/9+4LXae2iQmBD6900dnsENsbWSK8aBDb0Ula7dglsENhQtZsmCjakTpqWDMM+RfY7Dh9l1hs2RPvUP3G1NXfANeOM7LiDh7aJWVNScf4UlwopQApUlwLeWYvgnbsMJptTHJiQTCBy6jCi/YfVDdQgoP2iKDy9cbF+7LRFDBSajhPUUCcg1aqEAkZLi5gi1mCS4x2kYsdFF5VU9JDqITHLjasatuP2Gx/G6h0r8dIrV6Fp+zZMP+9MHCawoVpHvSoWAxvHVv8R9r/+KCK/vh2bz/k3XI2X8TQ+gRua3sF5twziRz/nEILBBm51sRD8mlXoOfC8aOkhFaX1xZ5XObh47rkZePPyf8XQvQ+KbX/kbktOm+za/OsIbEx8F1CMjYlrmN8CxdjQXtN6bZHARpnAxrJ/eRhrP6OMoC5tucntilLoxrI2x9FyjuIJrcCtN1hqWLXFaHOiYc4yGMwciLBsKcx6I3r6mNomqB4pQArorIC9rRPeOcvgmDIj21Ns8CQiJw8gnVAHIg0WQUzn6u5Oim1E+2zwbfFASGtsU62zFtR8/SrAgosyFxUY5DgwyehhJEM7wEDHaGX6x76KP3x2Lo68fg0+/mMHpBgbvV+4C2u/Np/ARhVsq2Jg4+hPJaCxEQd6lmYBRylgQwo4mtj6/AhwwaDF3N3M/eTjYtu3vnhJFmzcdOirYqDSQtdpKRlZbGipprq2yGJDnU561CKLDT1U1bZNAhtlABtZX9jnn8TwRy5H6LEv4K9+egV+v+EqzN/+M0y//g/arqoOrWllsaEcWsMCP5zT5cNNtI+lhrWDWXGoLcxyg1lwsCKk0/DteBP+vZvVXk71SAFSQAcFTFa7aKHhnb0k23oqEkDk1KGSUjabnGm0XxyBs5NDjchxB3xbPTqMmJokBfRXwGSbKlpwwCBDuWTkgBiDIx3vKziAf/jfj+LOmftFa41fAwQ29F+mknsYDWzcg9vx/JXTYHAN48WMdQUDG2O5okgWGxxsuMRrf/IpnlXl+KvcyoO5r/xmuRtBHBLdXZ7FyjywUfi6kic4ygUENrRUU11bBDbU6aRHLQIbeqiqbZsENsoGNpZi/wPX4fRfP4uP9XOYwZ+4uPDUJA4eOtZ2NbuTaD13EAYFy/BtseH0OvWpylgQQnfXwmxXoSO7MbT9TaSiobG6p/dJAVJAYwXcM+aJUMPibuItCxCBBkvhWkqxNDBLjSDsU9LiZaHDDvh3EtQoRUOqW50KmOydHHAoSiK0Wwwwmk6czr5qwCV4+gd/hQ8Mv4aurz8pvk4WG9W3pqOBDcmKQoqZwTKjSGBjtOChEthQ1hFCO7HJNx+zs0FDOcjIr8tjbFwmvrfUBeRfp6WCBDa0VFNdWwQ21OmkRy0CG3qoqm2bBDbKADbM6U+J1hnn97+CizafKbqkbBWtNz6HCzz154pSaAt75gThnhXOvhUbMGHoXTtYBhU1xWh1iE+HjVYORBL+QRFuRPrU+zGr6YfqkAKkQGEFrN5WNMxdBmennAsq4T8t3oPJsBw4WI1+1pY0OlaEYW3iaTKDB50I7JYDMappg+qQAtWtgEEMMMogh7Iw6w0Wg0NI+iCBjTMOPY3FD7xCYKNKFzQfbFTpMHUZFoENXWQdtVECG+XXXOqRwEbltFfbM4GNMoANaTGeeOnHaP3V53HvvEdFuCEEtuC25d/Gj4zq056qXVit6+nhipI/RpMjhZZlPpic/DDDyvAOGwbetiEdV6eRc1ov7G3Ts9f7tr+F4T2btJaD2iMFSIGMAgaDAd45S0UrDaPZKr6ajkcQ6TuM2ODo8QMKiWjvSIkxNSwebqkR2OtCcP/Y6SxpQUiBmlTAYIbZMRMmqyIGl5AQ4YYIOFLBnGlJFhulzpXSvZaqmPr6BDbk2DHqVavdmhQ8VPu1o+Ch2mtary0S2OArT+lex7gDygE2pCE4Z4bRMF/+MpfwG8XgooHd6v54Wrwt8PQsys4ofHwfGOBIhIbr9T6neZMCuijg7OgSg4PaWqZm22cBfJnbCUvHXGpxTk+hfUUIJrsgXurf5UboEM+kQoUUmMwKGIw2mJgFh7UtO00hHckCDqR5PCoCG9W3CwhsqPtuVn0rN74REdgYn26jXUVgQ3tN67VFAht85QlsjHEHlBNssKEYLWk0LfXB2igfjgJ7LRjY4EAyOLb1htFihadnMUwObr6eDPkwtP0thI+X5udfrx8MNO/aV0DKmuDNTGXrmlX47O7viJkU+GtB/PGB67Dq59zKopRidrjRMPdsuLvPyl6WCPoQ7T8kuoGNp7h7kiLUMGQyuA5v9yJ8VH2snfH0SdeQAtWmgMHogNnZDaM5E6OGhalJBcUAo+zf8I4QEgFuzVRKIYuNUtQqrS6BDQIbpe2YidUmV5SJ6TeRq8kVZSLqledaAhtcZ13BBs+KwoOHKg8RFDx07E1u74iiaZHsn5+KsNSwDgxvU3cYc3T0wNHene1oeNcG+Ha+PXbHVIMUqHEFvr76Cdy1YG+Ou9sTL/0Sf4NX4L7sCRR6X82UPd0LxVgaEjQUkglE+g8jeuqwmssL1vHMTaD9okyMHQHwbfUicoKgxrgFpQtrXgGj2QuTvQtGsxwwN50cQmDf+/Dt3Fry/MoBNmacOb/kcU2GC8wuL5Kh0uIITYZ5szlY3F4kgvU1d5PNgVQsUrElZA/u0ol4xfrXo2Ozw4lkRI6zp0cfWrRpcjiRqoFxajHXWm7jyLadaG324vKVi/HG2rUjpnLO8nPxzO82IpYYaVlscSxGY9MUtLl3IZFMIplIIZFMIZlKIcl+JlNIp9NIpdLiz3RagCAISAsCHrrxfDz5i6erQjpdwEb+E9NCM62VOBvltthQamUwCWg8yw/7lFj25dAhs2i9ER+S0+YV20kWTzM8sxZn346cPChabyQC43uyXBU7lgZBCoyhAIMYn53FKxX6nGHvX92mPs4PS6vc0LsMjg4ZFMaG+hDpO4h0bPxfSBrOjKPtL/iXxHQCGN7WgOgpG60vKUAKMOtFcyPMji4YTHKcGQbnGaQvpZQDbPRc+JcwWevv3o36hmBvlC1sSlmXWq8b9Q3C3thc69MoafzxYABWd+UydCUiYVgck8tFM+Yfhs3bUNI6VKJyPDAMq6f6x1kJbaqlz8jQAI5tWk9gw73wGoH94WeB8IxG9s8Ik8ko/jSbTfyfyQQL+2lhP804GTgb/oH3kIwfHHU9i1lsVMsmUDOOSoINaXzWlrgYXFQqQpJZb9gx9N7YX6QMJgvc3QthcTeKl6eiQQxtexOho3vUTJ/qkAI1pYCUiWn+9p+h+ws2MSsT+52lmWaFWWvcfZ4DA+vl14pN0Gi2wNt7tgg1YOBuYOz+YdlO4r5TE9KlaUkMLct57IB0zIChrY2ID9SXWfOEBKSL60YBk7VVtOBgsTj617+M8MnRv3fkC0NgQ7+tQmCDwIZ+u2tkywQ2yql2bl8ENiqnvdqeCWxwpXSx2FC7CLVQrxrAhqRTw5l+ODv5YYiVyHEzBt6xIdo3dmpYe+uMnHSU/r2b4Nu+HoJQus9yLawbjZEUYArku6AwqJHaz11SRiuuzjki1LA2yAENGdCI9B0ABB7gc7yl+ZwompdyK6xU2IyhrR4kfAQ1xqsnXVcfCvi27UX0dKDkyRLYKFky1RcQ2CCwoXqzaFCRwIYGIo6zCQIb4xSujJcR2OBilwVsSE9JpfVV87S0jHth1K6qCWywgVoaE2g5ewgGBcsYfM+OwQ1jW2+Y3Q3wzlqaffocPXUUQzvemvDT52pZKxoHKcCtxC5E0/pci41Vxz8mppoe67PH4mlEQ+/ZcM04Iytmwn9aTOGaDE88u1DrB2JoXMjhZMJvhm8L81EfG0zSypIC9a4AgY3q2wEENghslHNXEtgop9q5fRHYqJz2ansmsFEmsMH93Y/g8d6v4naLAdLBo0fFU1O1i6lnvWoDG9JcPb1BuHtk//5ovwmDG+0IHxnjkGQ0wT3jDFgb+ZNoFgiKpYQNHt6hp4zUNilQNgWW/cvDIsRghcXY+NLZW3HlpqtxgcI1uFDsDe+cJaLbidHKg3em41FETh1GbOCYJmOf8qEovPO4pUZ8yCJCjVQ0kwpFkx6oEVJg8ipAYKP61pbABoGNcu5KAhvlVJvARuXUHl/PBDbKADYoK8r4Nqfaq8zuFJqX+GByprKX+LbZcPrNsbMq2Fo64Zo+N3tdYP/78O1Yh3QyobZ7qkcKTAoF7G0zxGwn9tbO7HwYzGCuJ+mEHLh33JM1Cmi/OArPbB7NPXbaImY/SccJaoxbU7qw7hSoRbAx89pVePk8maj69mzAhd/fJa7d3956FW71HMDi+9fX7FpqDTYMwgfxwqPTcPT5p/FA5+V4+bwUnrz5JTw4dqb7smtYLcFDc/eYb4RebSs+ht9e3oB3n38a//SqSdx3X5ojPQCT63Ptu9HDHghETuDer7yCZ/N01yJ4qEFYiCceWoLlDr5ku9atxhW/4K6Y9915LT7dzl9X3ivS4lYr2FBqlz92pd7KuUpzKmfw0Ny9EsfrmT0hjUWaR1yxJtJ7lbDYYNrd1tk/Yi8We73sHwJFOszdD7LO/F5sg5vv8IKfbcXuj9HuG2kYBDa4Erq7opDFhv63mqsrAu882fc47jOK1hvB/aP77bNUbZ7uRTCYeb3YwHERbkQHTug/aOqBFKiwAiarA965Z8M7e0l2JMmQD5FTh5Dwa5M5yGhjUCMM10yeWivaZ4NviwdCeuysRhWWh7onBapKgVoDG/wQYcseHqQvu00ZuEFgY+T2Uh7CCWyMfftlQdBzW2BZ1ID7BtvxYvfJLCyTD0P8cHU3LsVvL7dgTQYWMZCwysshxuJvXouL/RvwoUcsInjwbpaBQ/Zwq0FWFOW+5/cIh1fPfE7+ffWHc2FMtYMNpiPTjkFL6fB6bN1q3Hj8sqzebH4vLQqOOKSXC2wooaEMuII5h2sJLBUCMOUGG5KOrjzIVuz1se+W8tVgOn4Ke8T7UIYwJ3HpQ0uz95WyjnJkxe6P07fJIFx53yihL4GNMoEN1g3F2ND/hjI5kmJqWGujnJvYv9uC/jedEEYzwjAY4Zo+DyylJSvpZFx0TQkc2Kr/oKkHUqBCCrhnzId37rJstiAhlRTdTqKnDmk2IrM7ITM9uwAAIABJREFUjfaLInBM4/dk+Jgdw9u8mrVPDZEC9aRALYEN6UDZe1S20GBrpfxCOvKLKrfsSPfxL8TSQaRvTxTn97LPjThef+4opv/VLPGpuvREO/fpIH8K+BD403fpyevIL8u5fY13H+VbbEhjTvcZMLudPTCRn1bmPnHkr9/034vFQ3Szfxiz293wJ0zwWrjFwPc2u3HH+Sns62vE7PbiVgTjHftEr6sGiw2udyPW3nQAvbd58MXvr8uZFlv364XTGOptFq1g2IFWWdh+FA/bd8Tw+ccK7xdlfS0sNgr2/5VX8JoIMzh04WBDBjDVDjaUc5L2OQNDv2v9XNbi4DnxnuTWSMp1KBfYyN/vHBDIGrO98GJ3CBu9HYWhVhnTvXINFyB1NIrzpoeyMKjY6xO9l7W+Xvl5WwxgK2FYsf6z92ee9VSx1wlscCV1t9jQesOUu71qjbFRTAfH1KgIOKSSDBox+J4N/h3WUaWzNbfDNWNBtk7w4Db4dq5DKiZnYSm39tQfKaC1Aiy2DIuj4Zw2O9t0bKhPBBqpaEiz7iyNabRfHIK9jWcdCh9xYHiHIsiHZj1RQ6TA5FPAgPPw5MMfwgUZc/X0yc1o+evH8dhPf4jPzuLz3bpmFZZ/wzXm5CuRFaWYSbfyqek7i64RXVFWvtGYdRWQDvoMiHzokTYRTnRlQAd/msrBBYMi3ESbPwWUAEr26WCRg+qS+yxZ4HHlU0uLPpkfU9RMhcJgoxuSVYryqaTy9yzguekA5n93KZb5OcwZabHhEV0VrnxqRQ6oUTs+PetVA9hg85PdC3JdC5iWL1ySxMPiXhh5oGbXSocrvtfkOsVM/bUCG0rIpbQOGOtpfLW6oij3mRIYKOFlsc+ESoEN5YFbCcjY/VjQWqeMYIMDuXdxzeD8HCuXYq/reZ+Pt23JBSnfpUp2RynsisL6K3Z/FHtdGiOBDa6E5mDDIEzD+zvuwf4HrsOqn49+mB7vhinndbUGNpg2RmsKDQuCsE+R4wMwt5T+t+xIhYubwJscbni6F8Jo5d8m474+DG17C9HT2gRPLOe6UV+kgFIBg8Eoup0wqGEwcf/iVCSISP8hxIdOaSqWrS2J9osjsDZyqBE86ERgN/eqpEIKkAJjKzDtL6/Cf14xBW8/+zC++Aq/X2d+6vN47RIX/vjAdbjDcD/Wfm061qn4nlHtYOOTBztGfHlnwEMJIVgMgnyrC/lJu3wgzR6qbvLhgwWewHOIMvJJ+NgrUrhGMbCRbymy5L5QDkRRulDYL12WBTPFXFEeAo/LUOjANd6xT/S6agEb4hd5YSF+dOtUmKa3i5CI670A0f9kVjEXFbQUGHmwLR/YkLRXHvaV1g3cekOOCyLVr3awUcjdQ4qjU01gI/+JPwNcZxxgALE47CyXK0oWyH3lFbytcN9he0IEdXmv58eBmeh9PdHr8631ikHCYu4kOd9bM3Fv8mOeFNtLBDa4egQ2xtjFtQg2pCkxsNG0RE5RmY4Dg+/a4Xt/9NSwzmm9sLdN580IaQxtexP+fZsner/T9aRARRRwdvSIbie2pkxUMhjEOBrMSoO5oGhZHFOTaF8RgjnzIDmw143gfqeWXVBbpMCkV2DOF/4efzq/KTPPGP7r2Ydxn+tvs2DjitW3immdoyqsNioDNvhBXI0rCoENAhsTvaE52HDjHx4xi64p659P4LJskEKpddmiI98MPv+gVMx8XiuLDRlsyPfJn73Ls3EqirlyVTPYyHftYHNUHmqrxRUlf23zA59Ka5MfZ6NcYCM3uG3mGBI5gT8fbcWK3ty4gcWC3E70fprI9flwKz94r9R2sddzwUbhvyPF7g8CGwQ2VO3dWgYbIrkypeGdH4KzM5Kdb/ioGf1vOZDwFbfesDZNgXvmmdlrQkd2YGj7ek3N9VUtAFUiBcahAANzjvYuONq7s3E0WDMJ/4AINZIhGfiNo/mClzhnptCxIghjxlDNv8uN0CGCGlrpS+3UjwJ/9+Xb8I3px3DHl3+Fpi9/Sfz9Sx/9Ns792Y8yrihBDAfcOPJfY7ujVAJssJVSGzx0LFeUYnEyeCDCIq4oitelYJD8Sf5IV5R8+FLKLlNrscHcTEZzRZHGQBYbpaiPjOuOBWsyMTZY8ND8AJX5By3p6byUiUTqUXZL0T94KHMzkANtcssM5polZcDgEECO+SGNsVrBhtLKQGlBoIQdlQ4eKoEWSftCO00ZHyR/f5QLbCjHVWqMidLuHn1q50OHXLe7M0UrKil4a7GML8Xuj0KvK+O1ENjQFWx8F3PG3DNH8HjvV3G7ZXx5vOb97QO4Y9XUbC87XrgaD//Eir/5959jZY/ADMDxP//+j3gyL1jSmMPKq1DrYEOajrUlLqaGNUixo9LA4Ht2DG4sbr1hsrvgmnEGzE4eGyA+PADfjrfENJhUSIFqU8DeMlUEGQxoWLwtOcNLJ6KI9B0GS+OqR3HPTqDj4jCQYYXD2z0IH80ECNCjQ2qTFKgTBbj1Rgo/uOCf8eWhoDhrnkq+ei02pKXJTe+Xm8JyrICeoz1FV37hlw6BLKCoMoWg/OQzjn19BvTgoCKOBU85ONEnnqWAjdGCh0pgQ5pztyJ4KA+GSq4oxW733CfcxVJ4KlPo5sZ6kvaAch9JAWzz+9TCYmOypXvNn4+kmWTxoLwP89OrsrrlirGR/1nEx5kb54HAhjZ/VEtN96oEY89lPuvy0yFTulf1a1OzrigXfeMH+Dh+g//9L3/IzpbBjtsW7cKNt61G58X/jC/9fRI/vOZB7BkfOxHbnSxgQxLJ0xuEuyec1Sxy0oTT65yI9Re33nB09IgHRqkwuDG8e5P6XUY1SQGdFGDuJZJlBgsMqixCOoX4UB9ivlNIBod0GgHgnZ/AlAsz95QA+LZ6ETlh160/apgUmOwKfPvur+CqhoM5Fhv/+4kE/vnmXhxeswr/iB9i7WcSqh6OVMpiY7KvEZtfPtiohzlLc6y+GBvuEVlRtF4PLcDGRMZUrRYbE5lTucDGRMbIrq2ExcZEx1xv15PFBl/xmgUbsmUGkPZvw3evfRDT7vwBlp34O9Fyw5z+BG785QXYes0/41UCGzn3t6UxgaazhmFy8OCGrAy9b8fA+uLWG9aGNri7F2brh4/thW/HOiR0MOmvtw8jmm9pClgbWrOWGVKa4mwLgiCCDBb4lrmd6F0az4qh9XyeOUhIcqgRPUVQQ2/dqf3JrYBR+AT+8H8XZCw/eYyNK79/sGayokzu1ZFnR2CjuV6WWpwngQ3tl5vAhvaa1muLBDZqGGxwaPEJ+J64QXQ1kaw3fo9P54ENuc54N/pks9hQ6uDqjsA7N5B9KTZgxOn1DkSO8Sj0+cVos8PVOQ8WD/9jngj6RNeU8PH945WXriMFVCnA9pyzg8fMsLVMG3FNXIQZpxAf7lfVnhaVms6OoWUZhxrpmAFDWxsRH8gNbqVFP9QGKUAKAL5texE9Lf+9UqsJWWyoVar0egQ2CGyUvmvGfwVZbIxfu4leSRYbE1VQ/+sJbHCNNbfY0H/pRvYguaA8038uWWyUuAAWbxINZwRgaUhkrxzeYUX/2uLxAcQ4Bh3co5eV4V1vw7dzQ4k9U3VSYHQFLO6GrGWGvW3GiMrMIiPm6xOBBgQWV6d8peXcKJoW83TKyZAJvm1eJHwENcq3AtRTvSlAYKP6VpzABoGNcu5KAhvlVDu3LwIbldNebc8ENrhSNQk2LKkv4p9f7sb/fPIbopsJc0vpfP8qvIyHKcaG2jsgr55zegQNC+SnYQm/EQNvOxA8UNh6gwVn9HSfBRi4n0/k5AHRNSXuHxznCOgyUgBioFopZgb7mV8SgSHEfSdFywwhlaqIZG0XRNGwgEONhN8M3xYvkqHC90lFBkidkgKTUAECG9W3qMWCh/bkBSWUAhc6+/aIAUy1LqMFPdS6L6m9aoqxodcc89slVxTtlSZXFO01rdcWCWzUMNhgQ1dmRUke+LMYMJQVyooy/lva5EjBOz8Iexs/tLES2GvBqdedYvyA/GIwW+Hq7IW1cYr4VioSxND2NxE6umf8g6Ar604Bln2Hw4wuODu6AUNuIFuWmpVZZTDrDCEpWxZVQqgpF4XhncvHEB+yiFAjFZVSDVViRNQnKVAfChDYqL51Lgw2pqE1YsXxzashpYyUMkMUy7ZRfTMbe0QENsbWSOsaZLGhtaLq2yOLDfVaVaomgQ2ufE1abJRz00zmGBvFdHRMjaDxLNl6IxU1YGCDA/6dhU3t7VNmwjl1drY5/55N8O1YD0GQg5OWc82or+pXwGS1c5jRwdKzdsNgyrV4YJCMu5n0IR2XQVulZmYwCWhfEYG7h0ON2GkrfFs9SMcJalRqTajf+lKAwEb1rXcxsNG3J4r52IULv78L3JpiAZr9csrZ0VK/NvuHMbvdAZYac+CCL+DT7dK8eWpKzzevxcX+DZm2P4gXHu1GYt07GF58DrwZmHLfndeOuO7BCQSRL6Q8gY3y70cCG+XXXOqRwEbltFfbM4ENAhuq9ko9gg0mjNGahmdOEM7pPDgiK6HDFvS95kA6OvIbgsXTBPfMM2Ewc/gR6TsM3871PP4BFVKA7SmLNWOZMROO9h4YLblZeFLREOK+fsR8J5GORapGM6NdQMeKMJzTudlStM8G3xYPhHTxFMlVM3gaCCkwSRQgsFF9C1kMbJxYN4SzFqfx8FdewWsf/hheuCSJPx1tw6e9B0RXFAYePgXuljLz2lV4+bwUnrzpAOZ/dymW+fnrBuGD+Obn/ox7nzJn4MgSEVx82XAFXloUxL2Kth/+yklc+tBS8f0rn1pR8DrJekQrFQlsaKWk+nYIbKjXSuuaBDa0VlT79ghsENhQtavqFWxI4tinREXrDfbEmhXmkjLwjh2+LSNTwxpMFjinzYGUgjMVi8C3/S0ED+9QpTVVmnwKGEymTABQDjNMttygtOl4NBsAlFlpVFuxeNNg7ieODh7PI3LcLqZ0pUIKkALlVYDARnn1VtNbMbBx9LktsF96FqL/+TTeWXQNrhfexWrDUtzqOYAl94XwxEMcUjDYwADGC49OA79mGXqPcmsMqSitL3at4+DihUcbsfbml3D6tqvEtj/0iCWnTXZt/nUENtSs6Oh1KMbGxDXMb4FibGivab22SGCDwIaqvV/vYIOJZDCl4Z4dgrtbfooeOW7GqdcdYEFG84u9dQacnXOyLwf2b4Zvx9tIJ+OqNKdKta2AwWDIscwwOdw5E0on4pnUrH1IhvxVO1lrcxrtF4dga+EuVeEjDgzv8FTteGlgpMBkVoDARvWtblGw8bwENA5iz/SZWcBRCtiQAo4m92wYAS4YtFhwgLmfLBLbvum/F2fBxo3HL8NvL29Doeu0VJAsNrRUU11bZLGhTic9apHFhh6qatsmgQ0CG6p2FIENWSZrSwKNC4ZhcsixMwY32TG4caT1htndANf0M7JP6KOnj2N45zpEB06o0p0q1Z4CjinMKoPHzTA7c60ahFQyEwD0JJLBYV0nd+aX/wmvruRp+Abe/wPO+DpPRfzvP7wTnxWzxkbwp//4Dq5ZUzyTib09ifaLIrA08L0ePOhAYDdBDV0XjhonBUZRgMBG9W2P0cDG3bgUL1zSAIMjjDUZ6woGNsZyRZEsNjjYsIjXrv4w+70Nx9ZxKw/RfWWRDQEMiO4uz4HF8eBWIBxsFL5OSwUJbGipprq2CGyo00mPWgQ29FBV2zYJbBDYULWjCGyMlIlZb3hmh7JvRE+Z0P+GE7HTedYbRhNczDWlZZpYlz2p9+14C4EDW1VpT5WqXwF7W2fG1aQLFndTzoCFdJpbZvj6kAiUJw2wKb0Kr//+LDS9/wd8fP0ZeOWLU7D+Px7At3tuwasrU/i/H/8hvP9xJ67CJnTc8LuCAjs6k+hYEYIp4zUT2OtGcL+z+heDRkgKTGIFCGxU3+KOBjYkKwopZgbLjCKBjdGCh0pgQ1lHiJzA2/6pmJcNGspBRn5dHmNjqfjecgeQf52WChLY0FJNdW0R2FCnkx61CGzooaq2bRLYILChakcR2Cgsk7UpCe9cPywNch5Y31Y7Tr810nrD1jIVrunzsw0FD20VXVNYDA4qtaeAvWUqxEw4HT2weFtGTEAMADp0Egn/6YpOruszn8+Cjf6P3zMqzJAG6upOiu4nxkwCIP8uN0KHCGpUdCGpc1IAAIGN6tsG+WCj+kao34gIbOinbbGWCWyUX3OpRwIbldNebc8ENghsqNorBDZGl8nVHYZ3rhz0Me4zitYbkeO5aTCZa4JzWi/MLu6iEBvqg2/HOkT7j6paB6pUWQWsjVNENxNnRzfY7/mFQQy2ptWSBYdDjZk48qe7sOLfrKIbyieao2hw2Yu6onjmJNC+gu1lbnnE4mmwuBpUSAFSoPIKENio/Brkj4DABnd5rJdCwUO1X2kKHqq9pvXaIoENAhuq9j6BjbFlMrsT8PSGYW+LZSsP77Si//W8Q6HBIGZNsbdOF+sJ6ZSYNcW/b/PYnVCNsitg9bbC0c6zmdhaOkbCjMBQBmb0scUs+/jG6tAoXIDnnl2B+fv+gD80fSxrsXHzA1/FN2cfxZev+CV+kclc7F2QwJQLwrxJAWLmk8gJBkGokAKkQDUoQGCjGlYhdwwENghslHNXksVGOdXO7YssNiqnvdqeCWwQ2FC1VwhsqJJJrOScEUHDGYHsBcmgEf1vOhA6lBukkaWDdc04I1sveHgnfDvWIxWtvnSf6mc/OWqyOBmOji4xboa9tXPEpJIhH2JDPG4GCwhabUWKsRH7011Y+b0rs/E2HsOKLMxo+k4u2GhcHEPruVHONJIG+LZ6ED1FUKPa1pbGU98KENiovvUnsEFgo5y7ksBGOdUmsFE5tcfXM4ENAhuqdg6BDVUyZSuZnUm4Z4XhmMYPiqwE91tw8lUHkM48Hv//c8yzFKDOqbNh8fAvBvHh06JrSqTvUGkdUu0JK2BxNcCescxwTBHThuSUZNgPFjcj7jspBoCt9qLMiiKE9mctMwplRWleFkPz2XyvpmMGDG1tRHwgE2Cj2idK4yMF6kiBagYbs+a01tFKyFM1msxIVyHgLsdi1OPcTWYTUslUOeQt2IfJZEQqVX3WoRMRxGQyI1UD91CtjHMia1Hz1wrA/n2n0drsxeUrF+ONtWtHTOmc5efimd9tRCwx8sGkxbEYjU1T0ObehUQyiWQihUQyhWQqhST7mUwhnU6L9yD7mU4LEAQBaUHAQzeejyd/8XRVSGhwL7xGMBoMMBgMMBrZPyPYhwf7aTab+D+TCRb208J+mnEycDb8A+8hGT9YFZPQcxAENsanrmNqFA0L/DBkQm2k4wbReiOwJ/fQ6Jg6GyxNqFQY3BjevXF8ndJVqhUwO9zZbCYsdgYMMnRijaSioWzMjHR8cgZ5bT0/isazuPtUMmSCb5sXCR9BDdWbiCqSAmVUoJrBxry5LTCb87KClVGbSnUVDifgdNbnZ2YonICrzuYejSZhtxdPk673PozHU7Bac+O36d2n3u1HIkk4HJXTVO38ItEkHBVce7XjrOd6wVAchw4NE9ggsDH6bUBgY/wfE0ZrCp7ZYdFFRSrho9x6Ix2VD9LWpilwM9cUA/9iGD62V7TeSISGx985XTlCAZPNKQYAZW4mzN3EYMz9gsAABnczOYlUNBNvYpLq2PbBKBrO4FAj4TfDt8WLZKj6v1xM0uWgaZECYypAYGNMicpegcBGfUEdAhva32IENrTXtF5bJLDBV54sNsa4AwhsTPwjwj4lCu/8IEz2jAlhGuhf78TwVvlLgcnuhHPqnGz60ETAB9/OdQgf3zfxAdRxC0aLTQQZzo4u2Nu7YDRbc9RIJ2LZmBmpiBwfZTJL1r4iDJYBhZX4kEWEGqno5HoKNJnXj+ZWnwoQ2Ki+dSewQWCjnLuSLDbKqXZuX2SxUTnt1fZMYIPAhqq9QmBDlUxjVjKYBLhnh+Duli0BIidNOPWaCwm/bL3h6OgRD+JSGd61Ab6db4/ZPlWQFTCaLbJlBoMZ1txAmEIqgdgQj5mRrCOrGINFQMeKCFxdHGrEBqzwbfEgHSeoQfcPKVDtChDYqL4VIrBBYKOcu5LARjnVJrBRObXH1zOBDQIbqnYOgQ1VMqmuZGuNwzMnCItXDlwzsNGOoU22bBvWhjY4O+fCaOHWBZGTB0TXlLh/UHU/9VbRYDRmYmbw9KzMAkZZWGrdOHMzGe5DIjBUb/LA5BTQfnEYzk6+76J9NhFqCOn684uvu8WnCU8KBWoRbHTefCdeuLgtq79v6/NYec9ro67Htx55BBcMjV2vGhZVa7BhEK7Fc88txNGf3o7vdH8LL1ycwjOX/yu+W4Uf09USYyN3j50coVfzZbdgzXVTsfmnd+CWlyxQ1hdCO/Hg53+AXxtQ9HXlPtPCFcUgrMSPfv5JLHXxlve8egOufow/fGF7/xOZZGyF7pVaABtsDpfgDZx766/A9/NySFHkCs2pnK4ofC/MBpee75XvGXLHyFcljDcz+0Va/3JZbPzdPQ/ixoXyeYD1nz7G9Rxrf1TyM5GN+4amd8RxSoXda79ZPpC9xwrpn//Zln9/SOsk1VN+RrL7WVkIbHA1yBVljDuBwIYOHxUGAe5ZEXhmy+ldYwNG9P3Zhfgg/wZjtNnh7JgNa+MU8f8sMwdzTQkd2aPDgGq3SR4zowvOjh4x00x+iQ31Ie47hYT/dO1OcoIjt3jTYO4n9ik8mnvkuB2+rd4JtkqXkwKkQDkVqDWwwQ+QruwBQTrkeEeBG9KX2p4D9Qk2lIdwAhtj313SIefY6j/CvLwN95/uxZre3dnDlXxI4gfVW1+8XjxoxzIwQTqMnXeLteDrykMaG40WYEN5AOT3CIdXT98i//6TT+XCGEmJagcbEjRSHsQlSCkdao8rQI74faRMwUOlveB+m4MkJYBR7jS2Plfj5REAtlxgQzkWvr9n4M28/fE9A4dj0lzGvlP0rSEBF2ndWW8SoJHg4bPIHXMx/UcDFzIYGQmeWJ8ENghsqNrpBDZUyTSuSpbGBDyzgrC1ctcAVoY22zDwtuw6wQNd9mTf9+/ZBN/O9RDSkyvlVykC2tumZ+JmdMPsahhxqZiadZgBjf5Smp0UdQ1mgIEM9s/amIKlIQ17axLWZr5fwkccGN7hmRRzpUmQAvWkQC2BjWKAQnmQ44c36ekp/6K6+Zx/yzytDOOt1VvQef0ipI4Z0NPpwzOf2YB5T8lPusUvzJ/bg48+KX/BHwkGZGsR5ZNxrfZNvsWG9KWcj5n9HZe/gOc+iZQO2peIB5RGXx96OpsRiFvgsQJsbo+93YKbV6Rw4FgHejr5a5J1gVbjn0g71WCxkT34fWYDZt/Xghvv+X85UxIPqcIh+M+aIVrB3IPbseY6F17MWMFIT5Qf+bUFXyzwer7eWoAN5QCVT7Rf+SS7H/jY+L0hj1O6pprBhrQWp7Y24ey8J/ds/PlgQZpTucBG/l4vZBnGPz9G6s6urQTYUI4x3yKiWizb2LhW9t+C3XN/mLXUYfv6Z62v42l8Av/Yc6Dg51ax8RdbA7a/nv25B2vEe1W2wFKuK4ENAhuq/qYR2FAl04QqubrD8M6VrTcSfiP6XnMiepLHPrB4W+CcOhsmOzegi5w6At+Ot+rq4G5vmSZmMmFuJhZP0wi9E/4BxBjQ8J0EBGFC61ELFxvtAizeFKwNAiwNKVgb2f+T4v8N5sLzDx50ILCboEYtrC+NkRTIV6C2wAY375aejEtzUT6NG/rI41mXE/nJ+aB40GcWGx+5e4bYhmTh0XzZZ3EDfoZ/fcmSMXHnLhsMhkgm0OwLtfTE/s6brsL9jz0jdl3ITFqLHVYYbMhjVj6VVP6eBTwZWLPYx03NC4EZBmQ+++jfF9RTizmMt41qABts7LJrSe5TXKblc1cm8Pi1AVy9hu+VQhYbNy4cwjOfPoK/+E2uJYf4ep4bkFZgQwm5lMBNeiLtLAKxqhlssP09d/cN+K+2749wSWDr9P+1dyZwchZ1+n/6mnsmM8mEnEBCQBBYQGKMCOyKi/tnlxsPiKDC4oUoIrDqehA8dldB8UJ3F2FZQYyrcsmhqBCRoBzCgiCHQCJ3DpKZydwzfez/V/XW29Vvvz3zzszb3W9PP+0nztBTb71V36r3qKd+R6kFa6WFjfyuf7HbkumDcQ2yr41KCxvu/C1wldLWPcZiw9w3pnsNh3mcnwWG3He9wsZE/M292nbF8boveV3LKGwUjyJdUSaZ2RQ2wrz0S9cli9K25UNoWjDiFup7ohHbNmjrDZXdY9EKNHYtUP8t6Ugl7sbA809UpoFVOEvj3IVuENCGOd3FYsZArxIyxDIjl8nHLKlCU8t2ymRrDilleZFDw5xM3hKjY3KLnexoDOMDSWSGkhjtacDI5kK/zbI1mhWTAAmETmC2CRva1UIsKoqtGmxhwxZH/KweZBdeLWDf8+/Y/1t6cWUWJnY8BdtMOqzBKSVsFLs6aMHGmI7bLhRN7zxeCTkSe6SUK0rUTM+FX1SEDWmLzIvvfn5vJJe/BrLYW32O8D4Swz8xYoYWNrwxNna+tAWJJTllJaFdQbSFj/29HQMgLGHDzD/jniXzRQQBswjU1hvFu9JRFTZsQdFPRJzIvaDSwoZhb1uPyRjbbh9+MW0qLWz4ucTkY2wMYdNLceyOBwtiWoR1X5tOPUGFjVL8/c5pXx/mnk5hY/LRobBBYWPyWVLBEi27DqPjNf2IOYkqMsMxbPltK4ae1180zd8NLYtXuC3q3/gIep+4H9n0WAVbWb5TNXTOd8UMI+LYZ0sP7nTcTLYiOz47+oyYWF2IcJHVIkZHDg1ijdGZUUE/J/zkJP5KEunBhPNPfpd/ceTSEYw4V76pw5pJYFYTqC1hQ/tTe2NleBcTMmAFvtiOa4mfsGFEirwFg9mFF3eOIzHy4z9iyRm7K390IwSGA4sHAAAgAElEQVQcBO2+0fF5/8B2ZiE7XdGDwkY0sqJoYWMePrw2pWISPHDVAI46Y08nSKS5LRT75XuDG9qLLjvoofk+fGEjf53c03WSa8FUypUrqsKGHdTSsDLX1ETuHVK2WsKGX1BZOz6L92FSSWFDj78W5rwBMk27ouKKYrfHBI013/lZbJi/TSRQmDJ+1wGFjclfcyhsUNiYfJZUuESiOYP2PQfRvChvvdH/bApb1jcDuZhyxVCuKc3arWDk1ZeV9cbojlcq3NJwTtfQMU+LGQt3R+PcxUWVZob7XTeT7NhoOCetQi3xBif+hXIdkTgYOgaG/B5PTSxg5NLQgoWIGANauNACRrIKPeEpSYAEKk2gloQNYTNZ8FDb7NtdYE4ibJjF5u8+WhiYVF6g3708i5beh5xsDPlAde+67BglspTDbDuosGEyGpgXf68rCi02pnc1uYtmJ8aGBA/1ChK2tYB2RbEFMdvtqfh7bwafMIQNeyfeXqSJS5Wx2Pgp/F25oips2KNnW2x43Sn8RrlSwoZXLPAuuidyQ1ECzEgazU2Ved/y41Ycj8U/zsT0rqSZHzWZxYYOHpoXa0qJHqWuDyPwUNiYfKwobFDYmHyWVKlE8+IRlRo20aTdDnLpGLbe3Yz+Z1KIJVNoWbQnxF1DPtnxUSVu9G96rEqtndppU21daF6oU7M2dTv5zawqxNVmrG8rxnq3KLebWvqIlYWKf6HiXmjLCxXMs2ty95HMSEy5jogLSXpIrDBSSA/EkR11THhqCQTbSgIkEBqBWhM2pOOF6f0A21+6MBVkfjdd7/6a4KGr3TgddvnsS0/hkc69Pa4dhTE98mkTh/DAYwN4/fIdoQffnIqwMVHwUCNsmD7uagUPtX3qo5IFQcY2Kq4ohekxi60yvG4QpdyTgrgthSFszPZ0r954OSatrbkReoP4VkrYKL4f5WNsBLGQqKSwYbv22A8Q2zKmHMGQZ/KwmkzYkJTKpdK92kKOyZ5i5g1jbEx9VChsUNiY+qyp4BHxxgza9xiCuKiYz+DzSWxZ34LsWAxN3UvRsmQv928Dzz2mXFMyo/nyFWzuhKdKtXagSaVnXYbmXUxm8/wh2bERjPY6YsZwPphqVNrvbYe4jEjgTuVGosQLLWJIXIzJPukBES2MeOH8PpBELhOb7FD+nQRIoA4J1KKwMduHyStszPb+2v2LirAhbTKuKN6sKGGPRxjCxkzaVAsWG1PtXyWFjam2zS5fSWFjJu2s52OZFUWPPoUNChs1cR9oWjCKtuWDKvOF+Wy9pwU7H0+plKdivZFs7VB/Gu3ZjN4n7sPItheL+rbXey/Ehk/uA11yAL/88uk4/uoGt9yVt/wQa+Y/inNX/Ssuj898kZ1sbkPzAm2ZIe4miBXWmUuPY7RXUrNuRXqwL3JjEUtI8E6JeWHiX+g0qsp9pGFiASM7DmSGUlbsiwSUoDFUGXPGyMFkg0iABKZNgMLGtNGV7UAKG9GIsVG2AfZUTGEjfNIUNsJnWq81UtigsBFo7jMrSiBMFSkUS2bRtscg2pblrTGGNyew5c5WZEaS2jVlno5RIVlCep+8FzufeaSgbSJcnIw70HbMlfjUVVfiwn2fcUWMlf9yKTacuBC5/pkJG4nGZidmhlhm7I5YonAhn8tklJAx2rsZ6YHeirCb7CSSPlWJFyqApyNeqPgXGWASfUfcR8T6QkSMcWWJoS0wsqMM3jkZd/6dBEggGAEKG8E4VbIUhQ0KG5Wcb7TYqCTtwnPRYqN67IOemcIGhY1Ac4XCRiBMFS3UMG8c7Xv0o6Erb72x/YEm9DzciMZ5i9Cy+DWIxfWieuD5J9H35H1I+7h22NYZV+U+jIeeWob0xl2x9zQsNlQ6WssyI57KW4FopSWrA4D2bMZ4/46K8rJPlmwT8cJxHRHhQgJ5dgVwH7Gzj7huJMw+UrWB5IlJoM4IUNiI3oBT2KCwUclZSWGjkrQpbFSP9vTOTGGDwkagmUNhIxCmqhRqWzGI9hWD7rnHdsSx+c5WZEc70bxoBVJtnepvY33blGvK8Jbn3LJirbF2dTO23/d9LD3jdmW98RH8GLfPf29gVxSxxFDZTJSbyW4QSw3vRywz1L++bZVjFNfZR0z6VHEbUQKGuI80TpZ9JKasLvIuJHGdhYTuI5UbP56JBEigiEC9CxuTpY2sxpQpFTx0N+QDE0q7TNC85pfuUVlbwv6YgJSVDC4apRgbYfMsVR9dUcInTVeU8JnWa40UNihsBJr7FDYCYapaoYaucbQtH0Bj97jbhp5HGrH9gWblmtI0f6n+PpdTWVP6nn5IiRgiamQ2apcUibtx94fHceGqf8Xq29ZNKGzEYnHHMmOZCgKaaG4t6vv4zu0qzsdYr4gZkwfSnC48iXGhgnd25JTVhQgZknlERAxM4gWSGY7p1Kl2ClXJPjLG7CPTHQ8eRwIkUD4C9S5suClST/o3fDUiXn7+wsb+mDvYjFfu/yDWfKdJTQiTuSNbJmGjfLOudM0UNipPnRYblWduzkhXlOqxD3pmChsUNgLNFQobgTBVvVDrsiF07DngLuglRejmO1uQG1+irDfiSe0asuQf/gp3HN7hWmrId0bosDthRA/znWQxUdlMFu6OZIsOPWp/xgd6MNaj42YgO3la06kAkywjYoGRkqCdSryQTCRZpNonOY+4jzjxLlTqVJNCldlHpoKfZUmABCJAoJaEDZNic8tj/Vi1/y4A8ulbJR+WSeFXKv2fndZQxIDV5zTguutWQY414oCd5tObErBSw1VK2JB+74UNOPKiu1TGjsuvPhKdvTHsjgeVxcZEqV87e7dg+ZJ2/O6/L0DPW7+Lo91s6NoKpP3b38ShPdc7dZ+muIyuvwEDbzjRTX9r84PHeiQsNhQ2wiIZvB4KG8FZhV2SwkbYRMOvj8IGhY1As4rCRiBMkSiUbBtH+55DaNpl1G1P3+ON2PHQPLQs2gsN7QfgirW74VC9iaQ+3kChdtyNq3dZiuaF2jLDuLXYHZUsJqM94mayBZLdZKYfJV5I/IuuNBo6xRpDfmaRaAqWfUQH7pQgnsw+MtOx4PEkQALRIlB7wsYqLHUsFPRCWy/Me75wMT60fBMuPq0fa27YHy/+9/k455aUsmr4YNcfcNSvFuKG01tx8/9fxH8tJgt3XeYryz6Pm96cUXWsO+ez7u+6jCzu8xYSlRq5UsLGK+tfxL5vyOC77/l33HHsObjuHeP4zablOLrrD0rYEB5/D+2W4lqinPgA9v7BsTiwV38v4tBnPnoFvnRZkyuEiKvJBbEv4cZV23GxVfd33/00/u6aY5Ww8a7L3ud7nLEeCYsNhY2wSAavh8JGcFZhl6SwETbR8OujsEFhI9CsorARCFOkCrXsNoz25QNuPInsaExbb2T2hlhemE/fUw+g98n7C9reNG+RtsxYsDtSHfOw4LADcPPR7U562DTuuPF2nHHDdiz867fg12cuVd9nX3gICz94WyAGsaQT/6IzoywwGrt0JpLGrgDuIyMS70LSpZoUqtoKIzsWEbvkQARYiARIgASmTqAWhQ0jNhjRwizkZWH+zZ+k8P7TV6DQmXEzfuQs8F/XmrfOEFq2K4qIIyKCmHgVIhQYK4apk53+EaWEjZeu+iWa3vl3GP7J+Xjk9V/HGtyKdThatXn1OTtw+dVahBCxwVi36GOOx/JN2hrDfGzri6fXa+Hiuut2xe8ckUjqfuvaVEGdcqz3OAob0x9ncyRjbMycobcGxtgIn2m91khhg8JGoLlPYSMQpsgVSrZkVGrY5sUjbtv6n25Az8O7q9gb8YZG9f3w5k3o+/MfHDFjGRo65xf0Ze35h+Lk7AtY/sm7cOZ5J+Nze7yA8972HN5+3RHY59nbcdR9r8Ud798F933vyzj1hnxaV5U+1XEbEasLiYUh8S+CuI+MDzhWF+JGIiKGiBkDceSyFDAiN9HYIBIggYoQmJ3ChrbM8IuZoRf82v1EFvRiqWAsNqIubIiFiRY0HsSm5a9zBY6pCBvGTWf8seuLhAsRLV7zZ3E/OUrV/bGb/94VNs5+7hO44fQV8DsuzIlKi40waQarixYbwTiVoxQtNspBNdw6KWxQ2Ag0oyhsBMIU2ULNi4fRvscQEi0Z3cYssOWubiCzD1Id3SXbnR0bwWjPFoz1bkFmRGde+cZ/fhZr5m7Ep3+YxD87YsZ7f51wBIw0Up2SRjWt/jvRPJn7SMyJf5FSriPjA3FknECekYXJhpEACZBAlQjMNmFDu6KsQsdj2kJBrDrERUUsOc58x7hy4/gpJD6Ftm6whY2ou6KIsHERzsf171iMWGufEm9sMWYiVxRjsWFngfmv485RYsXLjruNWK/cuKoNA3iuiJMWNrRg5D0uzKlLYSNMmsHqorARjFM5SlHYKAfVcOuksEFhI9CMorARCFOkC8UbsyotbMvSYbedg88l0fen/dDUvdz9Ljs+qjKZjPVuRnqo3/0+lsjhIxd/Ep97bQN6Nt6Gtz23L248YiEw3oSOlMTpuBeH/vo6XwaZ4Xg+gKebgYTZRyI9Ydg4EiCByBGYdcKGEyNCFuzaHSWfItUODGqChXpTpkY5eKgIG8aKwsTMsN1xJgoeaoQNu0xu8Ek81LsPVrhBQ7Xg4y2rY2wco/4mrjze48Kc1BQ2wqQZrC4KG8E4laMUhY1yUA23TgobFDYCzSgKG4Ew1UShpoUjaFs+hFR72m3vtnt2xeirnUgP7kQ23aOCdarsI51Z/W9OBicd83n8c3eTK2DM2fMs/M9fLcRDj34an3nm3fj+iSuRfuZ8rPlVcz54p7iRSPaRbKwm2LCRJEACJBBlArUkbESZY5ht88bYCLPuqNdFYaPyI0Rho/LMzRkpbFSPfdAzU9igsBForlDYCISpZgqJ9UXbigG0Lctbbwy/kkRDZ8bXfWT+yk/gpt3mo3fbTThq/T06WOfgyfjxRw/E2EMX4oQfnIzbLt0PY7//Eo6+Wsft4IcESIAESCBcAhQ2wuUZRm0UNlJhYKyZOhg8NPyhYvDQ8JnWa40UNihsBJr7FDYCYaq5Qo3dY2hbPoiGruI0rSpd6lAcmYG34DtnHVmYHnb4L7jgvB/j3r9dg5+/fVedFWXzI1jx+V/WHAM2mARIgARqhQCFjeiNFIUNChuVnJW02Kgk7cJz0WKjeuyDnpnCBoWNQHOFwkYgTLVZKJZF2x7aciMzlNSxMJh9pDbHkq0mARKY1QQobERveClsUNio5KyksFFJ2hQ2qkd7ememsEFhI9DMobARCBMLkQAJkAAJkEDZCERZ2Nht9aFl63eUK47HgGx24gxgUW7/TNoWi8WQy9VX3xPJJDLpfIyymfCbzrHxRALZjJPhbjoVRPCYeCKObCYbwZYVNqlW2hl5kOVsYDaL5/9wL7rnduCkIw/EPRs2FJ3t9avegB/d9iBGx4uv41Tzgejs2gXz257CeDqN9HgG4+kM0pkM0vIznUE2m0Umk1U/5d4v98BsLodLznojrrl2XTl7F7juWNv+p+bisRjkJh2Py784Eom4+plMJvS/RAIp+ZmSn0ls7j8YO7c/jPTYXwKfqFYLUtio1ZFju0mABEiABGYLgSgLG8sP/1skGuovxtJIbw+aOrtmyxSbUj9GenegqXPulI6p9cJjAzvR0CYOuNX5jA8PIdXcUp2Tl+msozv70Ngxp0y1h1ftaH8fGtuj387welx7NQ33bMdLD91HYYPCxsSTl8JG7V3cbDEJkAAJkMDsIkBhI3rjSWGDwkYlZyWFjUrSLjwXhY3qsQ96ZgobmhQtNiaZMRQ2gl5SLEcCJEACJEAC5SFAYaM8XGdSK4UNChszmT9TPZbCxlSJhVeewkZ4LMtVE4UNChuB5haFjUCYWIgESIAESIAEykaAwkbZ0E67YgobFDamPXmmcSCFjWlAC+kQChshgSxjNRQ2KGwEml6ptia07rpLoLIsRAIkQAIkQAIkED6BwRe2YnxgZMoVSwwx+Tg/0NR1Cnab/yga4oMqCFpGgqDlcshJIDSnXAw65lgiEUMinsDzvceif8tlbrBIEzNSjpOPN8ZGLHcYbrpsGZZ7Wpvd8jSO/ctC3HLAAL5wwSje853FePH6dfjw+sSU+xWFA8olbGh+ms2Xl5yEW1dncM1HbsHFeigj8YlKjI3dTjset65ud5j0FnGaf8T/w89OmoP/deZZYXmg9+kHcPi3noI9Z3PDr+AL/3QHfurhHUaMjVhuf1x5yUFY1ayb/NS9V+Ht16bwxc+ehhMWFA6taZv5NurChj1v5Zou1Ve7l5WMsVE49mO425kTeo7MR5vTMLlPHfil+woGoxrCxj9+7BScu2Rb0Vws9X0Ubgz+9/48a3uem7nvbbf07+N7JguuD/mPUt+b4ylsaBJ0RYnClcA2kAAJkAAJkAAJhE6gGsKGtxNmgdPxyFU4L/Z2LWz4LBxD73yZKyyXsGEvxilslB5EdyF93aNIHTAHX9yxADcv2+wuSvML6/zCShZHH2vfVLRwlQXXm3c+gL/+ZkoJDzJXRXCwP2EIG/b59UK7WLSS8b/p79O41HONRFnYyIsDhazNwvw65MU6W8islLDhFV30InlACWE/evfxk96TKi1sGJ6tHpGt1PdlvtVNu3rhfEbuf5V4aM/9UnNc9y+FGzzjctdb/L+3xUcKGxQ2pj1ReSAJkAAJkAAJkED0CURB2DCLRnm5lcWc12LjDwecio+1D+K5BXOUlYffjmkUSfsJG/aOpN0Pe7fR7MTbO6/uwu+6R9H0DyvVjr5YDnztkTZc8MYMnt3SiRUL9HdREIWiYLGhF6ud2HD2Jux1bjve/617C6aJXlS9ip695rqWQfZcNIXNLvOYYz1RSvwIQ9iwG+heC5aAYYuAXmElqsKG8Lvxkkb8+OdJfMSyjrFZl+pXpYQN7/3DXkC/eq6/2GUfU0lhQ7PaF5kXR7B66aB7vZf6Por3RmmTzfgS6D6N/HxiCz3fe+L16yDPiMlEMgobFDaiei2wXSRAAiRAAiRAAiEQqLaw4V0klhI2zO7pVWpnLu86EAKCslXhFTYKX+T93UkuUTvXyyCL6Nu63+37sr4W/+Ay0BYb7cpl4R0/OMI91rvoLVsnS1QcBWFDmpZ3L8hbCphFlbJ6sFyezr7zbzwuUtp1RY9J3i2qlKl/WMKG7aLhNceX/thWJzb+qAobpo1et5/iReoydDmuP+aYagkb5r500BcHC1yDgMJ55LazgulejZXDqTv2KbAkKfV9pa/9oOcTYeu1m7TlkxFl5u6MYcUCbQnl54piPy9swVHulcbSyitEmvZQ2KCwEXRushwJkAAJkAAJkEANEqimsOG3I11K2JhsNy6K6L3Chr1g9Vpr2O4PZif7qtjrAgob2l1B73r6u0lUmk9UhA3pt3C//GOLkFi6ACt3Pg29WNW7w1rM8I/l4i68PfFeyi1smLHyW6DZi0HvmNaasFEYY6NXWR3N26ljmlRT2PC7L5n2lHIPqpTFhu2icb/lIiOuGMY9yf7eGwem0veBUudzramc2EBmrhthqxRnChszH0HG2Jg5Q9ZAAiRAAiRAAiQQQQLVEjZs6wU76OVsFja8C1Zxq5FdSXu3UcpQ2Aj3QtHCRhs+8M2kck257/pxHGMFg9RnK96JdxdXZ/fisO9oKxrZXa6UK4pZ+O/1oh3AtBMbSgSKrTVhwx7lqLiilBpb01av1YkrwFTIYsN2WTPnFvez37zYjSP2Koz5EhW3NL+r2Wt55B3/UpzpijLze2NdCxt/85l/x2lvaFEU05t+g7POvQrJ7NE469p34oAOkcFfxA+P/QzWO5Gh1d9+eDR6r/wgrlmfwJI3fxoXfHxvFUnYHD/zIWENYRFIZd6PT996GJaqwPUD+O03PqTGbe9//DIuOH6ROs2r9/8Q//wvt7unlL+de8BTai7I5+RvXI0jl0sF+ePDah/rmTkBeyyzO/+Er552MTbl/K/hqV7vM28dawiDwFTGza+saYNcy0v+eAou/a+GMJrFOkIiMJX7dKmyE417NYQNb6A+G9VsFjbs3dbrLOsKCZhqgkTarij29xLA8NbVjSpTQ7ErCi02/C43VzxzYmxI8FBvYFp7LmrrjbxwIALTcdAZMCoZPNQEU/TL2FLKDUX6X2vCRpBAqZV0RbEDWZr5ZFwkTOyHUtY6lbLY8L1XeoLITmRxEtJjacbV+FkeBZkPDB46Y/T1mxVFRImPvy+N/zz1Yjwd0wtYeel9cNGVOAo3qsWuvcjNv1DpBe66O44rEDn40jzzyRh2DfaYmPG+/JQerLltGX577GdwtyyALaHKvBwbkcoef+98CbutrG/qBPQ1qcdSxEcZP7l2f4ETiq7hL924aErX+9RbwyPKQWAq9+lSY/ytK050xeonblpDYaMcAzWDOqdynx47/lpXnDJz4wdXJHGa51k+fPOp+NkdOoVqNYQNv11HaYsJhnn+gYXpXoMEhpsB4rId6hc81O77ZMFD7dSI2S19eG5BswpyaWJBLLOCh9IVxX8YC+dasVWGV2QrlR62cCyK033K2cOIsTFRClS/hbfd61oTNgr7WiJ2xc4+NHbMKds1air2pnTV3+sYKzquj0n3Wv0YG6bNpQSMqAsbXrGoUEQyqY4L0+3aWYDy13ThWJT63tTPGBuaRF1bbNh3ElkUrXzlTLx0wBVouElbZMjC6ZPruvA/p16MxZ/9FOJf+CP2X3eMa7Fx8je+65a1fy/7HYonmDIBM5a3XJHEu054BZ9wLDLMuH/7e2fj9LXP47cvH+FabJi/yQ6v11pnyg3gAWUnIELU6YvW4+H5x/tewyJgms9k17tdtuwN5wkCE5jKuJmyt2AtVm/6EuxFceATsmBFCUx2n7atbezns/fannPvB6oqbFQUWhVPVq50r1XsUuBTRy/GRltRVpTAnQlYMAxhI+CpfItFXdiYTt8qabExnfaZY6phsTGT9tbjsRQ2KGwULHJOmX+/cj+wBQrvjrB3cWu7rXAnMLq3ET2OB2Hj1z+EO3Ofw8c8woax0JEe2FYasjAy88KuQ0QvfqJFQMbtvCN2KFeUg7+ZFxy917C02h7Xia73aPWQrZnKuNllDTla1UV7Dk3lPl3qfuw37tWw2Ig26fBaR2Fjbngwa6AmChvhDxKFjfCZ1muNFDYobCgC8rJ70LZr3TgL3oWOsdiQHSFb2PjRrz/kLpZloeutp14vrKj1W8VBOa8VP3PcFeS/vcKGWOqYnUBb2CiIt4IB9O3sw62nfdqNuRK1vtZre7yLmYmu4alc7/XKM4r9nsq4lboXU9iI4sjqNk3lPu0tawtX9rPcfE9ho3zjTmGDwkb5ZldxzbTYqCTtwnPRYqN67IOemcJGnQsbZtGaWl/oc2389L0xNgRXsbBR7N9vB6IMOhlZrjwE7F18Y6ps7+B7Y2xIK2xhwxtjxRa5ytNi1jpVAn6LWL9r+KPnbFVxFqZyvU+1LSwfPoGp3KdLjbG98GXw0PDHaKY1TuU+ff/yS1zLLHNPLzVHKGzMdGQmP57CBoWNyWdJeCUobITHcqo1UdiYKrHKl6ewUefChp1NwUw/cSexA81NlhXFLyMDffMrfzH7nbHQ2kKXMFkz4mcGy4oyUYacaPSyvlthZyUyJCTLzee+mCzKbPSyNeZBr/f6phuN3k/lPl1qjI01Fi02ojGmdiumcp8uuK6dSuSeftX6uTjTyXJl6r75W6dVNMbGotVvjR7cCrQo2d6NdP+rFThT9E6RbJuH9MD26DWsjC1KNLcjM9xfxjNMXHW8oRnZseGqnb8cJ060dCIz1FuOqkOtM9EyB5mhvlDrZGXhE3jlvl9hTnsrTjtuNX6zfn3RCd506GH4/g2/w1g6U/S3VPOB6OzaBfPbnsJ4Oo30eAbj6QzSmQzS8jOdQTabRSaTVT+z2RxyuRyyuRwuOeuNuObadeF3aBo1MnjoNKDxEBIgARIgARIggegTqIQryvsu+hxam5uiDyPkFmYH+xBvLX9Gh5CbHUp19dj37PAg4s2tofCbTiU7evoxt6t9OodG9pjnX3oVuy3pjmz7TMNeeHkbdl08P/LtrOcGZgd68e0vXoLW5kZ8cM3f4t5770Vfb4+LpLWtDYcddji+9f1fIJ3JUthIJRNIphJIJZPY3H8wdm5/GOmxv9TzHGLfSYAESIAESIAEIkygEsLG0qPOQKKxJcIUytO00e2voHHeovJUHvFa67HvY33b0TBnXtVGJj3Yh+QsE9JGe7aisWuXqjENeuKx3q1o6Ix+O4P2ZzaWG3n1JWy550YlbJz7j8dgaGgIzz77DHbs2IE5c+Zgr9fsjdaWFnzlP26gsJFMiKBBYWM2XgjsEwmQAAmQAAnMVgIUNso3svW4uDc067HvFDbCv5YobITPtF5r9AobhsPY2BhSqRRisZj6isKGCBoUNur1OmG/SYAESIAESKBmCVDYKN/Q1ePinsIGLTbCvKIobIRJs77rKiVseKlQ2KCwUd9XCntPAiRAAiRAAjVKgMJG+QaOwkY03HBiub3xs4uSuPyiP+FmvSlblg8tNsLHSmEjfKb1WiOFDT3yDB5ar1cA+00CNUgglTkLDz11OJZvvANtx1xZ0IOV/3IpNpzYhl9++XQcf3VDDfaOTSYBEgibQDWEjdM+cAg+uzxe1JXsts3Y99JnS3ZRjjtpx9046afJkmXWnn8o1rT14J8uerysi9gg40Bho/rCxrJ3rMQvDjaBawdx+acexqWWuKHnYhZ33Pp7nL0hjlLlJ6tH5kMYwkYMu+KKtbvhUKfJjz94l5rval57Ymj2bNyIQ773ijsVoxBjo4DTSPF16Hd96mOS7hjY11Y5hI0Fhx2Am49uR4c6UfGc8LaxsHzat53liLFh3yfte6M9F0p9750bQe5XlSrjx//r2Bs3f7kbexY0opi19/qw+2lzMbDl584AABTfSURBVNeNXR2FDQoblZrjPA8JkECIBPZ674XY8MmluNcSMIzgMXLD8Vj1mepFbQ+xm6yKBEggBALVEDZMs80L7ovO4m2i7gQtS2EjhEkRQhVREHXEUkMWS/M29uHVxSkALVjRnxfP8gssvYD6yN2vVeX32LYZ+106pgSGQ/o3Y7+vJYu+PxTFi/YwhA1baPn9vofis8uHi8QYvYArXpBXW9gwvBU/h9k8S3xxF56W4JEXQvwFg7CFDXdhrMavHydcpMfYCKreNt4Sc4QmZ7wPvsBfOA1b2LDFnksWrVLinCzWz4utdn8/a/PBSqDJbNyINb2LXXHoCzgINx/djAccsS6Eyzm0Kgx/w1x4n5wrFLTteeQVuu3rQ3PRgpj9e6nrhsIGhY3QJjIrIgESqCyBK2/5IdbMfxTnrvpXXB6PQf77ZBRbcVS2VTwbCZBA1AhETdgo3BkvXHCa3TzZpdMv8mYnPr8oorARjRkWBWHDCBcZJWzkClxRzAJrf6QxpwkTChvexVWpORaGsGGPnp+AMZHAV21hw257nr22KtF9SaNvJIk5jkjw6Du1NU3fSH4MxGrG/oQtbNh1exfQfm2slrAR5D6WF+424juxZa4IZqwfbFEpGncFwG6zzAstVBSKd37fmfaXEja2rj7ctdS7/3BtkeMVzClsUNiIynXAdpAACUyRgG2h8a4/f6XIgkOEjnftoSvNeNxW7L8BA67ririy3H1kGk9jKV7Tnv9+ik1jcRIggQgR8BU2uh9FQ2IQmUwWmWwW2VwOuWwOOfHPjQExxBCPx5BIxJCIJ/B877Ho33IZcjkpATg/1HHyKZXu1btI818M6Z3pa62X1bf9ZD+1gz724F1420+XuzvrsgANsiCoFP4oLO4r1VfveaLSd9s83TZbVwukRX34/J+asXZl3g3CLLxERPNzjTLCm9/fwhQ2Si3uJprfURE2vItXmRtrz38jdrnvd7AXoCJsrOt8ucDaoFLChtdyoFQbJSZLgfuDj3uNHBu2xYYe5zR2NiWVy4zffDNzO2/JoeextthoR9skrn3VuDf4WWyI4GVcwfzmjredeRcdf0GbwsbEI8sYG9WY+TwnCZDAjAmYmBp9/W1IP/59LD3jdlXnp666Ehfu+4yy5vgvHI9fPHAK9nH+rsWLbb6WHrq+hXiM7iwzHhtWQAJRIRAlYcO7mLOFD2N2be/C+fmaU9iIxsyKirAhNGwrIFkgHnF/q2uqb5uwG1cU2el+0/eSBYKZ1ON1XfEuwsMUNux2m3gBXuHPO9JRETakXYUuH/l4N1GIsWFz87OKsdtoLDZs1wm/GD5lETYcd6PrHcsWO26Eu7i3hJb8/VBbxrRbLjbRuCvoVtgxNrzWOt6YN/6ihrbw0Fy0mEOLjeAjTGEjOCuWJAESiBCBZPY4JVq8CXmXFPPdnF/nY214xQzTBVP2jdu0C4sWNsbx3b0+gfNTZQwtHyGGbAoJzHYCtShsGJFDdiTtWAi02IjObI2SsGGyomzp78Rh8wfx4MYmrNwj4YGVxl2PD+J1+85xTdjtRa+xGJLdc7/AhFJZ2MKGV8iYKMimnD9Kwoa0ZzLRwGSoqXTwUHvg/RbSBcKGE9TSuHWUWniXRdhwgiDf4tsGcdkpjrOiRCU3tkxhcNno3B3yLfGK2ZMJ0/bfjWWGxBj5RccedEUJOMBK2DBml2J6GYvFkUzGEY/LzwQSiThSySRSkvY1lUAykcCWgZXYuf1hpMf+EvA0LEYCJEAC4RPwxtYwLiqFkaflvC8oweI/3rcWGz65jxMtfABi7dFGYSP8gWGNJBARAn7Cxq7zxBVlANlsTrmjZJFDNptV+7BADvFYHHJcIhlTvz/fexwGtlbOFcUOoGfcUiRgIYWNiEwqAFEQNrwxNpSw0V4Y9NNeVPtZbOggoTrIpGQqKSVqhCVs2GKAvSMt1iGlgoaaUa+2sGELMX4WL67Y4claVElhwzeuhqc9k1ps+ARuDVvYsJkY1xKxVjOibodH1DBWSV63FK9VUbXvEBMFby0VNNRmYQcGtS1Z9DNBW2+UO3hod+uTSGcySI9nMJ6Wf2n1nEynM+o5mU5nkctl1fNT/sn/Ljnrjbjm2nXVxq/O7ytsiJgh/2xhQ8SOpCNwUNiIxNixESRQ9wS8woafxYYNyVve/m9abNT9dCKAWUjAT9hYOu9RNCYGVHyNTFqEDYmbkRc2ZIMnHoN6D0rEwxM2BK9f8FB5ObdjH/Rs3IHHF891UmIWBiQslbWgGkMXhcV9Nfot54xK3wtTCxdn3vAuqv3SutrWGi5Pn1gLYVhslEr3WkoUsMe32sJG0fXLdK8zuvzsuWviw/ilyjZ/myzd6YwaE+LBBelerTlSytKkQHzcsHtBOuRKp3ud07kL5rc9qQSNdDqtRAxb2FBxqTKzQNgQK42UWGskk0gm4tg6+HpabIR4EbAqEiCB6RHwy4Zix9gwGVNMBpXVt61zs6msP0Nbb7Q6wUUpbExvDHgUCUSZQClhoyE+gGzOETYkeKgOHaosNvLBQ7Xlxgt9x0/LYiPKXMJoW1QW92H0Zap1RKnvxhXl8ov+BOP+MNX+BCkfhrAR5DylykRB2JhJ+/2OLWdWlDDbGrbFRphtY12aQBhZUUTY6G59AmlloZHG+HhGWW8Yi42aFja0K4pYbiSUG4oIG+Z3Chu8jEiABKJAoFSa18LMJ9oNReJm7PXeC11XlFz/o/jB43viNCfQ6IP/9nXG2IjCoLINJBAiASNsSJWS8aSp6xQsmftHNEpWlGwG2UxOZTfJZEXY0OJGIq6zoqjMKPF4gbBhMqJIfZNlRQmxG5GsKkqL+0oDqse+U9gIf5ZR2Aifab3WaISNlqYGfPzMY0ti+Mp/3KCEC+8n1XwgjLAhFhuZTEYJG+Z3sd4QV5SatNjQac7EQkMLG2KlkUol3Xgb2wZXYueORxhjo16vHvabBEiABEiABGqAQClhQyw2VKpXJ86Gk8hVCRsx5NS7jxE2XtyZt9igsJEf9Hpc3Jve12PfKWyEf8OjsBE+03qt0Qgb0v/3vO3N2HXhvCIU23r7cfm1v/RFpISNOfMxr1VcUXRcjfHxtBJBROQQYUN+qrgatRBjQ3YyxEpD71LoGBtG1EiIxYYED5V/iQReHXo9hY16vXLYbxIgARIgARKoEQJ+wsbirj8iFe/XooZYbagXNccVJZdDzLLWkPehl/tPcF1RKGxQ2BACFDYqfwOgK0rlmZsz0hWleuyDntkWNnZbMh9rjj1MGSbYn/+57fd4ZtPLEwobc1vEFUWEDMdaQ+JtOOKGCrbtbAjIT3keRjZ4qJ+wodxRJIhoSsfWkOwoiWQcrw6tQj8tNoLONZYjARIgARIgARKoAgE/YWNR5yOWsCEvZznkjLjhbPLIO1EinkA8EcMr/SdOKGzscshxVehZ9U8ZTySRzaSr35AqtKAe+x5PNSI7PloF2vqUs5F5tZkGHcxEQyMyY9Ub+6DtrPdyW3//MxdBR1szVixbhPbWZgwOjWLj85vR0zdQEpFYbHTMmY+5LY+roNpitaFibThWG8YNJfLCRut+78pJOjNb2IhJmjPHYsNkSBFRw2RG2T5MYaPeLx72nwRIgARIgASiTsBP2FjQ8TAaEv0qroZ6SZMo707QUPMzntAWrGK5unngBPRvuUx11c9iI+oM2D4SIAESIAESmIiAFja60dX8RFFGFB00VAcRlY0AnepVW2xIEO6vfviQ6KR7FWFDhAx5+KufjiuKcUcR9xNjuWHibPSO/hX6+7ZifPgRzhISIAESIAESIAESiCwBOzNK89z3Y0nn7chl006Mjay21jCqhbwLyf/EckNt8MSxdehE9G/5ToGwYQKHRrbTbBgJkAAJkAAJBCTQ2HY4OtoyaG/cWBBfQwQMcUvJu6Ho2FRK4BBrx1wu+sKG5HCXh7krbsjDXcXXENeUBEaz3egd3g9DO34cEBeLkQAJkAAJkAAJkEDlCbjCRjyJ1u4PYFHbjdpaQ/yFVRA0scTQ4UPlYyxYlTtKIoHtw4dgsO8RZEafdS02KGxUfhx5RhIgARIggfIQaJ33PnS33ol4blDH2BArDTe+RnFGlMgLG+4OhRVA1JhhGncUETXEgkP++9WREzG4/Xpk0lvKQ5i1kgAJkAAJkAAJkMAMCRhho7HjrWhtHkNXy5+VD7HJiiLihphsiFihyoq1hrJg1Zs8Y5ku9I0eisFXr3RbQmFjhoPCw0mABEiABCJBINm4J1o7D8G8pl8pywyx0BBxQ7ug5LOh+MXXiKTFhlA1cTa87iheqw3J6S6xNsayc9E/9hYMbP8+ctnBSAwMG0ECJEACJEACJEACNgERKZLNB6G543WY3/xz7SesMqKIuKF9heUjRhvyDqTeiVR8jTgS4poSj6FvdCWGR7IY3Xm7+juFDc4xEiABEiCBWicQT3Sjde4p6Gq6FXEM6rSu8mz0WGtoUSPvhmLia0j/IxdjQxolD3P5n46xIf6lJnBW3iWlQORIxDGcWYLh9KEY6f89xoYfrPWxZftJgARIgARIgARmEYF4Yg4a2/4GDU1d6G7+pfNiJjtQOgCayogC/bt+F1L/r9+DlMARR0LeixJx9I6+HuPpboz034n02AuziBK7QgIkQAIkUF8EEmhoXY2m1oPRlvo1GuI7tLWGY6VhZ0HR8TXkeal/qt/lf44LZ6SFDW92FHmoG0HDPNzFasO4p8RjSfSMHohMbg/dSefloL4mB3tLAiRAAiRAAiQQJQIx9f4yggb8CR1Nz7kxNdRLmgQ+E3HDcUNR4UOVtqEDh8r/xZ3Ur2LxoeKOqQ2dbgyPH4gc5iKbzUSpu2wLCZAACZAACUxKQJ6N8phLxp5CZ9NjSvB33U6cTGFizWgHDPVmQ4mssNGyr2RF0Qy82VGUFYd5oBuBw9m50LsYTpBRx1RTvtPuqfo49bup3Kl/UtosQAIkQAIkQAIkQAIBCNhBP5X1hegTjhWGMpWVlHRO1hP14qZS1OmXOHWsKmN2n1R4DeV6ouNyiBuKBBCVd5v8O49bhu88AUaIRUiABEiABCpNIOizUUR+82w06c/dVOiO4KGfrXkrR5MNRfokj9GvnR2hdK9eYcMOIqqFCe2SUpAGVkw0LVHD/E1Ze8hbgCWUGGHD0jcqPbY8HwmQAAmQAAmQwCwlYBKamJcv1U0VDFTEC0fccIKDakFD+wrrv+XNaeV4+51FxR6z3HOV1YazaWM2cvjOM0snFbtFAiRAAjVOIMizUbmWOOJGzoo7lQ8Uql1Q7Gepba0RSWFDxs222vBmSDGWG7a4oX63LTUcX1RjpWEsNuw5oT1W+SEBEiABEiABEiCBmRNQLiTWx7XYcKw3lIAhwT4dIUPvOmlrjfx3JnKoqcgEENUxNswGj3mvUd/xnWfmg8caSIAESIAEykJgSs9GR9zQ8TO8QUK1pYb7vLRiaxjhJHIWG7awIb/bGVJMlhRb3LAf8kbgEGXExOdQ9XlcT2yXlLKMICslARIgARIgARKoOwJFJrcOAfMiJltNxnTW7DqJSYdrrZGLqRhhrqyhdnq09Ya84wDactUVNvQODt956m6mscMkQAIkUDsEgj4bzbPQDhDqdT8xrp4qLpXzibSwYYsbJkOK1/pCBA07uKgbOdx9+FuChmMC4nVBocBROxcEW0oCJEACJEACUSVgv7RJG81Llvyi42zoj/3SJu8kZvdJ/S2XVXHB9LHyf8aXNqddax3LDBE2pIwROLTgwXeeqM4NtosESIAE6pXAdJ6NRuzPWzJq9xMjcOiQVLbrZp5upCw2ml67JqeDZOmPn0uKsdYoFDrsAKFO0FBXzHCiirt10gWlXi8u9psESIAESIAEyk2gcGdKv4wpqcINKJp/Sct/ny+jvzOWGvnA5+b9R78fmaDofOcp93iyfhIgARIggZkTmMqzMS9iWIG4zTO0hKgh1pBf/8ibcM2162be2BBqiImwIfVMJm6oMiYCuIkW7mQ9sYNt5S0ynN0MahohDBOrIAESIAESIAESmIiAa7Hh2GoYUcMWMvKWGdrCQ3an5JUmf6ze4NHWGVrA0J98pje+83AekgAJkAAJ1AqBqTwbXZeTrHY5mchSQ0QN+dSMsKEe5bJD4Zhm+gUG1Q/4vIVG/oFfqGgwK0qtTH+2kwRIgARIgARqh4AtShgRo/Cn+i/LikP3zbzAaSFDp3w17zxSp52y3rZm5TtP7cwNtpQESIAE6pXAdJ6NtuuJ8+R0n51G6DA8a0bYMA22xQg77oYRPFzhw0rvmp88/qYaFDjq9fJiv0mABEiABEggPALel7Z8zflAoHmXlEL3FHmn8e5E2ZYb9jtPYRrY4o0cfV6+84Q3sqyJBEiABEhgugRm8mw04oUdT8MraNSEsCGNtN1RSokb+vFd6GbiZ6VBAWO605HHkQAJkAAJkAAJTJeA/VJnx9qwX86MdYbX/9i7oaNEDb7zTHcoeBwJkAAJkEBECAR9Nupnpb1BUNwBY60hf4mkK4pp8mTihhI2TJBQz8Pe7jazn0RkFrMZJEACJEACJFBHBLwR4b2Chv3SZt5VvDE2/Mp4BQ6+89TRpGJXSYAESKDGCUzl2Wi66mf9YYsakRc27DHzihx+Vhi2gGEe+kHHnVYdQUmxHAmQAAmQAAmQQGkTW382+aSvhTtQfi9t2j0lv0vFdx7ONxIgARIggVogUM5no/TfK2bYTCJtseEdvCAWHNy1qIUpzzaSAAmQAAmQQP0Q8NudmmwXiu889TM/2FMSIAESqEcC03k2TsSppoSNehxw9pkESIAESIAESIAESIAESIAESIAESKA0AQobnB0kQAIkQAIkQAIkQAIkQAIkQAIkQAI1S4DCRs0OHRtOAiRAAiRAAiRAAiRAAiRAAiRAAiRAYYNzgARIgARIgARIgARIgARIgARIgARIoGYJUNio2aFjw0mABEiABEiABEiABEiABEiABEiABChscA6QAAmQAAmQAAmQAAmQAAmQAAmQAAnULAEKGzU7dGw4CZAACZAACZAACZAACZAACZAACZAAhQ3OARIgARIgARIgARIgARIgARIgARIggZolQGGjZoeODScBEiABEiABEiABEiABEiABEiABEoiSsPF/eNBVCC/1f7AAAAAASUVORK5CYII=&quot;"/>
    <we:property name="snapshotTimestamp" value="&quot;1744920680153&quot;"/>
    <we:property name="snapshotLastRefreshTime" value="&quot;18/4/25, 12:39 am&quot;"/>
    <we:property name="snapshotAltText" value="&quot;Czechoslovakia Bank Data Analysis Report, Client Demographic&quot;"/>
    <we:property name="reportUrl" value="&quot;/links/53xl5--b6o?ctid=b68029bf-0a4f-4762-aac7-de6af6aa822f&amp;pbi_source=linkShare&quot;"/>
    <we:property name="reportName" value="&quot;Czechoslovakia Bank Data Analysis Report&quot;"/>
    <we:property name="reportState" value="&quot;CONNECTED&quot;"/>
    <we:property name="embedUrl" value="&quot;/reportEmbed?reportId=425af662-137e-4e61-a81d-0d28393563a9&amp;config=eyJjbHVzdGVyVXJsIjoiaHR0cHM6Ly9XQUJJLUlORElBLUNFTlRSQUwtQS1QUklNQVJZLXJlZGlyZWN0LmFuYWx5c2lzLndpbmRvd3MubmV0IiwiZW1iZWRGZWF0dXJlcyI6eyJ1c2FnZU1ldHJpY3NWTmV4dCI6dHJ1ZX19&amp;disableSensitivityBanner=true&amp;storytellingChangeViewModeShortcutKeys=true&quot;"/>
    <we:property name="pageDisplayName" value="&quot;Client Demographic&quot;"/>
    <we:property name="datasetId" value="&quot;eaae3776-ea9b-4225-9ce6-31797d2ab904&quot;"/>
    <we:property name="backgroundColor" value="&quot;#072959&quot;"/>
    <we:property name="bookmark" value="&quot;H4sIAAAAAAAAA+1abU/bSBD+K8jSqV+iyu8vfAsh5aIWSoHjdDqharw7TlwcO2evOTiU/36za+eFkJAQCgmUD5GS2fXsMzPPzsxufKvxuBgkcHMEfdR2tb0su+xDfrljaA0trWSOY3mhhQ5aITDfYqEeWDSaDUScpYW2e6sJyLsozuOihEQqIuHfFw0NkuQYuvJXBEmBDW2AeZGlkMT/YTWZhkRe4rCh4fUgyXKQKk8FCJRqr2g6/SYIxke5IjARX+EpMlFJ7ShgZqTrhqW73A4c1EHCLqoJCtncKVK1Wr6VpQLilJaRspA7QRAGhmWghSYzAgZcyqM4EaMpN+3rQU7Wkc03A+mcFmHtZnnMINGUFTkWFehbrZUlZV99a9+Rn2ZlzvAEIzWUiljcSE1fOu2jM21IzjjOM3KVkh60j/bbJ0ray/5t5UjrESp92BhDaPIrSBlJZ9c/RCjKHFcF8Pm4s3MGYYKzGM4yAclOK4kxFXOQXJCkiNNuUgd14t+zCiDP0lK0epALSZvwB8VHepMey3KO+d6Ncuh+nI8iazZmAD+TJcOLEalozo8p2tRRrYD91DBeDOWIbfmGCb4VcEDUA90N0FxKtReK835cCOLzWpFmkPPtiPGUFdLnDU0PPU8H3dBt3dQNdHQ9sLfF5S0561W7u7agcjV4ju4yj4We7XPftXwAxe4HbYn7VCruGiN1eYZtogVR4HOkxMxty9SX6hJ4LcLs+r62MIgc0hAy3TM4abTNALaFBE3GsnK9BLs9PJgYUVHB5yF6YLieYZmRYzKOur80fEUPBnOoAEjb13NNcAKLG44BpHxbgrewODaeoVPY75yenXRa94rMSP79qHnY3mzL0Lzq7pxCAvm8vPbCOJpdfBEQ8yv/IST4fdHOfikQn7C/DTCUL2osJ7LX/23DO+akfdD5erROyhWSbe3rFbOuMZt1n2fD1znXZhCB7wCaEQ+ox+QRrp8nf48xh5z1br7gFSb3EY/H7w+NkJ5DHlcnO2XdqlY3W62vf9Qkqo+nY03aXT80z6p8NwVG26dY7kwEcrg2QfsLIV+beW/RId9KOpzhu0+mfXKYpaK3XrJ8i+7Yhw2X8g00Wo+8kllaNIDmzr0HWX4J8RYpVafh6krEjVyLc9/kIfe9wDUDw33g9q2+muSB6SP6kcnAM10XI7AdwlQT4SwbHNGvSoNUcD66UKRT0Kc86ytVtU1FGf5TInl7tlSfjgbo+7fRl4c0yS1wv3Q3tIoEiqn1zMvpmRPiT6ZeNLRTTIgTq19EjYJLMB7uFsbRjGJMaDKt9fWnnhnHSC5XuIajWGm7rmJCZbw55adlHqXn/+yhBKS8lPJY1IA6M+4qnsGRCr4K3EIVY3INh6pL28T5z/glkzUd/nYO8qwcvF9cP9l/6nTRi7u9hD5CPlyo5KTU0nocBBzCQOFQyj7S09+TamvQeMFIbYdXoe0PqIgUo0CPfn2OUxkaWSMi8TwcOBmB/xJTWaiifg5JKQP+ocnLRHyYbNM+CpBmEf5JcD7eicaFDEZVYyYQD8fP3U6R+hHZ5zFhaWgMWA+5sqIjsF+tE3OUSmIsXqX3G9qVlNeE0lXWouFxwxACFX6HOZYeoO6hZwTOE+5yH2fpdE80ZeqCc+XSPFMkMaMOZTrHEPPyrsobNf1utUG1kIonjWccR+xa5M89KGI2ZvOiPlNNX4eaD3uhihIzEQ3LNNHTw9Bmdujp3ntb92u1dYb+3te9kXv9renr1j+Es6QsKHEgr2D8Ku3dquSqT+OBD9x3/dDzHd9w0fY9VVwfvt5QQPdKIdTNwOzfdx76thOZyBzDZ67v2hCtX6+35d2W7fnrdYo9qj0KHfSRY0iR03XbZBEuf99hq09jr7RLWulcRYOm6UIYWIx7jk+bhKEDT3hBpdnt5tiFUb18yr9PCww4qErRpzKt+W2vVZk2ANR4LUCtNXZJF8rZ92hWz0ibCYbaAFI6b2NnpSgGwPAYUpyzwSlGkHLkSza5egF1vMWHw/8BUYpmXfgqAAA=&quot;"/>
    <we:property name="initialStateBookmark" value="&quot;H4sIAAAAAAAAA+1abW/bNhD+K4GAoV+MgaLe+81x3Cxo89LYyzAMQXEiT44WWfIoKksW+L+PpGTHdZzYdZrYTfNNPp6Oz73w7njWrcXTcpTBzREM0Xpv7RbF5RDE5Y5ttay8oR0ffzxsn378ctQ+7CpyMZJpkZfW+1tLghigPEvLCjItQRH/Om9ZkGUnMNC/EshKbFkjFGWRQ5b+hzWzWpKiwnHLwutRVgjQInsSJGqxV4pd/VZ72786akdgMr3CHjJZU90kYjQhxHaIz93IQwIab1kzGGQLWbRos32nyCWkudpG02LuRVEc2Y6NDlJmRwy4pidpJicsN93rkVDaKZ1vRtoqHYV1UIiUQWYZLQSWNehbq1Nk1dA8db+i94pKMDzFxCzlMpU3WtKng+5R3xorY5yIQpnKUPe7R3vdU0O9KP7tCFT7KVRk3JpCaPMryJmizu9/iFBWAlcF8PHkYKcPcYbzGPqFhGynk6WYywVIzhWlTPNB1jj1zr79GiAv8kp2LkBIHTbx38o/2prqtUJwFLs3xqB7qZh4lrbmAD+TJuPzSVApnr9nwqbxag3su7rxfKxXXCe0KYROxAGRRMSPkC4NtRfy815aShXPa3mageDb4eMZLbTNWxaJg4AAsYlLKLHRIyRyt8XkHc31Q5u70aA2NQQe8VnA4sANeeg7IYCJ7kd1SYeqVHytjJYV2C5FB5Io5KgSM3cdSpbKkngt4+L6vrQ4SjwlIWYksLmS6NIItiUI2owV1XoJdnvi4E6JOhRCHmMAth/YDk08yjiScKn7ygsYLQgFQHV8A5+CFznc9mxQwrfFeQ8Wx9YzdAp7B73+6UHnXpGZ0OsObaMtQ/tqsNODDMSivPbCONoDfBEQiyv/IWT45aGT/VIgPuBwG2AYWzRYTnWv/8uGT8xpd//g+GidlCt1tHWvV8y69nzWfZ4D3+Rcl0ECoQdIEx6pHpMnuH6e/C1FAYJd3HzCK8zuI56u31+aID0DkdY3O6Pdqlq3O53j35sgau6lU0nW13Zo9+t8NwPG2lO+3Lkj6OVGBetPBLF25L1Gg3yu1OUM32wya5PDIpcX6yXL12iOPdhwKd9Ao/WNI5mlRQMU78I5yPIhxGsMqSYN1yMRP/EdzkPKYx4GkU8j239k+tbMJHlEQ8QwoQwC6vuYgOspTE0g9IvRkfpVS9ACziYDRXUL+iCKoRHV6FRW8T8VKmvPl+reZEE9f548PCZJH4H7pbtl1UFgIrXhvJzlvAv8O9bzltXDTMXE6oOoiXMVjMe7hak3kxQzxaz2Ov6ud8YpkssVxnDKV9Z730RCrTydsdMyi6r3/7hADchYKeepbAAdzJmrfAZDGvjGcQ+KmAbXeGy6tE3c/+yfMlmry9/Oviiq0dvg+sn2qxN1DCrhesxzSIQkwMCOvCfM0L4N42wtmgH5QD+/1L9lljJVGWZ9aw1RDIy/OEgwKozqjVKs1wtultFoeGt9SpXWtewzyCot9t0ulCl7NznsD9V3w/4NCWlFK9ReYhTRdijFgMSxy9w4IMFbOf25yqlN3urpK5mnbk09Xf/yw7KqVIkDeQ3jZymrqwZXcwuKQuChH8ZB6IW2j24YmOL6+LXSAN2tpDQ3svm/TQIMXS+hyDw7ZH7ou5CsX6+35ZuC7fnLayZ6THsUexgix1h5jhCXsgSX/8+81V3wD9olrdrPUupDHDmMB16oDglDD57wYUB7MBA4gEm9fMrU/wEF9utS9KHKm/h216pMGwBq/yhAnTVOyQCq+e8XVs9Im3GGOQCauuhgF5UsR8DwBHJccMCVjyDnyJcccvPhn2U2UdZKm6bukRf054DTlDAe/w8ybWrVmSgAAA==&quot;"/>
    <we:property name="isFiltersActionButtonVisible" value="true"/>
    <we:property name="isVisualContainerHeaderHidden" value="false"/>
    <we:property name="reportEmbeddedTime" value="&quot;2025-04-17T20:10:44.120Z&quot;"/>
    <we:property name="creatorTenantId" value="&quot;b68029bf-0a4f-4762-aac7-de6af6aa822f&quot;"/>
    <we:property name="creatorUserId" value="&quot;100320037A49ED31&quot;"/>
    <we:property name="creatorSessionId" value="&quot;2b6b2003-9b35-4089-b2d3-2374155cecda&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102</TotalTime>
  <Words>597</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Corbel</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Swati Khedekar</dc:creator>
  <cp:lastModifiedBy>Swati Khedekar</cp:lastModifiedBy>
  <cp:revision>11</cp:revision>
  <dcterms:created xsi:type="dcterms:W3CDTF">2025-02-22T14:45:52Z</dcterms:created>
  <dcterms:modified xsi:type="dcterms:W3CDTF">2025-04-17T20:12:51Z</dcterms:modified>
</cp:coreProperties>
</file>