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8" r:id="rId11"/>
    <p:sldId id="271" r:id="rId12"/>
    <p:sldId id="269" r:id="rId13"/>
    <p:sldId id="270" r:id="rId14"/>
    <p:sldId id="272" r:id="rId15"/>
    <p:sldId id="273" r:id="rId16"/>
    <p:sldId id="274" r:id="rId17"/>
    <p:sldId id="258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7042-03A0-F8F9-DF24-33D320E30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24CB8-8031-4E44-05D8-F4C3BF50E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EB7DF-B55B-1164-DA78-41489999B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C41F-A2DC-4A67-B364-FD561FED52F3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56EB8-6274-64AF-8785-36FA16B0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B36B9-9109-674C-2EA8-50AC7923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0E97-6184-4CD5-9C38-462FB8CA4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739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13FA8-ACB8-AE54-A211-B4D26C58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B423A-0EE7-2DE7-B3AE-C9DCC156D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A0F1E-3238-8266-AD4A-AD6994B5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C41F-A2DC-4A67-B364-FD561FED52F3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80AD4-36AE-0814-A770-82A1CC268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BC859-4E21-FEDD-4835-E2FCAA94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0E97-6184-4CD5-9C38-462FB8CA4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85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C5AC76-CB81-E149-13B9-EEA39B929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CD9CD-ED57-2299-B38F-C74F61AF7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75DE6-CBCA-85D2-39D9-9E18A41AC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C41F-A2DC-4A67-B364-FD561FED52F3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AD0A5-10CD-A431-ADF6-4BAACBDB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2C993-EC7D-9FB3-29DF-65C7BE2E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0E97-6184-4CD5-9C38-462FB8CA4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73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1D8CB-0AC8-16B8-A472-667B2F1E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F5547-1BE5-62B6-8E79-1123E24A3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15188-ACDA-82FA-A51E-6E3480F4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C41F-A2DC-4A67-B364-FD561FED52F3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D9905-0B6C-CB88-9E8D-911E3E08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A46AB-70B9-8F8F-DB0F-9294C511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0E97-6184-4CD5-9C38-462FB8CA4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267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1932-A0B5-FAE2-7025-DBEFD7205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D1F2E-26CA-71F4-419D-8AFFB71D6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38F64-9A8F-B4B0-6E5C-8B6813158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C41F-A2DC-4A67-B364-FD561FED52F3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3A9CA-0975-0889-E6FC-376ECDAEF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5B71B-7920-137C-A206-F5922BDED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0E97-6184-4CD5-9C38-462FB8CA4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1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4F8F4-145E-9F37-5602-ED9EED16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B791D-556D-C50F-DAFF-42784BBDC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B867D-C936-4D6C-544B-DCBB0D161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B919A-F482-1CF9-A055-47F27081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C41F-A2DC-4A67-B364-FD561FED52F3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0913F-C0A8-93C1-726A-1DD257455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FFEAF-D634-0B9F-110E-B5AAA1EA6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0E97-6184-4CD5-9C38-462FB8CA4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15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2EC0-99F1-AFA9-126F-48F25663D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E6A53-1F62-8A2E-250B-DE2ACD5DA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88056-B6F6-341D-D118-B463DB177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7D7A7-0A93-B0F2-53A2-A98E82F84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3CC01B-FC7B-0946-F78D-E6EB2CF66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8146F5-E5E8-896C-4DAC-F22C05824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C41F-A2DC-4A67-B364-FD561FED52F3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7F801-2539-21F9-ABE5-EB013EB23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482FC-F1EB-48FF-9799-0F04ACA8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0E97-6184-4CD5-9C38-462FB8CA4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90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8790-6F8C-0211-CEA1-50FA4456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14502B-68F5-5E30-02C1-F63C6338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C41F-A2DC-4A67-B364-FD561FED52F3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F677E-DC64-7D98-6C36-97D5E5CE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6070E-100F-7808-C213-CBBF28BF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0E97-6184-4CD5-9C38-462FB8CA4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11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1E9EB8-8859-EC96-2959-9DE43ECA1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C41F-A2DC-4A67-B364-FD561FED52F3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831A9A-7729-B59A-9EAF-186A33C6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5B612-22D5-B0DC-16CC-FCAF235C0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0E97-6184-4CD5-9C38-462FB8CA4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79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DEF44-CC92-48B0-D281-07EFE9BE6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AAEAB-E89A-CB4B-5468-D61933670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6F4C2-F611-1979-39F8-01EACE7EA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D1D77-1EB6-00EF-80AD-0F460B6F4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C41F-A2DC-4A67-B364-FD561FED52F3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8FD74-C3F8-561C-65DB-5D451EAAE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E59F7-504A-7BB3-644E-540CEE79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0E97-6184-4CD5-9C38-462FB8CA4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24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0B353-059C-2BD7-B023-931605849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0EDE90-9FB6-4203-7DF8-4C7DB7EE8B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4879F-D100-6A8D-5311-1B479CB83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ED6A1-B7B2-A6EC-F21A-4F889AB1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C41F-A2DC-4A67-B364-FD561FED52F3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36040-CF5E-9907-9833-404ECDEF9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BC8BF-22FC-6873-707A-731E4D2E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0E97-6184-4CD5-9C38-462FB8CA4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02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76A676-BC19-B10E-A07D-0DA90C63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6EC75-9C8A-88BC-E5B9-8B9612BC8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773E7-648F-73FD-C729-EB9493A05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3C41F-A2DC-4A67-B364-FD561FED52F3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834F5-00C3-B8A9-FFEF-037FD9D4C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8EB87-681E-7116-313A-2D3E40D33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C0E97-6184-4CD5-9C38-462FB8CA4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52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71F2D-9F35-5605-1019-92D1CCAAA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355" y="304800"/>
            <a:ext cx="9144000" cy="2644877"/>
          </a:xfrm>
        </p:spPr>
        <p:txBody>
          <a:bodyPr>
            <a:noAutofit/>
          </a:bodyPr>
          <a:lstStyle/>
          <a:p>
            <a:br>
              <a:rPr lang="en-US" sz="3600" b="1" dirty="0"/>
            </a:br>
            <a:br>
              <a:rPr lang="en-US" sz="3600" b="1" dirty="0"/>
            </a:br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/>
              <a:t>Topic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3600" dirty="0"/>
              <a:t>Identify the best source of recruitment for a tech startup, based on previous data of candidate sources and recruitment strategies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306A6-E248-C7FA-F0E3-5FF3927F2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2439" y="4657036"/>
            <a:ext cx="6322142" cy="1708355"/>
          </a:xfrm>
        </p:spPr>
        <p:txBody>
          <a:bodyPr/>
          <a:lstStyle/>
          <a:p>
            <a:r>
              <a:rPr lang="en-US" dirty="0"/>
              <a:t>Group Members</a:t>
            </a:r>
          </a:p>
          <a:p>
            <a:r>
              <a:rPr lang="en-US" dirty="0"/>
              <a:t>                                       1.Swati Mahajan 243555</a:t>
            </a:r>
          </a:p>
          <a:p>
            <a:r>
              <a:rPr lang="en-US" dirty="0"/>
              <a:t>                                       2.Sakshi Borekar 243508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3885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21EA8-817E-B386-A5C2-330C0FA46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39096"/>
            <a:ext cx="10515600" cy="76691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212121"/>
                </a:solidFill>
                <a:latin typeface="Open Sans" panose="020B0606030504020204" pitchFamily="34" charset="0"/>
                <a:ea typeface="+mn-ea"/>
                <a:cs typeface="+mn-cs"/>
              </a:rPr>
              <a:t>Print out the average Attrition Number grouped by Recruiting Source</a:t>
            </a:r>
            <a:br>
              <a:rPr lang="en-US" sz="2400" dirty="0">
                <a:solidFill>
                  <a:srgbClr val="212121"/>
                </a:solidFill>
                <a:latin typeface="Open Sans" panose="020B0606030504020204" pitchFamily="34" charset="0"/>
                <a:ea typeface="+mn-ea"/>
                <a:cs typeface="+mn-cs"/>
              </a:rPr>
            </a:br>
            <a:endParaRPr lang="en-IN" sz="2400" dirty="0">
              <a:solidFill>
                <a:srgbClr val="212121"/>
              </a:solidFill>
              <a:latin typeface="Open Sans" panose="020B0606030504020204" pitchFamily="34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9A5EB-4801-E437-6B7F-94AC83ACE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406013"/>
            <a:ext cx="10515600" cy="468363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E2897-8F2F-AE56-AE8C-C457418AB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49" y="1288026"/>
            <a:ext cx="10528301" cy="505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3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61F7-972E-B7FD-BCEF-D0DD5BCBB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25" y="365126"/>
            <a:ext cx="11611897" cy="1267029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Open Sans" panose="020B0606030504020204" pitchFamily="34" charset="0"/>
              </a:rPr>
              <a:t>Visualize Attrition differences by Recruiting Source</a:t>
            </a:r>
            <a:br>
              <a:rPr lang="en-US" sz="3600" b="1" dirty="0">
                <a:latin typeface="Open Sans" panose="020B0606030504020204" pitchFamily="34" charset="0"/>
              </a:rPr>
            </a:br>
            <a:r>
              <a:rPr lang="en-US" sz="2700" dirty="0">
                <a:solidFill>
                  <a:srgbClr val="212121"/>
                </a:solidFill>
                <a:latin typeface="Open Sans" panose="020B0606030504020204" pitchFamily="34" charset="0"/>
                <a:ea typeface="+mn-ea"/>
                <a:cs typeface="+mn-cs"/>
              </a:rPr>
              <a:t>Plot a chart using ggplot in Python that illustrates Attrition numbers by the Recruiting Source.</a:t>
            </a:r>
            <a:br>
              <a:rPr lang="en-US" sz="2700" dirty="0">
                <a:solidFill>
                  <a:srgbClr val="212121"/>
                </a:solidFill>
                <a:latin typeface="Open Sans" panose="020B0606030504020204" pitchFamily="34" charset="0"/>
                <a:ea typeface="+mn-ea"/>
                <a:cs typeface="+mn-cs"/>
              </a:rPr>
            </a:br>
            <a:endParaRPr lang="en-IN" sz="2700" dirty="0">
              <a:solidFill>
                <a:srgbClr val="212121"/>
              </a:solidFill>
              <a:latin typeface="Open Sans" panose="020B0606030504020204" pitchFamily="34" charset="0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B8C41F-84D1-3BD4-1CFB-73FB3FCD5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484" y="1426311"/>
            <a:ext cx="9571549" cy="13955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8B893E-D2BE-1452-0077-AB7B886C6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84" y="2821859"/>
            <a:ext cx="9571549" cy="389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01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893C-3B33-D21C-982A-B725A1345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62" y="167151"/>
            <a:ext cx="10515600" cy="2172926"/>
          </a:xfrm>
        </p:spPr>
        <p:txBody>
          <a:bodyPr>
            <a:normAutofit fontScale="90000"/>
          </a:bodyPr>
          <a:lstStyle/>
          <a:p>
            <a:br>
              <a:rPr lang="en-US" sz="2700" b="1" i="0" dirty="0">
                <a:solidFill>
                  <a:srgbClr val="333333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</a:rPr>
            </a:br>
            <a:r>
              <a:rPr lang="en-US" sz="2700" dirty="0">
                <a:solidFill>
                  <a:srgbClr val="212121"/>
                </a:solidFill>
                <a:latin typeface="Open Sans" panose="020B0606030504020204" pitchFamily="34" charset="0"/>
                <a:ea typeface="+mn-ea"/>
                <a:cs typeface="+mn-cs"/>
              </a:rPr>
              <a:t>Plot a chart using matplotlib in Python that illustrates Attrition numbers by the Recruiting Source.</a:t>
            </a:r>
            <a:br>
              <a:rPr lang="en-US" sz="2700" dirty="0">
                <a:solidFill>
                  <a:srgbClr val="212121"/>
                </a:solidFill>
                <a:latin typeface="Open Sans" panose="020B0606030504020204" pitchFamily="34" charset="0"/>
                <a:ea typeface="+mn-ea"/>
                <a:cs typeface="+mn-cs"/>
              </a:rPr>
            </a:br>
            <a:br>
              <a:rPr lang="en-US" sz="2400" dirty="0">
                <a:solidFill>
                  <a:srgbClr val="212121"/>
                </a:solidFill>
                <a:latin typeface="Open Sans" panose="020B0606030504020204" pitchFamily="34" charset="0"/>
                <a:ea typeface="+mn-ea"/>
                <a:cs typeface="+mn-cs"/>
              </a:rPr>
            </a:br>
            <a:br>
              <a:rPr lang="en-US" sz="2700" b="0" i="0" dirty="0">
                <a:solidFill>
                  <a:srgbClr val="212121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65B17-C6FF-99C4-AFDD-A99E09B6D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62" y="1012724"/>
            <a:ext cx="9502964" cy="15001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1A6995-A6C5-C850-83F6-5DEF66C26D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421"/>
          <a:stretch/>
        </p:blipFill>
        <p:spPr>
          <a:xfrm>
            <a:off x="409063" y="2512912"/>
            <a:ext cx="9502963" cy="410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1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31B28A3-2421-3589-7667-759B422E4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438" y="167148"/>
            <a:ext cx="11110451" cy="576170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D6FD4D-7727-C03A-0A86-A84159C33C2C}"/>
              </a:ext>
            </a:extLst>
          </p:cNvPr>
          <p:cNvSpPr txBox="1"/>
          <p:nvPr/>
        </p:nvSpPr>
        <p:spPr>
          <a:xfrm>
            <a:off x="560438" y="6007510"/>
            <a:ext cx="1111045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Here we can see that Search Firm has lowest Attrition.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1088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2BE4F-A2FE-6963-ECB2-4D0AC7096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897" y="281961"/>
            <a:ext cx="10515600" cy="1625498"/>
          </a:xfrm>
        </p:spPr>
        <p:txBody>
          <a:bodyPr/>
          <a:lstStyle/>
          <a:p>
            <a:pPr marL="0" indent="0" algn="l">
              <a:buNone/>
            </a:pPr>
            <a:r>
              <a:rPr lang="en-US" sz="3200" b="1" dirty="0">
                <a:latin typeface="Open Sans" panose="020B0606030504020204" pitchFamily="34" charset="0"/>
                <a:ea typeface="+mj-ea"/>
                <a:cs typeface="+mj-cs"/>
              </a:rPr>
              <a:t>Visualize Sales differences by Recruiting Source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212121"/>
                </a:solidFill>
                <a:latin typeface="Open Sans" panose="020B0606030504020204" pitchFamily="34" charset="0"/>
              </a:rPr>
              <a:t>Plot a chart using ggplot in Python that illustrates Sales numbers by the Recruiting Source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454A92-4C4F-228F-24E9-8ED4D5C46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97" y="1661939"/>
            <a:ext cx="9998306" cy="17670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886BBC-B5D6-1B24-0A7A-0FB9318FC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98" y="3266796"/>
            <a:ext cx="9998306" cy="345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4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44246-3979-4B8C-366A-6AEE02A72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19" y="138984"/>
            <a:ext cx="10515600" cy="824578"/>
          </a:xfrm>
        </p:spPr>
        <p:txBody>
          <a:bodyPr>
            <a:normAutofit fontScale="90000"/>
          </a:bodyPr>
          <a:lstStyle/>
          <a:p>
            <a:pPr marL="0" indent="0"/>
            <a:br>
              <a:rPr lang="en-US" sz="5400" b="1" dirty="0">
                <a:latin typeface="Open Sans" panose="020B0606030504020204" pitchFamily="34" charset="0"/>
                <a:ea typeface="+mj-ea"/>
                <a:cs typeface="+mj-cs"/>
              </a:rPr>
            </a:br>
            <a:r>
              <a:rPr lang="en-US" sz="2700" dirty="0">
                <a:solidFill>
                  <a:srgbClr val="212121"/>
                </a:solidFill>
                <a:latin typeface="Open Sans" panose="020B0606030504020204" pitchFamily="34" charset="0"/>
                <a:ea typeface="+mn-ea"/>
                <a:cs typeface="+mn-cs"/>
              </a:rPr>
              <a:t>Plot a chart using matplotlib in Python that illustrates Sales numbers by the Recruiting Source</a:t>
            </a:r>
            <a:br>
              <a:rPr lang="en-US" sz="2700" dirty="0">
                <a:solidFill>
                  <a:srgbClr val="212121"/>
                </a:solidFill>
                <a:latin typeface="Open Sans" panose="020B0606030504020204" pitchFamily="34" charset="0"/>
                <a:ea typeface="+mn-ea"/>
                <a:cs typeface="+mn-cs"/>
              </a:rPr>
            </a:br>
            <a:endParaRPr lang="en-IN" sz="2700" dirty="0">
              <a:solidFill>
                <a:srgbClr val="212121"/>
              </a:solidFill>
              <a:latin typeface="Open Sans" panose="020B0606030504020204" pitchFamily="34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53259-628E-3570-A4B3-88E3BFC52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02" y="1285171"/>
            <a:ext cx="10036277" cy="11202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05F8C5-49C9-6CC6-B20C-6F80F4D99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02" y="2405407"/>
            <a:ext cx="10036277" cy="431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54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51ED7-E69B-8447-D271-5D12281B7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39" y="5466735"/>
            <a:ext cx="11552921" cy="710227"/>
          </a:xfrm>
        </p:spPr>
        <p:txBody>
          <a:bodyPr/>
          <a:lstStyle/>
          <a:p>
            <a:r>
              <a:rPr lang="en-US" dirty="0"/>
              <a:t>Here we can see that Search Firm has highest sales quota(sales numbers).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9AF4EC-BF19-76FA-E17D-2FF26F438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38" y="275302"/>
            <a:ext cx="11552921" cy="510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85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672D-8CC3-CA6D-7BF0-17E55BFFE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99768"/>
            <a:ext cx="10515600" cy="849724"/>
          </a:xfrm>
        </p:spPr>
        <p:txBody>
          <a:bodyPr/>
          <a:lstStyle/>
          <a:p>
            <a:pPr algn="ctr"/>
            <a:r>
              <a:rPr lang="en-IN" sz="4800" b="1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29820-C90C-395F-2807-DE1264464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877961"/>
            <a:ext cx="10515600" cy="4211690"/>
          </a:xfrm>
        </p:spPr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</a:rPr>
              <a:t> In this project, we are looking for sources that have high Sales numbers and low Attrition numbers and after the above visualizations we can conclude ‘</a:t>
            </a:r>
            <a:r>
              <a:rPr lang="en-US" dirty="0">
                <a:solidFill>
                  <a:srgbClr val="212121"/>
                </a:solidFill>
                <a:highlight>
                  <a:srgbClr val="F7F7F7"/>
                </a:highlight>
                <a:latin typeface="Open Sans" panose="020B0606030504020204" pitchFamily="34" charset="0"/>
              </a:rPr>
              <a:t>S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</a:rPr>
              <a:t>earchfirm’ is the recruiting source that have high sales numbers and low attrition.</a:t>
            </a:r>
          </a:p>
          <a:p>
            <a:r>
              <a:rPr lang="en-US" dirty="0">
                <a:solidFill>
                  <a:srgbClr val="212121"/>
                </a:solidFill>
                <a:highlight>
                  <a:srgbClr val="F7F7F7"/>
                </a:highlight>
                <a:latin typeface="Open Sans" panose="020B0606030504020204" pitchFamily="34" charset="0"/>
              </a:rPr>
              <a:t>So we can conclude that Searchfirm is best source of recruitment based of  previous data of candidate.</a:t>
            </a:r>
            <a:endParaRPr lang="en-US" b="0" i="0" dirty="0">
              <a:solidFill>
                <a:srgbClr val="212121"/>
              </a:solidFill>
              <a:effectLst/>
              <a:highlight>
                <a:srgbClr val="F7F7F7"/>
              </a:highlight>
              <a:latin typeface="Open Sans" panose="020B0606030504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3703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7BF4-E6D1-41E7-638F-6042B938A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232997"/>
          </a:xfrm>
        </p:spPr>
        <p:txBody>
          <a:bodyPr/>
          <a:lstStyle/>
          <a:p>
            <a:r>
              <a:rPr lang="en-US" dirty="0"/>
              <a:t>                      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957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F7822-39C1-5693-BEF3-62234C7FF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218" y="108156"/>
            <a:ext cx="11307097" cy="3045542"/>
          </a:xfrm>
        </p:spPr>
        <p:txBody>
          <a:bodyPr>
            <a:normAutofit/>
          </a:bodyPr>
          <a:lstStyle/>
          <a:p>
            <a:r>
              <a:rPr lang="en-IN" sz="4800" b="1" dirty="0"/>
              <a:t>Introduction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/>
              <a:t>Objective: 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To determine the most effective recruitment sources for a tech startup by analyzing historical</a:t>
            </a:r>
            <a:br>
              <a:rPr lang="en-US" sz="320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data and strategies.</a:t>
            </a:r>
            <a:endParaRPr lang="en-IN" sz="3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0D9E8-F65C-0309-855D-3B3585BB6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218" y="3556818"/>
            <a:ext cx="11710218" cy="2209800"/>
          </a:xfrm>
        </p:spPr>
        <p:txBody>
          <a:bodyPr/>
          <a:lstStyle/>
          <a:p>
            <a:r>
              <a:rPr lang="en-US" sz="3600" b="1" dirty="0">
                <a:latin typeface="+mj-lt"/>
                <a:ea typeface="+mj-ea"/>
                <a:cs typeface="+mj-cs"/>
              </a:rPr>
              <a:t>Why Its Matters : 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Efficient recruitment can save time and resources while ensuring the right talent is hired.</a:t>
            </a:r>
            <a:endParaRPr lang="en-IN" sz="3200" dirty="0">
              <a:solidFill>
                <a:schemeClr val="bg2">
                  <a:lumMod val="1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9624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4E8AD-AE32-95F8-0D6B-8F8A21CB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366" y="117987"/>
            <a:ext cx="10515600" cy="855408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/>
              <a:t>Data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509A5-3040-A795-C3BA-BF08A23A3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769" y="894735"/>
            <a:ext cx="11110450" cy="596326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 Description: 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Our dataset includes 107355 of candidates             recruited</a:t>
            </a:r>
            <a:endParaRPr lang="en-US" dirty="0">
              <a:solidFill>
                <a:schemeClr val="bg2">
                  <a:lumMod val="10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US" sz="36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Metrics: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Attrition 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Performance rating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Sales quota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Recruiting source.</a:t>
            </a:r>
          </a:p>
          <a:p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Purpose: 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To understand which sources have been most effective in past recruitment efforts.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9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22B10-BBDE-FA90-408E-FAFFA0AD1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549"/>
            <a:ext cx="10515600" cy="1312606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HR Analytics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A174F-6CDB-D18B-0B01-A0588350E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465" y="1061884"/>
            <a:ext cx="11029335" cy="547656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Role in Recruitment:</a:t>
            </a:r>
            <a:r>
              <a:rPr lang="en-US" dirty="0"/>
              <a:t> HR Analytics plays a crucial role in enhancing recruitment efficiency by leveraging data to make informed decisions.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Predictive Analytics:</a:t>
            </a:r>
            <a:r>
              <a:rPr lang="en-US" dirty="0"/>
              <a:t> By analyzing historical data, HR analytics can forecast which candidates are most likely to succeed and stay with the company long-term.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Optimization:</a:t>
            </a:r>
            <a:r>
              <a:rPr lang="en-US" dirty="0"/>
              <a:t> Continuous analysis allows for the optimization of recruitment strategies, reducing both cost and time to hire.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Performance Metrics:</a:t>
            </a:r>
            <a:r>
              <a:rPr lang="en-US" dirty="0"/>
              <a:t> HR analytics also enables the measurement of recruitment success through metrics like cost per hire, quality of hire, and retention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Tools and Techniques:</a:t>
            </a:r>
            <a:r>
              <a:rPr lang="en-US" dirty="0"/>
              <a:t> Common tools include Applicant Tracking Systems (ATS) and HR dashboards that visualize data and identify trends.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0325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7289-D20D-7A61-D23C-3FBD205DB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471"/>
            <a:ext cx="10515600" cy="2094271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Open Sans" panose="020B0606030504020204" pitchFamily="34" charset="0"/>
              </a:rPr>
              <a:t>Reading your data into a Dataframe in Python</a:t>
            </a:r>
            <a:br>
              <a:rPr lang="en-US" b="1" dirty="0"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25552-9E15-3F29-96F6-A7A223D0A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51766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To read the data into a data frame in Python, you must execute the following steps:</a:t>
            </a:r>
            <a:br>
              <a:rPr lang="en-US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</a:br>
            <a:endParaRPr lang="en-US" dirty="0">
              <a:solidFill>
                <a:srgbClr val="212121"/>
              </a:solidFill>
              <a:latin typeface="Open Sans" panose="020B0606030504020204" pitchFamily="34" charset="0"/>
            </a:endParaRPr>
          </a:p>
          <a:p>
            <a:r>
              <a:rPr lang="en-US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Import packages - pandas, ggplot</a:t>
            </a:r>
          </a:p>
          <a:p>
            <a:endParaRPr lang="en-US" dirty="0">
              <a:solidFill>
                <a:srgbClr val="212121"/>
              </a:solidFill>
              <a:effectLst/>
              <a:latin typeface="Open Sans" panose="020B0606030504020204" pitchFamily="34" charset="0"/>
            </a:endParaRPr>
          </a:p>
          <a:p>
            <a:endParaRPr lang="en-US" dirty="0">
              <a:solidFill>
                <a:srgbClr val="21212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212121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E6D642-D537-C398-CD92-E6D4418F6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89" y="3355900"/>
            <a:ext cx="10515600" cy="14127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7D3A8F-539A-1FF5-AE88-0DF31B992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89" y="4814439"/>
            <a:ext cx="10515600" cy="141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26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AE7F3-E1D1-E2F4-09AC-2DA5B14A0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2453"/>
            <a:ext cx="10515600" cy="564719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Read your data from CSV to a data frame 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212121"/>
              </a:solidFill>
              <a:effectLst/>
              <a:latin typeface="Open Sans" panose="020B0606030504020204" pitchFamily="34" charset="0"/>
            </a:endParaRPr>
          </a:p>
          <a:p>
            <a:endParaRPr lang="en-US" dirty="0">
              <a:solidFill>
                <a:srgbClr val="212121"/>
              </a:solidFill>
              <a:effectLst/>
              <a:latin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212121"/>
              </a:solidFill>
              <a:effectLst/>
              <a:latin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Take a closer look at the data using the head() function and check if the data got imported properly</a:t>
            </a:r>
          </a:p>
          <a:p>
            <a:br>
              <a:rPr lang="en-US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</a:b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B9CFC-748D-1B8F-AED8-415B6DA0B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025" b="4422"/>
          <a:stretch/>
        </p:blipFill>
        <p:spPr>
          <a:xfrm>
            <a:off x="996958" y="1002138"/>
            <a:ext cx="8677984" cy="9249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CED4BD-D45E-D82A-8B0E-277CAC5FEA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696"/>
          <a:stretch/>
        </p:blipFill>
        <p:spPr>
          <a:xfrm>
            <a:off x="996958" y="3181384"/>
            <a:ext cx="9810271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97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04D39-35B8-B702-BF98-DB9728348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422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Pre-Processing:</a:t>
            </a:r>
            <a:endParaRPr lang="en-IN" sz="40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BD8174E-82F4-63F2-054C-B901F3031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258530"/>
            <a:ext cx="9836620" cy="5234344"/>
          </a:xfrm>
        </p:spPr>
      </p:pic>
    </p:spTree>
    <p:extLst>
      <p:ext uri="{BB962C8B-B14F-4D97-AF65-F5344CB8AC3E}">
        <p14:creationId xmlns:p14="http://schemas.microsoft.com/office/powerpoint/2010/main" val="1970020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4B479AF-3B2E-75D6-6192-AD16B6815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251" y="619432"/>
            <a:ext cx="10579510" cy="5751871"/>
          </a:xfrm>
        </p:spPr>
      </p:pic>
    </p:spTree>
    <p:extLst>
      <p:ext uri="{BB962C8B-B14F-4D97-AF65-F5344CB8AC3E}">
        <p14:creationId xmlns:p14="http://schemas.microsoft.com/office/powerpoint/2010/main" val="1280005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D7240-9330-BC3C-8192-22EFE57C6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974" y="572577"/>
            <a:ext cx="10626213" cy="1266056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Open Sans" panose="020B0606030504020204" pitchFamily="34" charset="0"/>
              </a:rPr>
              <a:t>Get Average Sales Numbers and Attrition Numbers</a:t>
            </a:r>
            <a:br>
              <a:rPr lang="en-US" b="1" i="0" dirty="0">
                <a:solidFill>
                  <a:srgbClr val="333333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</a:rPr>
            </a:br>
            <a:r>
              <a:rPr lang="en-US" sz="2400" dirty="0">
                <a:solidFill>
                  <a:srgbClr val="212121"/>
                </a:solidFill>
                <a:latin typeface="Open Sans" panose="020B0606030504020204" pitchFamily="34" charset="0"/>
                <a:ea typeface="+mn-ea"/>
                <a:cs typeface="+mn-cs"/>
              </a:rPr>
              <a:t>Print out the average Sales Number grouped by Recruiting Source</a:t>
            </a:r>
            <a:br>
              <a:rPr lang="en-US" sz="1600" dirty="0">
                <a:solidFill>
                  <a:srgbClr val="212121"/>
                </a:solidFill>
                <a:latin typeface="Open Sans" panose="020B0606030504020204" pitchFamily="34" charset="0"/>
              </a:rPr>
            </a:br>
            <a:endParaRPr lang="en-IN" sz="2800" dirty="0">
              <a:solidFill>
                <a:srgbClr val="212121"/>
              </a:solidFill>
              <a:latin typeface="Open Sans" panose="020B0606030504020204" pitchFamily="34" charset="0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5F35CB-246A-89D5-EA3D-3CE9269DE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974" y="1720645"/>
            <a:ext cx="10626725" cy="3972231"/>
          </a:xfrm>
        </p:spPr>
      </p:pic>
    </p:spTree>
    <p:extLst>
      <p:ext uri="{BB962C8B-B14F-4D97-AF65-F5344CB8AC3E}">
        <p14:creationId xmlns:p14="http://schemas.microsoft.com/office/powerpoint/2010/main" val="1725863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514</Words>
  <Application>Microsoft Office PowerPoint</Application>
  <PresentationFormat>Widescreen</PresentationFormat>
  <Paragraphs>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Open Sans</vt:lpstr>
      <vt:lpstr>Office Theme</vt:lpstr>
      <vt:lpstr>    Topic  Identify the best source of recruitment for a tech startup, based on previous data of candidate sources and recruitment strategies</vt:lpstr>
      <vt:lpstr>Introduction  Objective: To determine the most effective recruitment sources for a tech startup by analyzing historical data and strategies.</vt:lpstr>
      <vt:lpstr>Data Overview</vt:lpstr>
      <vt:lpstr>HR Analytics </vt:lpstr>
      <vt:lpstr>Reading your data into a Dataframe in Python </vt:lpstr>
      <vt:lpstr>PowerPoint Presentation</vt:lpstr>
      <vt:lpstr>Pre-Processing:</vt:lpstr>
      <vt:lpstr>PowerPoint Presentation</vt:lpstr>
      <vt:lpstr>Get Average Sales Numbers and Attrition Numbers Print out the average Sales Number grouped by Recruiting Source </vt:lpstr>
      <vt:lpstr>Print out the average Attrition Number grouped by Recruiting Source </vt:lpstr>
      <vt:lpstr>Visualize Attrition differences by Recruiting Source Plot a chart using ggplot in Python that illustrates Attrition numbers by the Recruiting Source. </vt:lpstr>
      <vt:lpstr> Plot a chart using matplotlib in Python that illustrates Attrition numbers by the Recruiting Source.   </vt:lpstr>
      <vt:lpstr>PowerPoint Presentation</vt:lpstr>
      <vt:lpstr>PowerPoint Presentation</vt:lpstr>
      <vt:lpstr> Plot a chart using matplotlib in Python that illustrates Sales numbers by the Recruiting Source </vt:lpstr>
      <vt:lpstr>PowerPoint Presentation</vt:lpstr>
      <vt:lpstr>Conclusion</vt:lpstr>
      <vt:lpstr>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sakshi borekar</dc:creator>
  <cp:lastModifiedBy>sakshi borekar</cp:lastModifiedBy>
  <cp:revision>7</cp:revision>
  <dcterms:created xsi:type="dcterms:W3CDTF">2024-08-09T14:45:08Z</dcterms:created>
  <dcterms:modified xsi:type="dcterms:W3CDTF">2024-08-09T18:39:42Z</dcterms:modified>
</cp:coreProperties>
</file>