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61" r:id="rId6"/>
    <p:sldId id="262" r:id="rId7"/>
    <p:sldId id="263" r:id="rId8"/>
    <p:sldId id="264" r:id="rId9"/>
    <p:sldId id="265" r:id="rId10"/>
    <p:sldId id="25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6580A32F-E6F3-4C2E-B9E3-E47868E42511}"/>
              </a:ext>
            </a:extLst>
          </p:cNvPr>
          <p:cNvSpPr>
            <a:spLocks noGrp="1"/>
          </p:cNvSpPr>
          <p:nvPr>
            <p:ph type="dt" sz="half" idx="10"/>
          </p:nvPr>
        </p:nvSpPr>
        <p:spPr/>
        <p:txBody>
          <a:bodyPr/>
          <a:lstStyle/>
          <a:p>
            <a:fld id="{5E7AA473-D82F-4EFF-9DF7-AE6D83C51288}" type="datetime1">
              <a:rPr lang="en-US" smtClean="0"/>
              <a:t>03-Aug-21</a:t>
            </a:fld>
            <a:endParaRPr lang="en-US"/>
          </a:p>
        </p:txBody>
      </p:sp>
      <p:sp>
        <p:nvSpPr>
          <p:cNvPr id="5" name="Footer Placeholder 4">
            <a:extLst>
              <a:ext uri="{FF2B5EF4-FFF2-40B4-BE49-F238E27FC236}">
                <a16:creationId xmlns:a16="http://schemas.microsoft.com/office/drawing/2014/main" xmlns=""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xmlns="" id="{F3FF94B3-6D3E-44FE-BB02-A9027C0003C7}"/>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8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664C7A-A73F-46F5-BC33-696671DAEEE7}"/>
              </a:ext>
            </a:extLst>
          </p:cNvPr>
          <p:cNvSpPr>
            <a:spLocks noGrp="1"/>
          </p:cNvSpPr>
          <p:nvPr>
            <p:ph type="dt" sz="half" idx="10"/>
          </p:nvPr>
        </p:nvSpPr>
        <p:spPr/>
        <p:txBody>
          <a:bodyPr/>
          <a:lstStyle/>
          <a:p>
            <a:fld id="{1E12F1F0-FE2D-4C1C-B320-8CB9BE735F0F}" type="datetime1">
              <a:rPr lang="en-US" smtClean="0"/>
              <a:t>03-Aug-21</a:t>
            </a:fld>
            <a:endParaRPr lang="en-US"/>
          </a:p>
        </p:txBody>
      </p:sp>
      <p:sp>
        <p:nvSpPr>
          <p:cNvPr id="5" name="Footer Placeholder 4">
            <a:extLst>
              <a:ext uri="{FF2B5EF4-FFF2-40B4-BE49-F238E27FC236}">
                <a16:creationId xmlns:a16="http://schemas.microsoft.com/office/drawing/2014/main" xmlns=""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4206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D7BD47B-C187-494C-812F-46BE0040B915}"/>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xmlns=""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E42995D-CCEA-43AF-973B-8B6B56A567E8}"/>
              </a:ext>
            </a:extLst>
          </p:cNvPr>
          <p:cNvSpPr>
            <a:spLocks noGrp="1"/>
          </p:cNvSpPr>
          <p:nvPr>
            <p:ph type="dt" sz="half" idx="10"/>
          </p:nvPr>
        </p:nvSpPr>
        <p:spPr/>
        <p:txBody>
          <a:bodyPr/>
          <a:lstStyle/>
          <a:p>
            <a:fld id="{2CF1B96C-10FD-4EBC-9029-9652B7535D02}" type="datetime1">
              <a:rPr lang="en-US" smtClean="0"/>
              <a:t>03-Aug-21</a:t>
            </a:fld>
            <a:endParaRPr lang="en-US"/>
          </a:p>
        </p:txBody>
      </p:sp>
      <p:sp>
        <p:nvSpPr>
          <p:cNvPr id="5" name="Footer Placeholder 4">
            <a:extLst>
              <a:ext uri="{FF2B5EF4-FFF2-40B4-BE49-F238E27FC236}">
                <a16:creationId xmlns:a16="http://schemas.microsoft.com/office/drawing/2014/main" xmlns=""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xmlns="" id="{4618136A-0796-46EB-89BB-4C73C0258FE9}"/>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24B1D4-6731-4993-8609-16C1D3327986}"/>
              </a:ext>
            </a:extLst>
          </p:cNvPr>
          <p:cNvSpPr>
            <a:spLocks noGrp="1"/>
          </p:cNvSpPr>
          <p:nvPr>
            <p:ph type="dt" sz="half" idx="10"/>
          </p:nvPr>
        </p:nvSpPr>
        <p:spPr/>
        <p:txBody>
          <a:bodyPr/>
          <a:lstStyle/>
          <a:p>
            <a:fld id="{14878474-CC00-4A95-9D50-A41C12D1EEC4}" type="datetime1">
              <a:rPr lang="en-US" smtClean="0"/>
              <a:t>03-Aug-21</a:t>
            </a:fld>
            <a:endParaRPr lang="en-US"/>
          </a:p>
        </p:txBody>
      </p:sp>
      <p:sp>
        <p:nvSpPr>
          <p:cNvPr id="5" name="Footer Placeholder 4">
            <a:extLst>
              <a:ext uri="{FF2B5EF4-FFF2-40B4-BE49-F238E27FC236}">
                <a16:creationId xmlns:a16="http://schemas.microsoft.com/office/drawing/2014/main" xmlns=""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083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5480C5-E9A6-425E-B050-03E444BE92C9}"/>
              </a:ext>
            </a:extLst>
          </p:cNvPr>
          <p:cNvSpPr>
            <a:spLocks noGrp="1"/>
          </p:cNvSpPr>
          <p:nvPr>
            <p:ph type="dt" sz="half" idx="10"/>
          </p:nvPr>
        </p:nvSpPr>
        <p:spPr/>
        <p:txBody>
          <a:bodyPr/>
          <a:lstStyle/>
          <a:p>
            <a:fld id="{7F38C8B4-7FBB-408F-BDB9-F0496874AFB2}" type="datetime1">
              <a:rPr lang="en-US" smtClean="0"/>
              <a:t>03-Aug-21</a:t>
            </a:fld>
            <a:endParaRPr lang="en-US"/>
          </a:p>
        </p:txBody>
      </p:sp>
      <p:sp>
        <p:nvSpPr>
          <p:cNvPr id="5" name="Footer Placeholder 4">
            <a:extLst>
              <a:ext uri="{FF2B5EF4-FFF2-40B4-BE49-F238E27FC236}">
                <a16:creationId xmlns:a16="http://schemas.microsoft.com/office/drawing/2014/main" xmlns=""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988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6399C52-9753-45D8-9646-CF31BB01577C}"/>
              </a:ext>
            </a:extLst>
          </p:cNvPr>
          <p:cNvSpPr>
            <a:spLocks noGrp="1"/>
          </p:cNvSpPr>
          <p:nvPr>
            <p:ph type="dt" sz="half" idx="10"/>
          </p:nvPr>
        </p:nvSpPr>
        <p:spPr/>
        <p:txBody>
          <a:bodyPr/>
          <a:lstStyle/>
          <a:p>
            <a:fld id="{2BB8EE20-A5E2-47D3-8F6D-A2BA7AB2E093}" type="datetime1">
              <a:rPr lang="en-US" smtClean="0"/>
              <a:t>03-Aug-21</a:t>
            </a:fld>
            <a:endParaRPr lang="en-US"/>
          </a:p>
        </p:txBody>
      </p:sp>
      <p:sp>
        <p:nvSpPr>
          <p:cNvPr id="6" name="Footer Placeholder 5">
            <a:extLst>
              <a:ext uri="{FF2B5EF4-FFF2-40B4-BE49-F238E27FC236}">
                <a16:creationId xmlns:a16="http://schemas.microsoft.com/office/drawing/2014/main" xmlns=""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0743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F4AA536-072F-4374-926E-17E038EC7E98}"/>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xmlns=""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xmlns=""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03-Aug-21</a:t>
            </a:fld>
            <a:endParaRPr lang="en-US"/>
          </a:p>
        </p:txBody>
      </p:sp>
      <p:sp>
        <p:nvSpPr>
          <p:cNvPr id="8" name="Footer Placeholder 7">
            <a:extLst>
              <a:ext uri="{FF2B5EF4-FFF2-40B4-BE49-F238E27FC236}">
                <a16:creationId xmlns:a16="http://schemas.microsoft.com/office/drawing/2014/main" xmlns=""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465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0BF779C3-9D19-467E-A5D2-0920834DA13C}"/>
              </a:ext>
            </a:extLst>
          </p:cNvPr>
          <p:cNvSpPr>
            <a:spLocks noGrp="1"/>
          </p:cNvSpPr>
          <p:nvPr>
            <p:ph type="dt" sz="half" idx="10"/>
          </p:nvPr>
        </p:nvSpPr>
        <p:spPr/>
        <p:txBody>
          <a:bodyPr/>
          <a:lstStyle/>
          <a:p>
            <a:fld id="{1F17AE06-98E0-4D9F-A059-92C3548821BB}" type="datetime1">
              <a:rPr lang="en-US" smtClean="0"/>
              <a:t>03-Aug-21</a:t>
            </a:fld>
            <a:endParaRPr lang="en-US"/>
          </a:p>
        </p:txBody>
      </p:sp>
      <p:sp>
        <p:nvSpPr>
          <p:cNvPr id="4" name="Footer Placeholder 3">
            <a:extLst>
              <a:ext uri="{FF2B5EF4-FFF2-40B4-BE49-F238E27FC236}">
                <a16:creationId xmlns:a16="http://schemas.microsoft.com/office/drawing/2014/main" xmlns=""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7567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B976BF-9339-48D6-881A-280D15492E05}"/>
              </a:ext>
            </a:extLst>
          </p:cNvPr>
          <p:cNvSpPr>
            <a:spLocks noGrp="1"/>
          </p:cNvSpPr>
          <p:nvPr>
            <p:ph type="dt" sz="half" idx="10"/>
          </p:nvPr>
        </p:nvSpPr>
        <p:spPr/>
        <p:txBody>
          <a:bodyPr/>
          <a:lstStyle/>
          <a:p>
            <a:fld id="{FFBA00CA-3DDC-4705-B840-978EF5EA0707}" type="datetime1">
              <a:rPr lang="en-US" smtClean="0"/>
              <a:t>03-Aug-21</a:t>
            </a:fld>
            <a:endParaRPr lang="en-US"/>
          </a:p>
        </p:txBody>
      </p:sp>
      <p:sp>
        <p:nvSpPr>
          <p:cNvPr id="3" name="Footer Placeholder 2">
            <a:extLst>
              <a:ext uri="{FF2B5EF4-FFF2-40B4-BE49-F238E27FC236}">
                <a16:creationId xmlns:a16="http://schemas.microsoft.com/office/drawing/2014/main" xmlns=""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988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B8B70C-015C-4832-AFF6-D033E022746B}"/>
              </a:ext>
            </a:extLst>
          </p:cNvPr>
          <p:cNvSpPr>
            <a:spLocks noGrp="1"/>
          </p:cNvSpPr>
          <p:nvPr>
            <p:ph type="dt" sz="half" idx="10"/>
          </p:nvPr>
        </p:nvSpPr>
        <p:spPr/>
        <p:txBody>
          <a:bodyPr/>
          <a:lstStyle/>
          <a:p>
            <a:fld id="{FC366D49-0BBA-4C5A-AD96-6448CA63451A}" type="datetime1">
              <a:rPr lang="en-US" smtClean="0"/>
              <a:t>03-Aug-21</a:t>
            </a:fld>
            <a:endParaRPr lang="en-US"/>
          </a:p>
        </p:txBody>
      </p:sp>
      <p:sp>
        <p:nvSpPr>
          <p:cNvPr id="6" name="Footer Placeholder 5">
            <a:extLst>
              <a:ext uri="{FF2B5EF4-FFF2-40B4-BE49-F238E27FC236}">
                <a16:creationId xmlns:a16="http://schemas.microsoft.com/office/drawing/2014/main" xmlns=""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6382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1A7A86-B983-4315-9312-936B4FCF75FE}"/>
              </a:ext>
            </a:extLst>
          </p:cNvPr>
          <p:cNvSpPr>
            <a:spLocks noGrp="1"/>
          </p:cNvSpPr>
          <p:nvPr>
            <p:ph type="dt" sz="half" idx="10"/>
          </p:nvPr>
        </p:nvSpPr>
        <p:spPr/>
        <p:txBody>
          <a:bodyPr/>
          <a:lstStyle/>
          <a:p>
            <a:fld id="{4F4EB293-A316-472D-A8B4-6947CF1A12B7}" type="datetime1">
              <a:rPr lang="en-US" smtClean="0"/>
              <a:t>03-Aug-21</a:t>
            </a:fld>
            <a:endParaRPr lang="en-US"/>
          </a:p>
        </p:txBody>
      </p:sp>
      <p:sp>
        <p:nvSpPr>
          <p:cNvPr id="6" name="Footer Placeholder 5">
            <a:extLst>
              <a:ext uri="{FF2B5EF4-FFF2-40B4-BE49-F238E27FC236}">
                <a16:creationId xmlns:a16="http://schemas.microsoft.com/office/drawing/2014/main" xmlns=""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xmlns=""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30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03-Aug-21</a:t>
            </a:fld>
            <a:endParaRPr lang="en-US"/>
          </a:p>
        </p:txBody>
      </p:sp>
      <p:sp>
        <p:nvSpPr>
          <p:cNvPr id="5" name="Footer Placeholder 4">
            <a:extLst>
              <a:ext uri="{FF2B5EF4-FFF2-40B4-BE49-F238E27FC236}">
                <a16:creationId xmlns:a16="http://schemas.microsoft.com/office/drawing/2014/main" xmlns=""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xmlns=""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75311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ruct.org/publications/fruct27/files/Cal.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xmlns="" id="{956C5C09-0043-4549-B800-2101B70D6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3">
            <a:extLst>
              <a:ext uri="{FF2B5EF4-FFF2-40B4-BE49-F238E27FC236}">
                <a16:creationId xmlns:a16="http://schemas.microsoft.com/office/drawing/2014/main" xmlns="" id="{B7E2F724-2FB3-4D1D-A730-739B8654C0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ube of stacked chalk pastels">
            <a:extLst>
              <a:ext uri="{FF2B5EF4-FFF2-40B4-BE49-F238E27FC236}">
                <a16:creationId xmlns:a16="http://schemas.microsoft.com/office/drawing/2014/main" xmlns="" id="{66DDB498-4560-4B02-93D1-CE2DE99AD118}"/>
              </a:ext>
            </a:extLst>
          </p:cNvPr>
          <p:cNvPicPr>
            <a:picLocks noChangeAspect="1"/>
          </p:cNvPicPr>
          <p:nvPr/>
        </p:nvPicPr>
        <p:blipFill rotWithShape="1">
          <a:blip r:embed="rId2">
            <a:alphaModFix amt="40000"/>
          </a:blip>
          <a:srcRect t="3422" b="12309"/>
          <a:stretch/>
        </p:blipFill>
        <p:spPr>
          <a:xfrm>
            <a:off x="20" y="10"/>
            <a:ext cx="12191980" cy="6857989"/>
          </a:xfrm>
          <a:prstGeom prst="rect">
            <a:avLst/>
          </a:prstGeom>
        </p:spPr>
      </p:pic>
      <p:sp>
        <p:nvSpPr>
          <p:cNvPr id="2" name="Title 1">
            <a:extLst>
              <a:ext uri="{FF2B5EF4-FFF2-40B4-BE49-F238E27FC236}">
                <a16:creationId xmlns:a16="http://schemas.microsoft.com/office/drawing/2014/main" xmlns="" id="{DA7E9C38-6B5F-4E6E-BF39-D08182A7963B}"/>
              </a:ext>
            </a:extLst>
          </p:cNvPr>
          <p:cNvSpPr>
            <a:spLocks noGrp="1"/>
          </p:cNvSpPr>
          <p:nvPr>
            <p:ph type="ctrTitle"/>
          </p:nvPr>
        </p:nvSpPr>
        <p:spPr>
          <a:xfrm>
            <a:off x="517870" y="978408"/>
            <a:ext cx="5296776" cy="2334248"/>
          </a:xfrm>
        </p:spPr>
        <p:txBody>
          <a:bodyPr anchor="t">
            <a:normAutofit/>
          </a:bodyPr>
          <a:lstStyle/>
          <a:p>
            <a:pPr>
              <a:lnSpc>
                <a:spcPct val="90000"/>
              </a:lnSpc>
            </a:pPr>
            <a:r>
              <a:rPr lang="en-US" sz="4600" dirty="0">
                <a:solidFill>
                  <a:srgbClr val="FFFFFF"/>
                </a:solidFill>
              </a:rPr>
              <a:t>Video Game Recommendation Expert </a:t>
            </a:r>
            <a:r>
              <a:rPr lang="en-US" sz="4600" dirty="0" smtClean="0">
                <a:solidFill>
                  <a:srgbClr val="FFFFFF"/>
                </a:solidFill>
              </a:rPr>
              <a:t>System</a:t>
            </a:r>
            <a:endParaRPr lang="en-CA" sz="4600" dirty="0">
              <a:solidFill>
                <a:srgbClr val="FFFFFF"/>
              </a:solidFill>
            </a:endParaRPr>
          </a:p>
        </p:txBody>
      </p:sp>
      <p:sp>
        <p:nvSpPr>
          <p:cNvPr id="3" name="Subtitle 2">
            <a:extLst>
              <a:ext uri="{FF2B5EF4-FFF2-40B4-BE49-F238E27FC236}">
                <a16:creationId xmlns:a16="http://schemas.microsoft.com/office/drawing/2014/main" xmlns="" id="{0514DBB6-68B5-414B-A8A9-800F2B851D82}"/>
              </a:ext>
            </a:extLst>
          </p:cNvPr>
          <p:cNvSpPr>
            <a:spLocks noGrp="1"/>
          </p:cNvSpPr>
          <p:nvPr>
            <p:ph type="subTitle" idx="1"/>
          </p:nvPr>
        </p:nvSpPr>
        <p:spPr>
          <a:xfrm>
            <a:off x="517870" y="4482450"/>
            <a:ext cx="5040785" cy="1724029"/>
          </a:xfrm>
        </p:spPr>
        <p:txBody>
          <a:bodyPr anchor="t">
            <a:normAutofit fontScale="70000" lnSpcReduction="20000"/>
          </a:bodyPr>
          <a:lstStyle/>
          <a:p>
            <a:r>
              <a:rPr lang="en-US" dirty="0">
                <a:solidFill>
                  <a:srgbClr val="FFFFFF"/>
                </a:solidFill>
              </a:rPr>
              <a:t>Final Project Presentation Knowledge and Expert System</a:t>
            </a:r>
          </a:p>
          <a:p>
            <a:r>
              <a:rPr lang="en-US" dirty="0">
                <a:solidFill>
                  <a:srgbClr val="FFFFFF"/>
                </a:solidFill>
              </a:rPr>
              <a:t>Presented By:</a:t>
            </a:r>
          </a:p>
          <a:p>
            <a:pPr lvl="1" indent="-228600" algn="l">
              <a:lnSpc>
                <a:spcPct val="110000"/>
              </a:lnSpc>
              <a:buFont typeface="Arial" panose="020B0604020202020204" pitchFamily="34" charset="0"/>
              <a:buChar char="•"/>
            </a:pPr>
            <a:r>
              <a:rPr lang="en-US" sz="2400" b="1" i="0" u="none" strike="noStrike" baseline="0" dirty="0">
                <a:solidFill>
                  <a:schemeClr val="bg1">
                    <a:alpha val="60000"/>
                  </a:schemeClr>
                </a:solidFill>
              </a:rPr>
              <a:t>Rubab Saleem (100818564) </a:t>
            </a:r>
          </a:p>
          <a:p>
            <a:pPr lvl="1" indent="-228600" algn="l">
              <a:lnSpc>
                <a:spcPct val="110000"/>
              </a:lnSpc>
              <a:buFont typeface="Arial" panose="020B0604020202020204" pitchFamily="34" charset="0"/>
              <a:buChar char="•"/>
            </a:pPr>
            <a:r>
              <a:rPr lang="en-US" sz="2400" b="1" i="0" u="none" strike="noStrike" baseline="0" dirty="0" err="1">
                <a:solidFill>
                  <a:schemeClr val="bg1">
                    <a:alpha val="60000"/>
                  </a:schemeClr>
                </a:solidFill>
              </a:rPr>
              <a:t>Poojan</a:t>
            </a:r>
            <a:r>
              <a:rPr lang="en-US" sz="2400" b="1" i="0" u="none" strike="noStrike" baseline="0" dirty="0">
                <a:solidFill>
                  <a:schemeClr val="bg1">
                    <a:alpha val="60000"/>
                  </a:schemeClr>
                </a:solidFill>
              </a:rPr>
              <a:t> Patel (100799055) </a:t>
            </a:r>
          </a:p>
          <a:p>
            <a:pPr lvl="1" indent="-228600" algn="l">
              <a:lnSpc>
                <a:spcPct val="110000"/>
              </a:lnSpc>
              <a:buFont typeface="Arial" panose="020B0604020202020204" pitchFamily="34" charset="0"/>
              <a:buChar char="•"/>
            </a:pPr>
            <a:r>
              <a:rPr lang="en-US" sz="2400" b="1" i="0" u="none" strike="noStrike" baseline="0" dirty="0" err="1">
                <a:solidFill>
                  <a:schemeClr val="bg1">
                    <a:alpha val="60000"/>
                  </a:schemeClr>
                </a:solidFill>
              </a:rPr>
              <a:t>Sachin</a:t>
            </a:r>
            <a:r>
              <a:rPr lang="en-US" sz="2400" b="1" i="0" u="none" strike="noStrike" baseline="0" dirty="0">
                <a:solidFill>
                  <a:schemeClr val="bg1">
                    <a:alpha val="60000"/>
                  </a:schemeClr>
                </a:solidFill>
              </a:rPr>
              <a:t> Singh (100799069) </a:t>
            </a:r>
            <a:endParaRPr lang="en-US" sz="2400" b="1" dirty="0">
              <a:solidFill>
                <a:schemeClr val="bg1">
                  <a:alpha val="60000"/>
                </a:schemeClr>
              </a:solidFill>
            </a:endParaRPr>
          </a:p>
          <a:p>
            <a:endParaRPr lang="en-CA" dirty="0">
              <a:solidFill>
                <a:srgbClr val="FFFFFF"/>
              </a:solidFill>
            </a:endParaRPr>
          </a:p>
        </p:txBody>
      </p:sp>
      <p:sp>
        <p:nvSpPr>
          <p:cNvPr id="47" name="Rectangle 25">
            <a:extLst>
              <a:ext uri="{FF2B5EF4-FFF2-40B4-BE49-F238E27FC236}">
                <a16:creationId xmlns:a16="http://schemas.microsoft.com/office/drawing/2014/main" xmlns="" id="{B2C335F7-F61C-4EB4-80F2-4B1438FE6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3C38ECC-2052-4613-A8F9-C77DBD9FC3BA}"/>
              </a:ext>
            </a:extLst>
          </p:cNvPr>
          <p:cNvSpPr>
            <a:spLocks noGrp="1"/>
          </p:cNvSpPr>
          <p:nvPr>
            <p:ph type="title"/>
          </p:nvPr>
        </p:nvSpPr>
        <p:spPr>
          <a:xfrm>
            <a:off x="517869" y="976160"/>
            <a:ext cx="8686800" cy="1934172"/>
          </a:xfrm>
        </p:spPr>
        <p:txBody>
          <a:bodyPr>
            <a:normAutofit/>
          </a:bodyPr>
          <a:lstStyle/>
          <a:p>
            <a:r>
              <a:rPr lang="en-US" dirty="0"/>
              <a:t>Knowledge Source and Acquisition</a:t>
            </a:r>
            <a:endParaRPr lang="en-CA" dirty="0"/>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7809B61-3067-477F-B885-3A861D9CE4A8}"/>
              </a:ext>
            </a:extLst>
          </p:cNvPr>
          <p:cNvSpPr>
            <a:spLocks noGrp="1"/>
          </p:cNvSpPr>
          <p:nvPr>
            <p:ph idx="1"/>
          </p:nvPr>
        </p:nvSpPr>
        <p:spPr>
          <a:xfrm>
            <a:off x="517869" y="3172570"/>
            <a:ext cx="8686799" cy="3016294"/>
          </a:xfrm>
        </p:spPr>
        <p:txBody>
          <a:bodyPr>
            <a:normAutofit fontScale="70000" lnSpcReduction="20000"/>
          </a:bodyPr>
          <a:lstStyle/>
          <a:p>
            <a:pPr marL="342900" indent="-342900">
              <a:buFont typeface="Arial" panose="020B0604020202020204" pitchFamily="34" charset="0"/>
              <a:buChar char="•"/>
            </a:pPr>
            <a:r>
              <a:rPr lang="en-CA" dirty="0"/>
              <a:t>H. D. Calderon-</a:t>
            </a:r>
            <a:r>
              <a:rPr lang="en-CA" dirty="0" err="1"/>
              <a:t>Vilca</a:t>
            </a:r>
            <a:r>
              <a:rPr lang="en-CA" dirty="0"/>
              <a:t>, E. G. </a:t>
            </a:r>
            <a:r>
              <a:rPr lang="en-CA" dirty="0" err="1"/>
              <a:t>Ocrospoma-Callupe</a:t>
            </a:r>
            <a:r>
              <a:rPr lang="en-CA" dirty="0"/>
              <a:t>, F. C. </a:t>
            </a:r>
            <a:r>
              <a:rPr lang="en-CA" dirty="0" err="1"/>
              <a:t>CárdenasMariño</a:t>
            </a:r>
            <a:r>
              <a:rPr lang="en-CA" dirty="0"/>
              <a:t> and E. F. Calderon-</a:t>
            </a:r>
            <a:r>
              <a:rPr lang="en-CA" dirty="0" err="1"/>
              <a:t>Vilca</a:t>
            </a:r>
            <a:r>
              <a:rPr lang="en-CA" dirty="0"/>
              <a:t>, "Architecture and mobile application with augmented reality, visualizing videos and 3d objects in museums," 2019 IEEE CHILEAN Conference on Electrical, Electronics Engineering, Information and Communication Technologies (CHILECON), Valparaiso, Chile, 2019, pp. 1-5</a:t>
            </a:r>
          </a:p>
          <a:p>
            <a:pPr marL="342900" indent="-342900">
              <a:buFont typeface="Arial" panose="020B0604020202020204" pitchFamily="34" charset="0"/>
              <a:buChar char="•"/>
            </a:pPr>
            <a:r>
              <a:rPr lang="en-CA" dirty="0">
                <a:solidFill>
                  <a:srgbClr val="2C3E50"/>
                </a:solidFill>
                <a:latin typeface="Calibri" panose="020F0502020204030204" pitchFamily="34" charset="0"/>
              </a:rPr>
              <a:t>H. Calderon-</a:t>
            </a:r>
            <a:r>
              <a:rPr lang="en-CA" dirty="0" err="1">
                <a:solidFill>
                  <a:srgbClr val="2C3E50"/>
                </a:solidFill>
                <a:latin typeface="Calibri" panose="020F0502020204030204" pitchFamily="34" charset="0"/>
              </a:rPr>
              <a:t>Vilca</a:t>
            </a:r>
            <a:r>
              <a:rPr lang="en-CA" dirty="0">
                <a:solidFill>
                  <a:srgbClr val="2C3E50"/>
                </a:solidFill>
                <a:latin typeface="Calibri" panose="020F0502020204030204" pitchFamily="34" charset="0"/>
              </a:rPr>
              <a:t>, U. </a:t>
            </a:r>
            <a:r>
              <a:rPr lang="en-CA" dirty="0" err="1">
                <a:solidFill>
                  <a:srgbClr val="2C3E50"/>
                </a:solidFill>
                <a:latin typeface="Calibri" panose="020F0502020204030204" pitchFamily="34" charset="0"/>
              </a:rPr>
              <a:t>Peruana</a:t>
            </a:r>
            <a:r>
              <a:rPr lang="en-CA" dirty="0">
                <a:solidFill>
                  <a:srgbClr val="2C3E50"/>
                </a:solidFill>
                <a:latin typeface="Calibri" panose="020F0502020204030204" pitchFamily="34" charset="0"/>
              </a:rPr>
              <a:t> De </a:t>
            </a:r>
            <a:r>
              <a:rPr lang="en-CA" dirty="0" err="1">
                <a:solidFill>
                  <a:srgbClr val="2C3E50"/>
                </a:solidFill>
                <a:latin typeface="Calibri" panose="020F0502020204030204" pitchFamily="34" charset="0"/>
              </a:rPr>
              <a:t>Ciencias</a:t>
            </a:r>
            <a:r>
              <a:rPr lang="en-CA" dirty="0">
                <a:solidFill>
                  <a:srgbClr val="2C3E50"/>
                </a:solidFill>
                <a:latin typeface="Calibri" panose="020F0502020204030204" pitchFamily="34" charset="0"/>
              </a:rPr>
              <a:t>, A. Lima, J. </a:t>
            </a:r>
            <a:r>
              <a:rPr lang="en-CA" dirty="0" err="1">
                <a:solidFill>
                  <a:srgbClr val="2C3E50"/>
                </a:solidFill>
                <a:latin typeface="Calibri" panose="020F0502020204030204" pitchFamily="34" charset="0"/>
              </a:rPr>
              <a:t>María</a:t>
            </a:r>
            <a:r>
              <a:rPr lang="en-CA" dirty="0">
                <a:solidFill>
                  <a:srgbClr val="2C3E50"/>
                </a:solidFill>
                <a:latin typeface="Calibri" panose="020F0502020204030204" pitchFamily="34" charset="0"/>
              </a:rPr>
              <a:t>, and R. </a:t>
            </a:r>
            <a:r>
              <a:rPr lang="en-CA" dirty="0" err="1">
                <a:solidFill>
                  <a:srgbClr val="2C3E50"/>
                </a:solidFill>
                <a:latin typeface="Calibri" panose="020F0502020204030204" pitchFamily="34" charset="0"/>
              </a:rPr>
              <a:t>Guimarey</a:t>
            </a:r>
            <a:r>
              <a:rPr lang="en-CA" dirty="0">
                <a:solidFill>
                  <a:srgbClr val="2C3E50"/>
                </a:solidFill>
                <a:latin typeface="Calibri" panose="020F0502020204030204" pitchFamily="34" charset="0"/>
              </a:rPr>
              <a:t>, “Recommendation of Videogames with Fuzzy Logic </a:t>
            </a:r>
            <a:r>
              <a:rPr lang="en-CA" dirty="0" err="1">
                <a:solidFill>
                  <a:srgbClr val="2C3E50"/>
                </a:solidFill>
                <a:latin typeface="Calibri" panose="020F0502020204030204" pitchFamily="34" charset="0"/>
              </a:rPr>
              <a:t>Nilton</a:t>
            </a:r>
            <a:r>
              <a:rPr lang="en-CA" dirty="0">
                <a:solidFill>
                  <a:srgbClr val="2C3E50"/>
                </a:solidFill>
                <a:latin typeface="Calibri" panose="020F0502020204030204" pitchFamily="34" charset="0"/>
              </a:rPr>
              <a:t> Mercado Chavez,.” Accessed: Aug. 03, 2021. [Online]. Available: </a:t>
            </a:r>
            <a:r>
              <a:rPr lang="en-CA" dirty="0">
                <a:solidFill>
                  <a:srgbClr val="2C3E50"/>
                </a:solidFill>
                <a:latin typeface="Calibri" panose="020F0502020204030204" pitchFamily="34" charset="0"/>
                <a:hlinkClick r:id="rId2"/>
              </a:rPr>
              <a:t>https://fruct.org/publications/fruct27/files/Cal.pdf</a:t>
            </a:r>
            <a:r>
              <a:rPr lang="en-CA" dirty="0">
                <a:solidFill>
                  <a:srgbClr val="2C3E50"/>
                </a:solidFill>
                <a:latin typeface="Calibri" panose="020F0502020204030204" pitchFamily="34" charset="0"/>
              </a:rPr>
              <a:t>.</a:t>
            </a:r>
          </a:p>
          <a:p>
            <a:pPr marL="342900" indent="-342900">
              <a:buFont typeface="Arial" panose="020B0604020202020204" pitchFamily="34" charset="0"/>
              <a:buChar char="•"/>
            </a:pPr>
            <a:r>
              <a:rPr lang="en-CA" dirty="0" err="1"/>
              <a:t>Segismundo</a:t>
            </a:r>
            <a:r>
              <a:rPr lang="en-CA" dirty="0"/>
              <a:t> S. </a:t>
            </a:r>
            <a:r>
              <a:rPr lang="en-CA" dirty="0" err="1"/>
              <a:t>Izquierdo</a:t>
            </a:r>
            <a:r>
              <a:rPr lang="en-CA" dirty="0"/>
              <a:t> and Luis R. </a:t>
            </a:r>
            <a:r>
              <a:rPr lang="en-CA" dirty="0" err="1"/>
              <a:t>Izquierdo</a:t>
            </a:r>
            <a:r>
              <a:rPr lang="en-CA" dirty="0"/>
              <a:t>, "</a:t>
            </a:r>
            <a:r>
              <a:rPr lang="en-CA" dirty="0" err="1"/>
              <a:t>Mamdani</a:t>
            </a:r>
            <a:r>
              <a:rPr lang="en-CA" dirty="0"/>
              <a:t> Fuzzy Systems for Modelling and Simulation: A Critical </a:t>
            </a:r>
            <a:r>
              <a:rPr lang="en-CA" dirty="0" err="1"/>
              <a:t>Assessment",Journal</a:t>
            </a:r>
            <a:r>
              <a:rPr lang="en-CA" dirty="0"/>
              <a:t> of Artificial Societies and Social Simulation 21(3) 2, 2018.</a:t>
            </a:r>
          </a:p>
          <a:p>
            <a:pPr marL="342900" indent="-342900">
              <a:buFont typeface="Arial" panose="020B0604020202020204" pitchFamily="34" charset="0"/>
              <a:buChar char="•"/>
            </a:pPr>
            <a:r>
              <a:rPr lang="en-CA" dirty="0"/>
              <a:t>https://devcenter.heroku.com/articles/git</a:t>
            </a:r>
          </a:p>
          <a:p>
            <a:endParaRPr lang="en-CA" dirty="0"/>
          </a:p>
        </p:txBody>
      </p:sp>
    </p:spTree>
    <p:extLst>
      <p:ext uri="{BB962C8B-B14F-4D97-AF65-F5344CB8AC3E}">
        <p14:creationId xmlns:p14="http://schemas.microsoft.com/office/powerpoint/2010/main" val="156955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2185" y="3305908"/>
            <a:ext cx="7221415" cy="523220"/>
          </a:xfrm>
          <a:prstGeom prst="rect">
            <a:avLst/>
          </a:prstGeom>
          <a:noFill/>
        </p:spPr>
        <p:txBody>
          <a:bodyPr wrap="square" rtlCol="0">
            <a:spAutoFit/>
          </a:bodyPr>
          <a:lstStyle/>
          <a:p>
            <a:pPr algn="ctr"/>
            <a:r>
              <a:rPr lang="en-US" sz="2800" dirty="0" smtClean="0"/>
              <a:t>THANK YOU</a:t>
            </a:r>
            <a:endParaRPr lang="en-US" sz="2800" dirty="0"/>
          </a:p>
        </p:txBody>
      </p:sp>
    </p:spTree>
    <p:extLst>
      <p:ext uri="{BB962C8B-B14F-4D97-AF65-F5344CB8AC3E}">
        <p14:creationId xmlns:p14="http://schemas.microsoft.com/office/powerpoint/2010/main" val="313893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1B644CA-9B3C-4880-9CE3-8D3AFF581BEB}"/>
              </a:ext>
            </a:extLst>
          </p:cNvPr>
          <p:cNvSpPr>
            <a:spLocks noGrp="1"/>
          </p:cNvSpPr>
          <p:nvPr>
            <p:ph type="title"/>
          </p:nvPr>
        </p:nvSpPr>
        <p:spPr>
          <a:xfrm>
            <a:off x="517869" y="976160"/>
            <a:ext cx="8686800" cy="1934172"/>
          </a:xfrm>
        </p:spPr>
        <p:txBody>
          <a:bodyPr>
            <a:normAutofit/>
          </a:bodyPr>
          <a:lstStyle/>
          <a:p>
            <a:r>
              <a:rPr lang="en-US" dirty="0"/>
              <a:t>Introduction</a:t>
            </a:r>
            <a:endParaRPr lang="en-CA" dirty="0"/>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CD102059-4307-440E-8E22-E7976F026461}"/>
              </a:ext>
            </a:extLst>
          </p:cNvPr>
          <p:cNvSpPr>
            <a:spLocks noGrp="1"/>
          </p:cNvSpPr>
          <p:nvPr>
            <p:ph idx="1"/>
          </p:nvPr>
        </p:nvSpPr>
        <p:spPr>
          <a:xfrm>
            <a:off x="517869" y="2249535"/>
            <a:ext cx="8686799" cy="3016294"/>
          </a:xfrm>
        </p:spPr>
        <p:txBody>
          <a:bodyPr>
            <a:normAutofit/>
          </a:bodyPr>
          <a:lstStyle/>
          <a:p>
            <a:r>
              <a:rPr lang="en-US" dirty="0"/>
              <a:t>A recommendation system is an intelligent agent that provides users with a list of suggestions based on the user’s profile</a:t>
            </a:r>
          </a:p>
          <a:p>
            <a:endParaRPr lang="en-US" dirty="0"/>
          </a:p>
          <a:p>
            <a:r>
              <a:rPr lang="en-US" dirty="0"/>
              <a:t>These models can offer new games to their users more personally, the production of new videogames also grows exponentially, to insert these new varieties to the market is necessary to calculate directly the target audience, minimizing loses. </a:t>
            </a:r>
            <a:endParaRPr lang="en-CA" dirty="0"/>
          </a:p>
        </p:txBody>
      </p:sp>
    </p:spTree>
    <p:extLst>
      <p:ext uri="{BB962C8B-B14F-4D97-AF65-F5344CB8AC3E}">
        <p14:creationId xmlns:p14="http://schemas.microsoft.com/office/powerpoint/2010/main" val="22717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FF1957F-E24C-4401-931C-C7DC29A2AFEC}"/>
              </a:ext>
            </a:extLst>
          </p:cNvPr>
          <p:cNvSpPr>
            <a:spLocks noGrp="1"/>
          </p:cNvSpPr>
          <p:nvPr>
            <p:ph type="title"/>
          </p:nvPr>
        </p:nvSpPr>
        <p:spPr>
          <a:xfrm>
            <a:off x="517868" y="976160"/>
            <a:ext cx="9388131" cy="1934172"/>
          </a:xfrm>
        </p:spPr>
        <p:txBody>
          <a:bodyPr>
            <a:normAutofit/>
          </a:bodyPr>
          <a:lstStyle/>
          <a:p>
            <a:r>
              <a:rPr lang="en-US" dirty="0"/>
              <a:t>Purpose of Expert System</a:t>
            </a:r>
            <a:endParaRPr lang="en-CA" dirty="0"/>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5EF02FF-4A7B-43BA-BF3C-E40F8E26A446}"/>
              </a:ext>
            </a:extLst>
          </p:cNvPr>
          <p:cNvSpPr>
            <a:spLocks noGrp="1"/>
          </p:cNvSpPr>
          <p:nvPr>
            <p:ph idx="1"/>
          </p:nvPr>
        </p:nvSpPr>
        <p:spPr>
          <a:xfrm>
            <a:off x="658896" y="2492950"/>
            <a:ext cx="8686799" cy="3016294"/>
          </a:xfrm>
        </p:spPr>
        <p:txBody>
          <a:bodyPr>
            <a:normAutofit fontScale="77500" lnSpcReduction="20000"/>
          </a:bodyPr>
          <a:lstStyle/>
          <a:p>
            <a:pPr marL="342900" indent="-342900">
              <a:buFont typeface="Wingdings" panose="05000000000000000000" pitchFamily="2" charset="2"/>
              <a:buChar char="Ø"/>
            </a:pPr>
            <a:r>
              <a:rPr lang="en-US" dirty="0"/>
              <a:t>We propose a videogame recommendation architecture and a recommendation system using Fuzzy Logic</a:t>
            </a:r>
          </a:p>
          <a:p>
            <a:pPr marL="342900" indent="-342900">
              <a:buFont typeface="Wingdings" panose="05000000000000000000" pitchFamily="2" charset="2"/>
              <a:buChar char="Ø"/>
            </a:pPr>
            <a:r>
              <a:rPr lang="en-US" dirty="0"/>
              <a:t>We have designed 16 rules with fuzzy sets. </a:t>
            </a:r>
          </a:p>
          <a:p>
            <a:pPr marL="342900" indent="-342900">
              <a:buFont typeface="Wingdings" panose="05000000000000000000" pitchFamily="2" charset="2"/>
              <a:buChar char="Ø"/>
            </a:pPr>
            <a:r>
              <a:rPr lang="en-US" dirty="0"/>
              <a:t>A database of approximately 55,000 games and of its 16 attributes of which 4 were used for the recommendation system was used: </a:t>
            </a:r>
          </a:p>
          <a:p>
            <a:pPr marL="1062990" lvl="4" indent="-514350">
              <a:buFont typeface="+mj-lt"/>
              <a:buAutoNum type="romanLcPeriod"/>
            </a:pPr>
            <a:r>
              <a:rPr lang="en-US" dirty="0"/>
              <a:t>Critic Score, </a:t>
            </a:r>
          </a:p>
          <a:p>
            <a:pPr marL="1062990" lvl="4" indent="-514350">
              <a:buFont typeface="+mj-lt"/>
              <a:buAutoNum type="romanLcPeriod"/>
            </a:pPr>
            <a:r>
              <a:rPr lang="en-US" dirty="0"/>
              <a:t>User Score, </a:t>
            </a:r>
          </a:p>
          <a:p>
            <a:pPr marL="1062990" lvl="4" indent="-514350">
              <a:buFont typeface="+mj-lt"/>
              <a:buAutoNum type="romanLcPeriod"/>
            </a:pPr>
            <a:r>
              <a:rPr lang="en-US" dirty="0" err="1"/>
              <a:t>Global_Sales</a:t>
            </a:r>
            <a:r>
              <a:rPr lang="en-US" dirty="0"/>
              <a:t>, </a:t>
            </a:r>
          </a:p>
          <a:p>
            <a:pPr marL="1062990" lvl="4" indent="-514350">
              <a:buFont typeface="+mj-lt"/>
              <a:buAutoNum type="romanLcPeriod"/>
            </a:pPr>
            <a:r>
              <a:rPr lang="en-US" dirty="0"/>
              <a:t>Year of the game</a:t>
            </a:r>
          </a:p>
          <a:p>
            <a:pPr marL="342900" indent="-342900">
              <a:buFont typeface="Wingdings" panose="05000000000000000000" pitchFamily="2" charset="2"/>
              <a:buChar char="Ø"/>
            </a:pPr>
            <a:r>
              <a:rPr lang="en-US" dirty="0"/>
              <a:t>Establish membership functions with the 16 rules of recommendation formed based on the opinion of experts in the field of videogame analysis</a:t>
            </a:r>
            <a:endParaRPr lang="en-CA" dirty="0"/>
          </a:p>
        </p:txBody>
      </p:sp>
    </p:spTree>
    <p:extLst>
      <p:ext uri="{BB962C8B-B14F-4D97-AF65-F5344CB8AC3E}">
        <p14:creationId xmlns:p14="http://schemas.microsoft.com/office/powerpoint/2010/main" val="318768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492944-B033-419F-B9BD-1735200B1106}"/>
              </a:ext>
            </a:extLst>
          </p:cNvPr>
          <p:cNvSpPr>
            <a:spLocks noGrp="1"/>
          </p:cNvSpPr>
          <p:nvPr>
            <p:ph type="title"/>
          </p:nvPr>
        </p:nvSpPr>
        <p:spPr>
          <a:xfrm>
            <a:off x="517869" y="976160"/>
            <a:ext cx="8686800" cy="1934172"/>
          </a:xfrm>
        </p:spPr>
        <p:txBody>
          <a:bodyPr>
            <a:normAutofit/>
          </a:bodyPr>
          <a:lstStyle/>
          <a:p>
            <a:r>
              <a:rPr lang="en-CA" dirty="0"/>
              <a:t>ARCHITECTURE AND RULES DESIGN </a:t>
            </a:r>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CB7FD457-7EBF-4EE1-8169-8DDC6F77832F}"/>
              </a:ext>
            </a:extLst>
          </p:cNvPr>
          <p:cNvSpPr>
            <a:spLocks noGrp="1"/>
          </p:cNvSpPr>
          <p:nvPr>
            <p:ph idx="1"/>
          </p:nvPr>
        </p:nvSpPr>
        <p:spPr>
          <a:xfrm>
            <a:off x="517869" y="3172570"/>
            <a:ext cx="8686799" cy="3016294"/>
          </a:xfrm>
        </p:spPr>
        <p:txBody>
          <a:bodyPr>
            <a:normAutofit/>
          </a:bodyPr>
          <a:lstStyle/>
          <a:p>
            <a:r>
              <a:rPr lang="en-US" dirty="0"/>
              <a:t>We design an architecture of a videogame recommendation system using fuzzy logic based on Critic Score, User Score, </a:t>
            </a:r>
            <a:r>
              <a:rPr lang="en-US" dirty="0" err="1"/>
              <a:t>Global_Sales</a:t>
            </a:r>
            <a:r>
              <a:rPr lang="en-US" dirty="0"/>
              <a:t> and Year, which are characteristics of a particular videogame of a user, in order to present a list of videogame titles that resemble your user tastes.</a:t>
            </a:r>
          </a:p>
          <a:p>
            <a:endParaRPr lang="en-US" dirty="0"/>
          </a:p>
          <a:p>
            <a:endParaRPr lang="en-CA" dirty="0"/>
          </a:p>
        </p:txBody>
      </p:sp>
    </p:spTree>
    <p:extLst>
      <p:ext uri="{BB962C8B-B14F-4D97-AF65-F5344CB8AC3E}">
        <p14:creationId xmlns:p14="http://schemas.microsoft.com/office/powerpoint/2010/main" val="399588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807070E-36BC-43D2-BFE1-A5E357CA392F}"/>
              </a:ext>
            </a:extLst>
          </p:cNvPr>
          <p:cNvSpPr>
            <a:spLocks noGrp="1"/>
          </p:cNvSpPr>
          <p:nvPr>
            <p:ph type="title"/>
          </p:nvPr>
        </p:nvSpPr>
        <p:spPr>
          <a:xfrm>
            <a:off x="517869" y="976160"/>
            <a:ext cx="8686800" cy="1934172"/>
          </a:xfrm>
        </p:spPr>
        <p:txBody>
          <a:bodyPr>
            <a:normAutofit/>
          </a:bodyPr>
          <a:lstStyle/>
          <a:p>
            <a:r>
              <a:rPr lang="en-US" dirty="0"/>
              <a:t>Data</a:t>
            </a:r>
            <a:endParaRPr lang="en-CA" dirty="0"/>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305134C-1958-427A-8361-71C7F489F2B4}"/>
              </a:ext>
            </a:extLst>
          </p:cNvPr>
          <p:cNvSpPr>
            <a:spLocks noGrp="1"/>
          </p:cNvSpPr>
          <p:nvPr>
            <p:ph idx="1"/>
          </p:nvPr>
        </p:nvSpPr>
        <p:spPr>
          <a:xfrm>
            <a:off x="451194" y="2249535"/>
            <a:ext cx="8686799" cy="3016294"/>
          </a:xfrm>
        </p:spPr>
        <p:txBody>
          <a:bodyPr>
            <a:normAutofit/>
          </a:bodyPr>
          <a:lstStyle/>
          <a:p>
            <a:r>
              <a:rPr lang="en-US" dirty="0"/>
              <a:t>A data set was obtained from the Kaggle page</a:t>
            </a:r>
          </a:p>
          <a:p>
            <a:endParaRPr lang="en-CA" dirty="0"/>
          </a:p>
        </p:txBody>
      </p:sp>
      <p:pic>
        <p:nvPicPr>
          <p:cNvPr id="5" name="Picture 4" descr="Table&#10;&#10;Description automatically generated">
            <a:extLst>
              <a:ext uri="{FF2B5EF4-FFF2-40B4-BE49-F238E27FC236}">
                <a16:creationId xmlns:a16="http://schemas.microsoft.com/office/drawing/2014/main" xmlns="" id="{3AE36629-17C8-4591-A899-BD9C9F214AB4}"/>
              </a:ext>
            </a:extLst>
          </p:cNvPr>
          <p:cNvPicPr>
            <a:picLocks noChangeAspect="1"/>
          </p:cNvPicPr>
          <p:nvPr/>
        </p:nvPicPr>
        <p:blipFill>
          <a:blip r:embed="rId2"/>
          <a:stretch>
            <a:fillRect/>
          </a:stretch>
        </p:blipFill>
        <p:spPr>
          <a:xfrm>
            <a:off x="2612744" y="2944921"/>
            <a:ext cx="4020111" cy="2286319"/>
          </a:xfrm>
          <a:prstGeom prst="rect">
            <a:avLst/>
          </a:prstGeom>
        </p:spPr>
      </p:pic>
    </p:spTree>
    <p:extLst>
      <p:ext uri="{BB962C8B-B14F-4D97-AF65-F5344CB8AC3E}">
        <p14:creationId xmlns:p14="http://schemas.microsoft.com/office/powerpoint/2010/main" val="296654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B04319E-96F8-46C2-BB37-10ADD360C686}"/>
              </a:ext>
            </a:extLst>
          </p:cNvPr>
          <p:cNvSpPr>
            <a:spLocks noGrp="1"/>
          </p:cNvSpPr>
          <p:nvPr>
            <p:ph type="title"/>
          </p:nvPr>
        </p:nvSpPr>
        <p:spPr>
          <a:xfrm>
            <a:off x="563589" y="675288"/>
            <a:ext cx="8686800" cy="1934172"/>
          </a:xfrm>
        </p:spPr>
        <p:txBody>
          <a:bodyPr>
            <a:normAutofit/>
          </a:bodyPr>
          <a:lstStyle/>
          <a:p>
            <a:r>
              <a:rPr lang="en-US" dirty="0"/>
              <a:t>Fuzzy sets and membership functions</a:t>
            </a:r>
            <a:endParaRPr lang="en-CA" dirty="0"/>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B1A80C51-E49B-4DAE-BF14-029D4C2D39E4}"/>
              </a:ext>
            </a:extLst>
          </p:cNvPr>
          <p:cNvSpPr txBox="1"/>
          <p:nvPr/>
        </p:nvSpPr>
        <p:spPr>
          <a:xfrm>
            <a:off x="517869" y="2624212"/>
            <a:ext cx="6096000" cy="646331"/>
          </a:xfrm>
          <a:prstGeom prst="rect">
            <a:avLst/>
          </a:prstGeom>
          <a:noFill/>
        </p:spPr>
        <p:txBody>
          <a:bodyPr wrap="square">
            <a:spAutoFit/>
          </a:bodyPr>
          <a:lstStyle/>
          <a:p>
            <a:r>
              <a:rPr lang="en-US" dirty="0"/>
              <a:t>The fuzzy set that we devised for the </a:t>
            </a:r>
            <a:r>
              <a:rPr lang="en-US" b="1" u="sng" dirty="0"/>
              <a:t>CRITIC SCORE </a:t>
            </a:r>
            <a:r>
              <a:rPr lang="en-US" dirty="0"/>
              <a:t>variable has the range for </a:t>
            </a:r>
            <a:r>
              <a:rPr lang="en-CA" dirty="0"/>
              <a:t>qualification of [0,10]</a:t>
            </a:r>
          </a:p>
        </p:txBody>
      </p:sp>
      <p:sp>
        <p:nvSpPr>
          <p:cNvPr id="13" name="TextBox 12">
            <a:extLst>
              <a:ext uri="{FF2B5EF4-FFF2-40B4-BE49-F238E27FC236}">
                <a16:creationId xmlns:a16="http://schemas.microsoft.com/office/drawing/2014/main" xmlns="" id="{FB88BBDB-2CA8-4C7B-9ED2-8DC3FB621AD4}"/>
              </a:ext>
            </a:extLst>
          </p:cNvPr>
          <p:cNvSpPr txBox="1"/>
          <p:nvPr/>
        </p:nvSpPr>
        <p:spPr>
          <a:xfrm>
            <a:off x="647700" y="3428997"/>
            <a:ext cx="6096000" cy="1477328"/>
          </a:xfrm>
          <a:prstGeom prst="rect">
            <a:avLst/>
          </a:prstGeom>
          <a:noFill/>
        </p:spPr>
        <p:txBody>
          <a:bodyPr wrap="square">
            <a:spAutoFit/>
          </a:bodyPr>
          <a:lstStyle/>
          <a:p>
            <a:r>
              <a:rPr lang="en-US" dirty="0"/>
              <a:t>The variable </a:t>
            </a:r>
            <a:r>
              <a:rPr lang="en-US" b="1" u="sng" dirty="0"/>
              <a:t>USER SCORE </a:t>
            </a:r>
            <a:r>
              <a:rPr lang="en-US" dirty="0"/>
              <a:t>are scores that users use to rate the games are contained between the number 1 and 10, in this work we have considered those games below the rating 4.5 as “bad”, rates between 4.5 and 7.5 are considered “regular” and those rates greater than 7.5 are “good”.</a:t>
            </a:r>
            <a:endParaRPr lang="en-CA" dirty="0"/>
          </a:p>
        </p:txBody>
      </p:sp>
      <p:sp>
        <p:nvSpPr>
          <p:cNvPr id="15" name="TextBox 14">
            <a:extLst>
              <a:ext uri="{FF2B5EF4-FFF2-40B4-BE49-F238E27FC236}">
                <a16:creationId xmlns:a16="http://schemas.microsoft.com/office/drawing/2014/main" xmlns="" id="{59E51841-C015-4344-926D-78C4C375F92E}"/>
              </a:ext>
            </a:extLst>
          </p:cNvPr>
          <p:cNvSpPr txBox="1"/>
          <p:nvPr/>
        </p:nvSpPr>
        <p:spPr>
          <a:xfrm>
            <a:off x="647700" y="5143176"/>
            <a:ext cx="6096000" cy="1477328"/>
          </a:xfrm>
          <a:prstGeom prst="rect">
            <a:avLst/>
          </a:prstGeom>
          <a:noFill/>
        </p:spPr>
        <p:txBody>
          <a:bodyPr wrap="square">
            <a:spAutoFit/>
          </a:bodyPr>
          <a:lstStyle/>
          <a:p>
            <a:r>
              <a:rPr lang="en-US" b="1" u="sng" dirty="0"/>
              <a:t>VIDEOGAME SALES </a:t>
            </a:r>
            <a:r>
              <a:rPr lang="en-US" dirty="0"/>
              <a:t>are contained between the minimum amount of sales of the data set and their respective maximum normalized between [0,20], being those videogames that have sales below 10 considered as low and those over 10 were considered high.</a:t>
            </a:r>
            <a:endParaRPr lang="en-CA" dirty="0"/>
          </a:p>
        </p:txBody>
      </p:sp>
      <p:sp>
        <p:nvSpPr>
          <p:cNvPr id="17" name="TextBox 16">
            <a:extLst>
              <a:ext uri="{FF2B5EF4-FFF2-40B4-BE49-F238E27FC236}">
                <a16:creationId xmlns:a16="http://schemas.microsoft.com/office/drawing/2014/main" xmlns="" id="{D0191F81-E736-4ABC-B7A2-B107612116D5}"/>
              </a:ext>
            </a:extLst>
          </p:cNvPr>
          <p:cNvSpPr txBox="1"/>
          <p:nvPr/>
        </p:nvSpPr>
        <p:spPr>
          <a:xfrm>
            <a:off x="6819899" y="4729367"/>
            <a:ext cx="5229225" cy="646331"/>
          </a:xfrm>
          <a:prstGeom prst="rect">
            <a:avLst/>
          </a:prstGeom>
          <a:noFill/>
        </p:spPr>
        <p:txBody>
          <a:bodyPr wrap="square">
            <a:spAutoFit/>
          </a:bodyPr>
          <a:lstStyle/>
          <a:p>
            <a:r>
              <a:rPr lang="en-US" dirty="0"/>
              <a:t> </a:t>
            </a:r>
            <a:r>
              <a:rPr lang="en-US" b="1" u="sng" dirty="0"/>
              <a:t>YEAR OF LAUNCH </a:t>
            </a:r>
            <a:r>
              <a:rPr lang="en-US" dirty="0"/>
              <a:t>of the game, this variable was collected from the IGN website</a:t>
            </a:r>
            <a:endParaRPr lang="en-CA" dirty="0"/>
          </a:p>
        </p:txBody>
      </p:sp>
    </p:spTree>
    <p:extLst>
      <p:ext uri="{BB962C8B-B14F-4D97-AF65-F5344CB8AC3E}">
        <p14:creationId xmlns:p14="http://schemas.microsoft.com/office/powerpoint/2010/main" val="328487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8632244-2D04-46B8-BC22-49113F4FA013}"/>
              </a:ext>
            </a:extLst>
          </p:cNvPr>
          <p:cNvSpPr>
            <a:spLocks noGrp="1"/>
          </p:cNvSpPr>
          <p:nvPr>
            <p:ph type="title"/>
          </p:nvPr>
        </p:nvSpPr>
        <p:spPr>
          <a:xfrm>
            <a:off x="517868" y="669136"/>
            <a:ext cx="8686800" cy="1934172"/>
          </a:xfrm>
        </p:spPr>
        <p:txBody>
          <a:bodyPr>
            <a:normAutofit/>
          </a:bodyPr>
          <a:lstStyle/>
          <a:p>
            <a:r>
              <a:rPr lang="en-CA" dirty="0"/>
              <a:t>Design of inference rules</a:t>
            </a:r>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6" descr="Table&#10;&#10;Description automatically generated">
            <a:extLst>
              <a:ext uri="{FF2B5EF4-FFF2-40B4-BE49-F238E27FC236}">
                <a16:creationId xmlns:a16="http://schemas.microsoft.com/office/drawing/2014/main" xmlns="" id="{2CAF53D7-5492-47C6-8142-35FD9EEDE0E3}"/>
              </a:ext>
            </a:extLst>
          </p:cNvPr>
          <p:cNvPicPr>
            <a:picLocks noGrp="1" noChangeAspect="1"/>
          </p:cNvPicPr>
          <p:nvPr>
            <p:ph idx="1"/>
          </p:nvPr>
        </p:nvPicPr>
        <p:blipFill>
          <a:blip r:embed="rId2"/>
          <a:stretch>
            <a:fillRect/>
          </a:stretch>
        </p:blipFill>
        <p:spPr>
          <a:xfrm>
            <a:off x="2815270" y="1714499"/>
            <a:ext cx="6999290" cy="5100733"/>
          </a:xfrm>
        </p:spPr>
      </p:pic>
    </p:spTree>
    <p:extLst>
      <p:ext uri="{BB962C8B-B14F-4D97-AF65-F5344CB8AC3E}">
        <p14:creationId xmlns:p14="http://schemas.microsoft.com/office/powerpoint/2010/main" val="379022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CD759BF-707E-4C9B-83B9-15CA9B6FE057}"/>
              </a:ext>
            </a:extLst>
          </p:cNvPr>
          <p:cNvSpPr>
            <a:spLocks noGrp="1"/>
          </p:cNvSpPr>
          <p:nvPr>
            <p:ph type="title"/>
          </p:nvPr>
        </p:nvSpPr>
        <p:spPr>
          <a:xfrm>
            <a:off x="517869" y="976160"/>
            <a:ext cx="8686800" cy="1934172"/>
          </a:xfrm>
        </p:spPr>
        <p:txBody>
          <a:bodyPr>
            <a:normAutofit/>
          </a:bodyPr>
          <a:lstStyle/>
          <a:p>
            <a:r>
              <a:rPr lang="en-CA" dirty="0"/>
              <a:t>Proposed Architecture</a:t>
            </a:r>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xmlns="" id="{4F4D8845-8D20-48D6-A8B5-6645F031D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917" y="2318062"/>
            <a:ext cx="6760697" cy="3563778"/>
          </a:xfrm>
        </p:spPr>
      </p:pic>
    </p:spTree>
    <p:extLst>
      <p:ext uri="{BB962C8B-B14F-4D97-AF65-F5344CB8AC3E}">
        <p14:creationId xmlns:p14="http://schemas.microsoft.com/office/powerpoint/2010/main" val="81814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https://game-recommendation.herokuapp.com/</a:t>
            </a:r>
            <a:endParaRPr lang="en-US" dirty="0"/>
          </a:p>
        </p:txBody>
      </p:sp>
      <p:sp>
        <p:nvSpPr>
          <p:cNvPr id="2" name="Title 1">
            <a:extLst>
              <a:ext uri="{FF2B5EF4-FFF2-40B4-BE49-F238E27FC236}">
                <a16:creationId xmlns:a16="http://schemas.microsoft.com/office/drawing/2014/main" xmlns="" id="{DA014348-1ABB-4985-B1BE-11EB276C95B6}"/>
              </a:ext>
            </a:extLst>
          </p:cNvPr>
          <p:cNvSpPr>
            <a:spLocks noGrp="1"/>
          </p:cNvSpPr>
          <p:nvPr>
            <p:ph type="title"/>
          </p:nvPr>
        </p:nvSpPr>
        <p:spPr>
          <a:xfrm>
            <a:off x="517869" y="976160"/>
            <a:ext cx="8686800" cy="1934172"/>
          </a:xfrm>
        </p:spPr>
        <p:txBody>
          <a:bodyPr>
            <a:normAutofit/>
          </a:bodyPr>
          <a:lstStyle/>
          <a:p>
            <a:r>
              <a:rPr lang="en-CA" dirty="0"/>
              <a:t>APPLICATION DESIGN</a:t>
            </a:r>
          </a:p>
        </p:txBody>
      </p:sp>
      <p:sp>
        <p:nvSpPr>
          <p:cNvPr id="10" name="Rectangle 9">
            <a:extLst>
              <a:ext uri="{FF2B5EF4-FFF2-40B4-BE49-F238E27FC236}">
                <a16:creationId xmlns:a16="http://schemas.microsoft.com/office/drawing/2014/main" xmlns=""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4831" y="2351210"/>
            <a:ext cx="4384432" cy="318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81645" y="5732585"/>
            <a:ext cx="6025662" cy="369332"/>
          </a:xfrm>
          <a:prstGeom prst="rect">
            <a:avLst/>
          </a:prstGeom>
          <a:noFill/>
        </p:spPr>
        <p:txBody>
          <a:bodyPr wrap="square" rtlCol="0">
            <a:spAutoFit/>
          </a:bodyPr>
          <a:lstStyle/>
          <a:p>
            <a:pPr algn="ctr"/>
            <a:r>
              <a:rPr lang="en-US" dirty="0"/>
              <a:t>https://game-recommendation.herokuapp.com/</a:t>
            </a:r>
          </a:p>
        </p:txBody>
      </p:sp>
    </p:spTree>
    <p:extLst>
      <p:ext uri="{BB962C8B-B14F-4D97-AF65-F5344CB8AC3E}">
        <p14:creationId xmlns:p14="http://schemas.microsoft.com/office/powerpoint/2010/main" val="1334764180"/>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70</TotalTime>
  <Words>559</Words>
  <Application>Microsoft Office PowerPoint</Application>
  <PresentationFormat>Custom</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GestaltVTI</vt:lpstr>
      <vt:lpstr>Video Game Recommendation Expert System</vt:lpstr>
      <vt:lpstr>Introduction</vt:lpstr>
      <vt:lpstr>Purpose of Expert System</vt:lpstr>
      <vt:lpstr>ARCHITECTURE AND RULES DESIGN </vt:lpstr>
      <vt:lpstr>Data</vt:lpstr>
      <vt:lpstr>Fuzzy sets and membership functions</vt:lpstr>
      <vt:lpstr>Design of inference rules</vt:lpstr>
      <vt:lpstr>Proposed Architecture</vt:lpstr>
      <vt:lpstr>APPLICATION DESIGN</vt:lpstr>
      <vt:lpstr>Knowledge Source and Acquisition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Recommendation Expert Susyem</dc:title>
  <dc:creator>Rubab Salman</dc:creator>
  <cp:lastModifiedBy>Dev10</cp:lastModifiedBy>
  <cp:revision>4</cp:revision>
  <dcterms:created xsi:type="dcterms:W3CDTF">2021-08-03T13:55:00Z</dcterms:created>
  <dcterms:modified xsi:type="dcterms:W3CDTF">2021-08-03T15:09:33Z</dcterms:modified>
</cp:coreProperties>
</file>