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76" r:id="rId9"/>
    <p:sldId id="269" r:id="rId10"/>
    <p:sldId id="275" r:id="rId11"/>
    <p:sldId id="270" r:id="rId12"/>
    <p:sldId id="274" r:id="rId13"/>
    <p:sldId id="272" r:id="rId14"/>
    <p:sldId id="273" r:id="rId15"/>
    <p:sldId id="268" r:id="rId16"/>
    <p:sldId id="261" r:id="rId17"/>
    <p:sldId id="267" r:id="rId18"/>
    <p:sldId id="266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4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C5860D-A742-4E26-A7F3-E2C2768B534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B714CF-E771-4307-9A9B-5C9A0DC372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5860D-A742-4E26-A7F3-E2C2768B534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714CF-E771-4307-9A9B-5C9A0DC372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5860D-A742-4E26-A7F3-E2C2768B534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714CF-E771-4307-9A9B-5C9A0DC372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5860D-A742-4E26-A7F3-E2C2768B534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714CF-E771-4307-9A9B-5C9A0DC372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5860D-A742-4E26-A7F3-E2C2768B534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714CF-E771-4307-9A9B-5C9A0DC372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5860D-A742-4E26-A7F3-E2C2768B534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714CF-E771-4307-9A9B-5C9A0DC372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5860D-A742-4E26-A7F3-E2C2768B534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714CF-E771-4307-9A9B-5C9A0DC372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5860D-A742-4E26-A7F3-E2C2768B534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714CF-E771-4307-9A9B-5C9A0DC3728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C5860D-A742-4E26-A7F3-E2C2768B534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714CF-E771-4307-9A9B-5C9A0DC372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4C5860D-A742-4E26-A7F3-E2C2768B534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B714CF-E771-4307-9A9B-5C9A0DC372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C5860D-A742-4E26-A7F3-E2C2768B534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B714CF-E771-4307-9A9B-5C9A0DC3728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4C5860D-A742-4E26-A7F3-E2C2768B5347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B714CF-E771-4307-9A9B-5C9A0DC372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watsonds/datasets" TargetMode="External"/><Relationship Id="rId2" Type="http://schemas.openxmlformats.org/officeDocument/2006/relationships/hyperlink" Target="https://public.tableau.com/views/GoogleDataAnalyticsCourseraCaseStudy1/2021BikeShareDashboard_1?:language=en-US&amp;:display_count=n&amp;:origin=viz_share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watsonDS/Google_Data_Analytics_CS_-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Case Study #1: Bike Share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Presented by: Stephanie Watson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Last Updated: January 26, 2022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142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three (3) months </a:t>
            </a:r>
            <a:r>
              <a:rPr lang="en-US" dirty="0" smtClean="0"/>
              <a:t>by ride volume </a:t>
            </a:r>
            <a:r>
              <a:rPr lang="en-US" dirty="0"/>
              <a:t>by member type and bike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Both casual and member demand peak in 3Q</a:t>
            </a:r>
          </a:p>
          <a:p>
            <a:pPr lvl="1"/>
            <a:r>
              <a:rPr lang="en-US" dirty="0" smtClean="0"/>
              <a:t>Preference for classic bike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765273"/>
              </p:ext>
            </p:extLst>
          </p:nvPr>
        </p:nvGraphicFramePr>
        <p:xfrm>
          <a:off x="685800" y="2590800"/>
          <a:ext cx="8077200" cy="1614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Bike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Ride Count</a:t>
                      </a:r>
                      <a:endParaRPr lang="en-US" dirty="0"/>
                    </a:p>
                  </a:txBody>
                  <a:tcPr/>
                </a:tc>
              </a:tr>
              <a:tr h="3859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269,015</a:t>
                      </a:r>
                      <a:endParaRPr lang="en-US" dirty="0"/>
                    </a:p>
                  </a:txBody>
                  <a:tcPr/>
                </a:tc>
              </a:tr>
              <a:tr h="3859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263,028</a:t>
                      </a:r>
                      <a:endParaRPr lang="en-US" dirty="0"/>
                    </a:p>
                  </a:txBody>
                  <a:tcPr/>
                </a:tc>
              </a:tr>
              <a:tr h="3859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261,154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932953"/>
              </p:ext>
            </p:extLst>
          </p:nvPr>
        </p:nvGraphicFramePr>
        <p:xfrm>
          <a:off x="685800" y="4343400"/>
          <a:ext cx="8077200" cy="1614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Bike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Ride Count</a:t>
                      </a:r>
                      <a:endParaRPr lang="en-US" dirty="0"/>
                    </a:p>
                  </a:txBody>
                  <a:tcPr/>
                </a:tc>
              </a:tr>
              <a:tr h="3859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July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238,365</a:t>
                      </a:r>
                      <a:endParaRPr lang="en-US" dirty="0"/>
                    </a:p>
                  </a:txBody>
                  <a:tcPr/>
                </a:tc>
              </a:tr>
              <a:tr h="3859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227,270</a:t>
                      </a:r>
                      <a:endParaRPr lang="en-US" dirty="0"/>
                    </a:p>
                  </a:txBody>
                  <a:tcPr/>
                </a:tc>
              </a:tr>
              <a:tr h="3859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September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193,319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Descriptive Analysis: Ride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Visualization: Average Ride Length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7086600" cy="506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39624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Casual riders have </a:t>
            </a:r>
            <a:r>
              <a:rPr lang="en-US" u="sng" dirty="0" smtClean="0"/>
              <a:t>longer</a:t>
            </a:r>
            <a:r>
              <a:rPr lang="en-US" dirty="0" smtClean="0"/>
              <a:t> average ride lengths than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Visualization: Ride Count by Bike Type</a:t>
            </a:r>
            <a:endParaRPr lang="en-US" sz="3200" dirty="0"/>
          </a:p>
        </p:txBody>
      </p:sp>
      <p:sp>
        <p:nvSpPr>
          <p:cNvPr id="3" name="AutoShape 2" descr="data:image/png;base64,iVBORw0KGgoAAAANSUhEUgAABUAAAAPACAMAAADDuCPrAAABv1BMVEUAAAAAADoAAGYAOjoAOmYAOpAAZpAAZrYAv8QzMzM6AAA6ADo6OgA6Ojo6OmY6OpA6ZmY6ZpA6ZrY6kJA6kLY6kNtNTU1NTW5NTY5Nbm5Nbo5NbqtNjshmAABmADpmOgBmOjpmZgBmZjpmZmZmZpBmkGZmkJBmkLZmkNtmtttmtv9uTU1uTY5ubk1ubm5ubo5ujo5ujqtujshuq6tuq8huq+SOTU2Obk2Obm6Ojk2Ojm6Ojo6Oq6uOq8iOq+SOyOSOyP+QOgCQOjqQZgCQZjqQZmaQkDqQkGaQkLaQtraQttuQ29uQ2/+rbk2rbm6rjm6rq46rq8iryOSr5Mir5OSr5P+2ZgC2Zjq2Zma2kDq2kGa2kJC2tpC2tra2ttu229u22/+2/9u2///Ijk3Ijm7Iq27Iq47Iq6vIyI7IyKvI5KvI5OTI5P/I/8jI///bkDrbkGbbtmbbtpDbtrbbttvb27bb29vb2//b/7bb///kq27kq47kyI7kyKvkyMjk5Kvk5Mjk5P/k/8jk/+Tk///r6+vy8vL4dm3/tmb/yI7/25D/27b/29v/5Kv/5Mj/5OT//7b//8j//9v//+T///9rYy8HAAAACXBIWXMAAB2HAAAdhwGP5fFlAAAgAElEQVR4nO29/aNcx32ftxDJoEIIRqSFBUWApSqqoolbiSZqgKxjW2RL1YkiFDYTXlZqZDG6ohPXKK9Jl1Z5SyZ2Cia4AAERwP7BPe973mbne747M2d253l+IPfuzvnszDkzD87LnLOLFQAAqFjMXQEAgF0FgQIAKEGgAABKECgAgBIECgCgBIECAChBoAAAShAoAIASBAoAoASBAgAoQaAAAEoQKACAEgQKAKAEgQIAKEGgAABK4hDop+88vVgszr/y2fqtR598N3vrmZ9+trFUwfHiqf5bq9Xdc4sWT3yrDvr6xcWZn3WLHi4WF2T1zCqVxz7x7K9k5cNxJ2/lN37dfuswf+uKImvT+nj09qTM49Y2OP/Kb6t3621wLF7xVQN7aBoH4JIYBJoPypIzzZC491L11pMfbChVkKnSKtA8qNTmFgJ99H4r7QN7eQuffPdn9kJS7gyMkjV0omPqCnkSaMZzTdUQKOwFEQh0bcb1mChH/6K1WzVWqikqEWjlTb1Au4lnthy9WXv69diG0i9nB+/Ia7mukD+BVhVEoLAvRCDQ/FDzuezo7tEvzjW6zN47kx2qP/p5M+jGSuXcy1U7LtD1u48+eamnl14FBOO48OeTP80PQz99Z/vhOyLybcj88sS5zjH84eLM01Mqua6QW4HWa/2rfBt0mzxFoDV3z/XOVADMyPwCzfcgXy1f5o66UL8oh+mdatCNlcr5uNgttAk0G/iH/dG7RiTQvAJnXq3/yrW93Th2L9Cn/pd2Ypb/TybJzrdAy2XP9j5FoLDTzC/QOy3/HVYjrDXuqtE8VirzWL4r+LREoF3tdhEJtCfgDXEyPAj043aVsjdejUygnY1YfYpAYaeZX6DtUVSNsPYord4aKVUdVV/oD8uSvkDzzC0EOhDm8ei3yvEg0P/nxVaVDhff+HcIFMAv8wu0TTXC2nIZEU1boE9+MBiWJSaBrvOKiVJnnvusLYx772SiPPPs8BL7cf+Q/e53v/+X1ctPv9tZqBVX++Mwt06R/cQra/UvemcVSjndy2q1eKY1T6pXpyzzyqP3zy3OPNNetlgJh+u8LOtsW3bDOporVDSg/eGgjp/ma66ay9XZQIc9vQ4Eera9yFqg+cWmV0eb26cj0OF3y9YhgCPiEmg13tqDZGSXpxmVd/9pPuhkAq13IZsxV0+UOvOzxnjreUrP9QIHp++6H3UWMgi0zi6+3SzQ+mrzs1UNBnXKBXo4WLZYCXfW35x9wZX1qhuro7lCeQM+rv7uT9cqMo87dWy1N1u53X9m+udAuzMhGoGu/WneBOuGtb5i8N2ydQjgiKgEWu8ltpU4FGj/YFwk0Hyh+mpUxxjZnuV/V+W1Z0r1bJlfQho/2mxNuKq+cFyg5zuljAL9wblu2LBOx3VWp9HFSvh6fQx/nNmkWXWjdTRXaPBhr44vdz9srek7/RXXEmgxE+JCvc46Aj1uZoVt2AQVXYEOvlu2DgEcEZVA71THyZ1xODgjd6d3NC0Q6Fe/eHrRPXwsBlU+LaqY4NSM4+Ktr95f9L9zPS2gT74zmB8afvpSvdC4QMtSxW5vLbX+qYlyoD/5q3bYsE7F7t+3P1t99dv2ssVKWE/lzI/g1//2jNbRXKGRD3t1fKr+8MKqPYF0+I9ddx5oPYuhJ9Dj9T8kGzbBeku0tv7gu2XrEMARMQm02c073iTQwc6gUaA9nvx1tXg+5PKPq4PGtxfNwX09/PuObmZTjX5Ndfx/WC1kEGiz81W+Mgn07GftsJE6HY9aoFwJzTFxfgTf+Gy8juYKjXzYq2M3rP2tvQs8/TuRPqtjWwJ9f71uN22C9Qpvv9//btk6BHBERALN+35pwk0CXZeqEQr02c7gXU+FavzS/tb+xRCjQA/XX14P1HGB1gP3sHchpde0ulgVNlKn49GqlCuh2e0+bs4HGutortDIh5vq2P7W/iFy/06kkXOgLX9u3AQVPYH2v1u2DgEcEY9AW11/g0DbA6RCItAnflBfDCkHb+dgs/qG9uC609vzytJGBdrPObsyCfRs7y2DQJtvLVNG6jQ+f6pcCfURbXEE3z6qHamjuUIjH26qY/tbjdf7sk+L+7eKbdcWaNufGzdBRU+g/e+WrUMAR0Qj0PyUWj0yzOdA26VqLOdA89tBz6yn45SDt6Ov8jCwc7P9oicO0znQTk5VkXGB9t8yCLT5kqLcWJ2Gu3mt766OaIsj+DpPWMfReaCjAu3WcdX+1v62GUxj6syEqPdP62/buAkq+l/S+27ZOgRwRCwCzQ31ZD0wjFfhO6VWI6U7gc312XOtEo1A18PwzqhAO5mmq/CuBdoJGw7+ypFmgVatPm7OB3oQaK+O5aL9mx3Glz/szvOtBVonbtwEFX2B9r5btg4BHBGJQD/u9Oz2FfT2iPh4tP/br8LfWXTOAioEOjIP9PiZVz7wKNDRvSerQMuI7L+tG7r8CbT59LD61sFpjt7yx81lnUagxTTcal1rBNr7btk6BHBEHAItJpqsO3Zbb63h3ytVI5jGdLw+dNt4CG++wDC4E6k82dbPMZ8DVR/C9+u0UaDFNPu87RdW4wI113GLQ/jyn6Cx57L2lr8zEGh2PLHeu5fcJzoQaPe7ZesQwBFRCLQ/P2/kXviRUqtBiTbdx9nleyFl4saLSOYLDIN74cvr8paLSIeTBTq8AGI5Kl5Xp57VfjYr0r6wIrzQJRdo/yJSdRw9dme7dQ+0um9CcBd+xUCg3e+WrUMAR8Qg0OP2g+Lqd1pPYzprKFUhuRPpbvMQ0WrwHncO6geXt4cyOFx0dmTyhc6uBjlX2jVeH/jLBVqHVZf9R+q0WaBZRv4Qkfp1PfFJMNVKLtBeHctFzvyrsSdEd5evF+7fidQcxG/eBPWX9q5Udb5btg4BHBGBQO8MH+++nube7J2MlFovb7+VszmIb02kX08ury/k1qNrZNbS8HmgzR2hvUnqx+3pWFMF2tqRqu+w7NVps0Dzj3/w4vrWVPNEer1Ae3Wsvv73XhzZDN3lP14MrsLXc/jLF5s3Qf3+cBrb+rtl6xDAEfMLtHWjyJrD8nTn+on0o6VKxPfCFwH14O3c3ri+vzG/CbB46P1AUsUTKp54pf9E+uFtknnBJ/9V9bBSo0D7d/TXdVyHNXdhdutkEWgx/7W5oLLhVk5zhawCXd8De6Xz9nDnrr38+DzQuvZllTdvgqp9PYF2vlu2DgEcMb9AezerNAfa3TdGS5XIn8bUPv+2vjh75nvrKTCjX1DxcffepmrEDh/U0Yr5wbmNAu2eFSjeOt/LH9bJItBigd4FFdEDT9YVsgn05V4dq4JjO3f9O5G6t913zlw20zg3bIKVabJpZyaUfR0COGJ2gfZnmVQ9vPernIZSBTKB1sfTzZFqHXnmynocv7PofGuPpk6L5jc+M75u3q1nCNTvnLly1yzQ6lfSBtfOqievnfn9+s1+nSwCLdrZv6g9qOPGClmvwvcnwK/Kf59GqtUTaO+XUY/bx9aVxjdvglGBtr9btg4BHDG7QNt7R201lr8Lf/7VzzaWyhEKtDqIb517zB8LvHjmg/aVhU/zB+8unvmpobL3/uz8yO/CFz8W/0Trab2PPj5fPr53k0BXH+dPiPp2r4ZXikPjJ15pPWqpVyebQNfn+dqX33t13Fgh+zSm4lHUnccTGyYLtQX6xLN1E0Z+lfN4US9v2QQjAm1/t2wdAjhidoFCwy7PWBw8Snmm797ldQg7CAKNh10e/INHKc/03bu8DmEHQaDxsMODf+w2zlm+e4fXIewiCDQednfw5z86NNc95t3v3t11CDsJAo2HHR381ZNXZ6n54Lt3dB3CroJA42FHB385Q2KeOyQH372j6xB2FQQaDzs6+PNj6CdGn1Iww3fv6DqEXQWBAgAoQaAAAEoQKACAEgQKAKAEgQIAKEGgAABKECgAgBIECgCgBIECAChBoAAAShAoAIASBAoAoASBAgAoQaAAAEpmF+iXk5hanjQvcTGnRV25mNMmx82tjihAoEmkRV05mhpFGgLVgECTSIu6cjQ1ijQEqgGBJpEWdeVoahRpCFQDAk0iLerK0dQo0hCoBgSaRFrUlaOpUaQhUA0INIm0qCtHU6NIQ6AaEGgSaVFXjqZGkYZANSDQJNKirhxNjSINgWpAoEmkRV05mhpFGgLVgECTSIu6cjQ1ijQEqgGBJpEWdeVoahRpCFQDAk0iLerK0dQo0hCoBgSaRFrUlaOpUaQhUA0INIm0qCtHU6NIQ6AaEGgSaVFXjqZGkYZANSDQJNKirhxNjSINgWpAoEmkRV05mhpFGgLVgECTSIu6cjQ1ijQEqgGBJpEWdeVoahRpCFQDAk0iLerK0dQo0hCoBgSaRFrUlaOpUaQhUA0INIm0qCtHU6NIQ6AaEGgSaVFXjqZGkYZANSDQJNKirhxNjSINgWpAoEmkRV05mhpFGgLVgECTSIu6cjQ1ijQEqgGBJpEWdeVoahRpCFSDRqAPry8Lnv9oc7nHNw+Wy9dvbV7G7zYmzUtczGlRVy7mNASqQSPQ+wcigVbOLEsZl/G7jUnzEhdzWtSVizkNgWrQCPR0eVlS7Gh56dbqwY3lpdublvG7jUnzEhdzWtSVizkNgWrQCPRoec384Un94f2DYm/z4fWL721axu82Js1LXMxpUVcu5jQEqkEh0Mc3CiXWPMjPdL52q/6zEehJtc9ZvNFbpoXfbUyal7iY06KuXMxpCFSDQqAPr1/66zcaZ1YnNy++VX3aCPRoWb5VHLx3l2njdxuT5iUu5rSoKxdzGgLVoBBofT2oEOTD68urt1ePP2yuDtUCbfY57x9cut1dpuCbFVu3AABgJhQCPV3mzvzdzWVuyM6BevtFV6CdZQoQaDL8Vwtz1w9AjUKgtTPz60IdTT6+sax5/qPWJ9nOaXuZLn6PMkjzEjctzS5Ql3WLejvEnMYhvIYt7kQ6XQ6cOS7QYh7Tepluit9tTJqXOAS6h2kIVMMWAs13LesbjNZT5McP4dvLdFP8bmPSvMQh0D1MQ6AathLopdvVLM8W41fh28t0y/vdxqR5iUOge5iGQDVMF2h2oL42Y/NHw+Bq0klxqnTMpgV+tzFpXuLmFKgtLertEHMaAtWg2AM9KiVYSvGkOqnZnNwcvxOps0wHv9uYNC9xCHQP0xCoBt080Ku3Vw/eKJT58Hp+x/vq84PajI1AM1m+0NwL31mmg99tTJqXOAS6h2kIVIPmHOhJddWouK3otJoif3VQ7EH7aUydZdr43cakeYlDoHuYhkA1qC4iPXhzubx4tdqXLO+Ff3es2M1Mma/fHlmmhd9tTJqXOAS6h2kIVANPpE8iDYFqSScNgWpAoEmkIVAt6aQhUA0INIk0BKolnTQEqgGBJpGGQLWkk4ZANSDQJNIQqJZ00hCoBgSaRBoC1ZJOGgLVgECTSEOgWtJJQ6AaEGgSaQhUSzppCFQDAk0iDYFqSScNgWpAoEmkIVAt6aQhUA0INIk0BKolnTQEqgGBJpGGQLWkk4ZANSDQJNIQqJZ00hCoBgSaRBoC1ZJOGgLVgECTSEOgWtJJQ6AaEGgSaQhUSzppCFQDAk0iDYFqSScNgWpAoEmkIVAt6aQhUA0INIk0BKolnTQEqgGBJpGGQLWkk4ZANSDQJNIQqJZ00hCoBgSaRBoC1ZJOGgLVgECTSEOgWtJJQ6AaEGgSaQhUSzppCFQDAk0iDYFqSScNgWpAoEmkIVAt6aQhUA0INIk0BKolnTQEqgGBJpGGQLWkk4ZANSDQJNIQqJZ00hCoBgSaRBoC1ZJOGgLVgECTSEOgWtJJQ6AaEGgSaQhUSzppCFQDAk0iDYFqSScNgWpAoEmkIVAt6aQhUA0INIk0BKolnTQEqgGBJpGGQLWkk4ZANSDQJNIQqJZ00hCoBgSaRBoC1ZJOGgLVgECTSEOgWtJJQ6AaEGgSaQhUSzppCFQDAk0iDYFqSScNgWpAoEmkIVAt6aQhUA0INIk0BKolnTQEqgGBJpGGQLWkk4ZANSDQJNIQqJZ00hCoBgSaRBoC1ZJOGgLVgECTSEOgWtJJQ6AaEGgSaQhUSzppCFQDAk0iDYFqSScNgWpAoEmkIVAt6aQhUA0INIk0BKolnTQEqgGBJpGGQLWkk4ZANSDQJNIQaJA0KzGnIVANCDSJNAQaJM1KzGkIVAMCTSINgQZJsxJzGgLVgECTSEOgQdKsxJyGQDUg0CTSEGiQNCsxpyFQDQg0iTQEGiTNSsxpCFQDAk0iDYEGSbMScxoC1YBAk0hDoEHSrMSchkA1INAk0hBokDQrMachUA2zCxT2HrtA9yUNkmN2gfr9R5I0L3HsgSqJOY09UA0INIk0BBokzUrMaQhUAwJNIg2BBkmzEnMaAtWAQJNIQ6BB0qzEnIZANSDQJNIQaJA0KzGnIVANCDSJNAQaJM1KzGkIVAMCTSINgQZJsxJzGgLVgECTSEOgQdKsxJyGQDUg0CTSEGiQNCsxpyFQDQg0iTQEGiTNSsxpCFQDAk0iDYEGSbMScxoC1YBAk0hDoEHSrMSchkA1INAk0hBokDQrMachUA0INIk0BBokzUrMaQhUAwJNIg2BBkmzEnMaAtWAQJNIQ6BB0qzEnIZANSDQJNIQaJA0KzGnIVANCDSJNAQaJM1KzGkIVAMCTSINgQZJsxJzGgLVgECTSEOgQdKsxJyGQDUg0CTSEGiQNCsxpyFQDQg0iTQEGiTNSsxpCFQDAk0iDYEGSbMScxoC1YBAk0hDoEHSrMSchkA1INAk0hBokDQrMachUA0INIk0BBokzUrMaQhUAwJNIg2BBkmzEnMaAtWAQJNIQ6BB0qzEnIZANSDQJNIQaJA0KzGnIVANCDSJNLfKQ6BaYk5DoBoQaBJpCDRImpWY0xCoBgSaRBoCDZJmJeY0BKoBgSaRhkCDpFmJOQ2BakCgSaQh0CBpVmJOQ6AaEGgSaQg0SJqVmNMQqAYEmkQaAg2SZiXmNASqAYEmkYZAg6RZiTkNgWpAoEmkIdAgaVZiTkOgGhBoEmkINEialZjTEKgGBJpEGgINkmYl5jQEqgGBJpGGQIOkWYk5DYFqQKBJpCHQIGlWYk5DoBoQaBJpCDRImpWY0xCoBgSaRBoCDZJmJeY0BKoBgSaRhkCDpFmJOQ2BakCgSaQh0CBpVmJOQ6AaEGgSaQg0SJqVmNMQqAYEmkQaAg2SZiXmNASqAYEmkYZAg6RZiTkNgWpAoEmkIdAgaVZiTkOgGhBoEmkINEialZjTEKgGBJpEGgINkmYl5jQEqgGBJpGGQIOkWYk5DYFqQKBJpCHQIGlWYk5DoBoQaBJpCDRImpWY0xCoBgSaRBoCDZJmJeY0BKoBgSaRhkCDpFmJOQ2BakCgSaQh0CBpVmJOQ6AaEGgSaQg0SJqVmNMQqAYEmkQaAg2SZiXmNASqAYEmkYZAg6RZiTkNgWpAoEmkIdAgaVZiTkOgGhBoEmkINEialZjTEKgGtUDvH1y6bSny+ObBcvn6reL1w+vLguc/6hXyu41JU8UhUAQqKQ9qgT6+sbQJtHJmqcz7Bwh0xjQEGiTNSsxpCFSDVqAnS6tAj5aXbq0eVKI9XV4eL+V3G5OmikOgCFRSHrQCzXcoxwV6srxWFyn2Nh9ev/jeKrfptfEkv9uYNFUcAkWgkvKgFGh2AP/H9TnQB/mZztdu1R81Aj2p9jmLNx7fKDQ6gt9tTJoqDoEiUEl5UAr0aHm5vohUndy8+Fb1USPQo2X5VnHw/vD6pb9+o+3ZBr/bmDRVHAJFoJLyoBPoaXb4Xgn04fXl1durxx82V4dqgTb7nEXB+hrSsvbs6psVW9YffGA1nsu0iXExp0FyaARanNasBNo5UG+/6Ar0dJl79nc3l82RPAKNGASKQEGERqDFBaFSoB1NPr6xrHn+o9Yn2c5p7dnhtSS/RxmkqeIsVuEQXkvMaRzCa1AI9KS4/l4LtOPMcYG2LtefDq7d+93GpKniECgClZQHhUDvHxRmLL1Y32C0niI/fgi/Xrg/k97vNiZNFYdAEaikPCgEerJsObOa5dn5eOwqfM3wBlC/25g0VRwCRaCS8rCtQLOj9rf6H/euJuX/b4oNb0jyu41JU8UhUAQqKQ9bP0zkpDqp2ZzcHL8T6agU59C3CDRIGgINkmYl5jQEqmFbgT68nt/xvvr8oDZjI9BMli8098LfP8inMT14Y3j/p99tTJoqDoEiUEl52P5xdqfVFPmrgxIP2k9jqg78nx/ciuR3G5OmikOgCFRSHhw8D7S8F/7dkSIPbmbKfL3a5Xzw5nJ58erw+SN+tzFpqjgEikAl5YEn0qeRhkCDpFmJOQ2BakCgSaQh0CBpVmJOQ6AaEGgSaQg0SJqVmNMQqAYEmkQaAg2SZiXmNASqAYEmkYZAg6RZiTkNgWpAoEmkIdAgaVZiTkOgGhBoEmkINEialZjTEKgGBJpEGgINkmYl5jQEqgGBJpGGQIOkWYk5DYFqQKBJpCHQIGlWYk5DoBoQaBJpCDRImpWY0xCoBgSaRBoCDZJmJeY0BKoBgSaRhkCDpFmJOQ2BakCgSaQh0CBpVmJOQ6AaEGgSaQg0SJqVmNMQqAYEmkQaAg2SZiXmNASqAYEmkYZAg6RZiTkNgWpAoEmkIdAgaVZiTkOgGhBoEmkINEialZjTEKgGBJpEGgINkmYl5jQEqgGBJpGGQIOkWYk5DYFqQKBJpCHQIGlWYk5DoBoQaBJpCDRImpWY0xCoBgSaRBoCDZJmJeY0BKoBgSaRhkCDpFmJOQ2BakCgSaQh0CBpVmJOQ6AaEGgSaQg0SJqVmNMQqAYEmkQaAg2SZiXmNASqAYEmkYZAg6RZiTkNgWpAoEmkIdAgaVZiTkOgGhBoEmkINEialZjTEKgGBJpEGgINkmYl5jQEqgGBJpGGQIOkWYk5DYFqQKBJpCHQIGlWYk5DoBoQaBJpCDRImpWY0xCoBgSaRBoCDZJmJeY0BKoBgSaRhkCDpFmJOQ2BakCgSaQh0CBpVmJOQ6AaEGgSaQg0SJqVmNMQqAYEmkQaAg2SZiXmNASqAYEmkYZAg6RZiTkNgWpAoEmkIdAgaVZiTkOgGhBoEmkINEialZjTEKgGBJpEGgINkmYl5jQEqgGBJpGGQIOkWYk5DYFqQKBJpCHQIGlWYk5DoBoQaBJpCDRImpWY0xCoBgSaRBoCDZJmJeY0BKoBgSaRhkCDpFmJOQ2BakCgSaQh0CBpVmJOQ6AaEGgSaQg0SJqVmNMQqAYEmkQaAg2SZiXmNASqAYEmkYZAg6RZiTkNgWpAoEmkIdAgaVZiTkOgGhBoEmkINEialZjTEKgGBJpEGgINkmYl5jQEqgGBJpGGQIOkWYk5DYFqQKBJpCHQIGlWYk5DoBoQaBJpCDRImpWY0xCoBgSaRBoCDZJmJeY0BKoBgSaRhkCDpFmJOQ2BaphdoBAhVuO5TJsYF3MaJMfsAvX7jyRpqjiLVdgD1RJzGnugGhBoEmkINEialZjTEKgGBJpEGgINkmYl5jQEqgGBJpGGQIOkWYk5DYFqQKBJpCHQIGlWYk5DoBoQaBJpCDRImpWY0xCoBgSaRBoCDZJmJeY0BKoBgSaRhkCDpFmJOQ2BakCgSaQh0CBpVmJOQ6AaEGgSaQg0SJqVmNMQqAYEmkQaAg2SZiXmNASqAYEmkYZAg6RZiTkNgWpAoEmkIdAgaVZiTkOgGhBoEmkINEialZjTEKgGBJpEGgINkmYl5jQEqgGBJpGGQIOkWYk5DYFqQKBJpCHQIGlWYk5DoBoQaBJpCDRImpWY0xCoBgSaRBoCDZJmJeY0BKoBgSaRhkCDpFmJOQ2BakCgSaQh0CBpVmJOQ6AaEGgSaQg0SJqVmNMQqAYEmkQaAg2SZiXmNASqAYEmkYZAg6RZiTkNgWpAoEmkIdAgaVZiTkOgGhBoEmkINEialZjTEKgGBJpEGgINkmYl5jQEqgGBJpGGQIOkWYk5DYFqQKBJpCHQIGlWYk5DoBoQaBJpCDRImpWY0xCoBgSaRBoCDZJmJeY0BKoBgSaRhkCDpFmJOQ2BakCgSaQh0CBpVmJOQ6AaEGgSaQg0SJqVmNMQqAYEmkQaAg2SZiXmNASqAYEmkYZAg6RZiTkNgWpAoEmkIdAgaVZiTkOgGhBoEmkINEialZjTEKgGBJpEGgINkmYl5jQEqgGBJpGGQIOkWYk5DYFqQKBJpCHQIGlWYk5DoBoQaBJpCDRImpWY0xCoBgSaRBoCDZJmJeY0BKoBgSaRhkCDpFmJOQ2BakCgSaQh0CBpVmJOQ6AaEGgSaQg0SJqVmNMQqAYEmkQaAg2SZiXmNASqAYEmkYZAg6RZiTkNgWpAoEmkIdAgaVZiTkOgGhBoEmkINEialZjTEKgGBJpEGgINkmYl5jQEqgGBJpGGQIOkWYk5DYFqQKBJpCHQIGlWYk5DoBoQaBJpCDRImpWY0xCoBgSaRBoCDZLmeMXZQKDzg0CTSEOgQdIQaHIg0CTSEGiQNASaHAg0iTQEGiQNgSYHAk0iDYEGSUOgyYFAk0hDoEHSEGhyINAk0hBokDQEmhwINIk0BBokDYEmBwJNIg2BBklDoMmBQJNIQ6BB0hBocqgE+sUby+XFP7ltK/b45sFy+fqt4vXD68uC5z/qFfK7jVNJi9oDtsohUCUIdH40Aj0pXfhC34U9KmeWyrx/gEA9pkXtAVvlEKgSBDo/CoHeP7j449XqwRvLy5vLHS0v3Vo9uLG8lO+qnppK+93GqaRF7QFb5RCoEgQ6PwqBHi2v5f+7fzDYm8w5KT9tPn94/eJ764WG+N3GqaRF7QFb5RCoEgQ6P/qLSA+vlwJ9kJ/pfO1W/XYj0JNqn7N44/GNQqMj+N3GqaRF7QFb5RCoEgQ6P3qB3j8ojs2rk5sX36rebgR6tCzfKg7eH16/9NdvtD3b4Hcbp20LspYAACAASURBVJIWtQdslUOgShDo/IwL9NFPvv9Z88fd7/2zz4ZFPj8oBPnw+vLq7dXjD5urQ7VAm33OQrT1NaRl7dnVNysctSNx7I5yGTdr5WJOc7ziIH7GBfr1i9/49fgfFUfZPue7+YvOgXr7RVegp8vcs7+7uWyO5BGoS6L2gNvKxZyGQJNDINC75wYCffy//ehgefFPe5p8fGNZ8/xHrU+yndPas8NrSX6PMlJJs3mAQ/ggaRzCJ8dAoF+/uBjw1Mgh/OqL/Bi+58xxgV5aT7k/XV7qzb/3u41TSYvaA7bKIVAlCHR+hnugd4YCvTK6aC7D+gaj9RT58UP4muHcJ7/bOJW0qD1gqxwCVYJA52co0Ef/+8svf+/cmW+9XPODX40vmpuxmuXZYvwqfHuZbnm/2ziVtKg9YKscAlWCQOdHcA60R3agXpqxOu35VvfjwdWk/P9NseENSX63cSppUXvAVjkEqgSBzo9gGlOfo+aC0OVcj+UuZXNyc/xOpGqZoW8RqJO0qD1gqxwCVYJA50d1L3wx9fM3xZSkh9fzO97rWaGrlkAzWb7Q3AtfLvPgjcE1JATqJC1qD9gqh0CVIND52STQv6/5bff902Xr5qPTaor81cHiD9pPY6qe4PT84FYkv9s4lbSoPWCrHAJVgkDnxyTQe++0rsL3T4g+eDPTZ/Wgz+pe+HdHMh7czJT5+u3WMleHzxD1u41TSYvaA7bKIVAlOyrQw968yOOBYMb4+sXFhY0x82AQaHc2qKR9Wvxu41TSovaArXIIVAkClXzdx2N3ojvDINDjxeLJH/yy5i891sDvNk4lLWoP2CqHQJUgUMW3OcZwFf7txVmPX9rG7zZOJS1qD9gqh0CV7KhA++yhQL9+8czPPH5pG7/bOJW0qD1gqxwCVYJABekzCdTnac8OfrdxKmlRe8BWOQSqBIEK0mc6hGcPdKfSovaArXIIVMkuCfTR24srn7y0WDzxs7XSPvnuYnHmuc8agd5751z2xrMf1Mt8mv+9OP9KUToX6KP3szee+Wn5aRPTX6zNcXkZ/MLdc5V+s5izZdYvsqWe/GldcFPIJowXkS6Mf+Acv9s4lbSoPWCrHAJVsmMCfbma0VOZL3unnOPzTiXQ43rWz3PlEu/Xfz+Zf5xJ79kX20+HqwXaW6xLLdBs6bJ0ZtIreda33+48aW5jyCYMAs12QV+dmKTE7zZOJS1qD9gqh0CV7JhAF9lh7b2fNuY7zGz1WanJQqCZw/IdwK/eryx2XHy+upfttuZXtIuZldUCxRXuKqa/WJ/m28qD6mJ3t8h69rfrLFuIGdO98N/Lmts8kGnDjfFb43cbp5IWtQdslUOgSnZNoNVjMUulNQfVx6VAs7+rmT/HheuKY+2caucxl96F1ufrmM5iAyqB3im/vpxflGedrT7NF7KGmDFdROo8D5SJ9LGnRe0BW+XSEuh/Y2HCt+2YQGuNlEo7rP/OZJO/Wl9KKiV3p1ZZtWRVbNWotYzpLzagEmi1UHEEP8iyhphBoHuRFt4DDiuHQNMQaH01vFBay1SFStvm6l04P6wFerbzeT/GcL39sDllutZ0L8seYkb/s8aO8LuNU0kL7wGHlUOgaQi047+Ww9anJQe7bF99+sufPL2opXehCcjfqGMse3q1EYtj+KoWvaxtblxHoHuRFt4DDiuHQNMUaO0wk0A/frr9Z1bgSnuBqQItjF0ewfezEKiS/UkL7wGHlUOgaQq0vwd6tr9AxvmX/8VvDzfvgVrOWTbH5PmLO6Ueh3ug6jvXDQL96u/b/Ha8kBP8buNU0sJ7wGHlEGiCAh05B9p/xEgxi2nVOgd6oR3QxFjOWTYCza9KHZZf2suyh5jhItJepIX3gMPKIdAEBbq+8l1dZT9sJhAVPltLrbpk3kyFr/VXa7Sz2PCLD1uLfbs6dO9nWUPMINC9SAvvAYeVQ6ApCrSZe7meB9rsKpaXe9Y3CVUCrU5cHvbmgbYXG7K+rH64eOJcqbL1nNJmHujmEDOGifR/Vz8K9M9eWpz5lzwPNPa08B5wWDkEmqJAq7t/Onci5bemP/r5otpDLQ7hP31psagn1i8W3/6s+K2MC92Y9mID8qnxj4qTkJkc13Pzu1m2EDP2i0h3z3l9monfbZxKWngPOKwcAk1SoKvqXvcn/9f+vfDlzPeXqr+e/fmimvz+e9WB8XOdmO5iA3JtNmc+q93L7NW3zpULVedCLSFmBFfh/T5YxO82TiUtvAccVg6BpinQ1aff7T+NKZ+4VD9t6dEvns6fj/Sr6kr7+mlMv+rFdBcb8HG2zNnWXPpVmVX86tv66UuWECMCgfrdBfW7jVNJC+8Bh5VDoAkINAaOa4cPni2qRyBQv09X9ruNU0kL7wGHlUOgCDQE+SNJy1dhBXr3HAKNPS28BxxWDoEi0BCsRRZUoI/8PhPf7zZOJS28BxxWDoEi0ADce7uxpneBPvpJ/SjQl793bsFFpOjTwnvAYeUQKAJ1xJ1Fj2ZS53F7Prt3gXYn0jONKfq08B5wWDkEikAdYRZo9smTzSX3oAJ94hWf/kSgTtLCe8Bh5RAoAt1ZeBrTXqSF94DDyiFQBLqzINC9SAvvAYeVQ6AIdGdBoHuRFt4DDiuHQBHozmIW6Fe/OL9YnDn/is+Hga4QqJu08B5wWDkEikB3FqNAm7vrvU5iQqBu0sJ7wGHlECgC3VlMAs39+cS3Xv7e074N6ncbp5IW3gMOK4dAEejOYhBo/oTRctbUvben/tT8NPxu41TSwnvAYeUQKALdWQwCbd2+Ofmn5qfhdxunkhbeAw4rh0AR6M5iuJXz7dZeJ4+ziz8tvAccVg6BItCdxXQnUusBTDzOLv608B5wWDkEuv8C/S+T8CUbDyDQvUgL7wGHlUOgCHTPBLp+9Ogqvw2fQ/jY08J7wGHlEGgCArWt6BZ7IFAuIu1YWngPOKwcAkWgbfZBoHfPLZ4sf7vp05eYxhR/WngPOKwcAkWgbfZBoOWNSOfPn/d+K5LfbZxKWngPOKwcAkWgbfZCoMWPgRacedVrBfxu41TSwnvAYeUQKAJtsx8CXT365HvZHui3fur1ccoI1E1aeA84rBwCRaBt9kSggfC7jVNJC+8Bh5VDoAi0DQKdgt9tnEpaeA84rBwCRaBt9kCgX1UPAb37jO8jeATqJC28BxxWDoEi0DY7L9B7L9UX3o+9X0NCoE7SwnvAYeUQKAJts+sCza+/V1Pnf84DlXcjLbwHHFYOgSLQNjsu0PynlatJ9KvVo/fbv63sA7/bOJW08B5wWDkEikDb7LZA85+Eb+9zZkfxPp8lgkCdpIX3gMPKIVAE2ma3BZoJs/PskEdv+z2I97uNU0kL7wGHlUOgCLTNTgs092X3kP3OgqcxRZ8W3gMOK4dAEWibTQKVP1vzeON+32HLckXJzcXN9AWaHcH3nh1y95zXY3i/2ziVtPAecFg5BIpA2+y6QHs1HL7jFL/bOJW08B5wWDkEikDbuBHoZg77l8YRqIL9SQvvAYeVQ6AItM1OC/TR4FeM81845hxo5GnhPeCwcrELdILxtk9DoGMC/eSlxeKJ/JaeSqCffHeRvfFK4aV7+evz5f0+rdeVEZslu2QC/eTpxZkioXUIf/dcYb9775xbLJ75QNKwwVX4w/5F9+MFT6SPPk3iAXdx7gU6wSpumypJQ6Cm8nK2E+hx+WTNC7VA368etZmL6e658delEddLdjlcvNwtWfwn8+eVdcwZyQT4gUD7F92ZxrQLaRIPuItDoAj0y4ACzYT27c9WH+enEguB3lmc+Wn29sf5wXLmp+yz1Sfneq9rIzZLdsn2E5/6IL/p8kpLoF+/WBzYZ/977rPVo5+LTl1aJ9IfMpF+B9IkHnAXF7tAHesYgZrKy9lKoMflMXB+3rIQ6GFpqOKnL79+cX3Ksf261mKzZJfD0mrH+d5iLdAs70Lr62SnRcdv5Xyu3ge99w4/6bELaRIPuItDoAj0y3ACbf9GcHMR6au/+7OX8inr2YfrG89brwv9dX5duEPl4CKuFmjj5UrDd88JLv6MPEykOG3w5L/45S9/+YuX6tMEEDe2Puk2zn3lbFaZM80WN3HFTajcHrGNQLs7mblA771UnQS90uiqUF339YXuLmmHap+0kGUl0HpXMT9pWSE49h57nN3fnlusOfP7kvWjx+8/kqmk2foke6D6NPZAjeXlbCfQtciK1/lFnjPP/OBX5f7lx08XoiqOmluvS4GaFDgm0G+Vl+Dzk5jbCbQ8cC/1+dxvZStIjd9tnEqaxAPu4hAoAv0ypEC7e6DZLuLZ3JbNAfqj/+O7zZnG5vXkPdCz1clP80JjmH7S49N/+5OXf/BL3/ZcIVA3aRIPuItDoAj0y/nOgdaGqy6al2V+vp48VL4WnQO9e651DrQKNC80Br+JtBdpEg+4i0OgCPTL8Ffh8/+1BXon39MsFLgqr/i0X3euwh8PLuQclr4tPljPA71TvHtcufiO5A4iBLoXaRIPuItDoAj0y+DzQD85V01jKg/hH/28OFTP/njqg9XqXvZe53V7HmixZJfDRZ7x8aIzD3RVTmTKdkTzmI+HS42AQPciTeIBd3EIFIF+OcOdSGdX9UT6gqd+nr9T33305K+7rzt3Ig1mEtV3Ij236t3Kme/D3qlinhM0DIHuRZrEA+7iECgC/XLOe+GrP8tj7OLG9fq++PVr673w2R7mmfVd81Xxw8K15b3wP5U0DIHuRZrEA+7iECgC/ZIn0hcg0L1Ik3jAXRwCRaBfItACBLoXaRIPuItDoAj0SwRagED3Ik3iAXdxCBSBfrljAr2zaOPul9oR6F6kSTzgLg6BItAvEWjBRoE+4k6kHUmTeMBdHAJFoF/umEB9YRZo/tT8b/z66//2FY+/57FCoG7SJB5wF4dAEeiXCLTAJNBH75dPI/n6xWJWqj/8buNU0iQecBeHQBHolwi0wCTQw8Xiyf/+3Dd+/eh/Xnj9TTkE6iRN4gF3cQgUgX6JQAsMAr2zWLxazfqX3RKqxu82TiVN4gF3cQgUgX6JQAsMAj1c/wLeyKNMXOJ3G6eSJvGAuzi3VkGgxjgLCHR+xgVa/ixIJdD6IVF+8LuNU0mTeMBdHAJVNhWBStgDgZbqrARqfi6+C/xu41TSJB5wF4dAlU1NWKCT8CUbDyDQvUiTeMBdHAJVNhWBJiLQ8qn2lTlFD2ZW43cbp5Im8YC7OASqbCoCTUSg5YWjUqCP3uYiUvRpEg+4i0OgyqYmLFBbs1vsg0Dvnls891kh0HsvLab8SN1k/G7jVNIkHnAXh0CVTUWgEvZBoMWj8M+fO/Otp5vfC/WE322cSprEA+7iEKiyqQhUwl4IdPW35+onl3j1JwJ1kibxgLs4BKpsKgKVsB8CXX31i/OZPZ949gO/FfC7jVNJk3jAXRwCVTYVgUrYE4EGwu82TiVN4gF3cQhU2VQEKgGBTsHvNk4lTeIBd3EIVNlUBCphtwX61d8P8flcZb/bOJU0iQfcxSFQZVMRqISdFujXLy6GcCdS7GkSD7iLQ6DKpiJQCQh0Cn63cSppEg+4i0OgyqYiUAk7LdBHf/fLgp8vFme+/y9/+cs/e3px5pW/5FbOyNMkHnAXh0CVTUWgEnZaoBXZjmg9/fNjrzugCNRJmsQD7uIQqLKpCFTCPgj0sDV9ngcqx58m8YC7OASqbCoClbAHAi0fqFxx9xxPY4o9TeIBd3EIVNlUBCphDwTaeQQozwONP03iAXdxCFTZVAQqYS8E2tkDRaCxp0k84C4OgSqbikAlbBTo5t25R794rvXX8cbneBy2fiyzKLm5uAHjOdCzo6/d43cbp5Im8YC7OASqbCoClbCFQO90XDWjQO8sFs+VJz4fvb/gZ42jT5N4wF0cAlU2FYFKcCbQzRz2veZSoFn6YvHMyy+/nD8P9DlDGSf43cappEk84C4OgSqbikAl7IVA8x1Pnge6M2kSD7iLQ6DKpiJQCSMCvffOuWyHLn+yZiXQ9RsZn7y0WDzxavHrQxlnM41e+Pjc4smfVUasP+6RCfST/Dah/Ei7dQh/91xx/afzBRvY9DzQfO/ziVd8PklkhUDdpEk84C4OgSqbikAlDAV6t3y6+5nmly5bb5S/nlHs6K0F+q3s86c+K414bNgPPFy8vCjLtwWa+fPKqvcFm+BxdnuRJvGAuzgEqmwqApUwEOjXL+ZXZB79PL8nshBo+43cdd/+rLphsjyEv7Mof0i4MuL64w6HWakPVtmu6pWWQLPkK71v3AwC3Ys0iQfcxSFQZVMRqISBQOt7IUvDZU5rv1H/UZzSrAVazsIcfNzhsLTjcS7bWqDZPuyF/jduZvAwkZ+8/P3P8v+2+T53IkWeJvGAuzgEqmwqApXQF2hzX2R+T2Qu0M4bmfPWaqwFWt47eVwe1hsOw6vb1SsjlwKt3ut8weaGjTzOrtxF5nF2u5Qm8YC7OASqbCoClTAUaMtEpUA7b7Ru+hkKtPNxh2qftJBlJdD6VGnnCzY3DIHuRZrEA+7iEKiyqQhUQl+gLRuVAh280RStBdo75B9lTKDfKi/Bd75gc8M4B7oXaRIPuItDoMqmIlAJQ4G2diJLgXbeGNkDbQt0wh7o2erkp3mhAQh0L9IkHnAXh0CVTUWgEkYO4denMatD+Cvjnw4Faj0HWjzqo3cV3rzQAJFA/28uIkWeJvGAuzgEqmwqApUwchW+PKeZn9usrvms36ivmBf/Gwq083GHw3qu09n2PNDy/GnnCzYiEOij9zkHGnuaxAPu4hCosqkIVMLYPNCnPliVUzbreaDNG9VEz0/OldOYcuF1BNr+uMPhYnE2nyDamQe6Kicydb5gI2MC/eS7588/89P6r7svcREp+jSJB9zFIVBlUxGohOGdSHfK+4Lyp3KUF4VabzS3GuXSvFvcgdQRaPvjDvWdSM+t2gKtnt7Z+YJNDAV676Vy0XLftbgnHoG6TxNYxWEaAtWnIVBjeTlO7oXPd+o698JXe3mtm93/9txAoBvuhc/2MM+82pSsipeP7+x8wQYGAl1fwc8NWtj0SekVKQ1+t3G8aQKrOExDoPo0BGosLyedJ9LnO7yvlv+7Ut5S/5zHS0gIdINVHKYhUH0aAjWWl5OMQPM5+NWO7OJs7k+vu58rBLrBKg7TEKg+DYEay8tJSaDlHNJMnk++5Hv3c4VAN1jFYRoC1achUGN5OTEI9E7n9kpHP7MxfivnqjoXemZ46tU1frdxvGkCqzhMQ6D6NARqLC8nTYGK72faAr/bON40gVUcpiFQfRoCNZaXE4NAvbBRoH5/zKPE7zaON01gFYdpCFSfhkCN5eUkKVCf0z8b/G7jeNMEVnGYhkD1aQjUWF4OAvWF320cb5rAKg7TEKg+DYEay8tBoG2+eHO5vPj6LVv245sHy2VV7OH1ZcHzH/UK+d3G8aYJrOIwDYHq0xCosbwcBNriN6ULL763ObpyZqnM+wcItIPAKg7TEKg+DYEay8tBoGtOlxd/vFo9uDGUYZej5aVbebFLt4uFLo+X8ruN400TWMVhGgLVpyFQY3k5/2USU5JnZkSgQzomfXxj+Vb+/2wH862RwJPltfLF/YNCsA+vF3uqR/Xbffxu43jTBFZxmIZA9WkI1FheDgJteHi92vOsnPggP9P5WnNCtBHoSbXPWbzx+IbpgN/vNo43TWAVh2kIVJ+GQI3lYexnjYeM/6xxKdDq5ObFem+0EehRtYNaHLw/vH7pr99oe7bB7zaON01gFYdpCFSfhkCN5WGL30Qqj82zA/mrt1ePP2xOiNYCbfY57x9cut1cQ1of9X+zYou67zR2q8yXZovLi1g0MLFyNqvMmeawqYK0ThxEj16g5SF650C9/aIr0NNl7tnf3Vxfukeg9rE2VxoC9dRUQRoC3S3UAj0tXNjR5OMby5rnP2p9ku2c1p4dXkvye5QRb5p95LpM4xBen8YhvLE8qAV6elCc9ew5c1ygxTymarFl648Cv9s43jSBVRymIVB9GgI1lgetQE+qY/H6BqP1FPnxQ/iaam5TC7/bON40gVUcpiFQfRoCNZYHpUB/U5/LrGZ5thi/Cl/TsWmB320cb5rAKg7TEKg+DYEay4NKoI+Pli9U+5H1rPo1g6tJ+f+bYsMbkvxu43jTBFZxmIZA9WkI1FgeVAI9ap3IPKleNyc3x+9EOirFOfQtAjVbxWEaAtWnIVBjedAI9KR9Iejh9fyO99XnB7UZG4FmsnyhuRf+/kE+jenBG4NrSAjUbBWHaQhUn4ZAjeVBIdDWdaN8r/K0miJ/dVDwQftpTCfVlabBrUh+t3G8aQKrOExDoPq0qAXqMA2Bapgu0NNlR6DVvfDvjpR8cDMr83q1y/kgf4bo1f7+JwLdYBWHaQhUn4ZAjeVhizuRHDF1m00rH2+awCoO0xCoPg2BGssDAp0rTWAVh2kIVJ+GQI3lAYHOlSawisM0BKpPQ6DG8oBA50oTWMVhGgLVpyFQY3lAoHOlCaziMA2B6tMQqLE8INC50gRWcZiGQPVpCNRYHhDoXGkCqzhMQ6D6NARqLA8IdK40gVUcpiFQfRoCNZYHBDpXmsAqDtMQqD4NgRrLAwKdK01gFYdpCFSfhkCN5QGBzpUmsIrDNASqT0OgxvKAQOdKE1jFYRoC1achUGN5QKBzpQms4jANgerTEKixPCDQudIEVnGYhkD1aQjUWB4Q6FxpAqs4TEOg+jQEaiwPCHSuNIFVHKYhUH0aAjWWBwQ6V5rAKg7TEKg+DYEaywMCnStNYBWHaQhUn4ZAjeUBgc6VJrCKwzQEqk9DoMbygEDnShNYxWEaAtWnIVBjeUCgc6UJrOIwDYHq0xCosTwg0LnSBFZxmIZA9WkI1FgeEOhcaQKrOExDoPo0BGosDwh0rjSBVRymIVB9GgI1lgcEOleawCoO0xCoPg2BGssDAp0rTWAVh2nTrIJAPTUVge4dCHSmNIFVHKYhUH0aAjWWBwQ6V5rAKg7TEKg+DYEaywMCnStNYBWHaQhUn4ZAjeUBgc6VJrCKwzQEqk9DoMbygEDnShNYxWEaAtWnIVBjeUCgc6UJrOIwDYHq0xCosTwg0LnSBFZxmIZA9WkI1FgeEOhcaQKrOExDoPo0BGosDwh0rjSBVRymIVB9GgI1lgcEOleawCoO0xCoPg2BGssDAp0rTWAVh2kIVJ+GQI3lAYHOlSawisM0BKpPQ6DG8oBA50oTWMVhGgLVpyFQY3lAoHOlCaziMA2B6tMQqLE8INC50gRWcZiGQPVpCNRYHhDoXGkCqzhMQ6D6NARqLA8IdK40gVUcpiFQfRoCNZYHBDpXmsAqDtMQqD4NgRrLAwKdK01gFYdpCFSfhkCN5QGBzpUmsIrDNASqT0OgxvKAQOdKE1jFYRoC1achUGN5QKBzpQms4jANgerTEKixPCDQudIEVnGYhkD1aQjUWB4Q6FxpAqs4TEOg+jQEaiwPCHSuNIFVHKYhUH0aAjWWBwQ6V5rAKg7TEKg+DYEaywMCnStNYBWHaQhUn4ZAjeUBgc6VJrCKwzQEqk9DoMbygEDnShNYxWEaAtWnIVBjeUCgc6UJrOIwDYHq0xCosTwg0LnSBFZxmIZA9WkI1FgeEOhcaQKrOExDoPo0BGosDwh0rjSBVRymIVB92nwCdbvirCBQBQh0pjTB4HCYhkD1aQjUWB4QqBzB4HCXhkC1VkGgpsrZQKAKZhfo7mDtzS7TJsYJ0mxDbWJT3aVNrFzwNIdNFaT5ayr4YHaBTv1Hb1p5l2mW3sweqDKNPVBt5dgDnR8EKkYwONylIVCtVRCoqXI2EKgCBCpGMDjcpSFQrVUQqKlyNhCoAgQqRjA43KUhUK1VEKipcjYQqAIEKkYwONylIVCtVRCoqXI2EKgCBCpGMDjcpSFQrVUQqKlyNhCoAgQqRjA43KUhUK1VEKipcjYQqAIEKkYwONylIVCtVRCoqXI2EKgCBCpGMDjcpSFQrVUQqKlyNhCoAgQqRjA43KUhUK1VEKipcjYQqAIEKkYwONylIVCtVRCoqXI2EKgCBCpGMDjcpSFQrVUQqKlyNhCoAgQqRjA43KUhUK1VEKipcjYQqAIEKkYwONylIVCtVRCoqXI2EKgCBCpGMDjcpSFQrVUQqKlyNhCoAgQqRjA43KUhUK1VEKipcjamNRWBFiBQMYLB4S4NgZri3DZVkIZADWlzqyMKEKgYweBwl4ZATXFumypIQ6CGtLnVEQUIVIxgcLhLQ6CmOLdNFaQhUEPa3OqIAgQqRjA43KUhUFOc26YK0hCoIW1udUQBAhUjGBzu0hCoKc5tUwVpCNSQNrc6ogCBihEMDndpCNQU57apgjQEakibWx1RgEDFCAaHuzQEaopz21RBGgI1pM2tjihAoGIEg8NdGgI1xbltqiANgRrS5lZHFCBQMYLB4S4NgZri3DZVkIZADWlzqyMKEKgYweBwl4ZATXFumypIQ6CGtLnVEQUIVIxgcLhLQ6CmOLdNFaQhUEPa3OqIAgQqRjA43KUhUFOc26YK0hCoIW1udUQBAhUjGBzu0hCoKc5tUwVpCNSQNrc6ogCBihEMDndpCNQU57apgjQEakibWx1RgEDFCAaHuzQEaopz21RBGgI1pM2tjihAoGIEg8NdGgI1xbltqiANgRrS5lZHFCBQMYLB4S4NgZri3DZVkIZADWlzqyMKEKgYweBwl4ZATXFumypIQ6CGtLnVEQUIVIxgcLhLQ6CmOLdNFaQhUEPa3OqIAgQqRjA43KUhUFOc26YK0hCoIW1udUQBAhUjGBzu0hCoKc5tUwVpCNSQNrc6ogCBihEMDndpCNQU57apgjQEakibWx1RgEDFCAaHuzQEaopz21RBGgI1pM2tjihAoGIEg8NdGgI1xbltqiANgRrS5lZHFCBQMYLB4S4NgZri3DZVkIZADWlzAGoaSQAAIABJREFUqyMKEKgYweBwl4ZATXFumypIQ6CGtLnVEQUIVIxgcLhLQ6CmOLdNFaQhUEPa3OqIAgQqRjA43KUhUFOc26YK0hCoIW1udUQBAhUjGBzu0hCoKc5tUwVpCNSQNrc6ogCBihEMDndpCNQU57apgjQEakibWx1RgEDFCAaHuzQEaopz21RBGgI1pM2tjihAoGIEg8NdGgI1xbltqiANgRrS5lZHFCBQMYLB4S4NgZri3DZVkIZADWlzqyMKEKgYweBwl4ZATXFumypIQ6CGtLnVEQUIVIxgcLhLQ6CmOLdNFaQhUEPa3OqIAgQqRjA43KUhUFOc26YK0hCoIW1udUQBAhUjGBzu0hCoKc5tUwVpCNSQNrc6ogCBihEMDndpCNQU57apgjQEakibWx1RgEDFCAaHuzQEaopz21RBGgI1pM2tjihAoGIEg8NdGgI1xbltqiANgRrS5lZHFCBQMYLB4S4NgZri3DZVkIZADWlzqyMKEKgYweBwl4ZATXFumypIQ6CGtLnVEQUIVIxgcLhLQ6CmOLdNFaQhUEPa3OqIAgQqRjA43KUhUFOc26YK0hCoIW1udUQBAhUjGBzu0hCoKc5tUwVpCNSQNrc6ogCBihEMDndpCNQU57apgjQEakibWx1RgEDFCAaHuzQEaopz21RBGgI1pM2tjihAoGIEg8NdGgI1xbltqiANgRrS5lZHFGgF+vD6ZWuZxzcPlsvXb1XllwXPf9QrNGULI1BtGgLVpyFQQ5pSHfuFVqBHS6tAK2eWyrx/gECnpCFQU5zbpgrSEKghTamO/UIn0MdHS7tAj5aXbq0e3Fheup39cWoqP2ULI1BtGgLVpyFQQ5pKHfuGSqBfvLE0CvRkea18cf+g2Nt8eP3ie6vcptfGy0/ZwghUm4ZA9WkI1JCmUcfeoRHoyXJ59fNGoA/yM52v3Vp/eK1+cXn9xuMbhUZHmLKFEag2DYHq0xCoIU2hjv1DJdAX3l0fklcnNy++VX9YC/RoWb5VlHx4/dJfv9H2bMOULYxAtWkIVJ+GQA1pCnXsH9qLSLVAH15fXr29evxhc3WoFmizz3n/4NLt5hrSsvbs6psV+qqHxtqbXaZNjBOk2YbaxKa6S5tYueBpDpsqSPPXVAlu01JgW4F2DtTbL7oCPV3mnv3dzWVzJI9AXcY5HmqCurlLQ6A72VQo2FKgHU0+vrGsef6j1ifZzmnt2eG1pCnHGBzCa9M4hNen7cshvOOmcghfsLVAO84cF2gxj6lerPVHwRRNIFBtGgLVpyHQ0aYi0IItBVrfYLSeIj9+CF9TzW1qMUUTCFSbhkD1aQh0tKkItGBrgfanJ41fha/p2LRgiiYQqDYNgerTEOhoUxFowfaH8G91PxhcTcr/3xQb3pA0RROJCdTt4JiQhkA9NRWB7h3bX4Uvdymbk5vjdyIdmXyLQEMNjglpCNRTUxHo3uFgHuilW6vV5we1GRuBZrJ8obkX/v5BPo3pwRuDa0gINNTgmJCGQD01FYHuHdsKdHVaTZG/OijyoP00ppPqStPgVqQJzvkSgW4xOCakIVBPTUWge8fWAq3uhX93pMyDm5kyX692OR+8uVxevNrf/0SgwQbHhDQE6qmpCHTv4In0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YhLoJJt7BAEahgcgqa6S0Og2soh0PlBoGLc1i344JiQhkA9NRWB7h0IVIzbugUfHBPSEKinpiLQvQOBitnxwTEhDYF6amrsfQSBTgaBitnxwTEhDYF6amrsfQSBTgaBitnxwTEhDYF6amrsfQSBTgaBitnxwTEhDYF6amrsfQSBTgaBitnxwTEhDYF6amrsfQSBTgaBitnxwTEhDYF6amrsfQSBTgaBitnxwTEhDYF6amrsfQSBTgaBitnxwTEhDYF6amrsfQSBTgaBitnxwTEhDYF6amrsfQSBTgaBitnxwTEhDYF6amrsfQSBTgaBitnxwTEhDYF6amrsfQSBTgaBitnxwTEhDYF6amrsfQSBTgaBitnxwTEhDYF6amrsfQSBTmZ2gXaw95h4K5cXsXVnedp/nTPNQVMnpM3aVEGaw6bG3kemNBUKZhfolJ089kC1aeyB6tPYAx1tKnugBQhUzI4PjglpCNRTU2PvIwh0MghUzI4PjglpCNRTU2PvIwh0MghUzI4PjglpCNRTU2PvIwh0MghUzI4PjglpCNRTU2PvIwh0MghUzI4PjglpCNRTU2PvIwh0MghUzI4PjglpCNRTU2PvIwh0MghUzI4PjglpCNRTU2PvIwh0MghUzI4PjglpCNRTU2PvIwh0MghUzI4PjglpCNRTU2PvIwh0MghUzI4PjglpCNRTU2PvIwh0MghUzI4PjglpCNRTU2PvIwh0MghUzI4PjglpCNRTU2PvIwh0MghUzI4PjglpCNRTU2PvIwh0MghUzI4PjglpCNRTU2PvIwh0MghUzI4PjglpCNRTU2PvIwh0MghUzI4PjglpCNRTU2PvIwh0MghUzI4PjglpCNRTU2PvIwh0MghUzI4PjglpCNRTU2PvIwh0MghUzI4PjglpCNRTU2PvIwh0MghUzI4PjglpCNRTU2PvIwh0MvssULdpuz44JqQhUE9Njb2PINDJIFBXcbEPjglpCNRTU2PvIwh0MgjUVVzsg2NCGgL11NTY+wgCnczOCdRxj5nA9v0PgUbXVEEaAh1tKgItQKBitu9/CDS6pgrSEOhoUxFoAQIVs33/Q6DRNVWQhkBHm4pACxComO37HwKNrqmCNAQ62lQEWoBAxWzf/xBodE0VpCHQ0aYi0AIEKmb7/odAo2uqIA2BjjYVgRYgUDHb9z8EGl1TBWkIdLSpCLQAgYrZvv8h0OiaKkhDoKNNRaAFCFTM9v0PgUbXVEEaAh1tKgItQKBitu9/CDS6pgrSEOhoUxFoAQIVs33/Q6DRNVWQhkBHm4pACxComO37HwKNrqmCNAQ62lQEWoBAxWzf/xBodE0VpCHQ0aYi0AIEKmb7/odAo2uqIA2BjjYVgRYgUDHb9z8EGl1TBWkIdLSpCLQAgYrZvv8h0OiaKkhDoKNNRaAFCFTM9v0PgUbXVEEaAh1tKgItQKBitu9/CDS6pgrSEOhoUxFoAQIVs33/Q6DRNVWQhkBHm4pACxComO37HwKNrqmCNAQ62lQEWoBAxWzf/xBodE0VpCHQ0aYi0AIEKmb7/odAo2uqIA2BjjYVgRYgUDHb9z8EGl1TBWkIdLSpCLQAgYrZvv8h0OiaKkhDoKNNRaAFCFTM9v0PgUbXVEEaAh1tKgItQKBitu9/CDS6pgrSEOhoUxFoAQIVs33/Q6DRNVWQhkBHm4pACxComO37HwKNrqmCNAQ62lQEWpC6QCf0mO3TEGh0TRWkJdRHEOhkEKi4x2yfhkCja6ogLaE+gkAng0DFPWb7NAQaXVMFaQn1EQQ6GQQq7jHbpyHQ6JoqSEuojyDQySBQcY/ZPg2BRtdUQVpCfQSBTgaBinvM9mkINLqmCtIS6iMIdDIIVNxjtk9DoNE1VZCWUB9BoJNBoOIes30aAo2uqYK0hPoIAp0MAhX3mO3TEGh0TRWkJdRHEOhkEKi4x2yfhkCja6ogLaE+gkAng0DFPWb7NAQaXVMFaQn1EQQ6GZVAH988WC5fvzWpmGkZBDoOAg3SVEFaQn0EgU5GI9CH15c5z380oZhxGQQ6DgIN0lRBWkJ9BIFORiPQo+WlW6sHN5aXbsuLGZdBoOMg0CBNFaQl1EcQ6GQUAr1/UOxHPrx+8b2RT0+W10aKmZdBoOMg0CBNFaQl1EcQ6GQUAj1ZXq7+X6jyQX5y87Vb60+vjRTrLdMCgY6DQIM0VZCWUB9BoJNRCPRo+Vbx/9NCivcPipObF9+qPm0U2SnWXaYNAh0HgQZpqiAtoT6CQCczXaCPb1SH4fcPLt3OLw5dvb16/GFzeagWaKdYd5mCb1Z0su09xjo4pqXZ4iZUTpA2sXKzpTlo6qxb1W1aQn1kSlOhYFuBDo7NtxIoAMAOsZVAn/+op8llTeeT3h/duC8nMbU8aV7iYk6LunIxp02O20I7+8OWe6A9Z44LdHQPtMbvNibNS1zMaVFXLuY0BKphS4FW8+Nbc+Slh/A1frcxaV7iYk6LunIxpyFQDVtehR9O7NzqKrzzbUyal7iY06KuXMxpCFSDah7oteb/2VH7W+Ofdop1/+jgdxuT5iUu5rSoKxdzGgLVsO2dSCfVzZmn9U2aW92J5Hwbk+YlLua0qCsXcxoC1aAQaLbX+UJzX/vD6/lN7qvPD+o90UagnWKdPzr43cakeYmLOS3qysWchkA1aB4m8qD9ZKXT8k6k5dXNxTp/tPG7jUnzEhdzWtSVizkNgWpQPQ/0wc3Mha/frv/I74V/116s9UcLv9uYNC9xMadFXbmY0xCohrieSO98G5PmJS7mtKgrF3MaAtWAQJNIi7pyNDWKNASqAYEmkRZ15WhqFGkIVAMCTSIt6srR1CjSEKgGBJpEWtSVo6lRpCFQDQg0ibSoK0dTo0hDoBoQaBJpUVeOpkaRhkA1INAk0qKuHE2NIg2BakCgSaRFXTmaGkUaAtWAQJNIi7pyNDWKNASqAYEmkRZ15WhqFGkIVAMCTSIt6srR1CjSEKgGBJpEWtSVo6lRpCFQDQg0ibSoK0dTo0hDoBoQaBJpUVeOpkaRhkA1INAk0qKuHE2NIg2BakCgSaRFXTmaGkUaAtWAQJNIi7pyNDWKNASqAYEmkRZ15WhqFGkIVAMCTSIt6srR1CjSEKgGBJpEWtSVo6lRpCFQDQg0ibSoK0dTo0hDoBoQaBJpUVeOpkaRhkA1INAk0qKuHE2NIg2BakCgSaRFXTmaGkUaAtWAQJNIi7pyNDWKNASqYXaBTuOb3yQtgriY06KuXMxpruPSAIEmkRZ15WhqFGkIVAMCTSIt6srR1CjSEKgGBJpEWtSVo6lRpCFQDQg0ibSoK0dTo0hDoBoQaBJpUVeOpkaRhkA1INAk0qKuHE2NIg2BatgxgQIAxAMCBQBQgkABAJQgUAAAJQgUAEAJAgUAUIJAAQCUIFAAACVxCfTh9ec/mrsOGzj9zh/8xe3q9eN//0f/g6SuR8trPqs0hqaaoRls6SCb/vFf/XC5XL72rq3UVXvU0fItN3WqeXi96SlbrQvnFYNNINAJnGaj7631a1Fd5xCoopqhmUWg9w+WJS9s/KrT5WV7lg+BXnyvfolAdwUEOoHT5XcO6rF19J2DeAU6vZqhmUOgj28sL93K/v/FG5sNOZtA6+9FoLsDAp3A6fKFN6oKPrz+P8rqOotAp1czNHMI9HR56Xb1XfW+nqHcPAK9+MMqE4HuDnEK9Is3s+Os7/xJ3t2z/vD5D5fL12+tGhmdlB28Veh0ee3zg+ULf16NkBPJCFCQjcAPq+55evFfD+taVeO9Yidn+Z0fr8o638/+eP22OTZwNU89ryUR5ZZubdD8Dc81W8dW3/vgZnZM/9qt8p23ss10MVs/2X7qstwXHH78p6vV/3uw/M675Ttf/LBYoJe07gTTyFbA/1kdLdTD4MHNZbfnV00IWzHYRJQC/U11qirvLEfLHxWve+OtW+h0+QdZP7n0n8vFsyHg5x/hbID/p+rg+Oj5/2tY16oat7MaFlwr6v8HxZm3S+EMaqnmQ89rScSoQD3X7LR3Org6JXox/7Kj5R8flOunEejYx9eOirfey9/558127xRtOsFE8sZXiq/Ww+k6tdopLtdM4IrBJmIU6OnyYv5P6edVf1hevr3K/ul8qyvQTqHTqmOUhy/ejgYzM/1/N4rsh9cvj9S1rkbWbf8wq3Ml/fzEW1n/QNiq6XktiRgVqOea5Zdp/uQf239ezXY4PxxsptJW/Y+v3s5eLy/+ePXgRv55e4FO0VOlpPJWV/90lCsg60Wv/+Pq8W/ybVatkvv5LmroisEmYhRoNazK3nRUq/FaV6CdQqfVBczTakfQ07Fpfoh5UnTx7L8jda2rUe1IHPXrHwh7Nb2uJRHjAvVcswdv5Ltjr/1FKdH6iP6k7FqFoU7yrVV+f+/jfCtmSru2qs6BtBfoFD1dbjzBaqRYAYUhq5VTpx6V3f2tuk6hKwabiFGgOb/7j3/+xrIUUNEH2tJszmU1heqTZ/Ww9LS3l39NMboe32iON0eq0TkEbdc/ELZqel5LIsYF6rtmj78oFFqckX58o/LJ/YNCO9eaalXrbvhxdfGp8lSzQLfoqXI/r257fZKl6UWnjdSLt4JXDDYRpUDLPYXlsn/Y3hFou1DTN/Kx5+/YNP+aakfh8lhdq2p0LvL2pR8AWzU9ryUR4wINUbN/yCfTl4KqaU4elHaqZdX5eOipZoFu0e0EWnxF9Y9J1YvW/7QU+6fBKwabiFGg+Znvi6/98d/c2CTQTqHmoC9/4e/YtOmgJ804H6tGxwAzCXRTNT2vJREGgYap2YP8pp983uUGgY59bPBUt6i2+vWVo/pfv6YXVfuj2VefzFIx2ESEAs3+3by8PhI2CLRbqOkbD69fuu3vCLA+mMoPjcfq2gh0/j3QTdX0vJZEGATqs2atzVJaqn1KcESgw4+NnmoX3VKg+ToZ2QPNT2OWWy94xWATkQj0/pvtq4zlZs/+/TQLtFto3TeOLv6bG96OAIsOWszXu9wcWY1Uo3cOdB6Bbqim57W0mfaWHgrUZ81amyVfQ93JUlVNimqtzze2Ph56qlmgW3RbgWZf8q+H50Dz05j/qVhnwSsGm4hFoAfrHlCP9tNl/8p7aaF8d6pXaN038slu3vpJUb3sn/Y/ai7FjFfjZMOFrwDYqul5LW2mvaW7G7Q6gvVXs5NmHuhR2ZvKc4KVdoo/qhly5VX4zsdDT60X6BTdVqDFnbiDq/D59vzzuluFrRhsIhKB5rcp386vdFxbVceb+dy2vkCz8V/MdmsO4etC676Rn/bxNmGoHvXLZq7JeDXKeaBfDOauBsJWTc9raTPtLd3eoJU/fNYsnwf649vFDT65b7I/81vj6ynG6+nG5frrfTz0VLFANa2hVXRrgebR63mgv7vZzI2rHhETumKwiUgEmg+l6lx38/rSh/09uPKq4vP/oZLputC6b2RF/M12qw+mqgFWzU4eqUZ1J1J5J9VMAjVX0/NastZuvaVbG3R9F5K/mjVTEYo7c+o7fZb5w+vq+3fyjXW/vGGn+/HQU/+8+bRTdHuBZt/fvxOp9W6/3t4rBpuIRaCr+29mXeVqOc+iupO8fUqnOti7uVy+cKvsCe1Crb5RH7X4oDRTNsbLqSNFfx6vRude+HX9w2Cr5srvWrLR3tLrDVr7w2vNHldPBKhuRypvFC+eDpo/cuGg2mT5beWXbvc/Xg2u1WQLXPzxIGl7gTbnGtb3wq+qEx1j9fZdMdhENAJ1xclcx6Y7Rbxraaaa8QwjULFvAm1uvoANxLuW5qoZAgUV+ybQzzlOERDvWpqrZggUVOyXQI+WPDDBTrxrab6aIVBQsV8C/bA5eQ5m4l1L89UMgYKK/RIoAEBAECgAgBIECgCgBIECAChBoAAAShAoAIASBAoAoGTvBFr9EnbzwJ8WUc/1q579YeKk+BGKmR6CPPPvJw2xrKyNi/7VVadVafEP+YM7LtYP/7B8qe/O2Pycx49av+SsIepRMz8INBKqp8+ZQKBtLCtrE96eSbT+BbfXB1Ub+dJgAl1ueXNC1KNmfvZQoMbBHnVXOHr+f7LdxYhAawQry4QvgT58Y3kx39f73V+NyH0WgVbb7B9uLrf6qqhHzfwg0Dh4eP2S9TkaCLRCsrJM+BLoUaPNB28MvmJOgbZ/ykRDzKMmAvZeoOUTZYvzUllX+OKH2X5C3tFPl9c+P1i+8F73ecfV83ZbBf68eQKx36cEnVa/xVjV8/4bvXpGcAjf/Xm/tz7/YfOw39Y6DkJ3ZbUfuP2b/PnMJ/2fglk9yLfrj35cH2d72JTtblf97FPzVO31l7aekNzujJ01WG/xLSvU6iz1b8t1NtP6kd/9MZL3vT8tnir9nXcDVHTH2XeB3m/9LEL9Ywd5V85/vCz/4YbOOPvNctkv8J+bX5rw++/wUTbm6n/rj5Z/fNCvZ3QC/dH6NPP9zk9PBKC7svo/+XLxj/oCrc+LX/Yn0M5zoMvvrn7X5dr6S08NnbGzBustvmWF2p2l7N2dzdRUbtUfI2Xfu3ZUvPWe/4ruOHsu0IfXl1eLX1MrDZD/xFb9C1vlpu/+Zt3F/J/cz4t+sy5Q/maCX3fdPyh+EaTsjWP1jE6g699g66zjEPRWVvtXW7MNmP/wUVegmcD+MCv7xUG5XX0cSvR/QDirW/nLgp8vy5+kqgz2+j/me8mll9YbubMGT91Iqd1ZihXW+ZJ25fpj5Ort/NcHLxa/9nfZf0V3nD0UaH3xsfxt2vqHhosxVfSpk/Lni8rDrJGfnS8HQ13gtNoR9HsEX9Sv/vHhsXpGJ9D1Pz+ddRyC3spqizK3WNYDugKtixb42ZKdryj/Ea9Wy9H6BzE7v1Pc3sidNXjq5pGoXYGu61N+SbtyvTFS/SBh+aOpxW8s+a3ojrPfAm1+IKL4N/io/k3frEeM7cDk/O4//vkby/Vv267l4fX49PGNopNWlRmrZ3QCvVy/7q7jAIyurLwmdQWOhnugL/xNvbQvgbY3TS6szj7paXWC4a3qr25n7K7BUzf7dX2Bdr6kXbmxMdL9kTq/Fd1x9lCgra68npuX/zNaWbDoBqMCbX72tiXQYin/R/DFqD5dVmoY1jM6gbb1ZJp464f+ympqctrdlWof2me88Be3y8XC7IEOd3ubd4rV2drI3TXoTaCtL2lXrj9GhgL1W9EdZ78F2ppNPBBofTjVvdZw8bU//psb66OuVfnC/xF8TXkif1jPeAXaXccB6K8su0BX+YyBZX52L9w50M7GqgRavdMXaHcNOqpg+/vL+nQEuv5wbIwYBOqlojvOvgu0vWNgEWj+w9u3V+tzoJfrjPxavdcj+FbHvGyoZ8wCDXsqbLCyWgJd7633z808/vf5TKZr3s5mD67CT9gD7a5BDwIdbKb2H2NjxChQDxXdcfZboN0dg6N61kbrn88RE2QjtC3Q1dHFf3PDr7ma7ypnEI7Vcx6B3n+zmqe0+RA+6Ezr8ZW16RxoxeMPy6tyXob9YB6o8Bzo4HSpB4EWHbrzJd1zoN0xMhSo34ruOPst0PLa4arpCtWMoMurlpiKCdg3WgI97e2p5PPd/HaVZge3fEjGeD1nEejBeiC1V1XvDGNrHfunt7JatarGd+aL7vt1l6guffi6E+mFaop6dSfSyfo62/hV+PVG7qxB9wL9TbX5Wl/SrlxvjAwF6reiO86eCzQbTJeyfl3OYqsmLy7bO5iZLYsJb80hfD4HrivQ/JjR6wSdzl13RZddT7KcV6DZKsnqkxmhnNTSrKqOQDvr2Dv9ldWu1Uk+saaaB9rdsHkFy2mNvjSffUlzL/wL1e0Ff3h79cXB+opkOQ/0dzfreaBNZ+ysQccCffwPb5bTjTpf0q5cb4wMBeq3ojvOngu0vvljmT9OrL6nIn9db/3ywuLz/6EcWwWXPmzv+pVDw+tZvtZh5v28a9b1vLaaW6D1KqnvxmpWVecAub2OvdNfWe1ate9Ear9fT217oZxC7kehj2/Wp2arpzGdrE/UVl86didSsdLaa9CZQJtTxdUtYp3N1Kpcb4wMBeq3ojvOvgu0unk3v8OouIH7oHq4V7P1837/wq3yz+r+4P4ByonfY9PeCanLVT2/06nYGv6OAAADi0lEQVTnXBeR7r+ZDcCrZfNbq6p7hrG1jn0zWFmdDVjeC19Wrv1+UcHyGQf5Pd6eNmf/eaCt282rL+3eC990xs4adC3QH/1J3drOZhreC1+PkdXgIpLXiu44eydQDwS7xaaC599sB+sPgoFArTT3X4QCAeioDj5Cz6uClEGgVtSPntSCQHVkR635VcCjMLMBAFYI1MrRMvgzExCoks+riybsgEIoEKiFD7f8SRkFCFRL/kDs0V91A/ADAgUAUIJAAQCUIFAAACUIFABACQIFAFCCQAEAlCBQAAAlCBQAQAkCBQV3/+kz3//L9Z+PPnn5/NkJi3/94uKC8zoBhAeBgoK75xaLMz9r/ryzWCxkAv34n322QqCwNyBQUJALtOXAQ6lADxdPIVDYIxAoKMgEer50Yc7XL555GoFCiiBQUJAJ9AfnmmP4O4t/8jYChRRBoKAgE+irbzcSPMz/QKCQIAgUFGQCvXJcH8N//eI3/l0j0Hvv5NeXnv2g+mRx4dEvnl4snnglL3q8KLjQfx9gV0GgoCAX6N36GP7O4uyjWqCVIxdnfj//KxPl771UvvHkr7sCffbF8o+nMCjsMAgUFOQCfVQfwx9mu5OVQDNFPvmr1erTzJpXVoVAM5V+trr3dnXNfn0IvzjzSut9gN0EgYKCXKCr49qGZ35WCTQTY7lHmf39jV+XorxS/V180BJo532A3QSBgoJCoNUx/J3MgZVAj5vZ9VmBCy2hZubMhdoSaPd9gN0EgYKCQqDVtfTsCH5VCXStw+yzs/V/c477Au2+D7CbIFBQUAi01OGjt7O9zlKgrQPy8uV6utJAoN33AXYTBAoKSoHeyY/Y754rLFoJtJkNeohAIQEQKCgoBVp48Dh3IXugkCYIFBSUAs18eLY4gt9wDhSBwj6DQEFBJdA7i2/82/wIftVchS9nJxUPuLuAQGHvQaCgoBJoJsLzhTnN80ARKOwzCBQUVAItHgSavxi5Eyk35ECU+UTRR79FoLAvIFBQUAs0E2YhQPO98F1R5o+uz0oiUNgTECgoqAWa/b8Q56Pe05ie+23xx1CUH2efnv0MgcKegEABAJQgUAAAJQgUAEAJAgUAUIJAAQCUIFAAACUIFABACQIFAFCCQAEAlCBQAAAlCBQAQAkCBQBQgkABAJQgUAAAJQgUAEAJAgUAUIJAAQCUIFAAACUIFABACQIFAFDy/wPhJKYhlrwH7w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BUAAAAPACAMAAADDuCPrAAABv1BMVEUAAAAAADoAAGYAOjoAOmYAOpAAZpAAZrYAv8QzMzM6AAA6ADo6OgA6Ojo6OmY6OpA6ZmY6ZpA6ZrY6kJA6kLY6kNtNTU1NTW5NTY5Nbm5Nbo5NbqtNjshmAABmADpmOgBmOjpmZgBmZjpmZmZmZpBmkGZmkJBmkLZmkNtmtttmtv9uTU1uTY5ubk1ubm5ubo5ujo5ujqtujshuq6tuq8huq+SOTU2Obk2Obm6Ojk2Ojm6Ojo6Oq6uOq8iOq+SOyOSOyP+QOgCQOjqQZgCQZjqQZmaQkDqQkGaQkLaQtraQttuQ29uQ2/+rbk2rbm6rjm6rq46rq8iryOSr5Mir5OSr5P+2ZgC2Zjq2Zma2kDq2kGa2kJC2tpC2tra2ttu229u22/+2/9u2///Ijk3Ijm7Iq27Iq47Iq6vIyI7IyKvI5KvI5OTI5P/I/8jI///bkDrbkGbbtmbbtpDbtrbbttvb27bb29vb2//b/7bb///kq27kq47kyI7kyKvkyMjk5Kvk5Mjk5P/k/8jk/+Tk///r6+vy8vL4dm3/tmb/yI7/25D/27b/29v/5Kv/5Mj/5OT//7b//8j//9v//+T///9rYy8HAAAACXBIWXMAAB2HAAAdhwGP5fFlAAAgAElEQVR4nO29/aNcx32ftxDJoEIIRqSFBUWApSqqoolbiSZqgKxjW2RL1YkiFDYTXlZqZDG6ohPXKK9Jl1Z5SyZ2Cia4AAERwP7BPe973mbne747M2d253l+IPfuzvnszDkzD87LnLOLFQAAqFjMXQEAgF0FgQIAKEGgAABKECgAgBIECgCgBIECAChBoAAAShAoAIASBAoAoASBAgAoQaAAAEoQKACAEgQKAKAEgQIAKEGgAABK4hDop+88vVgszr/y2fqtR598N3vrmZ9+trFUwfHiqf5bq9Xdc4sWT3yrDvr6xcWZn3WLHi4WF2T1zCqVxz7x7K9k5cNxJ2/lN37dfuswf+uKImvT+nj09qTM49Y2OP/Kb6t3621wLF7xVQN7aBoH4JIYBJoPypIzzZC491L11pMfbChVkKnSKtA8qNTmFgJ99H4r7QN7eQuffPdn9kJS7gyMkjV0omPqCnkSaMZzTdUQKOwFEQh0bcb1mChH/6K1WzVWqikqEWjlTb1Au4lnthy9WXv69diG0i9nB+/Ia7mukD+BVhVEoLAvRCDQ/FDzuezo7tEvzjW6zN47kx2qP/p5M+jGSuXcy1U7LtD1u48+eamnl14FBOO48OeTP80PQz99Z/vhOyLybcj88sS5zjH84eLM01Mqua6QW4HWa/2rfBt0mzxFoDV3z/XOVADMyPwCzfcgXy1f5o66UL8oh+mdatCNlcr5uNgttAk0G/iH/dG7RiTQvAJnXq3/yrW93Th2L9Cn/pd2Ypb/TybJzrdAy2XP9j5FoLDTzC/QOy3/HVYjrDXuqtE8VirzWL4r+LREoF3tdhEJtCfgDXEyPAj043aVsjdejUygnY1YfYpAYaeZX6DtUVSNsPYord4aKVUdVV/oD8uSvkDzzC0EOhDm8ei3yvEg0P/nxVaVDhff+HcIFMAv8wu0TTXC2nIZEU1boE9+MBiWJSaBrvOKiVJnnvusLYx772SiPPPs8BL7cf+Q/e53v/+X1ctPv9tZqBVX++Mwt06R/cQra/UvemcVSjndy2q1eKY1T6pXpyzzyqP3zy3OPNNetlgJh+u8LOtsW3bDOporVDSg/eGgjp/ma66ay9XZQIc9vQ4Eera9yFqg+cWmV0eb26cj0OF3y9YhgCPiEmg13tqDZGSXpxmVd/9pPuhkAq13IZsxV0+UOvOzxnjreUrP9QIHp++6H3UWMgi0zi6+3SzQ+mrzs1UNBnXKBXo4WLZYCXfW35x9wZX1qhuro7lCeQM+rv7uT9cqMo87dWy1N1u53X9m+udAuzMhGoGu/WneBOuGtb5i8N2ydQjgiKgEWu8ltpU4FGj/YFwk0Hyh+mpUxxjZnuV/V+W1Z0r1bJlfQho/2mxNuKq+cFyg5zuljAL9wblu2LBOx3VWp9HFSvh6fQx/nNmkWXWjdTRXaPBhr44vdz9srek7/RXXEmgxE+JCvc46Aj1uZoVt2AQVXYEOvlu2DgEcEZVA71THyZ1xODgjd6d3NC0Q6Fe/eHrRPXwsBlU+LaqY4NSM4+Ktr95f9L9zPS2gT74zmB8afvpSvdC4QMtSxW5vLbX+qYlyoD/5q3bYsE7F7t+3P1t99dv2ssVKWE/lzI/g1//2jNbRXKGRD3t1fKr+8MKqPYF0+I9ddx5oPYuhJ9Dj9T8kGzbBeku0tv7gu2XrEMARMQm02c073iTQwc6gUaA9nvx1tXg+5PKPq4PGtxfNwX09/PuObmZTjX5Ndfx/WC1kEGiz81W+Mgn07GftsJE6HY9aoFwJzTFxfgTf+Gy8juYKjXzYq2M3rP2tvQs8/TuRPqtjWwJ9f71uN22C9Qpvv9//btk6BHBERALN+35pwk0CXZeqEQr02c7gXU+FavzS/tb+xRCjQA/XX14P1HGB1gP3sHchpde0ulgVNlKn49GqlCuh2e0+bs4HGutortDIh5vq2P7W/iFy/06kkXOgLX9u3AQVPYH2v1u2DgEcEY9AW11/g0DbA6RCItAnflBfDCkHb+dgs/qG9uC609vzytJGBdrPObsyCfRs7y2DQJtvLVNG6jQ+f6pcCfURbXEE3z6qHamjuUIjH26qY/tbjdf7sk+L+7eKbdcWaNufGzdBRU+g/e+WrUMAR0Qj0PyUWj0yzOdA26VqLOdA89tBz6yn45SDt6Ov8jCwc7P9oicO0znQTk5VkXGB9t8yCLT5kqLcWJ2Gu3mt766OaIsj+DpPWMfReaCjAu3WcdX+1v62GUxj6syEqPdP62/buAkq+l/S+27ZOgRwRCwCzQ31ZD0wjFfhO6VWI6U7gc312XOtEo1A18PwzqhAO5mmq/CuBdoJGw7+ypFmgVatPm7OB3oQaK+O5aL9mx3Glz/szvOtBVonbtwEFX2B9r5btg4BHBGJQD/u9Oz2FfT2iPh4tP/br8LfWXTOAioEOjIP9PiZVz7wKNDRvSerQMuI7L+tG7r8CbT59LD61sFpjt7yx81lnUagxTTcal1rBNr7btk6BHBEHAItJpqsO3Zbb63h3ytVI5jGdLw+dNt4CG++wDC4E6k82dbPMZ8DVR/C9+u0UaDFNPu87RdW4wI113GLQ/jyn6Cx57L2lr8zEGh2PLHeu5fcJzoQaPe7ZesQwBFRCLQ/P2/kXviRUqtBiTbdx9nleyFl4saLSOYLDIN74cvr8paLSIeTBTq8AGI5Kl5Xp57VfjYr0r6wIrzQJRdo/yJSdRw9dme7dQ+0um9CcBd+xUCg3e+WrUMAR8Qg0OP2g+Lqd1pPYzprKFUhuRPpbvMQ0WrwHncO6geXt4cyOFx0dmTyhc6uBjlX2jVeH/jLBVqHVZf9R+q0WaBZRv4Qkfp1PfFJMNVKLtBeHctFzvyrsSdEd5evF+7fidQcxG/eBPWX9q5Udb5btg4BHBGBQO8MH+++nube7J2MlFovb7+VszmIb02kX08ury/k1qNrZNbS8HmgzR2hvUnqx+3pWFMF2tqRqu+w7NVps0Dzj3/w4vrWVPNEer1Ae3Wsvv73XhzZDN3lP14MrsLXc/jLF5s3Qf3+cBrb+rtl6xDAEfMLtHWjyJrD8nTn+on0o6VKxPfCFwH14O3c3ri+vzG/CbB46P1AUsUTKp54pf9E+uFtknnBJ/9V9bBSo0D7d/TXdVyHNXdhdutkEWgx/7W5oLLhVk5zhawCXd8De6Xz9nDnrr38+DzQuvZllTdvgqp9PYF2vlu2DgEcMb9AezerNAfa3TdGS5XIn8bUPv+2vjh75nvrKTCjX1DxcffepmrEDh/U0Yr5wbmNAu2eFSjeOt/LH9bJItBigd4FFdEDT9YVsgn05V4dq4JjO3f9O5G6t913zlw20zg3bIKVabJpZyaUfR0COGJ2gfZnmVQ9vPernIZSBTKB1sfTzZFqHXnmynocv7PofGuPpk6L5jc+M75u3q1nCNTvnLly1yzQ6lfSBtfOqievnfn9+s1+nSwCLdrZv6g9qOPGClmvwvcnwK/Kf59GqtUTaO+XUY/bx9aVxjdvglGBtr9btg4BHDG7QNt7R201lr8Lf/7VzzaWyhEKtDqIb517zB8LvHjmg/aVhU/zB+8unvmpobL3/uz8yO/CFz8W/0Trab2PPj5fPr53k0BXH+dPiPp2r4ZXikPjJ15pPWqpVyebQNfn+dqX33t13Fgh+zSm4lHUnccTGyYLtQX6xLN1E0Z+lfN4US9v2QQjAm1/t2wdAjhidoFCwy7PWBw8Snmm797ldQg7CAKNh10e/INHKc/03bu8DmEHQaDxsMODf+w2zlm+e4fXIewiCDQednfw5z86NNc95t3v3t11CDsJAo2HHR381ZNXZ6n54Lt3dB3CroJA42FHB385Q2KeOyQH372j6xB2FQQaDzs6+PNj6CdGn1Iww3fv6DqEXQWBAgAoQaAAAEoQKACAEgQKAKAEgQIAKEGgAABKECgAgBIECgCgBIECAChBoAAAShAoAIASBAoAoASBAgAoQaAAAEpmF+iXk5hanjQvcTGnRV25mNMmx82tjihAoEmkRV05mhpFGgLVgECTSIu6cjQ1ijQEqgGBJpEWdeVoahRpCFQDAk0iLerK0dQo0hCoBgSaRFrUlaOpUaQhUA0INIm0qCtHU6NIQ6AaEGgSaVFXjqZGkYZANSDQJNKirhxNjSINgWpAoEmkRV05mhpFGgLVgECTSIu6cjQ1ijQEqgGBJpEWdeVoahRpCFQDAk0iLerK0dQo0hCoBgSaRFrUlaOpUaQhUA0INIm0qCtHU6NIQ6AaEGgSaVFXjqZGkYZANSDQJNKirhxNjSINgWpAoEmkRV05mhpFGgLVgECTSIu6cjQ1ijQEqgGBJpEWdeVoahRpCFQDAk0iLerK0dQo0hCoBgSaRFrUlaOpUaQhUA0INIm0qCtHU6NIQ6AaEGgSaVFXjqZGkYZANSDQJNKirhxNjSINgWpAoEmkRV05mhpFGgLVgECTSIu6cjQ1ijQEqgGBJpEWdeVoahRpCFSDRqAPry8Lnv9oc7nHNw+Wy9dvbV7G7zYmzUtczGlRVy7mNASqQSPQ+wcigVbOLEsZl/G7jUnzEhdzWtSVizkNgWrQCPR0eVlS7Gh56dbqwY3lpdublvG7jUnzEhdzWtSVizkNgWrQCPRoec384Un94f2DYm/z4fWL721axu82Js1LXMxpUVcu5jQEqkEh0Mc3CiXWPMjPdL52q/6zEehJtc9ZvNFbpoXfbUyal7iY06KuXMxpCFSDQqAPr1/66zcaZ1YnNy++VX3aCPRoWb5VHLx3l2njdxuT5iUu5rSoKxdzGgLVoBBofT2oEOTD68urt1ePP2yuDtUCbfY57x9cut1dpuCbFVu3AABgJhQCPV3mzvzdzWVuyM6BevtFV6CdZQoQaDL8Vwtz1w9AjUKgtTPz60IdTT6+sax5/qPWJ9nOaXuZLn6PMkjzEjctzS5Ql3WLejvEnMYhvIYt7kQ6XQ6cOS7QYh7Tepluit9tTJqXOAS6h2kIVMMWAs13LesbjNZT5McP4dvLdFP8bmPSvMQh0D1MQ6AathLopdvVLM8W41fh28t0y/vdxqR5iUOge5iGQDVMF2h2oL42Y/NHw+Bq0klxqnTMpgV+tzFpXuLmFKgtLertEHMaAtWg2AM9KiVYSvGkOqnZnNwcvxOps0wHv9uYNC9xCHQP0xCoBt080Ku3Vw/eKJT58Hp+x/vq84PajI1AM1m+0NwL31mmg99tTJqXOAS6h2kIVIPmHOhJddWouK3otJoif3VQ7EH7aUydZdr43cakeYlDoHuYhkA1qC4iPXhzubx4tdqXLO+Ff3es2M1Mma/fHlmmhd9tTJqXOAS6h2kIVANPpE8iDYFqSScNgWpAoEmkIVAt6aQhUA0INIk0BKolnTQEqgGBJpGGQLWkk4ZANSDQJNIQqJZ00hCoBgSaRBoC1ZJOGgLVgECTSEOgWtJJQ6AaEGgSaQhUSzppCFQDAk0iDYFqSScNgWpAoEmkIVAt6aQhUA0INIk0BKolnTQEqgGBJpGGQLWkk4ZANSDQJNIQqJZ00hCoBgSaRBoC1ZJOGgLVgECTSEOgWtJJQ6AaEGgSaQhUSzppCFQDAk0iDYFqSScNgWpAoEmkIVAt6aQhUA0INIk0BKolnTQEqgGBJpGGQLWkk4ZANSDQJNIQqJZ00hCoBgSaRBoC1ZJOGgLVgECTSEOgWtJJQ6AaEGgSaQhUSzppCFQDAk0iDYFqSScNgWpAoEmkIVAt6aQhUA0INIk0BKolnTQEqgGBJpGGQLWkk4ZANSDQJNIQqJZ00hCoBgSaRBoC1ZJOGgLVgECTSEOgWtJJQ6AaEGgSaQhUSzppCFQDAk0iDYFqSScNgWpAoEmkIVAt6aQhUA0INIk0BKolnTQEqgGBJpGGQLWkk4ZANSDQJNIQqJZ00hCoBgSaRBoC1ZJOGgLVgECTSEOgWtJJQ6AaEGgSaQhUSzppCFQDAk0iDYFqSScNgWpAoEmkIVAt6aQhUA0INIk0BKolnTQEqgGBJpGGQLWkk4ZANSDQJNIQqJZ00hCoBgSaRBoC1ZJOGgLVgECTSEOgWtJJQ6AaEGgSaQhUSzppCFQDAk0iDYFqSScNgWpAoEmkIVAt6aQhUA0INIk0BKolnTQEqgGBJpGGQLWkk4ZANSDQJNIQaJA0KzGnIVANCDSJNAQaJM1KzGkIVAMCTSINgQZJsxJzGgLVgECTSEOgQdKsxJyGQDUg0CTSEGiQNCsxpyFQDQg0iTQEGiTNSsxpCFQDAk0iDYEGSbMScxoC1YBAk0hDoEHSrMSchkA1INAk0hBokDQrMachUA2zCxT2HrtA9yUNkmN2gfr9R5I0L3HsgSqJOY09UA0INIk0BBokzUrMaQhUAwJNIg2BBkmzEnMaAtWAQJNIQ6BB0qzEnIZANSDQJNIQaJA0KzGnIVANCDSJNAQaJM1KzGkIVAMCTSINgQZJsxJzGgLVgECTSEOgQdKsxJyGQDUg0CTSEGiQNCsxpyFQDQg0iTQEGiTNSsxpCFQDAk0iDYEGSbMScxoC1YBAk0hDoEHSrMSchkA1INAk0hBokDQrMachUA0INIk0BBokzUrMaQhUAwJNIg2BBkmzEnMaAtWAQJNIQ6BB0qzEnIZANSDQJNIQaJA0KzGnIVANCDSJNAQaJM1KzGkIVAMCTSINgQZJsxJzGgLVgECTSEOgQdKsxJyGQDUg0CTSEGiQNCsxpyFQDQg0iTQEGiTNSsxpCFQDAk0iDYEGSbMScxoC1YBAk0hDoEHSrMSchkA1INAk0hBokDQrMachUA0INIk0BBokzUrMaQhUAwJNIg2BBkmzEnMaAtWAQJNIQ6BB0qzEnIZANSDQJNIQaJA0KzGnIVANCDSJNLfKQ6BaYk5DoBoQaBJpCDRImpWY0xCoBgSaRBoCDZJmJeY0BKoBgSaRhkCDpFmJOQ2BakCgSaQh0CBpVmJOQ6AaEGgSaQg0SJqVmNMQqAYEmkQaAg2SZiXmNASqAYEmkYZAg6RZiTkNgWpAoEmkIdAgaVZiTkOgGhBoEmkINEialZjTEKgGBJpEGgINkmYl5jQEqgGBJpGGQIOkWYk5DYFqQKBJpCHQIGlWYk5DoBoQaBJpCDRImpWY0xCoBgSaRBoCDZJmJeY0BKoBgSaRhkCDpFmJOQ2BakCgSaQh0CBpVmJOQ6AaEGgSaQg0SJqVmNMQqAYEmkQaAg2SZiXmNASqAYEmkYZAg6RZiTkNgWpAoEmkIdAgaVZiTkOgGhBoEmkINEialZjTEKgGBJpEGgINkmYl5jQEqgGBJpGGQIOkWYk5DYFqQKBJpCHQIGlWYk5DoBoQaBJpCDRImpWY0xCoBgSaRBoCDZJmJeY0BKoBgSaRhkCDpFmJOQ2BakCgSaQh0CBpVmJOQ6AaEGgSaQg0SJqVmNMQqAYEmkQaAg2SZiXmNASqAYEmkYZAg6RZiTkNgWpAoEmkIdAgaVZiTkOgGhBoEmkINEialZjTEKgGtUDvH1y6bSny+ObBcvn6reL1w+vLguc/6hXyu41JU8UhUAQqKQ9qgT6+sbQJtHJmqcz7Bwh0xjQEGiTNSsxpCFSDVqAnS6tAj5aXbq0eVKI9XV4eL+V3G5OmikOgCFRSHrQCzXcoxwV6srxWFyn2Nh9ev/jeKrfptfEkv9uYNFUcAkWgkvKgFGh2AP/H9TnQB/mZztdu1R81Aj2p9jmLNx7fKDQ6gt9tTJoqDoEiUEl5UAr0aHm5vohUndy8+Fb1USPQo2X5VnHw/vD6pb9+o+3ZBr/bmDRVHAJFoJLyoBPoaXb4Xgn04fXl1durxx82V4dqgTb7nEXB+hrSsvbs6psVW9YffGA1nsu0iXExp0FyaARanNasBNo5UG+/6Ar0dJl79nc3l82RPAKNGASKQEGERqDFBaFSoB1NPr6xrHn+o9Yn2c5p7dnhtSS/RxmkqeIsVuEQXkvMaRzCa1AI9KS4/l4LtOPMcYG2LtefDq7d+93GpKniECgClZQHhUDvHxRmLL1Y32C0niI/fgi/Xrg/k97vNiZNFYdAEaikPCgEerJsObOa5dn5eOwqfM3wBlC/25g0VRwCRaCS8rCtQLOj9rf6H/euJuX/b4oNb0jyu41JU8UhUAQqKQ9bP0zkpDqp2ZzcHL8T6agU59C3CDRIGgINkmYl5jQEqmFbgT68nt/xvvr8oDZjI9BMli8098LfP8inMT14Y3j/p99tTJoqDoEiUEl52P5xdqfVFPmrgxIP2k9jqg78nx/ciuR3G5OmikOgCFRSHhw8D7S8F/7dkSIPbmbKfL3a5Xzw5nJ58erw+SN+tzFpqjgEikAl5YEn0qeRhkCDpFmJOQ2BakCgSaQh0CBpVmJOQ6AaEGgSaQg0SJqVmNMQqAYEmkQaAg2SZiXmNASqAYEmkYZAg6RZiTkNgWpAoEmkIdAgaVZiTkOgGhBoEmkINEialZjTEKgGBJpEGgINkmYl5jQEqgGBJpGGQIOkWYk5DYFqQKBJpCHQIGlWYk5DoBoQaBJpCDRImpWY0xCoBgSaRBoCDZJmJeY0BKoBgSaRhkCDpFmJOQ2BakCgSaQh0CBpVmJOQ6AaEGgSaQg0SJqVmNMQqAYEmkQaAg2SZiXmNASqAYEmkYZAg6RZiTkNgWpAoEmkIdAgaVZiTkOgGhBoEmkINEialZjTEKgGBJpEGgINkmYl5jQEqgGBJpGGQIOkWYk5DYFqQKBJpCHQIGlWYk5DoBoQaBJpCDRImpWY0xCoBgSaRBoCDZJmJeY0BKoBgSaRhkCDpFmJOQ2BakCgSaQh0CBpVmJOQ6AaEGgSaQg0SJqVmNMQqAYEmkQaAg2SZiXmNASqAYEmkYZAg6RZiTkNgWpAoEmkIdAgaVZiTkOgGhBoEmkINEialZjTEKgGBJpEGgINkmYl5jQEqgGBJpGGQIOkWYk5DYFqQKBJpCHQIGlWYk5DoBoQaBJpCDRImpWY0xCoBgSaRBoCDZJmJeY0BKoBgSaRhkCDpFmJOQ2BakCgSaQh0CBpVmJOQ6AaEGgSaQg0SJqVmNMQqAYEmkQaAg2SZiXmNASqAYEmkYZAg6RZiTkNgWpAoEmkIdAgaVZiTkOgGhBoEmkINEialZjTEKgGBJpEGgINkmYl5jQEqgGBJpGGQIOkWYk5DYFqQKBJpCHQIGlWYk5DoBoQaBJpCDRImpWY0xCoBgSaRBoCDZJmJeY0BKoBgSaRhkCDpFmJOQ2BakCgSaQh0CBpVmJOQ6AaEGgSaQg0SJqVmNMQqAYEmkQaAg2SZiXmNASqAYEmkYZAg6RZiTkNgWpAoEmkIdAgaVZiTkOgGhBoEmkINEialZjTEKgGBJpEGgINkmYl5jQEqgGBJpGGQIOkWYk5DYFqQKBJpCHQIGlWYk5DoBoQaBJpCDRImpWY0xCoBgSaRBoCDZJmJeY0BKoBgSaRhkCDpFmJOQ2BaphdoBAhVuO5TJsYF3MaJMfsAvX7jyRpqjiLVdgD1RJzGnugGhBoEmkINEialZjTEKgGBJpEGgINkmYl5jQEqgGBJpGGQIOkWYk5DYFqQKBJpCHQIGlWYk5DoBoQaBJpCDRImpWY0xCoBgSaRBoCDZJmJeY0BKoBgSaRhkCDpFmJOQ2BakCgSaQh0CBpVmJOQ6AaEGgSaQg0SJqVmNMQqAYEmkQaAg2SZiXmNASqAYEmkYZAg6RZiTkNgWpAoEmkIdAgaVZiTkOgGhBoEmkINEialZjTEKgGBJpEGgINkmYl5jQEqgGBJpGGQIOkWYk5DYFqQKBJpCHQIGlWYk5DoBoQaBJpCDRImpWY0xCoBgSaRBoCDZJmJeY0BKoBgSaRhkCDpFmJOQ2BakCgSaQh0CBpVmJOQ6AaEGgSaQg0SJqVmNMQqAYEmkQaAg2SZiXmNASqAYEmkYZAg6RZiTkNgWpAoEmkIdAgaVZiTkOgGhBoEmkINEialZjTEKgGBJpEGgINkmYl5jQEqgGBJpGGQIOkWYk5DYFqQKBJpCHQIGlWYk5DoBoQaBJpCDRImpWY0xCoBgSaRBoCDZJmJeY0BKoBgSaRhkCDpFmJOQ2BakCgSaQh0CBpVmJOQ6AaEGgSaQg0SJqVmNMQqAYEmkQaAg2SZiXmNASqAYEmkYZAg6RZiTkNgWpAoEmkIdAgaVZiTkOgGhBoEmkINEialZjTEKgGBJpEGgINkmYl5jQEqgGBJpGGQIOkWYk5DYFqQKBJpCHQIGlWYk5DoBoQaBJpCDRImpWY0xCoBgSaRBoCDZJmJeY0BKoBgSaRhkCDpFmJOQ2BakCgSaQh0CBpVmJOQ6AaEGgSaQg0SJqVmNMQqAYEmkQaAg2SZiXmNASqAYEmkYZAg6RZiTkNgWpAoEmkIdAgaVZiTkOgGhBoEmkINEialZjTEKgGBJpEGgINkmYl5jQEqgGBJpGGQIOkWYk5DYFqQKBJpCHQIGlWYk5DoBoQaBJpCDRImpWY0xCoBgSaRBoCDZLmeMXZQKDzg0CTSEOgQdIQaHIg0CTSEGiQNASaHAg0iTQEGiQNgSYHAk0iDYEGSUOgyYFAk0hDoEHSEGhyINAk0hBokDQEmhwINIk0BBokDYEmBwJNIg2BBklDoMmBQJNIQ6BB0hBocqgE+sUby+XFP7ltK/b45sFy+fqt4vXD68uC5z/qFfK7jVNJi9oDtsohUCUIdH40Aj0pXfhC34U9KmeWyrx/gEA9pkXtAVvlEKgSBDo/CoHeP7j449XqwRvLy5vLHS0v3Vo9uLG8lO+qnppK+93GqaRF7QFb5RCoEgQ6PwqBHi2v5f+7fzDYm8w5KT9tPn94/eJ764WG+N3GqaRF7QFb5RCoEgQ6P/qLSA+vlwJ9kJ/pfO1W/XYj0JNqn7N44/GNQqMj+N3GqaRF7QFb5RCoEgQ6P3qB3j8ojs2rk5sX36rebgR6tCzfKg7eH16/9NdvtD3b4Hcbp20LspYAACAASURBVJIWtQdslUOgShDo/IwL9NFPvv9Z88fd7/2zz4ZFPj8oBPnw+vLq7dXjD5urQ7VAm33OQrT1NaRl7dnVNysctSNx7I5yGTdr5WJOc7ziIH7GBfr1i9/49fgfFUfZPue7+YvOgXr7RVegp8vcs7+7uWyO5BGoS6L2gNvKxZyGQJNDINC75wYCffy//ehgefFPe5p8fGNZ8/xHrU+yndPas8NrSX6PMlJJs3mAQ/ggaRzCJ8dAoF+/uBjw1Mgh/OqL/Bi+58xxgV5aT7k/XV7qzb/3u41TSYvaA7bKIVAlCHR+hnugd4YCvTK6aC7D+gaj9RT58UP4muHcJ7/bOJW0qD1gqxwCVYJA52co0Ef/+8svf+/cmW+9XPODX40vmpuxmuXZYvwqfHuZbnm/2ziVtKg9YKscAlWCQOdHcA60R3agXpqxOu35VvfjwdWk/P9NseENSX63cSppUXvAVjkEqgSBzo9gGlOfo+aC0OVcj+UuZXNyc/xOpGqZoW8RqJO0qD1gqxwCVYJA50d1L3wx9fM3xZSkh9fzO97rWaGrlkAzWb7Q3AtfLvPgjcE1JATqJC1qD9gqh0CVIND52STQv6/5bff902Xr5qPTaor81cHiD9pPY6qe4PT84FYkv9s4lbSoPWCrHAJVgkDnxyTQe++0rsL3T4g+eDPTZ/Wgz+pe+HdHMh7czJT5+u3WMleHzxD1u41TSYvaA7bKIVAlOyrQw968yOOBYMb4+sXFhY0x82AQaHc2qKR9Wvxu41TSovaArXIIVAkClXzdx2N3ojvDINDjxeLJH/yy5i891sDvNk4lLWoP2CqHQJUgUMW3OcZwFf7txVmPX9rG7zZOJS1qD9gqh0CV7KhA++yhQL9+8czPPH5pG7/bOJW0qD1gqxwCVYJABekzCdTnac8OfrdxKmlRe8BWOQSqBIEK0mc6hGcPdKfSovaArXIIVMkuCfTR24srn7y0WDzxs7XSPvnuYnHmuc8agd5751z2xrMf1Mt8mv+9OP9KUToX6KP3szee+Wn5aRPTX6zNcXkZ/MLdc5V+s5izZdYvsqWe/GldcFPIJowXkS6Mf+Acv9s4lbSoPWCrHAJVsmMCfbma0VOZL3unnOPzTiXQ43rWz3PlEu/Xfz+Zf5xJ79kX20+HqwXaW6xLLdBs6bJ0ZtIreda33+48aW5jyCYMAs12QV+dmKTE7zZOJS1qD9gqh0CV7JhAF9lh7b2fNuY7zGz1WanJQqCZw/IdwK/eryx2XHy+upfttuZXtIuZldUCxRXuKqa/WJ/m28qD6mJ3t8h69rfrLFuIGdO98N/Lmts8kGnDjfFb43cbp5IWtQdslUOgSnZNoNVjMUulNQfVx6VAs7+rmT/HheuKY+2caucxl96F1ufrmM5iAyqB3im/vpxflGedrT7NF7KGmDFdROo8D5SJ9LGnRe0BW+XSEuh/Y2HCt+2YQGuNlEo7rP/OZJO/Wl9KKiV3p1ZZtWRVbNWotYzpLzagEmi1UHEEP8iyhphBoHuRFt4DDiuHQNMQaH01vFBay1SFStvm6l04P6wFerbzeT/GcL39sDllutZ0L8seYkb/s8aO8LuNU0kL7wGHlUOgaQi047+Ww9anJQe7bF99+sufPL2opXehCcjfqGMse3q1EYtj+KoWvaxtblxHoHuRFt4DDiuHQNMUaO0wk0A/frr9Z1bgSnuBqQItjF0ewfezEKiS/UkL7wGHlUOgaQq0vwd6tr9AxvmX/8VvDzfvgVrOWTbH5PmLO6Ueh3ug6jvXDQL96u/b/Ha8kBP8buNU0sJ7wGHlEGiCAh05B9p/xEgxi2nVOgd6oR3QxFjOWTYCza9KHZZf2suyh5jhItJepIX3gMPKIdAEBbq+8l1dZT9sJhAVPltLrbpk3kyFr/VXa7Sz2PCLD1uLfbs6dO9nWUPMINC9SAvvAYeVQ6ApCrSZe7meB9rsKpaXe9Y3CVUCrU5cHvbmgbYXG7K+rH64eOJcqbL1nNJmHujmEDOGifR/Vz8K9M9eWpz5lzwPNPa08B5wWDkEmqJAq7t/Onci5bemP/r5otpDLQ7hP31psagn1i8W3/6s+K2MC92Y9mID8qnxj4qTkJkc13Pzu1m2EDP2i0h3z3l9monfbZxKWngPOKwcAk1SoKvqXvcn/9f+vfDlzPeXqr+e/fmimvz+e9WB8XOdmO5iA3JtNmc+q93L7NW3zpULVedCLSFmBFfh/T5YxO82TiUtvAccVg6BpinQ1aff7T+NKZ+4VD9t6dEvns6fj/Sr6kr7+mlMv+rFdBcb8HG2zNnWXPpVmVX86tv66UuWECMCgfrdBfW7jVNJC+8Bh5VDoAkINAaOa4cPni2qRyBQv09X9ruNU0kL7wGHlUOgCDQE+SNJy1dhBXr3HAKNPS28BxxWDoEi0BCsRRZUoI/8PhPf7zZOJS28BxxWDoEi0ADce7uxpneBPvpJ/SjQl793bsFFpOjTwnvAYeUQKAJ1xJ1Fj2ZS53F7Prt3gXYn0jONKfq08B5wWDkEikAdYRZo9smTzSX3oAJ94hWf/kSgTtLCe8Bh5RAoAt1ZeBrTXqSF94DDyiFQBLqzINC9SAvvAYeVQ6AIdGdBoHuRFt4DDiuHQBHozmIW6Fe/OL9YnDn/is+Hga4QqJu08B5wWDkEikB3FqNAm7vrvU5iQqBu0sJ7wGHlECgC3VlMAs39+cS3Xv7e074N6ncbp5IW3gMOK4dAEejOYhBo/oTRctbUvben/tT8NPxu41TSwnvAYeUQKALdWQwCbd2+Ofmn5qfhdxunkhbeAw4rh0AR6M5iuJXz7dZeJ4+ziz8tvAccVg6BItCdxXQnUusBTDzOLv608B5wWDkEuv8C/S+T8CUbDyDQvUgL7wGHlUOgCHTPBLp+9Ogqvw2fQ/jY08J7wGHlEGgCArWt6BZ7IFAuIu1YWngPOKwcAkWgbfZBoHfPLZ4sf7vp05eYxhR/WngPOKwcAkWgbfZBoOWNSOfPn/d+K5LfbZxKWngPOKwcAkWgbfZCoMWPgRacedVrBfxu41TSwnvAYeUQKAJtsx8CXT365HvZHui3fur1ccoI1E1aeA84rBwCRaBt9kSggfC7jVNJC+8Bh5VDoAi0DQKdgt9tnEpaeA84rBwCRaBt9kCgX1UPAb37jO8jeATqJC28BxxWDoEi0DY7L9B7L9UX3o+9X0NCoE7SwnvAYeUQKAJts+sCza+/V1Pnf84DlXcjLbwHHFYOgSLQNjsu0PynlatJ9KvVo/fbv63sA7/bOJW08B5wWDkEikDb7LZA85+Eb+9zZkfxPp8lgkCdpIX3gMPKIVAE2ma3BZoJs/PskEdv+z2I97uNU0kL7wGHlUOgCLTNTgs092X3kP3OgqcxRZ8W3gMOK4dAEWibTQKVP1vzeON+32HLckXJzcXN9AWaHcH3nh1y95zXY3i/2ziVtPAecFg5BIpA2+y6QHs1HL7jFL/bOJW08B5wWDkEikDbuBHoZg77l8YRqIL9SQvvAYeVQ6AItM1OC/TR4FeM81845hxo5GnhPeCwcrELdILxtk9DoGMC/eSlxeKJ/JaeSqCffHeRvfFK4aV7+evz5f0+rdeVEZslu2QC/eTpxZkioXUIf/dcYb9775xbLJ75QNKwwVX4w/5F9+MFT6SPPk3iAXdx7gU6wSpumypJQ6Cm8nK2E+hx+WTNC7VA368etZmL6e658delEddLdjlcvNwtWfwn8+eVdcwZyQT4gUD7F92ZxrQLaRIPuItDoAj0y4ACzYT27c9WH+enEguB3lmc+Wn29sf5wXLmp+yz1Sfneq9rIzZLdsn2E5/6IL/p8kpLoF+/WBzYZ/977rPVo5+LTl1aJ9IfMpF+B9IkHnAXF7tAHesYgZrKy9lKoMflMXB+3rIQ6GFpqOKnL79+cX3Ksf261mKzZJfD0mrH+d5iLdAs70Lr62SnRcdv5Xyu3ge99w4/6bELaRIPuItDoAj0y3ACbf9GcHMR6au/+7OX8inr2YfrG89brwv9dX5duEPl4CKuFmjj5UrDd88JLv6MPEykOG3w5L/45S9/+YuX6tMEEDe2Puk2zn3lbFaZM80WN3HFTajcHrGNQLs7mblA771UnQS90uiqUF339YXuLmmHap+0kGUl0HpXMT9pWSE49h57nN3fnlusOfP7kvWjx+8/kqmk2foke6D6NPZAjeXlbCfQtciK1/lFnjPP/OBX5f7lx08XoiqOmluvS4GaFDgm0G+Vl+Dzk5jbCbQ8cC/1+dxvZStIjd9tnEqaxAPu4hAoAv0ypEC7e6DZLuLZ3JbNAfqj/+O7zZnG5vXkPdCz1clP80JjmH7S49N/+5OXf/BL3/ZcIVA3aRIPuItDoAj0y/nOgdaGqy6al2V+vp48VL4WnQO9e651DrQKNC80Br+JtBdpEg+4i0OgCPTL8Ffh8/+1BXon39MsFLgqr/i0X3euwh8PLuQclr4tPljPA71TvHtcufiO5A4iBLoXaRIPuItDoAj0y+DzQD85V01jKg/hH/28OFTP/njqg9XqXvZe53V7HmixZJfDRZ7x8aIzD3RVTmTKdkTzmI+HS42AQPciTeIBd3EIFIF+OcOdSGdX9UT6gqd+nr9T33305K+7rzt3Ig1mEtV3Ij236t3Kme/D3qlinhM0DIHuRZrEA+7iECgC/XLOe+GrP8tj7OLG9fq++PVr673w2R7mmfVd81Xxw8K15b3wP5U0DIHuRZrEA+7iECgC/ZIn0hcg0L1Ik3jAXRwCRaBfItACBLoXaRIPuItDoAj0SwRagED3Ik3iAXdxCBSBfrljAr2zaOPul9oR6F6kSTzgLg6BItAvEWjBRoE+4k6kHUmTeMBdHAJFoF/umEB9YRZo/tT8b/z66//2FY+/57FCoG7SJB5wF4dAEeiXCLTAJNBH75dPI/n6xWJWqj/8buNU0iQecBeHQBHolwi0wCTQw8Xiyf/+3Dd+/eh/Xnj9TTkE6iRN4gF3cQgUgX6JQAsMAr2zWLxazfqX3RKqxu82TiVN4gF3cQgUgX6JQAsMAj1c/wLeyKNMXOJ3G6eSJvGAuzi3VkGgxjgLCHR+xgVa/ixIJdD6IVF+8LuNU0mTeMBdHAJVNhWBStgDgZbqrARqfi6+C/xu41TSJB5wF4dAlU1NWKCT8CUbDyDQvUiTeMBdHAJVNhWBJiLQ8qn2lTlFD2ZW43cbp5Im8YC7OASqbCoCTUSg5YWjUqCP3uYiUvRpEg+4i0OgyqYmLFBbs1vsg0Dvnls891kh0HsvLab8SN1k/G7jVNIkHnAXh0CVTUWgEvZBoMWj8M+fO/Otp5vfC/WE322cSprEA+7iEKiyqQhUwl4IdPW35+onl3j1JwJ1kibxgLs4BKpsKgKVsB8CXX31i/OZPZ949gO/FfC7jVNJk3jAXRwCVTYVgUrYE4EGwu82TiVN4gF3cQhU2VQEKgGBTsHvNk4lTeIBd3EIVNlUBCphtwX61d8P8flcZb/bOJU0iQfcxSFQZVMRqISdFujXLy6GcCdS7GkSD7iLQ6DKpiJQCQh0Cn63cSppEg+4i0OgyqYiUAk7LdBHf/fLgp8vFme+/y9/+cs/e3px5pW/5FbOyNMkHnAXh0CVTUWgEnZaoBXZjmg9/fNjrzugCNRJmsQD7uIQqLKpCFTCPgj0sDV9ngcqx58m8YC7OASqbCoClbAHAi0fqFxx9xxPY4o9TeIBd3EIVNlUBCphDwTaeQQozwONP03iAXdxCFTZVAQqYS8E2tkDRaCxp0k84C4OgSqbikAlbBTo5t25R794rvXX8cbneBy2fiyzKLm5uAHjOdCzo6/d43cbp5Im8YC7OASqbCoClbCFQO90XDWjQO8sFs+VJz4fvb/gZ42jT5N4wF0cAlU2FYFKcCbQzRz2veZSoFn6YvHMyy+/nD8P9DlDGSf43cappEk84C4OgSqbikAl7IVA8x1Pnge6M2kSD7iLQ6DKpiJQCSMCvffOuWyHLn+yZiXQ9RsZn7y0WDzxavHrQxlnM41e+Pjc4smfVUasP+6RCfST/Dah/Ei7dQh/91xx/afzBRvY9DzQfO/ziVd8PklkhUDdpEk84C4OgSqbikAlDAV6t3y6+5nmly5bb5S/nlHs6K0F+q3s86c+K414bNgPPFy8vCjLtwWa+fPKqvcFm+BxdnuRJvGAuzgEqmwqApUwEOjXL+ZXZB79PL8nshBo+43cdd/+rLphsjyEv7Mof0i4MuL64w6HWakPVtmu6pWWQLPkK71v3AwC3Ys0iQfcxSFQZVMRqISBQOt7IUvDZU5rv1H/UZzSrAVazsIcfNzhsLTjcS7bWqDZPuyF/jduZvAwkZ+8/P3P8v+2+T53IkWeJvGAuzgEqmwqApXQF2hzX2R+T2Qu0M4bmfPWaqwFWt47eVwe1hsOw6vb1SsjlwKt3ut8weaGjTzOrtxF5nF2u5Qm8YC7OASqbCoClTAUaMtEpUA7b7Ru+hkKtPNxh2qftJBlJdD6VGnnCzY3DIHuRZrEA+7iEKiyqQhUQl+gLRuVAh280RStBdo75B9lTKDfKi/Bd75gc8M4B7oXaRIPuItDoMqmIlAJQ4G2diJLgXbeGNkDbQt0wh7o2erkp3mhAQh0L9IkHnAXh0CVTUWgEkYO4denMatD+Cvjnw4Faj0HWjzqo3cV3rzQAJFA/28uIkWeJvGAuzgEqmwqApUwchW+PKeZn9usrvms36ivmBf/Gwq083GHw3qu09n2PNDy/GnnCzYiEOij9zkHGnuaxAPu4hCosqkIVMLYPNCnPliVUzbreaDNG9VEz0/OldOYcuF1BNr+uMPhYnE2nyDamQe6Kicydb5gI2MC/eS7588/89P6r7svcREp+jSJB9zFIVBlUxGohOGdSHfK+4Lyp3KUF4VabzS3GuXSvFvcgdQRaPvjDvWdSM+t2gKtnt7Z+YJNDAV676Vy0XLftbgnHoG6TxNYxWEaAtWnIVBjeTlO7oXPd+o698JXe3mtm93/9txAoBvuhc/2MM+82pSsipeP7+x8wQYGAl1fwc8NWtj0SekVKQ1+t3G8aQKrOExDoPo0BGosLyedJ9LnO7yvlv+7Ut5S/5zHS0gIdINVHKYhUH0aAjWWl5OMQPM5+NWO7OJs7k+vu58rBLrBKg7TEKg+DYEay8tJSaDlHNJMnk++5Hv3c4VAN1jFYRoC1achUGN5OTEI9E7n9kpHP7MxfivnqjoXemZ46tU1frdxvGkCqzhMQ6D6NARqLC8nTYGK72faAr/bON40gVUcpiFQfRoCNZaXE4NAvbBRoH5/zKPE7zaON01gFYdpCFSfhkCN5eUkKVCf0z8b/G7jeNMEVnGYhkD1aQjUWF4OAvWF320cb5rAKg7TEKg+DYEay8tBoG2+eHO5vPj6LVv245sHy2VV7OH1ZcHzH/UK+d3G8aYJrOIwDYHq0xCosbwcBNriN6ULL763ObpyZqnM+wcItIPAKg7TEKg+DYEay8tBoGtOlxd/vFo9uDGUYZej5aVbebFLt4uFLo+X8ruN400TWMVhGgLVpyFQY3k5/2USU5JnZkSgQzomfXxj+Vb+/2wH862RwJPltfLF/YNCsA+vF3uqR/Xbffxu43jTBFZxmIZA9WkI1FheDgJteHi92vOsnPggP9P5WnNCtBHoSbXPWbzx+IbpgN/vNo43TWAVh2kIVJ+GQI3lYexnjYeM/6xxKdDq5ObFem+0EehRtYNaHLw/vH7pr99oe7bB7zaON01gFYdpCFSfhkCN5WGL30Qqj82zA/mrt1ePP2xOiNYCbfY57x9cut1cQ1of9X+zYou67zR2q8yXZovLi1g0MLFyNqvMmeawqYK0ThxEj16g5SF650C9/aIr0NNl7tnf3Vxfukeg9rE2VxoC9dRUQRoC3S3UAj0tXNjR5OMby5rnP2p9ku2c1p4dXkvye5QRb5p95LpM4xBen8YhvLE8qAV6elCc9ew5c1ygxTymarFl648Cv9s43jSBVRymIVB9GgI1lgetQE+qY/H6BqP1FPnxQ/iaam5TC7/bON40gVUcpiFQfRoCNZYHpUB/U5/LrGZ5thi/Cl/TsWmB320cb5rAKg7TEKg+DYEay4NKoI+Pli9U+5H1rPo1g6tJ+f+bYsMbkvxu43jTBFZxmIZA9WkI1FgeVAI9ap3IPKleNyc3x+9EOirFOfQtAjVbxWEaAtWnIVBjedAI9KR9Iejh9fyO99XnB7UZG4FmsnyhuRf+/kE+jenBG4NrSAjUbBWHaQhUn4ZAjeVBIdDWdaN8r/K0miJ/dVDwQftpTCfVlabBrUh+t3G8aQKrOExDoPq0qAXqMA2Bapgu0NNlR6DVvfDvjpR8cDMr83q1y/kgf4bo1f7+JwLdYBWHaQhUn4ZAjeVhizuRHDF1m00rH2+awCoO0xCoPg2BGssDAp0rTWAVh2kIVJ+GQI3lAYHOlSawisM0BKpPQ6DG8oBA50oTWMVhGgLVpyFQY3lAoHOlCaziMA2B6tMQqLE8INC50gRWcZiGQPVpCNRYHhDoXGkCqzhMQ6D6NARqLA8IdK40gVUcpiFQfRoCNZYHBDpXmsAqDtMQqD4NgRrLAwKdK01gFYdpCFSfhkCN5QGBzpUmsIrDNASqT0OgxvKAQOdKE1jFYRoC1achUGN5QKBzpQms4jANgerTEKixPCDQudIEVnGYhkD1aQjUWB4Q6FxpAqs4TEOg+jQEaiwPCHSuNIFVHKYhUH0aAjWWBwQ6V5rAKg7TEKg+DYEaywMCnStNYBWHaQhUn4ZAjeUBgc6VJrCKwzQEqk9DoMbygEDnShNYxWEaAtWnIVBjeUCgc6UJrOIwDYHq0xCosTwg0LnSBFZxmIZA9WkI1FgeEOhcaQKrOExDoPo0BGosDwh0rjSBVRymIVB9GgI1lgcEOleawCoO0xCoPg2BGssDAp0rTWAVh2nTrIJAPTUVge4dCHSmNIFVHKYhUH0aAjWWBwQ6V5rAKg7TEKg+DYEaywMCnStNYBWHaQhUn4ZAjeUBgc6VJrCKwzQEqk9DoMbygEDnShNYxWEaAtWnIVBjeUCgc6UJrOIwDYHq0xCosTwg0LnSBFZxmIZA9WkI1FgeEOhcaQKrOExDoPo0BGosDwh0rjSBVRymIVB9GgI1lgcEOleawCoO0xCoPg2BGssDAp0rTWAVh2kIVJ+GQI3lAYHOlSawisM0BKpPQ6DG8oBA50oTWMVhGgLVpyFQY3lAoHOlCaziMA2B6tMQqLE8INC50gRWcZiGQPVpCNRYHhDoXGkCqzhMQ6D6NARqLA8IdK40gVUcpiFQfRoCNZYHBDpXmsAqDtMQqD4NgRrLAwKdK01gFYdpCFSfhkCN5QGBzpUmsIrDNASqT0OgxvKAQOdKE1jFYRoC1achUGN5QKBzpQms4jANgerTEKixPCDQudIEVnGYhkD1aQjUWB4Q6FxpAqs4TEOg+jQEaiwPCHSuNIFVHKYhUH0aAjWWBwQ6V5rAKg7TEKg+DYEaywMCnStNYBWHaQhUn4ZAjeUBgc6VJrCKwzQEqk9DoMbygEDnShNYxWEaAtWnIVBjeUCgc6UJrOIwDYHq0xCosTwg0LnSBFZxmIZA9WkI1FgeEOhcaQKrOExDoPo0BGosDwh0rjSBVRymIVB92nwCdbvirCBQBQh0pjTB4HCYhkD1aQjUWB4QqBzB4HCXhkC1VkGgpsrZQKAKZhfo7mDtzS7TJsYJ0mxDbWJT3aVNrFzwNIdNFaT5ayr4YHaBTv1Hb1p5l2mW3sweqDKNPVBt5dgDnR8EKkYwONylIVCtVRCoqXI2EKgCBCpGMDjcpSFQrVUQqKlyNhCoAgQqRjA43KUhUK1VEKipcjYQqAIEKkYwONylIVCtVRCoqXI2EKgCBCpGMDjcpSFQrVUQqKlyNhCoAgQqRjA43KUhUK1VEKipcjYQqAIEKkYwONylIVCtVRCoqXI2EKgCBCpGMDjcpSFQrVUQqKlyNhCoAgQqRjA43KUhUK1VEKipcjYQqAIEKkYwONylIVCtVRCoqXI2EKgCBCpGMDjcpSFQrVUQqKlyNhCoAgQqRjA43KUhUK1VEKipcjYQqAIEKkYwONylIVCtVRCoqXI2EKgCBCpGMDjcpSFQrVUQqKlyNhCoAgQqRjA43KUhUK1VEKipcjamNRWBFiBQMYLB4S4NgZri3DZVkIZADWlzqyMKEKgYweBwl4ZATXFumypIQ6CGtLnVEQUIVIxgcLhLQ6CmOLdNFaQhUEPa3OqIAgQqRjA43KUhUFOc26YK0hCoIW1udUQBAhUjGBzu0hCoKc5tUwVpCNSQNrc6ogCBihEMDndpCNQU57apgjQEakibWx1RgEDFCAaHuzQEaopz21RBGgI1pM2tjihAoGIEg8NdGgI1xbltqiANgRrS5lZHFCBQMYLB4S4NgZri3DZVkIZADWlzqyMKEKgYweBwl4ZATXFumypIQ6CGtLnVEQUIVIxgcLhLQ6CmOLdNFaQhUEPa3OqIAgQqRjA43KUhUFOc26YK0hCoIW1udUQBAhUjGBzu0hCoKc5tUwVpCNSQNrc6ogCBihEMDndpCNQU57apgjQEakibWx1RgEDFCAaHuzQEaopz21RBGgI1pM2tjihAoGIEg8NdGgI1xbltqiANgRrS5lZHFCBQMYLB4S4NgZri3DZVkIZADWlzqyMKEKgYweBwl4ZATXFumypIQ6CGtLnVEQUIVIxgcLhLQ6CmOLdNFaQhUEPa3OqIAgQqRjA43KUhUFOc26YK0hCoIW1udUQBAhUjGBzu0hCoKc5tUwVpCNSQNrc6ogCBihEMDndpCNQU57apgjQEakibWx1RgEDFCAaHuzQEaopz21RBGgI1pM2tjihAoGIEg8NdGgI1xbltqiANgRrS5lZHFCBQMYLB4S4NgZri3DZVkIZADWlzAGoaSQAAIABJREFUqyMKEKgYweBwl4ZATXFumypIQ6CGtLnVEQUIVIxgcLhLQ6CmOLdNFaQhUEPa3OqIAgQqRjA43KUhUFOc26YK0hCoIW1udUQBAhUjGBzu0hCoKc5tUwVpCNSQNrc6ogCBihEMDndpCNQU57apgjQEakibWx1RgEDFCAaHuzQEaopz21RBGgI1pM2tjihAoGIEg8NdGgI1xbltqiANgRrS5lZHFCBQMYLB4S4NgZri3DZVkIZADWlzqyMKEKgYweBwl4ZATXFumypIQ6CGtLnVEQUIVIxgcLhLQ6CmOLdNFaQhUEPa3OqIAgQqRjA43KUhUFOc26YK0hCoIW1udUQBAhUjGBzu0hCoKc5tUwVpCNSQNrc6ogCBihEMDndpCNQU57apgjQEakibWx1RgEDFCAaHuzQEaopz21RBGgI1pM2tjihAoGIEg8NdGgI1xbltqiANgRrS5lZHFCBQMYLB4S4NgZri3DZVkIZADWlzqyMKEKgYweBwl4ZATXFumypIQ6CGtLnVEQUIVIxgcLhLQ6CmOLdNFaQhUEPa3OqIAgQqRjA43KUhUFOc26YK0hCoIW1udUQBAhUjGBzu0hCoKc5tUwVpCNSQNrc6ogCBihEMDndpCNQU57apgjQEakibWx1RgEDFCAaHuzQEaopz21RBGgI1pM2tjihAoGIEg8NdGgI1xbltqiANgRrS5lZHFGgF+vD6ZWuZxzcPlsvXb1XllwXPf9QrNGULI1BtGgLVpyFQQ5pSHfuFVqBHS6tAK2eWyrx/gECnpCFQU5zbpgrSEKghTamO/UIn0MdHS7tAj5aXbq0e3Fheup39cWoqP2ULI1BtGgLVpyFQQ5pKHfuGSqBfvLE0CvRkea18cf+g2Nt8eP3ie6vcptfGy0/ZwghUm4ZA9WkI1JCmUcfeoRHoyXJ59fNGoA/yM52v3Vp/eK1+cXn9xuMbhUZHmLKFEag2DYHq0xCoIU2hjv1DJdAX3l0fklcnNy++VX9YC/RoWb5VlHx4/dJfv9H2bMOULYxAtWkIVJ+GQA1pCnXsH9qLSLVAH15fXr29evxhc3WoFmizz3n/4NLt5hrSsvbs6psV+qqHxtqbXaZNjBOk2YbaxKa6S5tYueBpDpsqSPPXVAlu01JgW4F2DtTbL7oCPV3mnv3dzWVzJI9AXcY5HmqCurlLQ6A72VQo2FKgHU0+vrGsef6j1ifZzmnt2eG1pCnHGBzCa9M4hNen7cshvOOmcghfsLVAO84cF2gxj6lerPVHwRRNIFBtGgLVpyHQ0aYi0IItBVrfYLSeIj9+CF9TzW1qMUUTCFSbhkD1aQh0tKkItGBrgfanJ41fha/p2LRgiiYQqDYNgerTEOhoUxFowfaH8G91PxhcTcr/3xQb3pA0RROJCdTt4JiQhkA9NRWB7h3bX4Uvdymbk5vjdyIdmXyLQEMNjglpCNRTUxHo3uFgHuilW6vV5we1GRuBZrJ8obkX/v5BPo3pwRuDa0gINNTgmJCGQD01FYHuHdsKdHVaTZG/OijyoP00ppPqStPgVqQJzvkSgW4xOCakIVBPTUWge8fWAq3uhX93pMyDm5kyX692OR+8uVxevNrf/0SgwQbHhDQE6qmpCHTv4In0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UCgYgT9z10aAg3TVEEaAh1tKgItQKBiBP3PXRoCDdNUQRoCHW0qAi1AoGIE/c9dGgIN01RBGgIdbSoCLYhLoJJt7BAEahgcgqa6S0Og2soh0PlBoGLc1i344JiQhkA9NRWB7h0IVIzbugUfHBPSEKinpiLQvQOBitnxwTEhDYF6amrsfQSBTgaBitnxwTEhDYF6amrsfQSBTgaBitnxwTEhDYF6amrsfQSBTgaBitnxwTEhDYF6amrsfQSBTgaBitnxwTEhDYF6amrsfQSBTgaBitnxwTEhDYF6amrsfQSBTgaBitnxwTEhDYF6amrsfQSBTgaBitnxwTEhDYF6amrsfQSBTgaBitnxwTEhDYF6amrsfQSBTgaBitnxwTEhDYF6amrsfQSBTgaBitnxwTEhDYF6amrsfQSBTgaBitnxwTEhDYF6amrsfQSBTgaBitnxwTEhDYF6amrsfQSBTmZ2gXaw95h4K5cXsXVnedp/nTPNQVMnpM3aVEGaw6bG3kemNBUKZhfolJ089kC1aeyB6tPYAx1tKnugBQhUzI4PjglpCNRTU2PvIwh0MghUzI4PjglpCNRTU2PvIwh0MghUzI4PjglpCNRTU2PvIwh0MghUzI4PjglpCNRTU2PvIwh0MghUzI4PjglpCNRTU2PvIwh0MghUzI4PjglpCNRTU2PvIwh0MghUzI4PjglpCNRTU2PvIwh0MghUzI4PjglpCNRTU2PvIwh0MghUzI4PjglpCNRTU2PvIwh0MghUzI4PjglpCNRTU2PvIwh0MghUzI4PjglpCNRTU2PvIwh0MghUzI4PjglpCNRTU2PvIwh0MghUzI4PjglpCNRTU2PvIwh0MghUzI4PjglpCNRTU2PvIwh0MghUzI4PjglpCNRTU2PvIwh0MghUzI4PjglpCNRTU2PvIwh0MghUzI4PjglpCNRTU2PvIwh0MghUzI4PjglpCNRTU2PvIwh0MghUzI4PjglpCNRTU2PvIwh0MghUzI4PjglpCNRTU2PvIwh0MvssULdpuz44JqQhUE9Njb2PINDJIFBXcbEPjglpCNRTU2PvIwh0MgjUVVzsg2NCGgL11NTY+wgCnczOCdRxj5nA9v0PgUbXVEEaAh1tKgItQKBitu9/CDS6pgrSEOhoUxFoAQIVs33/Q6DRNVWQhkBHm4pACxComO37HwKNrqmCNAQ62lQEWoBAxWzf/xBodE0VpCHQ0aYi0AIEKmb7/odAo2uqIA2BjjYVgRYgUDHb9z8EGl1TBWkIdLSpCLQAgYrZvv8h0OiaKkhDoKNNRaAFCFTM9v0PgUbXVEEaAh1tKgItQKBitu9/CDS6pgrSEOhoUxFoAQIVs33/Q6DRNVWQhkBHm4pACxComO37HwKNrqmCNAQ62lQEWoBAxWzf/xBodE0VpCHQ0aYi0AIEKmb7/odAo2uqIA2BjjYVgRYgUDHb9z8EGl1TBWkIdLSpCLQAgYrZvv8h0OiaKkhDoKNNRaAFCFTM9v0PgUbXVEEaAh1tKgItQKBitu9/CDS6pgrSEOhoUxFoAQIVs33/Q6DRNVWQhkBHm4pACxComO37HwKNrqmCNAQ62lQEWoBAxWzf/xBodE0VpCHQ0aYi0AIEKmb7/odAo2uqIA2BjjYVgRYgUDHb9z8EGl1TBWkIdLSpCLQAgYrZvv8h0OiaKkhDoKNNRaAFCFTM9v0PgUbXVEEaAh1tKgItQKBitu9/CDS6pgrSEOhoUxFoAQIVs33/Q6DRNVWQhkBHm4pACxComO37HwKNrqmCNAQ62lQEWpC6QCf0mO3TEGh0TRWkJdRHEOhkEKi4x2yfhkCja6ogLaE+gkAng0DFPWb7NAQaXVMFaQn1EQQ6GQQq7jHbpyHQ6JoqSEuojyDQySBQcY/ZPg2BRtdUQVpCfQSBTgaBinvM9mkINLqmCtIS6iMIdDIIVNxjtk9DoNE1VZCWUB9BoJNBoOIes30aAo2uqYK0hPoIAp0MAhX3mO3TEGh0TRWkJdRHEOhkEKi4x2yfhkCja6ogLaE+gkAng0DFPWb7NAQaXVMFaQn1EQQ6GZVAH988WC5fvzWpmGkZBDoOAg3SVEFaQn0EgU5GI9CH15c5z380oZhxGQQ6DgIN0lRBWkJ9BIFORiPQo+WlW6sHN5aXbsuLGZdBoOMg0CBNFaQl1EcQ6GQUAr1/UOxHPrx+8b2RT0+W10aKmZdBoOMg0CBNFaQl1EcQ6GQUAj1ZXq7+X6jyQX5y87Vb60+vjRTrLdMCgY6DQIM0VZCWUB9BoJNRCPRo+Vbx/9NCivcPipObF9+qPm0U2SnWXaYNAh0HgQZpqiAtoT6CQCczXaCPb1SH4fcPLt3OLw5dvb16/GFzeagWaKdYd5mCb1Z0su09xjo4pqXZ4iZUTpA2sXKzpTlo6qxb1W1aQn1kSlOhYFuBDo7NtxIoAMAOsZVAn/+op8llTeeT3h/duC8nMbU8aV7iYk6LunIxp02O20I7+8OWe6A9Z44LdHQPtMbvNibNS1zMaVFXLuY0BKphS4FW8+Nbc+Slh/A1frcxaV7iYk6LunIxpyFQDVtehR9O7NzqKrzzbUyal7iY06KuXMxpCFSDah7oteb/2VH7W+Ofdop1/+jgdxuT5iUu5rSoKxdzGgLVsO2dSCfVzZmn9U2aW92J5Hwbk+YlLua0qCsXcxoC1aAQaLbX+UJzX/vD6/lN7qvPD+o90UagnWKdPzr43cakeYmLOS3qysWchkA1aB4m8qD9ZKXT8k6k5dXNxTp/tPG7jUnzEhdzWtSVizkNgWpQPQ/0wc3Mha/frv/I74V/116s9UcLv9uYNC9xMadFXbmY0xCohrieSO98G5PmJS7mtKgrF3MaAtWAQJNIi7pyNDWKNASqAYEmkRZ15WhqFGkIVAMCTSIt6srR1CjSEKgGBJpEWtSVo6lRpCFQDQg0ibSoK0dTo0hDoBoQaBJpUVeOpkaRhkA1INAk0qKuHE2NIg2BakCgSaRFXTmaGkUaAtWAQJNIi7pyNDWKNASqAYEmkRZ15WhqFGkIVAMCTSIt6srR1CjSEKgGBJpEWtSVo6lRpCFQDQg0ibSoK0dTo0hDoBoQaBJpUVeOpkaRhkA1INAk0qKuHE2NIg2BakCgSaRFXTmaGkUaAtWAQJNIi7pyNDWKNASqAYEmkRZ15WhqFGkIVAMCTSIt6srR1CjSEKgGBJpEWtSVo6lRpCFQDQg0ibSoK0dTo0hDoBoQaBJpUVeOpkaRhkA1INAk0qKuHE2NIg2BakCgSaRFXTmaGkUaAtWAQJNIi7pyNDWKNASqYXaBTuOb3yQtgriY06KuXMxpruPSAIEmkRZ15WhqFGkIVAMCTSIt6srR1CjSEKgGBJpEWtSVo6lRpCFQDQg0ibSoK0dTo0hDoBoQaBJpUVeOpkaRhkA1INAk0qKuHE2NIg2BatgxgQIAxAMCBQBQgkABAJQgUAAAJQgUAEAJAgUAUIJAAQCUIFAAACVxCfTh9ec/mrsOGzj9zh/8xe3q9eN//0f/g6SuR8trPqs0hqaaoRls6SCb/vFf/XC5XL72rq3UVXvU0fItN3WqeXi96SlbrQvnFYNNINAJnGaj7631a1Fd5xCoopqhmUWg9w+WJS9s/KrT5WV7lg+BXnyvfolAdwUEOoHT5XcO6rF19J2DeAU6vZqhmUOgj28sL93K/v/FG5sNOZtA6+9FoLsDAp3A6fKFN6oKPrz+P8rqOotAp1czNHMI9HR56Xb1XfW+nqHcPAK9+MMqE4HuDnEK9Is3s+Os7/xJ3t2z/vD5D5fL12+tGhmdlB28Veh0ee3zg+ULf16NkBPJCFCQjcAPq+55evFfD+taVeO9Yidn+Z0fr8o638/+eP22OTZwNU89ryUR5ZZubdD8Dc81W8dW3/vgZnZM/9qt8p23ss10MVs/2X7qstwXHH78p6vV/3uw/M675Ttf/LBYoJe07gTTyFbA/1kdLdTD4MHNZbfnV00IWzHYRJQC/U11qirvLEfLHxWve+OtW+h0+QdZP7n0n8vFsyHg5x/hbID/p+rg+Oj5/2tY16oat7MaFlwr6v8HxZm3S+EMaqnmQ89rScSoQD3X7LR3Org6JXox/7Kj5R8flOunEejYx9eOirfey9/558127xRtOsFE8sZXiq/Ww+k6tdopLtdM4IrBJmIU6OnyYv5P6edVf1hevr3K/ul8qyvQTqHTqmOUhy/ejgYzM/1/N4rsh9cvj9S1rkbWbf8wq3Ml/fzEW1n/QNiq6XktiRgVqOea5Zdp/uQf239ezXY4PxxsptJW/Y+v3s5eLy/+ePXgRv55e4FO0VOlpPJWV/90lCsg60Wv/+Pq8W/ybVatkvv5LmroisEmYhRoNazK3nRUq/FaV6CdQqfVBczTakfQ07Fpfoh5UnTx7L8jda2rUe1IHPXrHwh7Nb2uJRHjAvVcswdv5Ltjr/1FKdH6iP6k7FqFoU7yrVV+f+/jfCtmSru2qs6BtBfoFD1dbjzBaqRYAYUhq5VTpx6V3f2tuk6hKwabiFGgOb/7j3/+xrIUUNEH2tJszmU1heqTZ/Ww9LS3l39NMboe32iON0eq0TkEbdc/ELZqel5LIsYF6rtmj78oFFqckX58o/LJ/YNCO9eaalXrbvhxdfGp8lSzQLfoqXI/r257fZKl6UWnjdSLt4JXDDYRpUDLPYXlsn/Y3hFou1DTN/Kx5+/YNP+aakfh8lhdq2p0LvL2pR8AWzU9ryUR4wINUbN/yCfTl4KqaU4elHaqZdX5eOipZoFu0e0EWnxF9Y9J1YvW/7QU+6fBKwabiFGg+Znvi6/98d/c2CTQTqHmoC9/4e/YtOmgJ804H6tGxwAzCXRTNT2vJREGgYap2YP8pp983uUGgY59bPBUt6i2+vWVo/pfv6YXVfuj2VefzFIx2ESEAs3+3by8PhI2CLRbqOkbD69fuu3vCLA+mMoPjcfq2gh0/j3QTdX0vJZEGATqs2atzVJaqn1KcESgw4+NnmoX3VKg+ToZ2QPNT2OWWy94xWATkQj0/pvtq4zlZs/+/TQLtFto3TeOLv6bG96OAIsOWszXu9wcWY1Uo3cOdB6Bbqim57W0mfaWHgrUZ81amyVfQ93JUlVNimqtzze2Ph56qlmgW3RbgWZf8q+H50Dz05j/qVhnwSsGm4hFoAfrHlCP9tNl/8p7aaF8d6pXaN038slu3vpJUb3sn/Y/ai7FjFfjZMOFrwDYqul5LW2mvaW7G7Q6gvVXs5NmHuhR2ZvKc4KVdoo/qhly5VX4zsdDT60X6BTdVqDFnbiDq/D59vzzuluFrRhsIhKB5rcp386vdFxbVceb+dy2vkCz8V/MdmsO4etC676Rn/bxNmGoHvXLZq7JeDXKeaBfDOauBsJWTc9raTPtLd3eoJU/fNYsnwf649vFDT65b7I/81vj6ynG6+nG5frrfTz0VLFANa2hVXRrgebR63mgv7vZzI2rHhETumKwiUgEmg+l6lx38/rSh/09uPKq4vP/oZLputC6b2RF/M12qw+mqgFWzU4eqUZ1J1J5J9VMAjVX0/NastZuvaVbG3R9F5K/mjVTEYo7c+o7fZb5w+vq+3fyjXW/vGGn+/HQU/+8+bRTdHuBZt/fvxOp9W6/3t4rBpuIRaCr+29mXeVqOc+iupO8fUqnOti7uVy+cKvsCe1Crb5RH7X4oDRTNsbLqSNFfx6vRude+HX9w2Cr5srvWrLR3tLrDVr7w2vNHldPBKhuRypvFC+eDpo/cuGg2mT5beWXbvc/Xg2u1WQLXPzxIGl7gTbnGtb3wq+qEx1j9fZdMdhENAJ1xclcx6Y7Rbxraaaa8QwjULFvAm1uvoANxLuW5qoZAgUV+ybQzzlOERDvWpqrZggUVOyXQI+WPDDBTrxrab6aIVBQsV8C/bA5eQ5m4l1L89UMgYKK/RIoAEBAECgAgBIECgCgBIECAChBoAAAShAoAIASBAoAoGTvBFr9EnbzwJ8WUc/1q579YeKk+BGKmR6CPPPvJw2xrKyNi/7VVadVafEP+YM7LtYP/7B8qe/O2Pycx49av+SsIepRMz8INBKqp8+ZQKBtLCtrE96eSbT+BbfXB1Ub+dJgAl1ueXNC1KNmfvZQoMbBHnVXOHr+f7LdxYhAawQry4QvgT58Y3kx39f73V+NyH0WgVbb7B9uLrf6qqhHzfwg0Dh4eP2S9TkaCLRCsrJM+BLoUaPNB28MvmJOgbZ/ykRDzKMmAvZeoOUTZYvzUllX+OKH2X5C3tFPl9c+P1i+8F73ecfV83ZbBf68eQKx36cEnVa/xVjV8/4bvXpGcAjf/Xm/tz7/YfOw39Y6DkJ3ZbUfuP2b/PnMJ/2fglk9yLfrj35cH2d72JTtblf97FPzVO31l7aekNzujJ01WG/xLSvU6iz1b8t1NtP6kd/9MZL3vT8tnir9nXcDVHTH2XeB3m/9LEL9Ywd5V85/vCz/4YbOOPvNctkv8J+bX5rw++/wUTbm6n/rj5Z/fNCvZ3QC/dH6NPP9zk9PBKC7svo/+XLxj/oCrc+LX/Yn0M5zoMvvrn7X5dr6S08NnbGzBustvmWF2p2l7N2dzdRUbtUfI2Xfu3ZUvPWe/4ruOHsu0IfXl1eLX1MrDZD/xFb9C1vlpu/+Zt3F/J/cz4t+sy5Q/maCX3fdPyh+EaTsjWP1jE6g699g66zjEPRWVvtXW7MNmP/wUVegmcD+MCv7xUG5XX0cSvR/QDirW/nLgp8vy5+kqgz2+j/me8mll9YbubMGT91Iqd1ZihXW+ZJ25fpj5Ort/NcHLxa/9nfZf0V3nD0UaH3xsfxt2vqHhosxVfSpk/Lni8rDrJGfnS8HQ13gtNoR9HsEX9Sv/vHhsXpGJ9D1Pz+ddRyC3spqizK3WNYDugKtixb42ZKdryj/Ea9Wy9H6BzE7v1Pc3sidNXjq5pGoXYGu61N+SbtyvTFS/SBh+aOpxW8s+a3ojrPfAm1+IKL4N/io/k3frEeM7cDk/O4//vkby/Vv267l4fX49PGNopNWlRmrZ3QCvVy/7q7jAIyurLwmdQWOhnugL/xNvbQvgbY3TS6szj7paXWC4a3qr25n7K7BUzf7dX2Bdr6kXbmxMdL9kTq/Fd1x9lCgra68npuX/zNaWbDoBqMCbX72tiXQYin/R/DFqD5dVmoY1jM6gbb1ZJp464f+ympqctrdlWof2me88Be3y8XC7IEOd3ubd4rV2drI3TXoTaCtL2lXrj9GhgL1W9EdZ78F2ppNPBBofTjVvdZw8bU//psb66OuVfnC/xF8TXkif1jPeAXaXccB6K8su0BX+YyBZX52L9w50M7GqgRavdMXaHcNOqpg+/vL+nQEuv5wbIwYBOqlojvOvgu0vWNgEWj+w9u3V+tzoJfrjPxavdcj+FbHvGyoZ8wCDXsqbLCyWgJd7633z808/vf5TKZr3s5mD67CT9gD7a5BDwIdbKb2H2NjxChQDxXdcfZboN0dg6N61kbrn88RE2QjtC3Q1dHFf3PDr7ma7ypnEI7Vcx6B3n+zmqe0+RA+6Ezr8ZW16RxoxeMPy6tyXob9YB6o8Bzo4HSpB4EWHbrzJd1zoN0xMhSo34ruOPst0PLa4arpCtWMoMurlpiKCdg3WgI97e2p5PPd/HaVZge3fEjGeD1nEejBeiC1V1XvDGNrHfunt7JatarGd+aL7vt1l6guffi6E+mFaop6dSfSyfo62/hV+PVG7qxB9wL9TbX5Wl/SrlxvjAwF6reiO86eCzQbTJeyfl3OYqsmLy7bO5iZLYsJb80hfD4HrivQ/JjR6wSdzl13RZddT7KcV6DZKsnqkxmhnNTSrKqOQDvr2Dv9ldWu1Uk+saaaB9rdsHkFy2mNvjSffUlzL/wL1e0Ff3h79cXB+opkOQ/0dzfreaBNZ+ysQccCffwPb5bTjTpf0q5cb4wMBeq3ojvOngu0vvljmT9OrL6nIn9db/3ywuLz/6EcWwWXPmzv+pVDw+tZvtZh5v28a9b1vLaaW6D1KqnvxmpWVecAub2OvdNfWe1ate9Ear9fT217oZxC7kehj2/Wp2arpzGdrE/UVl86didSsdLaa9CZQJtTxdUtYp3N1Kpcb4wMBeq3ojvOvgu0unk3v8OouIH7oHq4V7P1837/wq3yz+r+4P4ByonfY9PeCanLVT2/06nYGv6OAAADi0lEQVTnXBeR7r+ZDcCrZfNbq6p7hrG1jn0zWFmdDVjeC19Wrv1+UcHyGQf5Pd6eNmf/eaCt282rL+3eC990xs4adC3QH/1J3drOZhreC1+PkdXgIpLXiu44eydQDwS7xaaC599sB+sPgoFArTT3X4QCAeioDj5Cz6uClEGgVtSPntSCQHVkR635VcCjMLMBAFYI1MrRMvgzExCoks+riybsgEIoEKiFD7f8SRkFCFRL/kDs0V91A/ADAgUAUIJAAQCUIFAAACUIFABACQIFAFCCQAEAlCBQAAAlCBQAQAkCBQV3/+kz3//L9Z+PPnn5/NkJi3/94uKC8zoBhAeBgoK75xaLMz9r/ryzWCxkAv34n322QqCwNyBQUJALtOXAQ6lADxdPIVDYIxAoKMgEer50Yc7XL555GoFCiiBQUJAJ9AfnmmP4O4t/8jYChRRBoKAgE+irbzcSPMz/QKCQIAgUFGQCvXJcH8N//eI3/l0j0Hvv5NeXnv2g+mRx4dEvnl4snnglL3q8KLjQfx9gV0GgoCAX6N36GP7O4uyjWqCVIxdnfj//KxPl771UvvHkr7sCffbF8o+nMCjsMAgUFOQCfVQfwx9mu5OVQDNFPvmr1erTzJpXVoVAM5V+trr3dnXNfn0IvzjzSut9gN0EgYKCXKCr49qGZ35WCTQTY7lHmf39jV+XorxS/V180BJo532A3QSBgoJCoNUx/J3MgZVAj5vZ9VmBCy2hZubMhdoSaPd9gN0EgYKCQqDVtfTsCH5VCXStw+yzs/V/c477Au2+D7CbIFBQUAi01OGjt7O9zlKgrQPy8uV6utJAoN33AXYTBAoKSoHeyY/Y754rLFoJtJkNeohAIQEQKCgoBVp48Dh3IXugkCYIFBSUAs18eLY4gt9wDhSBwj6DQEFBJdA7i2/82/wIftVchS9nJxUPuLuAQGHvQaCgoBJoJsLzhTnN80ARKOwzCBQUVAItHgSavxi5Eyk35ECU+UTRR79FoLAvIFBQUAs0E2YhQPO98F1R5o+uz0oiUNgTECgoqAWa/b8Q56Pe05ie+23xx1CUH2efnv0MgcKegEABAJQgUAAAJQgUAEAJAgUAUIJAAQCUIFAAACUIFABACQIFAFCCQAEAlCBQAAAlCBQAQAkCBQBQgkABAJQgUAAAJQgUAEAJAgUAUIJAAQCUIFAAACUIFABACQIFAFDy/wPhJKYhlrwH7wAAAABJRU5ErkJggg==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BUAAAAPACAMAAADDuCPrAAABy1BMVEUAAAAAADoAAGYAOjoAOmYAOpAAZmYAZpAAZrYESP4zMzM6AAA6ADo6OgA6Ojo6OmY6OpA6ZmY6ZpA6ZrY6kJA6kLY6kNtNTU1NTW5NTY5Nbm5Nbo5NbqtNjqtNjshmAABmADpmOgBmOjpmZgBmZjpmZmZmZpBmkGZmkJBmkLZmkNtmtrZmtttmtv9uTU1uTY5ubk1ubm5ubo5ujo5ujqtujshuq6tuq8huq+SOTU2Obk2Obm6Ojm6Ojo6Oq6uOq8iOq+SOyOSOyP+QOgCQOjqQZjqQZmaQkGaQkLaQtraQttuQ27aQ29uQ2/+rbk2rbm6rjk2rjm6rq46rq8iryOSr5Mir5OSr5P+2ZgC2Zjq2Zma2kDq2kGa2kJC2tma2tpC2tra2ttu229u22/+2/7a2///Ijk3Ijm7Iq27Iq47Iq6vIyI7IyKvI5KvI5OTI5P/I/8jI///bkDrbkGbbtmbbtpDbtrbbttvb25Db27bb29vb2//b/7bb/9vb///kq27kq47kyI7kyKvkyMjk5Kvk5Mjk5P/k/+Tk///r6+vy8vL+jAT/tmb/yI7/25D/27b/29v/5Kv/5Mj/5OT//7b//8j//9v//+T////k327JAAAACXBIWXMAAB2HAAAdhwGP5fFlAAAgAElEQVR4nO29/YMd1ZnndxuJLHYHEcNaVxgFRcQ4MIHODIuyEt7sxCLYs2StRBknbgLJMmZps5vJKvTCJAyJFJxkV7N0S6iNuu+fm3q/VXVPtW6f873nnKrz+fxg+qVu3W/X8zwfV9160WwBAABWzEIHAAAYKwgUAMASBAoAYAkCBQCwBIECAFiCQAEALEGgAACWIFAAAEsQKACAJQgUAMASBAoAYAkCBQCwBIECAFiCQAEALEGgAACWxCHQr957djabXXj97vJHx1++kv3ouffvnrpUwf7s6f6PFosH27MW535Ur+j7K7OtX3cX3Z3NLq6XMwuVr/bc879bb3lfZH/U7M3lt8fvZiHb22R/NntmvTXtn7Yt1t9QAGkQg0CLeS/Yaizw8Gr1o/OfnLJUQabKJwo0X1GpTQeBHn/QWtsnT17+CXz5yq+fvNCa7HYMWfztrb8y33RvGl5lAIECnIEIBLo046yZ83yXquKpTweXahZdR6CVUewF2l3j1ppGGiL7e/o5HNjvbIP93kbKkldbcZ0VIVCAdYlAoNlYzl74OlPKR9uNLrOfbWWH6scfzupdK9NSOQ+vzIYEuvzp8ZdXZ8NHset5ofDn+fezCIuv3utb/OwYRO5AFm65tvz/a3603fpzD9Y+gkegAGchvEDzPcg3yi9zR12svyj9dFDtOZqWyvmi2C18kkAzqezOBoW1lhfyAFtv1N/l2l53p25wfUKBdg7Sc5v+11da+XbXtz0CBTgD4QV60PJf/VFe66RHNbSmpTKP5buCz64j0K52u6zlhZ6AT1ndemgF2vkQtDieb0nz+yvryx6BApyB8AJtj2ylyfb+VPUjw1LVUfXFg7UEmq/TQaArwtw3vuv6iAXa2gjlX9raYGc4gkegAGchvEDbVBpoy8UgmrZAz3+yOJtAl+srLpTaeuFu2wsP38tEufX86in2/f4h+4NXfvZX1ZdfvdJ5UWt19Z50sTtYrPvc60v1z3qfKpT/v/GwuHyrdZ1UL1O2zjePP8iO0p9rv7a1mcrPQ1t/f2tndPXvW137xear6kMT04b68r3ieq7Xv+69+Zk+LwAYO3EJtBJO+6yx4RKc5gD/wb+fT/h6Aq13IZthry+U2vp144XldUov9FaYpxjYi1teHlC9aECg9bqLdx8W6EG12PP1/mQ/Uy7Q3QH51gtkf/nyLH/2VX0lw8rfZ1r7xfqLyp+GDdVcZFZdjND6k8/yeQHA2IlKoPVeYluJqwLtH4yvJdD8RfXZqI7Csj3L/7haX/tKqZ4t81NI5qPX1gVX1RuaBXqhs9SgQF/b7q5sNdN+va7uH92Yr948zZ7gg/qE/Oq6jGu/WP13q3l5f0O1/+Z6Y9ZpzvJ5AcDYiUqgB9VxcmcIVz54O+gdTa8h0O8+erZWRCXQQh35ZVHFBU6NNIoffffBrP+ey8sC+uQ7g/kB8FdX6xeZBVouVey6vdnK0abU2fnftVe2mqm4yPPHdxfffW3+e+srmg76ThxY18pPLpb/We6/rmyo/ITaG3erS8ouLhbd3V2O4CEdYhJos5u3f5pAV3YGBwXa4/yn1cvzWc9/XX3C9+6sObivZ7/v6OZqKuPbVHt+u9WLBgR6sZt+SKDP3G2vzJBpf8Xu9YrLyPXZrfoHjdxW12Vee7byD2btT1RP31DFmzWSPsM1+wDjJyKB5gNamvA0gS6XqllToNWHipW4Wpf91A5sv2v/TMigQHeXb157xSzQWiu73T3h/gaoF6tWZsi0PxCl+nXzAUctzmbXdHVd5rVfbPvTtKEOOn9z8aXxTQAmTzwCbenjFIG2JVOxjkDPvVafZi7F1TnS3O19aFiu82JvbUZr9dfzzGJIoM/0fjQg0OZdy7UYMg1dP1X9evlhw/Jo/GK9xt66zGu/2PanaUO16O/mcgQPaRGNQPNPB2szDn8G2l6q5gmfgea3g24tn+BUiqujr1IxnZvtZ70dqaHPQDvrqYKYBdr/0YBAmzcpljNlGtrHq/7g5fVW1Q92q/dZXdfA2mfNZ539mN2LRI//9p/9srmtdr/RN0fwkBCxCDQ31Pl69AbPwneWWhiW7qywOTG83VqiEehy0A+MAu2sc+gsvFqgnZWtKq4ypFGg5dVKreutyr+xPsg2rGtg7QV1EMOGyimfLFjwVP3Rcv9+B4DpE4lAv+gYq30GvW2V7lI1Tz4LfzDrfGpnIVDDdaD7z73+yQYFatwDPU2gxQWinV3l4gi9kd76Ai0u+Hy6+ch4VaDLy0Bnrce/lJ+MKG+vAoidOARaXE6zFFZ7alui6S1Vs8ZlTPuz9n7Z8CH88Md3K3cilR9Y9tcz/Bmo9SF8P9OgQA+qOzif+rT9g/oIfuCCWsPaz3/a2uE2HcJXl4Fe+NFrf/V/NpUq3sz8aFaAyRKFQPvXXRruhTcstVhZok33cXb5vla5xlNPIg0ffq7cC1+el3/CSaTdMwt09SRSP9OgQPOj6P+rvaecX0HfHMGb1mVe+8VF66oD04bary4DXbT/r654I47gITFiEOh++0Fx9U9aT2N6ZmCpinXuRHqw3fqwLlfDfvfyo/7p7VUT7M46u2v5i55ZrKznzXbi5YH/+gKtV1ad9jdkGhRo/iHoP2//2x7ZD57+P7bb79xbl3nt9bXyzXVJ/Q3V+msO2tdnbf1TjuAhMSIQ6MHq492XV283u0KGpZavf/KtnM1BfOtC+uUF8M0FQBebF/dNsPo80OaO0N6F9Pvty7HOKtDWB5b1LZ+9TMNXWu7Ptn7V+aQh+8FPl++yui7z2pu7NS92X1VvqNaO8vL/l4oy/P0rHMFDWoQXaO8fRCvZLT/uXD6R3rhUydr3whcrqMXVuQWz2esqbqQs7lBckVTxlI/y8UPtJ9Kv3sqZL3j+n1YPKx0UqOHxeuVJnWZl9WM6epmGBVpe+tr65UHrJI9xXca1X6xfW6p3dUPVd3IWN4A26y/TcwQPSRFeoPWFM/2rYro/MC5Vsv7TmKrbF5tLvkuyvbTVh4kYrmb8ontvU6WK1YeJtFbz2vapAu1+KlD86EJv/auZhgVaRul9ztBaeHVdxrUv37i+Rr63oXr/OFS9h7s/G7pdC2CqBBdo/1qayly9f5VzYKmC9QRaH083h871KrfeXErjvVnnXXu0r94535ji++an9RUC9U+23nwwLNBy93D13Fn1fLmtP6l/2M90ys2Su70t0//gdvXvM629dXjeVn1rQzX/b7b1n7bOMT0w7bcDTJrgAm3vwbXVWP678BeWZ3tdBVodxLc+e/yqeHTxJ+0zRl8Vzwl+7v2BsA9/dcHw78IX/1j8udZTio+/uFA+pPg0gS6+yK9F/3Ev4ZvFU4+qBxUbM50i0INZ73crF1+t/n2ra28lreS4sqHKpzA/9/7ddhpu44T0CC5QaBi5gXiUMqQHAo2HkQuURylDeiDQeBi3QLmNExIEgcbDqAWa/+tKXAQKqYFA42G8Aq0ubBpneAB7EGg8jFeg5UUSXEQPyYFA42G8As2P388ZH1QAMGkQKACAJQgUAMASBAoAYAkCBQCwBIECAFiCQAEALEGgAACWIFAAAEsQKACAJQgUAMASBAoAYAkCBQCwBIECAFiCQAEALAku0L8Tol0bCUaaIHiAySUILYmIQaBSSBBBguABJpcgtCQiBoFKIUEECYIHmFyC0JKIGAQqhQQRJAgeYHIJQksiYhCoFBJEkCB4gMklCC2JiEGgUkgQQYLgASaXILQkIgaBSiFBBAmCB5hcgtCSiBgEKoUEESQIHmByCUJLImIQqBQSRJAgeIDJJQgtiYhBoFJIEEGC4AEmlyC0JCIGgUohQQQJggeYXILQkogYBCqFBBEkCB5gcglCSyJiEKgUEkSQIHiAySUILYmIQaBSSBBBguABJpcgtCQiBoFKIUEECYIHmFyC0JKIGAQqhQQRJAgeYHIJQksiYhCoFBJEkCB4gMklCC2JiEGgUkgQQYLgASaXILQkIgaBSiFBBAmCB5hcgtCSiBgEKoUEESQIHmByCUJLImIQqBQSRJAgeIDJJQgtiYhBoFJIEEGC4AEmlyC0JCIGgUohQQQJggeYXILQkogYBCqFBBEkCB5gcglCSyJiEKgUEkSQIHiAySUILYmIQaBSSBBBguABJpcgtCQiBoFKIUEECYIHmFyC0JKIGAQqhQQRJAgeYHIJQksiYhCoFBJEkCB4gMklCC2JiEGgUkgQQYLgASaXILQkIgaBSiFBBAmCB5hcgtCSiBgEKoUEESQIHmByCUJLImIQqBQSRJAgeIDJJQgtiYhBoFJIEEGC4AEmlyC0JCIGgUohQQQJggeYXILQkogYBCqFBBEkCB5gcglCSyJiEKgUEkSQIHiAySUILYmIQaBSSBBBguABlAl+YAMC9QYClUKCCBIED4BA0wGBSiFBBAmCB0Cg6YBApZCgSPCtDcoAgUGgyYBApZAAgWoTINC4QaBSSIBAtQkQaNwgUCkkQKDaBAg0bhCoFBIgUG0CBBo3CFQKCRCoNgECjRsEKoUECFSbAIHGDQKVQgIEqk2AQOMGgUohAQLVJkCgcYNApZAAgWoTINC4QaBSSIBAtQkQaNwgUCkkQKDaBAg0bhCoFBIgUG0CBBo3CFQKCRCoNgECjRsEKoUECFSbAIHGDQKVQgIEqk2AQOMGgUohAQLVJkCgcYNApZAAgWoTINC4QaBS4kgQVF8IFIEmBAKVEkcCBBoYBJoMCFRKHAkQaGAQaDIgUClxJECggUGgyYBApcSRAIEGBoEmAwKVEkcCBBoYBJoMCFRKHAkQaGAQaDIgUClxJECggUGgyYBApcSRAIEGBoEmAwKVEkcCBBoYBJoMCFRKHAkQaGAQaDIgUClxJECggUGgyYBApcSRAIEGBoEmQ3CBgh4bfQUPoE0wGawEGjp0QgQXqPb/KJVrG28CG31JE1gJVBkgMOyBJgMClRJHAgQaGASaDAhUShwJEGhgEGgyIFApcSRAoIFBoMmAQKXEkQCBBgaBJgMClRJHAgQaGASaDAhUShwJEGhgEGgyIFApcSRAoIFBoMmAQKXEkQCBRpBABAKNGwQqJY4EQeWBQBFoQiBQKXEkCCoPBIpAEwKBSokjQVB5IFAEmhAIVEocCYLKA4Ei0IRAoFLiSBBUHggUgSYEApUSR4Kg8kCgCDQhEKiUOBIElQcCRaAJgUClxJEgqDwQqLQICDRuEKiUOBIElQcCRaAJgUClxJEgqDwQKAJNCAQqJY4EQeWBQBFoQiBQKXEkCCoPBIpAEwKBSokjQVB5IFAEmhAIVEocCYLKA4Ei0IRAoFLiSBBUHggUgSYEApUSR4Kg8kCgCDQhEKiUOBIElQcCRaAJgUClxJEgqDwQKAJNCAQqJY4EQeWBQBFoQiBQKXEkCCoPBIpAEwKBSokjQVB5IFAEmhAIVEocCYLKA4Ei0IRAoFLiSBBUHggUgSYEApUSR4Kg8kCgCDQhEKiUOBIElQcCRaAJgUClxJEgqDwQKAJNCAQqJY4EQeWBQBFoQiBQKXEkCCoPBIpAEwKBSokjQVB5IFAEmhAIVEocCYLKA4HGIlDdJggtiYhBoFLiSKCbHMsENgHC6yt8AsOqEGjcIFApcSTQTY5lApsA4fUVPoFhVQg0bhColDgS6CbHMoFNgPD6Cp/AsCoEGjcIVEocCXSTY5nAJkB4fYVPYFgVAo0bBColjgS6ybFMYBMgvL7CJzCsCoHGDQKVEkcC3eRYJrAJEF5f4RMYVoVA4waBSokjgW5yLBPYBAivr/AJDKtCoHGDQKXEkUA3OZYJbAKE11f4BIZVIdC4QaBS4kigmxzLBDYBwusrfALDqhBo3CBQKXEk0E2OZQKbAOH1FT6BYVUING4QqJQ4EugmxzKBTYDw+gqfwLAqBBo3CFRKHAl0k2OZwCZAeH2FT2BYFQKNGwQqJY4EusmxTGATILy+wicwrAqBxg0ClRJHAt3kWCawCRBeX+ETGFaFQOMGgUqJI4FuciwT2AQIr6/wCQyrQqBxg0ClxJFANzmWCWwChNdX+ASGVSHQuEGgUuJIoJscywQ2AcLrK3wCw6oQaNwgUClxJNBNjmUCmwDh9RU+gWFVCDRuEKiUOBLoJscygU2A8PoKn8CwKgQaNwhUShwJdJNjmcAmQHh9hU9gWBUCjRsEKiWOBLrJsUxgEyC8vsInMKwKgcYNApUSRwLd5FgmsAkQXl/hExhWhUDjBoFKiSOBbnIsE9gECK+v8AkMq0KgcYNApcSRQDc5lglsAoTXV/gEhlUh0LhBoFImNbv2Cca5CcInMKwKgcYNApUyqdm1TzDOTRA+gWFVCDRuEKiUSc2ufYJxboLwCQyrQqBxg0ClTGp27ROMcxOET2BYFQKNGwQqZVKza59gnJsgfALDqhBo3CBQKZOaXfsE49wE4RMYVoVA4waBSpnU7NonGOcmCJ/AsCoEGjfWAn20c/n+ExY5ub0zn799p/j68Y15wYuf9xaSNe3fIVCXBLIACBSBJoStQE9uzZ8k0MqZpTIf7ZxJoPZdE5ZJza59gnFugvAJDKtCoHFjK9B78ycKdG9++c7iqBLt4fxl81LmiiFQ3wlkARAoAk0IS4HmO5Rmgd6bX68XKfY2H9+49NtFbtPr5jWZK4ZAfSeQBUCgCDQh7ASaHcD/4/oz0KP8k8637tS/agR6r9rnLH5wcqvQqAFzxRCo7wSyAAgUgSaEnUD35i/XJ5GqDzcv3ax+1Qh0b17+qDh4f3zj8l+/0/Zsg7liCNR3AlkABIpAE8JKoIfZ4Xsl0Mc35tfuL04+a84O1QJt9jmLBetzSPPas4sfVpjfwaZrbP6STWDTt98GTxA8AAmMAawEKk0Ap2Ej0OJjzUqgnQP19hddgR7Oc8/+8fa8OZJHoJtr3FEGIAECHSE2Ai1OCJUC7Wjy5Na85sXPW7/Jdk5rz66eSzIfM9h0DYfwLglkATiE5xA+ISwEeq84/14LtONMs0Bbp+sPV87dmyuGQH0nkAVAoAg0Ic4u0Ec7hRlLL9Y3GC0vkTcfwi9f3L+S3lwxBOo7gSwAAkWgCXF2gd6bt5xZXeXZ+fX18ovOWfia1RtAzRVDoL4TyAIgUASaEI4CzY7ab/Z/fb37Rf7fZrHVG5LMFUOgvhPIAiBQBJoQrg8TuVd9qNl8uGm+E2mvFOeqbxHoaY3rMYEsAAJFoAnhKtDHN/I73hff7NRmbASayfKl5l74Rzv5ZUxH76ze/2muGAL1nUAWAIEi0IRwfpzdYXWJ/LWVJY7aT2OqDvxfXLkVyVwxBOo7gSwAAkWgCeH+PNDyXvjfGBY5up0p8+1ql/Po5/P5pWurzx8xVwyB+k4gC4BAEWhCRPpEegTqO4EsAAJFoAmBQKVManbtE4xzE4RPYFgVAo0bBCplUrNrn2CcmyB8AsOqEGjcIFApk5pd+wTj3AThExhWhUDjBoFKmdTs2icY5yYIn8CwKgQaNwhUyqRm1z7BODdB+ASGVSHQuEGgUiY1u/YJxrkJwicwrAqBxg0ClTKp2bVPMM5NED6BYVUING4QqJRJza59gnFugvAJDKtCoHGDQKVManbtE4xzE4RPYFgVAo0bBCplUrNrn2CcmyB8AsOqEGjcIFApk5pd+wTj3AThExhWhUDjBoFKmdTs2icY5yYIn8CwKgQaNwhUyqRm1z7BODdB+ASGVSHQuEGgUiY1u/YJxrkJwicwrAqBxg0ClTKp2bVPMM5NED6BYVUING4QqJRJza59gnFugvAJDKtCoHGDQKVManbtE4xzE4RPYFgVAo0bBCplUrNrn2CcmyB8AsOqEGjcIFApk5pd+wTj3AThExhWhUDjBoFKmdTs2icY5yYIn8CwKgQaNwhUyqRm1z7BODdB+ASGVSHQuEGgUiY1u/YJxrkJwicwrAqBxg0ClTKp2bVPMM5NED6BYVUING4QqJRJza59gnFugvAJDKtCoHGDQKVManbtE4xzE4RPYFgVAo0bBCplUrNrn2CcmyB8AsOqEGjcIFApk5pd+wTj3AThExhWhUDjBoFKmdTs2icY5yYIn8CwKgQaNwhUyqRm1z7BODdB+ASGVSHQuEGgUiY1u/YJxrkJwicwrAqBxg0ClTKp2bVPMM5NED6BYVUING4QqJRJza59gnFugvAJDKtCoHGDQKVManbtE4xzE4RPYFgVAo0bBCplUrNrn2CcmyB8AsOqEGjcIFApk5pd+wTj3AThExhWhUDjBoFKmdTs2icY5yYIn8CwKgQaNwhUyqRm1z7BODdB+ASGVSHQuJmcQG26JvzkhE8gC4BAEWhCINDhtrFgvAlkARAoAk0IBDrcNhaMN4EsAAJFoAmBQIfbxoLxJpAFQKAINCEQ6HDbWDDeBLIACBSBJgQCHW4bC8abQBYAgSLQhECgw21jwXgTyAIgUASaEAh0uG0sGG8CWQAEikATAoEOt40F400gC4BAEWhCINDhtrFgvAlkARAoAk0IBDrcNhaMN4EsAAJFoAmBQIfbxoLxJpAFQKAINCEQ6HDbWDDeBLIACBSBJgQCHW4bC8abQBYAgSLQhECgw21jwXgTyAIgUASaEAh0uG0sGG8CWQAEikATAoEOt40F400gC4BAEWhCINDhtrFgvAlkARAoAk0IBDrcNhaMN4EsAAJFoAmBQIfbxoLxJpAFQKAINCEQ6HDbWDDeBLIACBSBJgQCHW4bC8abQBYAgSLQhECgw21jwXgTyAIgUASaEAh0uG0sGG8CWQAEikATAoEOt40F400gC4BAEWhCINDhtrFgvAlkARAoAk0IBDrcNhaMN4EsAAJFoAmBQIfbxoLxJpAFQKAINCEQ6HDbWDDeBLIACBSBJgQCHW4bC8abQBYAgSLQhAguUDM2XVO+0qZrvpVmH2eC4AFIYAxgJVBpAjiN4AI1/1+eTdeMedcjfAJZAPZA2QNNCAQ63DYWjDeBLAACRaAJgUCH28aC8SaQBUCgCDQhEOhw21gw3gSyAAgUgSYEAh1uGwvGm0AWAIEi0IRAoMNtY8F4E8gCIFAEmhAIdLhtLBhvAlkABIpAEwKBDreNBeNNIAuAQBFoQiDQ4baxYLwJZAEQKAJNCAQ63DYWjDeBLAACRaAJgUCH28aC8SaQBUCgCDQhEOhw21gw3gSyAAgUgSYEAh1uGwvGm0AWAIEi0IRAoMNtY8F4E8gCIFAEmhAIdLhtLBhvAlkABIpAEwKBDreNBeNNIAuAQBFoQiDQ4baxYLwJZAEQKAJNCAQ63DYWjDeBLAACRaAJgUCH28aC8SaQBUCgCDQhEOhw21gw3gSyAAgUgSYEAh1uGwvGm0AWAIEi0IRAoMNtY8F4E8gCIFAEmhAIdLhtLBhvAlkABIpAEwKBDreNBeNNIAuAQBFoQiDQ4baxYLwJZAEQKAJNCAQ63DYWjDeBLAACRaAJgUCH28aC8SaQBUCgCDQhEOhw21gw3gSyAAgUgSYEAh1uGwvGm0AWAIEi0IRAoMNtY8F4E8gCIFAEmhAIdLhtLBhvAlkABIpAEwKBDreNBeNNIAuAQBFoQiDQ4baxYLwJZAEQKAJNCAQ63DYWjDeBLAACRaAJgUCH28aC8SaQBUCgCDQhEOhw21gw3gSyAAgUgSYEAh1uGwvGm0AWAIEi0IRAoMNtY8F4E8gCIFAEmhAIdLhtLBhvAlkABIpAEwKBDreNBeNNIAuAQBFoQiDQ4baxYLwJZAEQKAJNCAQ63DYWjDeBLAACRaAJgUCH28aC8SaQBUCgCDQhEOhw21gw3gSyAAgUgSYEAh1uGwvGm0AWAIEi0IRAoMNtY8F4E8gCIFAEmhAIdLhtLBhvAlkABIpAEwKBDreNBeNNIAuAQBFoQiDQ4baxYLwJZAEQKAJNCAQ63DYWjDeBLAACRaAJgUCH28aC8SaQBUCgCDQhEOhw21gw3gSyAJMSaHh9hU/wdwj0FBDocNtYMN4EsgAIFIEmBAIdbhsLxptAFgCBItCEQKDDbWPBeBPIAiBQBJoQCHS4bSwYbwJZAASKQBMCgQ63jQXjTSALgEARaEIg0OG2sWC8CWQBECgCTQgEOtw2Fow3gSwAAkWgCYFAh9vGgvEmkAVAoAg0IRDocNtYMN4EsgAIFIEmBAIdbhsLxptAFgCBItCEQKDDbWPBeBPIAiBQBJoQCHS4bSwYbwJZAASKQBMCgQ63jQXjTSALgEARaEIg0OG2sWC8CWQBECgCTQgEOtw2Fow3gSwAAkWgCYFAh9vGgvEmkAVAoAg0IRDocNtYMN4EsgAIFIEmBAIdbhsLxptAFgCBItCEQKDDbWPBeBPIAiBQBJoQVgL9wzvz+aU/v/+kxU5u78znb98pvn58Y17w4ue9hcwV89s1Uc6u5wSyAAgUgSaEjUDvlS58qe/CHpUzS2U+2kGgUSeQBUCgCDQhLAT6aOfSLxaLo3fmL5++3N788p3F0a355XxX9XBoaXPF/HZNlLPrOYEsAAJFoAlhIdC9+fX8P492VvYmc+6Vv21+//jGpd8uX7SKuWJ+uybK2fWcQBYAgSLQhLA/ifT4RinQo/yTzrfu1D9uBHqv2ucsfnByq9CoAXPF/HZNlLPrOYEsAAJFoAlhL9BHO8WxefXh5qWb1Y8bge7Nyx8VB++Pb1z+63fanm0wV8xv10Q5u54TyAIgUASaENYC/WanEOTjG/Nr9xcnnzVnh2qBNvuchWjrc0jz2rOLH1aY127TNeUrbbrmW9uNYGScCYIHiDKBlb7sExj+kPAJ4DQsBbqX7XP+Jv+ic6De/qIr0MN57tk/3p43R/IINK4EwQNEmSC8vsIngNOwE+jJf/NnO/NL/2VPkye35jUvft76TbZzWnt29VyS+ZjBpmvGfAAdPoEsAIfwHMInhP1noH/Ij+F7zjQL9PLykvvD+eXe9ffmivntmihn13MCWQAEikATwuFWzlyG9Q1GyyZ3JyEAACAASURBVEvkzYfwNavXPpkr5rdropxdzwlkARAoAk0IB4HmZqyu8mxhPgvffk13eXPF/HZNlLPrOYEsAAJFoAlxdoFmB+qlGauPPW92f71yNin/b7PY6g1J5or57ZooZ9dzAlkABIpAE8LqTqSXl/+9V32o2Xy4ab4TqXrNqm8RaCQJZAEQKAJNCKt74YtLP39fXJL0+EZ+x3t9VeiiJdBMli8198KXrzl6Z+UcEgKNJIEsAAJFoAlh8xno4bx189FhdYn8tZXFjtpPY6qe4PTiyq1I5or57ZooZ9dzAlkABIpAE8LqJNLRzzN9Vg/6rO6F/41psduZMt++33rNtdVniJor5rdropxdzwlkARAoAk0Inkg/3DYWjDeBLAACRaAJgUCH28aC8SaQBUCgCDQhEOhw21gw3gSyAAgUgSYEAh1uGwvGm0AWAIEi0IRAoMNtY8F4E8gCIFAEmhAIdLhtLBhvAlkABIpAEwKBDreNBeNNIAuAQBFoQiDQ4baxYLwJZAEQKAJNCAQ63DYWjDeBLAACRaAJgUCH28aC8SaQBUCgCDQhEOhw21gw3gSyAAgUgSYEAh1uGwvGm0AWAIEi0IRAoMNtY8F4E8gCIFAEmhAIdLhtLBhvAlkABIpAEwKBDreNBeNNIAuAQBFoQiDQ4baxYLwJZAEQKAJNCAQ63DYWjDeBLAACRaAJgUCH28aC8SaQBUCgCDQhzAI9/uXP7jbfPPjpf3DXuJQEc8X8dk2Us+s5gSwAAkWgCWEW6PdXnvrU/I0cc8X8dk2Us+s5gSwAAkWgCbGGQB9sI9B1GW8CWQAEikATYkWg31+ZrfA0h/BrMt4EsgAIFIEmxOoe6MGqQN/cYABzxfx2TZSz6zmBLAACRaAJsSrQ4//x1Vd/ur31o1drXvvdJgOYK+a3a6KcXc8JZAEQKAJNiDU+A90s5or57ZooZ9dzAlkABIpAE2KNy5g2i7lifrsmytn1nEAWAIEi0ITgQvrhtrFgvAlkARAoAk2I0wT6tzVfbzCAuWJ+uybK2fWcQBYAgSJQR76/Mrvo+S3N7D75AqQhgT58r3UWnutA12W8CWQBECgCdWQCAu1eDYpA12W8CWQBECgCdWQCAt2fzc6/9nHNX3Eh/ZqMN4EsAAJFoI6MX6DH786e0ccxYq6Y366JcnY9J5AFQKAI1JHxC/T7K1u/1scxYq6Y366JcnY9J5AFQKAI1JEpCJQL6a0YbwJZAASauECLw9cvr85mWy9k9vnyldls9vwn1e8evred/bz6dnDBXKDHH2RLPvf+YuCFb+avO2fayyuWXL7wq/zb2YXX77Z+W/96Ker9+jxPd3GHQ3j2QK0YbwJZAASKQP/ebn32+YPyi0on+/Vp6RdOXTAT2/NXOs8xWnnhq0Mnt/fbCy6OP6hfeL5Y9ovOtysC7S/uchLJ1z60uWJ+uybK2fWcQBYAgSLQzF93Cxudmz3/9eL4w0qE++Uu5ncflH4bXLC4Bqj6RXEuxvDCzLQP319982zJpz8pXnix+jbfu314tVzRg+38t8X75N+uCLS3uINAs13QN8601awxV8xv10Q5u54TyAIgUARaein3YHkuerfwU6av6tT0frGnObhg/v3F1oKmF5qfEJe9slBetkS1omfaP2+O1Jv36Qi0v7jDIfwvf5o5vnkg0yZvjDdXzG/XRDm7nhPIAiBQBNpoqjl0z79o9FVd5TO4YOav6hel0oZf2OegNutBsaKDer3VK/ZnnY8m+wLtL+5yEqnzPFAupF+X8SaQBUCgCPTp+hxMZY7CTO1rIwszDS243BMsFzzlhX32h1y1WxlytvX88umchpNIncURqFvbWDDeBLIACBSBVr7renHl7sahBduXMeW/OeWFfUzG++6rj3/5bCWx8iTRudfLp3sYBdpe3OFeeG+YK+a3a6KcXc8JZAEQKAJ1F2j9Eee+o0C/eLa7F1hcLJWfZc9PQK0KtLc4AnVqGwvGm0AWAIEi0CGBPrPWgoY90KEX9ukZrzjPP7vw6l98vbvcxfzql4Ul31wV6MriCNSpbSwYbwJZAASKQI1eXPnkcj2BFp+BDr2wT7OicpHqsqT2L8rfltdLLd9ntzrH1FvcXqDf/W0bnge6LuNNIAuAQBGo2YvNufbKpacJtBJXqbjhF/ZpzsI/2M6+WJq3PK/fel3xjs2ubXnWvb84J5Ec28aC8SaQBUCgCNTsxfwy9rvV97nnThNo5cHdJ7ywT6Pe3a4R92fdy5gaEZe/P5gZF0egbm1jwXgTyAIgUARq9mLxkMz3mwPo0wU6+/Hd4qnu9Q1F5heucNC5E6k6Jv/q6mxWr3jrjfxWo+pK/Oq+pY+2Z+1D+GZxhwvp/6Z+FOivrs62/gnPA12X8SaQBUCgCHRAoMtb2uvbhQYF+verXbjylvbBF67SuRf++6vVd89/WBrzwXa9ootV1HKtH5Z3IvUXl5xEerD9xJW4YK6Y366JcnY9J5AFQKAIdEig2T5lfga8ehjSqSeRyqcxNRe9D7zQQOdpTMcfPVteO19/3Hn80YX8QtAXvm79/twbzcNEeotrzsJv9sEi5or57ZooZ9dzAlkABJq4QNNiDYFudhfUXDG/XRPl7HpOIAuAQBFoQqwh0M0+XdlcMb9dE+Xsek4gC4BAEWhCrLUHikDXZbwJZAEQKAJNiCcL9HiNT1IdMFfMb9dEObueE8gCIFAE6omDWQ/zQ0I3ytDzQOtHgb760+0ZJ5HWZrwJZAEQKAL1RLwC7V5Iz2VMazPeBLIACBSBJsSTBXru9U36E4FGkkAWAIEi0ITgaUzDbWPBeBPIAiBQBJoQCHS4bSwYbwJZAASKQBMCgQ63jQXjTSALgEARaEIMC/S7/K7RrQuvb/JhoAsEGksCWQAEikATYlCgzfNPNnoREwKNJYEsAAJFoAkxJNDcn+d+9OpPn920Qc0V89s1Uc6u5wSyAEqBBm8DmwAOCUSbQJvg7xDoKQwINH8G9CfFVw/f7f5j9GrMFfPbNeH1FT6BLAACRaAJMSDQ1u2bpz58zx1zxfx2TXh9hU8gC4BAEWhCDNzK+W5rr5PH2a3PeBPIAiBQBJoQQ3citR7AxOPs1me8CWQBEGjaAv13Z2JTWvEGAh1uGwvGm0AWAIEi0OQFevxu68EmBzzObm3Gm0AWAIGmLtD1c05WoB5PIpmx6ZrylTZd8600+zgTBA9gShC8DWwCOCQQbQJtgjOCQHMebM/Ol/8i3ldXuYxpfcabQBaAPVD2QNdlugItb0S6cOHCxm9FMlfMb9eE11f4BLIACBSBrsuEBbr4ov4n6Lfe2GgAc8X8dk14fYVPIAuAQBHoukxZoIvjL3+a7YH+6P2NPk4ZgcaSwLAqmyL8AIE6JJAWAYH6gMfZDbeNBeNNYFiVTRF+gEAdEkiLgEB9gECFjYtAEahTAmkREKgPzAL9rnoI6IPnNn0Ej0BPa1wLophd1SYIXgT7TRC+CAjUByaBPrxan3jf3/g5JAR6WuNaEMXsqjZB8CLYb4LwRUCgPjAIND//Xl06/2G6D1QOn8COKGZXtQmCF8F+E4QvAgL1wapA83+tvrqIfrE4/mDT/1y9uWJ+uybK2bUkitlVbYLgRbDfBOGLgEB9sCLQ/J+Eb+9zZkfxm3yWCAI9rXEtiGJ2VZsgeBHsN0H4IiBQH6wINBNm59khx+9u9iDeXDG/XRPl7FoSxeyqNkHwIthvgvBFQKA+6As092X3kP1gluTTmMInsCOK2VVtguBFsN8E4YuQnkA3++BNM32BZkfwvWeHPNje6DG8uWJ+u4bZRaDmBPabIHwREKgPDALthVj9iRRzxfx2DbOLQM0J7DdB+CIgUB8gUGHjMrsI1CmBtAgI1AeGz0BXD+H5DDRAApsAscyuaBNYJaAI4xbol1dns3PV3TtfvjLLvnm90M/D/OsLxS92y9Pa++Xl6suFYhBoFq530n1/luQ/axw8gU2AWGZXtAmsElCEUQt0v3yIZuGgD6onaub+ebC9/Loj0NZCUQi0f9Kdy5gCJbAJEMvsijaBVQKKMGaBZp788d3FF8WnhgezrfezH32RHxNnGsp+vvhyOz8+bgu0vVAUAu1fSL/LhfRhEtgEiGV2RZvAKgFFGLNAq8Py3fxaysqTxb9w+f2V1ieLbYF2F4pAoMWtnC/U+6AP30v1n/QInsAmQCyzK9oEVgkowogF2vnngHO++5tfXc2vTM9+0dxf3vsMdLlQHAItP4U4/xcff/zxR1frTx02h7lifruG2UWg5gT2myB8EcYo0M6OZv5YuJI3GysVe3YdgbYWikSgi39d/3NIxT+J9CebDWCumN+uYXYRqDmB/SYIX4RxCrSlwPy80dZzr/2u3Cv94tnCR/nBcVug7YViEWh54F7q84WvNxzAXDG/XcPsIlBzAvtNEL4I4xTocg80O2p/5u6idVh//D+9Un6g2BJoZ6FoBJrx1T/75auvfbxpey4Q6GACmwCxzK5oE1gloAgjFmj7M9Bapt9fWf7s+MP8GqGWQDsLxSRQb5gr5rdrmF0Eak5gvwnCF2GMAq1PDLXdeJDvdT7YLt34YDsTaLlQvvPZXQiBxjM54RPYBIhldkWbwCoBRRizQMvrQL/cLk+8Z0fnxx8Wh+3ZN09/slg8fLe89nP2Rv5lcwhfLYRA45mc8AlsAsQyu6JNYJWAIoxZoPWdSPku5kH55dMf1ieLihPxn5Y398xmT/3PlUybhRBoPJMTPoFNgFhmV7QJrBJQhFELtH0vfPXlQXFv5MP3tpv74o/fy0z6yUGh2dZCCDSeyQmfwCZALLMr2gRWCSjCuAU6MhCosHGZXQTqlEBaBATqAwQqbFxmF4E6JZAWAYH6AIEKG5fZRaBOCaRFQKA+QKDCxmV2EahTAmkREKgPThXoMXcihUtgEyCW2RVtAqsEFAGBemRYoPmT8p/69Pv/6PUN/nseCwQ6mMAmQCyzK9oEVgkoAgL1yJBAj4sn5WcCvVJcuro5zBXz2zXMLgI1J7DfBOGLgEB9MCTQ3dns/H+y/dSnx//VbKP/phwCHUpgEyCW2RVtAqsEFAGBemRAoMXdpuWF/V9s9x4SrcVcMb9dw+wiUHMC+00QvggI1AcDAi0eGFXdGbXPv8oZIoFNgFhmV7QJrBJQBATqEbNAj9/NHxJVCbR+ktRmMFfMb9cwuwjUnMB+E4QvQjCBnoVNacUbZoGW6qwEutlb9M0V89s1zC4CNSew3wThi4BAfYBAhY3L7CJQpwTSIiBQHwwdwucnjipzHmz0NLy5Yn67htlFoOYE9psgfBEQqA8GTiIVJ45KgRZPzt8c5or57RpmF4GaE9hvgvBFCCbQ9d9tugJ9sD17oXw+6cOrs/Y/1SzHXDG/XcPsIlBzAvtNEL4ICNQHQxfS50/Wv7C99aNny39IdHOYK+a3a5hdBGpOYL8JwhcBgfpg8F74f71d/9vwG/UnAh1KYBMgltkVbQKrBBQBgXpk+GEi3310IbPnuec/2WwAc8X8dg2zi0DNCew3QfgiIFAf8DzQgbYJnsAmQCyzK9oEVgkoAgL1CAIdaJvgCWwCxDK7ok1glYAiIFCPrAj0u79dZZPPVTZXzG/XMLsI1JzAfhOELwIC9UFfoN9fma3CnUgBEtgEiGV2RZvAKgFFQKAeQaADbRM8gU2AWGZXtAmsElAEBOqRvkCP/+bjgg9ns62f/ZOPP/7Vs7Ot1/+KWzn9J7AJEMvsijaBVQKKgEA9MnASKdsRrS///GKjO6AIdCiBTYBYZle0CawSUAQE6pHTHqhcwQOVgySwCRDL7Io2gVUCioBAPXLaA5UrHmzzNKYACWwCxDK7ok1glYAiIFCPnPY8UNM3cswV89s1zC4CNSew3wThi5CGQHc3+i+2PZkhgXb2QBFogAQ2AWKZXdEmsEpAERCoRwY/A33G+LUec8X8dg2zi0DNCew3QfgiIFAfDP+zxi+UH3wefzDjnzUOkcAmQCyzK9oEVgkoAgL1yNC98Luz2ey5V199NX8e6AubDGCumN+uYXYRqDmB/SYIX4RRCjTz4YOrs60/KZ6nee794mcP39vOZPSJ+dfZT77Mr1W/21/0YHbxi+3Z+U0+DD5nSKD5jifPAw2ZwCZALLMr2gRWCSjCuAX6WvEg4ov5Hlz5b2E8KJ9MvPWm8de7s1eLXxcfM7YXPZj9KPtukxcQFZz2PNB87/Pc65t8ksgCgQ4msAkQy+yKNoFVAoowboHOXrh7nN8H+cbi4bvlv8yWf5qY/Sg/lb366+wnT3+yyPY13+wteuDBngseZzfYNsET2ASIZXZFm8AqAUUYt0Bz62V7kvlxb/HvAdf38eznP1r99W55o+T+yqIHm/233GoQ6EDbBE9gEyCW2RVtAqsEFGHcAs3VWF1GmRuyuaenuJ9n5df1PZP5xerdRTf7r7E3rDxM5Jev/uxu/r9tfsadSP4T2ASIZXZFm8AqAUWYmEDbD4UzCbQ4C5/Ls7toIIF+fyV/895D7biQPkACmwCxzK5oE1gloAjjFmjuw5YhWyoqBNr7dVug3UUPNnr5egMCHWib4AlsAsQyu6JNYJWAIkxMoO2PMp8g0PaigQS6Fn/4+Xx+6e07T1rs5PbOfF4t9vjGvODFz3sLmSvmt2uYXQRqTmC/CcIXYRoCzY7L3zzl1/VnoPn95t1FIxbo70sXXvrt6YtVziyV+WgHgZ4tgU2AWGZXtAmsElCESQm0PL++6OxvdgVa/Lo4Ad9ZNCaB/u+dT2MP55d+sVgc3VqVYZe9+eU7+WKX7xcvetm8lLlifruG2UWg5gT2myB8ESYi0O+v5Bd6Vld6mgQ6e+bu4otZdR3octF4BHr8Qecz0JNb85v5f7MdzJuGpe/Nr5dfPNopBPv4RrGnulf/uI+5Yn67htlFoOYE9psgfBEmItDFQXl7UXFHuUmgrza/7SwaUKBfvnLhwnPv1989uNo9ifT4RrXnWTnxKP+k863mA9FGoPeqfc7iBye3hg74zRXz2zXMLgI1J7DfBOGLMBWBVje4v2/+dfaTbI9z643y5a1Fgwn04dXS4uXHCcU98eaz8KVAqw83L9V7o41A96od1OLg/fGNy3/9TtuzDeaK+e0aZheBmhPYb4LwRRilQEfHikCXVzDlBi1san6iSXlsnh3IX7u/OPms+UC0Fmizz/lo5/L95hzS8qj/hxXmWDZdU77Spmu+jTGBTQCHBKJN8AOKEEsRVAnOSOoC3c+M+Ub5nzfLp5u8YL6gvzxE7xyot7/oCvRwnnv2j7eXp+4R6BMS2ASIZXZFm4AixJDgjCQu0Px2qOLCqvzsVu7PoQfqHRYu7Gjy5Na85sXPW7/Jdk5rz66eSzIfM9h0DYfw0Rw9ijaBVQKKwCG8RwwCLS/nz+R5/urg7uficKf41LPnTLNAi+uYqpfNW98UmCvmt2uYXQRqTmC/CcIXAYH6wHwr56L6LLQ+ubXCvepYvL7BaHmJvPkQvqa6tqmFuWJ+u4bZRaDmBPabIHwREKgPThXo4AP1fl9/llld5dnCfBa+pmPTAnPF/HYNs4tAzQnsN0H4IiBQH5wq0IF/zONkb/5StR9ZX1W/ZOVsUv7fZrHVG5LMFfPbNcwuAjUnsN8E4YuAQH1wmkCHHsK01/og8171dfPhpvlOpL1SnKu+RaBDCWwCxDK7ok1glYAiIFCPWAj0XvtE0OMb+R3vi292ajM2As1k+VJzL/yjnfwypqN3Vs4hIdChBDYBYpld0SawSkAREKhHzi7Q1nmjfK/ysLpE/trKgkftpzHdq840rdyKZK6Y365hdhGoOYH9JghfBATqg7ML9HDeEWh1L/xvDEse3c6Webva5TzKnyF6rb//iUAHE9gEiGV2RZvAKgFFCC3Qs3CWNUeJzWegUswV89s1zC4CNSew3wThi4BAfWAQ6Cr8kx4BEtgEiGV2RZvAKgFFCCvQxECgwsZldhGoUwJpERCoDwz/rPEq/LPGARLYBIhldkWbwCoBRUCgHrH6R+WUmCvmt2uYXQRqTmC/CcIXAYH6AIEKG5fZRaBOCaRFQKA+QKDCxmV2EahTAmkREKgPEKiwcZldBOqUQFoEBOoDBCpsXGYXgTolkBYBgfoAgQobl9lFoE4JpEVAoD5AoMLGZXYRqFMCaREQqA8QqLBxmV0E6pRAWgQE6gMEKmxcZheBOiWQFgGB+gCBChuX2UWgTgmkRUCgPkCgwsZldhGoUwJpERCoDxCosHGZXQTqlEBaBATqAwQqbFxmF4E6JZAWAYH6AIEKG5fZRaBOCaRFQKA+QKDCxmV2EahTAmkREKgPEKiwcZldBOqUQFoEBOoDBCpsXGYXgTolkBYBgfoAgQobl9lFoE4JpEVAoD5AoMLGZXYRqFMCaREQqA8QqLBxmV0E6pRAWgQE6gMEKmxcZheBOiWQFgGB+gCBChuX2UWgTgmkRUCgPkCgwsZldhGoUwJpERCoDxCosHGZXQTqlEBaBATqAwQqbFxmF4E6JZAWAYH6AIEKG5fZRaBOCaRFQKA+QKDCxmV2EahTAmkREKgPEKiwcZldBOqUQFoEBOoDBCpsXGYXgTolkBYBgfoAgQobl9lFoE4JpEVAoD5AoMLGZXYRqFMCaREQqA8QqLBxmV0E6pRAWgQE6gMEKmxcZheBOiWQFgGB+gCBChuX2UWgTgmkRUCgPkCgwsZldhGoUwJpERCoDxCosHGZXQTqlEBaBATqAwQqbFxmF4E6JZAWAYH6AIEKG5fZRaBOCaRFQKA+QKDCxmV2EahTAmkREKgPEKiwcZldBOqUQFoEBOoDBCpsXGYXgTolkBYBgfoAgQobl9lFoE4JpEVAoD5AoMLGZXYRqFMCaREQqA8QqLBxmV0E6pRAWgQE6gMEKmxcZheBOiWQFgGB+gCBChuX2UWgTgmkRUCgPkCgwsZldhGoUwJpERCoDxCosHGZXQTqlEBaBATqAwQqbFxmF4E6JZAWAYH6AIEKG5fZRaBOCaRFQKA+QKDCxmV2EahTAmkREKgPEKiwcZldBOqUQFoEBOoDBCpsXGYXgTolkBYBgfoAgQobl9lFoE4JpEVAoD5AoMLGZXYRqFMCaREQqA8QqLBxmV0E6pRAWgQE6gMEKmxcZheBOiWQFgGB+gCBChuX2UWgTgmkRUCgPkCgwsZldhGoUwJpERCoDxCosHGZXQTqlEBaBATqAwQqbFxmF4E6JZAWAYH6AIEKG5fZRaBOCaRFQKA+QKDCxmV2EahTAmkREKgPEKiwcZldBOqUQFoEBOqD4AI1Y9M15SttuubbGBPYBHBIINoEP6AIsRRBlQBOI7hAzf+XZ9M17IFGs/Mj2gRWCSgCe6AeQaDCxmV2EahTAmkREKgPEKiwcZldBOqUQFoEBOoDBCpsXGYXgTolkBYBgfoAgQobl9lFoE4JpEVAoD5AoMLGZXYRqFMCaREQqA8QqLBxmV0E6pRAWgQE6gMEKmxcZheBOiWQFgGB+gCBChuX2UWgTgmkRUCgPkCgwsZldhGoUwJpERCoDxCosHGZXQTqlEBaBATqAwQqbFxmF4E6JZAWAYH6AIEKG5fZRaBOCaRFQKA+QKDCxmV2EahTAmkREKgPEKiwcZldBOqUQFoEBOoDBCpsXGYXgTolkBYBgfoAgQobl9lFoE4JpEVAoD5AoMLGZXYRqFMCaREQqA8QqLBxmV0E6pRAWgQE6gMEKmxcZheBOiWQFgGB+gCBChuX2UWgTgmkRUCgPkCgwsZldhGoUwJpERCoDxCosHGZXQTqlEBaBATqAwQqbFxmF4E6JZAWAYH6AIEKG5fZRaBOCaRFQKA+QKDCxmV2EahTAmkREKgPEKiwcZldBOqUQFoEBOoDBCpsXGYXgTolkBYBgfoAgQobl9lFoE4JpEVAoD5AoMLGZXYRqFMCaREQqA8QqLBxmV0E6pRAWgQE6gMEKmxcZheBOiWQFgGB+gCBChuX2UWgTgmkRUCgPkCgwsZldhGoUwJpERCoDxCosHGZXQTqlEBaBATqAwQqbFxmF4E6JZAWAYH6AIEKG5fZRaBOCaRFQKA+QKDCxmV2EahTAmkREKgPEKiwcZldBOqUQFoEBOoDBCpsXGYXgTolkBYBgfoAgQobl9lFoE4JpEVAoD5AoMLGZXYRqFMCaREQqA8QqLBxmV0E6pRAWgQE6gMEKmxcZheBOiWQFgGB+gCBChuX2UWgTgmkRUCgPkCgwsZldhGoUwJpERCoDxCosHGZXQTqlEBaBATqAwQqbFxmF4E6JZAWAYH6AIEKG5fZRaBOCaRFQKA+QKDCxmV2EahTAmkREKgPEKiwcZldBOqUQFoEBOoDBCpsXGYXgTolkBYBgfoAgQobl9lFoE4JpEVAoD5AoMLGZXYRqFMCaREQqA8QqLBxmV0E6pRAWgQE6gMEKmxcZheBOiWQFgGB+gCBChuX2UWgTgmkRUCgPkCgwsZldhGoUwJpERCoDxCosHGZXQTqlEBaBATqAwQqbFxmF4E6JZAWAYH6AIEKG5fZRaBOCaRFQKA+QKDCxmV2EahTAmkREKgPEKiwcZldBOqUQFoEBOoDBCpsXGYXgTolkBYBgfoAgQobl9lFoE4JpEVAoD5AoMLGZXYRqFMCaREQqA8QqLBxmV0E6pRAWgQE6gMEKmxcZheBOiWQFgGB+gCBChuX2UWgTgmkRUCgPkCgwsZldhGoUwJpERCoD2wF+vjGy09c5uT2znz+9p1q+XnBi5/3FjJXzG/XMLsI1JzAfhOELwIC9YGtQPfmTxRo5cxSmY92EOjZEtgEiGV2RZvAKgFFQKAesRPoyd78yQLdm1++szi6Nb98P/vmcGh5c8X8dg2zi0DNCew3QfgiIFAfWAn0D+/MBwV6b369/OLRTrG3+fjGpd8ucpteNy9vrpjfrmF2Eag5gf0mCF8EBOoDG4Hem8+vnL0d/AAAG0ZJREFUfdMI9Cj/pPOtO8tfXq+/eHn5g5NbhUYNmCvmt2uYXQRqTmC/CcIXAYH6wEqgL/1meUhefbh56Wb9y1qge/PyR8WSj29c/ut32p5tMFfMb9cwuwjUnMB+E4QvAgL1ge1JpFqgj2/Mr91fnHzWnB2qBdrscz7auXy/OYc0rz27+GGFefU2XVO+0qZrvo0xgU0AhwSiTfADihBLEVQJ4DRcBdo5UG9/0RXo4Tz37B9vz5sjeQT6hAQ2AWKZXdEmoAgxJIDTcBRoR5Mnt+Y1L37e+k22c1p7dvVckvmYwaZrOISP5uhRtAmsElAEDuE94izQjjPNAi2uY6pf1vqmwFwxv13D7CJQcwL7TRC+CAjUB44CrW8wWl4ibz6Er6mubWphrpjfrmF2Eag5gf0mCF8EBOoDZ4H2L08yn4Wv6di0wFwxv13D7CJQcwL7TRC+CAjUB+6H8De7v1g5m5T/t1ls9YYkc8X8dg2zi0DNCew3QfgiIFAfuJ+FL3cpmw83zXci7Q35FoEOJbAJEMvsijaBVQKKgEA9IrgO9PKdxeKbndqMjUAzWb7U3Av/aCe/jOnonZVzSAh0KIFNgFhmV7QJrBJQBATqEVeBLg6rS+SvrSxy1H4a073qTNPKrUjmivntGmYXgZoT2G+C8EVAoD5wFmh1L/xvDMsc3c6U+Xa1y3n08/n80rX+/icCHUxgEyCW2RVtAqsEFAGBeoQn0gsbl9lFoE4JpEVAoD5AoMLGZXYRqFMCaREQqA8QqLBxmV0E6pRAWgQE6gMEKmxcZheBOiWQFgGB+gCBChuX2UWgTgmkRUCgPkCgwsZldhGoUwJpERCoDxCosHGZXQTqlEBaBATqAwQqbFxmF4E6JZAWAYH6AIEKG5fZRaBOCaRFQKA+QKDCxmV2EahTAmkREKgPEKiwcZldBOqUQFoEBOoDBCpsXGYXgTolkBYBgfoAgQobl9lFoE4JpEVAoD5AoMLGZXYRqFMCaREQqA8QqLBxmV0E6pRAWgQE6gMEKmxcZheBOiWQFgGB+gCBChuX2UWgTgmkRUCgPkCgwsZldhGoUwJpERCoDxCosHGZXQTqlEBaBATqAwQqbFxmF4E6JZAWAYH6AIEKG5fZRaBOCaRFQKA+QKDCxmV2EahTAmkREKgPEKiwcZldBOqUQFoEBOoDBCpsXGYXgTolkBYBgfoAgQobl9lFoE4JpEVAoD5AoMLGZXYRqFMCaREQqA8QqLBxmV0E6pRAWgQE6gMEKmxcZheBOiWQFgGB+gCBChuX2UWgTgmkRUCgPkCgwsZldhGoUwJpERCoDxCosHGZXQTqlEBaBATqAwQqbFxmF4E6JZAWAYH6AIEKG5fZRaBOCaRFQKA+QKDCxmV2EahTAmkREKgPEKiwcZldBOqUQFoEBOoDBCpsXGYXgTolkBYBgfoAgQobl9lFoE4JpEVAoD5AoMLGZXYRqFMCaREQqA8QqLBxmV0E6pRAWgQE6gMEKmxcZheBOiWQFgGB+gCBChuX2UWgTgmkRUCgPkCgwsZldhGoUwJpERCoDxCosHGZXQTqlEBaBATqAwQqbFxmF4E6JZAWAYH6AIEKG5fZRaBOCaRFQKA+QKDCxmV2EahTAmkREKgPEKiwcZldBOqUQFoEBOoDBCpsXGYXgTolkBYBgfoAgQobl9lFoE4JpEVAoD5AoMLGZXYRqFMCaREQqA8QqLBxmV0E6pRAWgQE6gMEKmxcZheBOiWQFgGB+gCBChuX2UWgTgmkRUCgPkCgwsZldhGoUwJpERCoDxCosHGZXQTqlEBaBATqAwQqbFxmF4E6JZAWAYH6AIEKG5fZRaBOCaRFQKA+QKDCxmV2EahTAmkREKgPEKiwcZldBOqUQFoEBOoDBCpsXGYXgTolkBYBgfoAgQobl9lFoE4JpEVAoD5AoMLGZXYRqFMCaREQqA8QqLBxmV0E6pRAWgQE6gMEKmxcZheBOiWQFgGB+gCBChuX2UWgTgmkRUCgPkCgwsZldhGoUwJpERCoDxCosHGZXQTqlEBaBATqAwQqbFxmF4E6JZAWAYH6ILhAzdh0TflKm675NsYENgEcEog2wQ8oQixFUCWA0wguUPP/5dl0DXug0ez8iDaBVQKKwB6oRxCosHGZXQTqlEBaBATqAwQqbFxmF4E6JZAWAYH6AIEKG5fZRaBOCaRFQKA+QKDCxmV2EahTAmkREKgPEKiwcZldBOqUQFoEBOoDBCpsXGYXgTolkBYBgfoAgQobl9lFoE4JpEVAoD5AoMLGZXYRqFMCaREQqA8QqLBxmV0E6pRAWgQE6gMEKmxcZheBOiWQFgGB+gCBChuX2UWgTgmkRUCgPkCgwsZldhGoUwJpERCoDxCosHGZXQTqlEBaBATqAwQqbFxmF4E6JZAWAYH6AIEKG5fZRaBOCaRFQKA+QKDCxmV2EahTAmkREKgPEKiwcZldBOqUQFoEBOoDBCpsXGYXgTolkBYBgfoAgQobl9lFoE4JpEVAoD5AoMLGZXYRqFMCaREQqA8QqLBxmV0E6pRAWgQE6gMEKmxcZheBOiWQFgGB+gCBChuX2UWgTgmkRUCgPkCgwsZldhGoUwJpERCoDxCosHGZXQTqlEBaBATqAwQqbFxmF4E6JZAWAYH6AIEKG5fZRaBOCaRFQKA+QKDCxmV2EahTAmkREKgPEKiwcZldBOqUQFoEBOoDBCpsXGYXgTolkBYBgfoAgQobl9lFoE4JpEVAoD5AoMLGZXYRqFMCaREQqA8QqLBxmV0E6pRAWgQE6gMEKmxcZheBOiWQFgGB+gCBChuX2UWgTgmkRUCgPkCgwsZldhGoUwJpERCoDxCosHGZXQTqlEBaBATqAwQqbFxmF4E6JZAWAYH6AIEKG5fZRaBOCaRFQKA+QKDCxmV2EahTAmkREKgPEKiwcZldBOqUQFoEBOoDBCpsXGYXgTolkBYBgfoAgQobl9lFoE4JpEVAoD5AoMLGZXYRqFMCaREQqA8QqLBxmV0E6pRAWgQE6gMEKmxcZheBOiWQFgGB+gCBChuX2UWgTgmkRUCgPkCgwsZldhGoUwJpERCoDxCosHGZXQTqlEBaBATqAwQqbFxmF4E6JZAWAYH6AIEKG5fZRaBOCaRFQKA+QKDCxmV2EahTAmkREKgPEKiwcZldBOqUQFoEBOoDBCpsXGYXgTolkBYBgfoAgQobl9lFoE4JpEVAoD5AoMLGZXYRqFMCaREQqA8QqLBxmV0E6pRAWgQE6gMEKmxcZheBOiWQFgGB+gCBChuX2UWgTgmkRUCgPkCgwsZldhGoUwJpERCoDxCosHGZXQTqlEBaBATqAwQqbFxmF4E6JZAWAYH6AIEKG5fZRaBOCaRFQKA+QKDCxmV2EahTAmkREKgPEKiwcZldBOqUQFoEBOoDBCpsXGYXgTolkBYBgfoAgQobl9lFoE4JpEVAoD5AoMLGZXYRqFMCaREQqA8QqLBxmV0E6pRAWgQE6gMEKmxcZheBOiWQFgGB+sBKoCe3d+bzt++cabGh15gr5rdrmF0Eak5gvwnCFwGB+sBGoI9vzHNe/PwMiw2+xlwxv13D7CJQcwL7TRC+CAjUBzYC3ZtfvrM4ujW/fH/9xQZfY66Y365hdhGoOYH9JghfBATqAwuBPtop9iMf37j0W8Nv782vGxYbfo25Yn67htlFoOYE9psgfBEQqA8sBHpv/nL13+v5f47yDzffurP87XXDYr3XtDBXzG/XMLsI1JzAfhOELwIC9YGFQPfmN4v/HhZSfLRTfLh56Wb120aRncW6r2ljrpjfrmF2Eag5gf0mCF8EBOqDswv05FZ1GP5o5/L9/OTQtfuLk8+a00O1QDuLdV9T8MMK85vYdE35Spuu+TbGBDYBHBKINsEPKEIsRVAlgNNwFejKsblGoAAA8eMk0Bc/72lyXtP5Te+b7urMxwx2aNdGgpEmCB5gcgkcBDN1HPdAe840C9S4B1qjrbNybSQYaYLgASaXwM0xk8ZRoNX18a1r5Nc9hK/R1lm5NhKMNEHwAJNLYCmXFHA8C796YafmLLxtnZVrI8FIEwQPMLkEZ5dEMlhdB3q9+W921H7T/NvOYt1vOmjrrFwbCUaaIHiAySU4uySSwfVOpHvVzZmH9U2amjuRbOusXBsJRpogeIDJJbC1SwJYCDTb63ypua/98Y38JvfFNzv1nmgj0M5inW86aOusXBsJRpogeIDJJXAxzMSxeZjIUfvJSoflnUjza6cvdnS2pzHZ1lm5NhKMNEHwAJNLYCGJVLB6HujR7cyFb9+vv8nvhf/NkxdrfdNCW2fl2kgw0gTBA0wugY0kEiHSJ9Lb1lm5NhKMNEHwAJNLEFoSEYNApZAgggTBA0wuQWhJRAwClUKCCBIEDzC5BKElETEIVAoJIkgQPMDkEoSWRMQgUCkkiCBB8ACTSxBaEhGDQKWQIIIEwQNMLkFoSUQMApVCgggSBA8wuQShJRExCFQKCSJIEDzA5BKElkTEIFApJIggQfAAk0sQWhIRg0ClkCCCBMEDTC5BaElEDAKVQoIIEgQPMLkEoSURMQhUCgkiSBA8wOQShJZExCBQKSSIIEHwAJNLEFoSEYNApZAgggTBA0wuQWhJRAwClUKCCBIEDzC5BKElETEIVAoJIkgQPMDkEoSWRMQgUCkkiCBB8ACTSxBaEhGDQKWQIIIEwQNMLkFoSUQMApVCgggSBA8wuQShJRExCFQKCSJIEDzA5BKElkTEIFApJIggQfAAk0sQWhIRg0ClkCCCBMEDTC5BaElEDAKVQoIIEgQPMLkEoSURMQhUCgkiSBA8wOQShJZExCBQKSSIIEHwAJNLEFoSEYNApZAgggTBA0wuQWhJRExwgSr54Q9JQILwAUiQDgiUBFNLEDwACdIBgZJgagmCByBBOiBQEkwtQfAAJEgHBEqCqSUIHoAE6YBASTC1BMEDkCAdECgJppYgeAASpAMCJcHUEgQPQIJ0mJRAAQB8gkABACxBoAAAliBQAABLECgAgCUIFADAEgQKAGAJAgUAsGREAj35F386n8/f+s06yx7OXxa/++FP/sFf3q+T/Mt/9J997jPEvXmL62d6qV2I5av25vObp6/pzO9w9ki9v3/vjNvA6j1P59FOk+fFZSvcawXTt+DitBk4+RfXTn/pRvLAeATatOxLXt21XGNjkvzrF6ct0Mc3qj/w8Y15vYIhbSHQ5qebFugpM/DEt0OgG2E0Aj25Nb98J/vvH95ZpxE2IdCf7DR7ZT/Z8SvQgkZqZ8IuxMmtS7+tXv6Tncv3Oz9yfgfL7bL8+6MQ6JOKsQFhnTYDCDQMoxHo4byc42yOBga5u7ReoC+90+yV/edruWzEAs32pcrd7b35P6zE+agSqfs7IFBLTpsBBBqG0Qj0XutTuevNDBU/3Zvf/OZP5/O37xS//mZnfukXVbf84efZ4c5P/vz+svfu2bZRtoLPKqkcXvrvq1k+uj2v33fzIVYEUq3m6HZ2YPdW+b5H+Xv92S8WziEelbvb+aTeq9/tev/dWu/Q/fM3Eqnz9z96J3uz+71tcTi/nr3BS7/Vvecp26ct0PqNq220oRbsz0Br5dm+6Tz/rMW4NTaWB0Yk0MPux45dgf7Z8sOoveLL/6Joit9Xnxi93Exf1mg3DStf6/0v/7/VMfzei/9bubbD8iOpSzcXPkIMCPRRK0T9GdnLC9cQj28U05XvdlYu3Zu33qF4t/Y7dP78TUVa/v3/oFhrHrGrjPzneWLVew7SF2j5xqVAN9WC/Rlordws0DLU5vLAiAT6+Mb80p//m+bbrkDnL9/P/2/2Zt41l36xONmblx10KT9d+c08P94p59/uMDgnE+i/vVW8+PGNl8vVZHP69r9ZnPy+Wv+mQ5gFmm2Xa9keyGf5bGWz8A8zp/xhJ38vxxB7xUFi/hblkvX/Lt+t8w7tP39Dkdp/f/5ZYPlmXWUUTlVuhiH6Ai335gqBbqwF+zPQWXm5g2nYGhvMAyMS6OLonfz/Od/6y7KBugK93BzMlT/PRujlZpny/2LLBrP/IOiw2MG4WbznzbLp6mOfPT8hzAKtQ+Sz2/lozDHEYb5o+YLCpeV+aPvdeu+w/PM3FKn99/e3da2M4s2Um2GI5Vn4ci3lOxo2i+wdc4wz0F65YWtsMg+MSKCLkz8U7bP60dde2QLl3lLdyVVX/PH/+e/emZe7Rfn47TkcPl2+X/TaSbYfWqysOfY5LI+TNh3CKNDm3Hh+sJ0leulfNUu7hSiEWe5n3SuteHPRfbfOO7T+/E1Fav/9zZv1lFGIVbkZhjdPV6D1x4nXN9iCi94MdFZuEmgRaqN5YEQCzfn/8guJy7Jfz7/vz1A9ZGU7lf+HPS8v4MwbxeFwJW/H4uW5WYovmh2d4rvNhxgQaD3I+WYprpd86S/vt5a2DXFyKxu/+lPWXIT5H9t5t847eIhk3gM3KEO5GYboH8K3BbqpFqxoZqCz8lMEuuE8aTMygWYc3Vg9C998Xfd10S35XsKlt/7xvyr3FPMfORyuVLuZN4tdsUqgzWVNXYFuKIRRIPmF7ktbLfIz4RnX7ruHuJcZc/kpWXlSqfNunXfwEGkdgVZrEG6GAfoCXX5osbkWXFLOQGflJoG+3E66yTwJMxaBtj7XqlR2Pf/6tD3Q/FOf6oiu1MDl+w6HK8W7ZqvNj+DPsAcqDDEg0N4VgSf/Mr9O5bp7iMP6o95iT+WweMvOuw3tgW4q0hkEKtwMAwwLdHMt2JuB7soHBbq5PLAYj0BbF1ucLtDlBz7119keUXnRzaX/4Zb94Urxrlkz/q879RUg/c9ANx1i6BB+ZQBOPpt3P6G0CvH4xsv1kWlmz/KkfOfdep+BbjzSmQQq2wwDnCbQTbVgbwa6Kz9FoJvKA4vxCDSrf+cUQvnpXOfUYmueip/X3XJY3T6eXxdnf7hSyOTk1qV/tPz4vXcWftMhlgJp//H3Gsnl1z+WSxQ3DTmH2Lv831Z3/Dza+Q+rOWu/m+n07r0NRjrtKoQyRO+gVbMZzAwLdHMt2JuB7srLCIatscE8MCKB5tfA/eJ+cfNPednb/BeLo1vz/vA+2sm+Ofn9vDleyfZDqm7JP5u7bv3+5d7YvfJzvfZ1oH+8XV1Ut+kQS4G0//hshfn90cVFkdW90ke3JCHuXfrT6pDx5Fb9RJH2u7XfoX9p6iYimQXa3haVMrSbwcwpAt1YC/ZmoLvysj8NW2ODeWBEAl2ePyxucClP9b74v/SHtzwDW952cVguf/mzZq7WuIt+iLJBs2YsT6YY7kTadIilQNp/fB1inj/NrL64pnhYj2uI6m9dFH9c80y71ru136Hz528mklmg7W3RUoZuMwxtnEGBbqwF+zPQWfmj4q4j09bYYB4YkUAXJ9VtvOVVxCe3swG50z+BsSjOwNY3/uYXzf3kF62LTAYeh7EOh/VNLvl71bPcuRd+0yFaF5y0/vj6xvPyEZHF18Wdzu4hqr+1/OObt26/W+sdTLfniyMN3Mra2haNMpSbwcxpAt1UCy76M9BZ+f9d/P+daWtsMA+MSKDO3IvhcIUQZkJE8v+esW342PKMj4QEOvhAS0KEJ0Qk/+8Z24aPLc8ISUig33QuciFEVISI5P89Y9vwseUZIckIdG8eweflhDATIpL/94xtw8eWZ5QkI9DP8od6hYYQZkJE8v+esW342PKMkmQECgCgBoECAFiCQAEALEGgAACWIFAAAEsQKACAJQgUAMASBAoAYAkCTZ7dWc2F5z9xW9XxR9uz2VO/Lr95sD17pvnNfrb6i/U32W8urry2z1oLAYQFgSbPUqAZz991XtVTn5bfHL/bfJl/PVvqNLPpm09cFwKFEYBAk6cj0NnTDgbNnPf3Wi/fn239evkbs1lPXRkChdhBoMmzW+vs+Kv32vuJZ+egu2fZ+jbb53xtu/7u+yvrvAkChRGAQJNnt7U/mImu2Ws8OwfdFy9Fme9z/vMrtRAP1jmCR6AwBhBo8rQFmh/P2++C9gSaabP6QKA4n7Rbf7e7zhE8AoUxgECTp+OzbK+x+u6r9/LPLS+8nkuvkVn/6PthvtBWefJ+v/wQteXQ5kPQ4qxRrdelV9uvXvm+fs9sf/X8Gr4FCAECTZ6OQDO7FZo7/qA+q5TbK/Nm6bwH252j78qZs60/WZgEWi9dnjWqv2tsXL969sLC8H212ME2/oR4QaDJ0z2iri4xyv7zQqbMh1fLQ/rdyov7/WXP/y7bV71afajZO4Rv9lfLK0IzjT5Tvqpe1yzf2fzug8qYve9LgT7AnxAzCDR5TAJtDtWrfc/qvE/twEX7d8vrkvoCrT/2bKScL1UfwS+vsy+Navj+Iv6EyEGgybMi0IstFVZurITaPYJfXudZH273BXpQK7Pl1++rs/H77etCn1n9Pl8n/oTIQaDJYzyE7/+2/E/3CH75wsqvKwIthVvvW5bqNOzM5juq/e/zVz1/Za3z9QDBQKDJs9uzYiPQ7776+JfPzuq9x+zH3SP45dn0+ssVgWY/v7h0cvny6u0ym7Z46tP+9+XNSzMuZYKoQaDJYzwLv/ji2ZbMqn3M7hH8yj7jqkDrfcvqDfZLUda7o08W6PltdkEhahBo8nQEmmkrV2Hx8I/ZhVf/4uv6t7kKDzo6W2MPtPgQdHl26MH21q9rCfevKF25v7NIsu90aynApkGgyWO6E6m6iqn121yOu12bPfkz0OwXW79efqqafwhaf4za0u/C9H15YioX+Rq3fQIEAoEmT1ugX5QXwi9t1tyZlH3x4ytdmS3NeDAzn4UvPgRtPXspM3Aj4d1m4fLd+t8314FyEA/xgkCTZ/k0pi9fqZ7GtBTofvMUut3Zue2uy558HWj++n+vdWx+kK2jPi1UfViwqM/LG76/WAbgIB6iBYEmj+l5oNUhfH6PUS3Fg9VH3bXuRKpuW18RaP6q5X5rfmKoWSR/9fuZfT+cNZfbt7+vBNqc1QKIEASaPB2BVp98fn+1+v75D2v/5afJ+x9Hdu6FNwo0f9VyvzX/SHP5Sed+V9q971sPE3F5yDPAJkGgydP6N5Fe/7r+4fFHz+YPRvpd6+y46Sl05fOTXqheZhBo7/l4u50LOx++l18r9dz7xu+bZ47scjEoRAsChTXZ58NIgB4IFNYjO/zmgiKALggU1uPBNtcTAfRAoLAWD9/lk0iAPggU1mB/NuOCdoAVECisQf4PE33y5MUAEgOBAgBYgkABACxBoAAAliBQAABLECgAgCUIFADAEgQKAGAJAgUAsASBAgBYgkABACxBoAAAliBQAABLECgAgCUIFADAkv8fYL68s6V5tVwAAAAASUVORK5CYII=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2" y="838201"/>
            <a:ext cx="682785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96000" y="441317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rider types prefer “classic” bike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Visualization: Ride Count by Month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59971"/>
            <a:ext cx="7010400" cy="500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2829" y="41910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Ride count for casual and members peaks in 3Q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8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914400"/>
            <a:ext cx="6926580" cy="494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Visualization: Ride Count by Day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4114800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Casual riders ride count peaks on </a:t>
            </a:r>
            <a:r>
              <a:rPr lang="en-US" u="sng" dirty="0" smtClean="0"/>
              <a:t>weekends</a:t>
            </a:r>
            <a:r>
              <a:rPr lang="en-US" dirty="0" smtClean="0"/>
              <a:t> while member demand is fairly consistent throughout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09800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81329"/>
            <a:ext cx="8382000" cy="4309872"/>
          </a:xfrm>
        </p:spPr>
        <p:txBody>
          <a:bodyPr/>
          <a:lstStyle/>
          <a:p>
            <a:r>
              <a:rPr lang="en-US" sz="2400" dirty="0" smtClean="0"/>
              <a:t>Based on this analysis, we’ve identified three (3) differences between casual and member customers</a:t>
            </a:r>
          </a:p>
          <a:p>
            <a:r>
              <a:rPr lang="en-US" sz="2400" dirty="0" smtClean="0"/>
              <a:t>Casual members: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z="2000" dirty="0" smtClean="0"/>
              <a:t>Demand </a:t>
            </a:r>
            <a:r>
              <a:rPr lang="en-US" sz="2000" dirty="0"/>
              <a:t>for bikes peaks on the </a:t>
            </a:r>
            <a:r>
              <a:rPr lang="en-US" sz="2000" u="sng" dirty="0" smtClean="0"/>
              <a:t>weekend</a:t>
            </a:r>
            <a:r>
              <a:rPr lang="en-US" sz="2000" dirty="0" smtClean="0"/>
              <a:t> while member</a:t>
            </a:r>
            <a:r>
              <a:rPr lang="en-US" sz="2000" dirty="0"/>
              <a:t> </a:t>
            </a:r>
            <a:r>
              <a:rPr lang="en-US" sz="2000" dirty="0" smtClean="0"/>
              <a:t>demand </a:t>
            </a:r>
            <a:r>
              <a:rPr lang="en-US" sz="2000" dirty="0"/>
              <a:t>is fairly consistent throughout the </a:t>
            </a:r>
            <a:r>
              <a:rPr lang="en-US" sz="2000" dirty="0" smtClean="0"/>
              <a:t>week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z="2000" dirty="0" smtClean="0"/>
              <a:t>Demand </a:t>
            </a:r>
            <a:r>
              <a:rPr lang="en-US" sz="2000" dirty="0"/>
              <a:t>for </a:t>
            </a:r>
            <a:r>
              <a:rPr lang="en-US" sz="2000" dirty="0" smtClean="0"/>
              <a:t>bikes peaks </a:t>
            </a:r>
            <a:r>
              <a:rPr lang="en-US" sz="2000" dirty="0"/>
              <a:t>slightly early in the year (July vs. September) versus member </a:t>
            </a:r>
            <a:r>
              <a:rPr lang="en-US" sz="2000" dirty="0" smtClean="0"/>
              <a:t>riders</a:t>
            </a:r>
          </a:p>
          <a:p>
            <a:pPr lvl="3"/>
            <a:r>
              <a:rPr lang="en-US" sz="1600" dirty="0" smtClean="0"/>
              <a:t>Note that both (casual/member) experience demand greater than average from May-November 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sz="2000" dirty="0"/>
              <a:t>S</a:t>
            </a:r>
            <a:r>
              <a:rPr lang="en-US" sz="2000" dirty="0" smtClean="0"/>
              <a:t>pend </a:t>
            </a:r>
            <a:r>
              <a:rPr lang="en-US" sz="2000" dirty="0"/>
              <a:t>more time on average on the rented </a:t>
            </a:r>
            <a:r>
              <a:rPr lang="en-US" sz="2000" dirty="0" smtClean="0"/>
              <a:t>bike versus member riders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7880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Based on the analysis and conclusions, in order to maximize annual membership, it is recommended to: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400" dirty="0"/>
              <a:t>Run targeted campaign on the </a:t>
            </a:r>
            <a:r>
              <a:rPr lang="en-US" sz="2400" b="1" u="sng" dirty="0"/>
              <a:t>weekends</a:t>
            </a:r>
            <a:r>
              <a:rPr lang="en-US" sz="2400" dirty="0"/>
              <a:t> maximize casual riders customer </a:t>
            </a:r>
            <a:r>
              <a:rPr lang="en-US" sz="2400" dirty="0" smtClean="0"/>
              <a:t>pool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400" dirty="0"/>
              <a:t>Run targeted campaign in </a:t>
            </a:r>
            <a:r>
              <a:rPr lang="en-US" sz="2400" b="1" u="sng" dirty="0" smtClean="0"/>
              <a:t>spring/summer</a:t>
            </a:r>
            <a:r>
              <a:rPr lang="en-US" sz="2400" dirty="0" smtClean="0"/>
              <a:t> </a:t>
            </a:r>
            <a:r>
              <a:rPr lang="en-US" sz="2400" dirty="0"/>
              <a:t>to maximize casual riders customer </a:t>
            </a:r>
            <a:r>
              <a:rPr lang="en-US" sz="2400" dirty="0" smtClean="0"/>
              <a:t>pool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400" dirty="0"/>
              <a:t>Possibly run targeted campaign </a:t>
            </a:r>
            <a:r>
              <a:rPr lang="en-US" sz="2400" dirty="0" smtClean="0"/>
              <a:t>on </a:t>
            </a:r>
            <a:r>
              <a:rPr lang="en-US" sz="2400" b="1" u="sng" dirty="0"/>
              <a:t>classic</a:t>
            </a:r>
            <a:r>
              <a:rPr lang="en-US" sz="2400" dirty="0"/>
              <a:t> bikes to maximize casual riders customer pool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</a:t>
            </a:r>
            <a:r>
              <a:rPr lang="en-US" dirty="0"/>
              <a:t>the cause of the negative ride length spike in November 2021</a:t>
            </a:r>
          </a:p>
          <a:p>
            <a:r>
              <a:rPr lang="en-US" dirty="0" smtClean="0"/>
              <a:t>Investigate </a:t>
            </a:r>
            <a:r>
              <a:rPr lang="en-US" dirty="0"/>
              <a:t>ride lengths that last over 1 day </a:t>
            </a:r>
            <a:endParaRPr lang="en-US" dirty="0" smtClean="0"/>
          </a:p>
          <a:p>
            <a:r>
              <a:rPr lang="en-US" dirty="0" smtClean="0"/>
              <a:t>Review </a:t>
            </a:r>
            <a:r>
              <a:rPr lang="en-US" dirty="0"/>
              <a:t>previous years data to confirm if trends identified during the </a:t>
            </a:r>
            <a:r>
              <a:rPr lang="en-US" dirty="0" smtClean="0"/>
              <a:t>2021 analysis are </a:t>
            </a:r>
            <a:r>
              <a:rPr lang="en-US" dirty="0"/>
              <a:t>valid. The COVID-19 pandemic may have strewed the 2020 and 2021 data </a:t>
            </a:r>
            <a:endParaRPr lang="en-US" dirty="0" smtClean="0"/>
          </a:p>
          <a:p>
            <a:r>
              <a:rPr lang="en-US" dirty="0" smtClean="0"/>
              <a:t>Conduct survey to better understand customer preference for classic bike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Purpose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Gathering/Analysis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Data Sources/Data Cleaning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Data Analysis Summary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Analysis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Appendix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interactive dashboard can be found on Tableau located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raw and clean dataset can be found on </a:t>
            </a:r>
            <a:r>
              <a:rPr lang="en-US" dirty="0" err="1" smtClean="0"/>
              <a:t>Kaggle</a:t>
            </a:r>
            <a:r>
              <a:rPr lang="en-US" dirty="0" smtClean="0"/>
              <a:t> located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documentation for this analysis can be found on GitHub located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8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are we talking about?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Cyclistic, </a:t>
            </a:r>
            <a:r>
              <a:rPr lang="en-US" sz="2800" dirty="0" smtClean="0"/>
              <a:t>a bike-share </a:t>
            </a:r>
            <a:r>
              <a:rPr lang="en-US" sz="2800" dirty="0"/>
              <a:t>company, based </a:t>
            </a:r>
            <a:r>
              <a:rPr lang="en-US" sz="2800" dirty="0" smtClean="0"/>
              <a:t>in Chicago</a:t>
            </a:r>
            <a:r>
              <a:rPr lang="en-US" sz="2800" dirty="0"/>
              <a:t>, IL, has requested your services. </a:t>
            </a:r>
            <a:endParaRPr lang="en-US" sz="2800" dirty="0" smtClean="0"/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company would like to </a:t>
            </a:r>
            <a:r>
              <a:rPr lang="en-US" sz="2400" u="sng" dirty="0" smtClean="0"/>
              <a:t>maximize</a:t>
            </a:r>
            <a:r>
              <a:rPr lang="en-US" sz="2400" dirty="0" smtClean="0"/>
              <a:t> </a:t>
            </a:r>
            <a:r>
              <a:rPr lang="en-US" sz="2400" dirty="0"/>
              <a:t>the number of annual memberships. </a:t>
            </a:r>
            <a:endParaRPr lang="en-US" sz="2400" dirty="0" smtClean="0"/>
          </a:p>
          <a:p>
            <a:pPr lvl="1"/>
            <a:r>
              <a:rPr lang="en-US" sz="2400" dirty="0" smtClean="0"/>
              <a:t>They believe this can be accomplished by  converting </a:t>
            </a:r>
            <a:r>
              <a:rPr lang="en-US" sz="2400" i="1" dirty="0" smtClean="0"/>
              <a:t>casual</a:t>
            </a:r>
            <a:r>
              <a:rPr lang="en-US" sz="2400" dirty="0" smtClean="0"/>
              <a:t> customers to </a:t>
            </a:r>
            <a:r>
              <a:rPr lang="en-US" sz="2400" i="1" dirty="0" smtClean="0"/>
              <a:t>members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company would like to better understand the differences between how casual riders and annual members utilize Cyclistic’s bikes. 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differences between casual riders and annual members behaviors to develop marketing strategy to increase the number of annual memberships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r>
              <a:rPr lang="en-US" sz="2000" dirty="0"/>
              <a:t>Note that customers who purchase “single-ride” or “full-day” passes are considered </a:t>
            </a:r>
            <a:r>
              <a:rPr lang="en-US" sz="2000" i="1" dirty="0"/>
              <a:t>casual</a:t>
            </a:r>
            <a:r>
              <a:rPr lang="en-US" sz="2000" dirty="0"/>
              <a:t> riders and customers who purchase annual memberships are considered </a:t>
            </a:r>
            <a:r>
              <a:rPr lang="en-US" sz="2000" i="1" dirty="0"/>
              <a:t>members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Data was collected from Divvy website</a:t>
            </a:r>
          </a:p>
          <a:p>
            <a:pPr lvl="1"/>
            <a:r>
              <a:rPr lang="en-US" dirty="0" smtClean="0"/>
              <a:t>Data utilized for this analysis date from January 2021 through December 2021</a:t>
            </a:r>
          </a:p>
          <a:p>
            <a:r>
              <a:rPr lang="en-US" dirty="0" smtClean="0"/>
              <a:t>Cleaning</a:t>
            </a:r>
          </a:p>
          <a:p>
            <a:pPr lvl="1"/>
            <a:r>
              <a:rPr lang="en-US" dirty="0" smtClean="0"/>
              <a:t>Columns not required for the analysis were removed</a:t>
            </a:r>
          </a:p>
          <a:p>
            <a:pPr lvl="2"/>
            <a:r>
              <a:rPr lang="en-US" dirty="0" smtClean="0"/>
              <a:t>Ride ID, start/end station information</a:t>
            </a:r>
          </a:p>
          <a:p>
            <a:pPr lvl="2"/>
            <a:r>
              <a:rPr lang="en-US" dirty="0" smtClean="0"/>
              <a:t>Trips less than 60 seconds or greater than 24 hours</a:t>
            </a:r>
          </a:p>
          <a:p>
            <a:pPr lvl="1"/>
            <a:r>
              <a:rPr lang="en-US" dirty="0" smtClean="0"/>
              <a:t>Both the raw and clean dataset were stored as .csv for potential future analysis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and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Analysis/Visualization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r>
              <a:rPr lang="en-US" sz="2600" dirty="0"/>
              <a:t>M</a:t>
            </a:r>
            <a:r>
              <a:rPr lang="en-US" sz="2600" dirty="0" smtClean="0"/>
              <a:t>aximum</a:t>
            </a:r>
            <a:r>
              <a:rPr lang="en-US" sz="2600" dirty="0"/>
              <a:t>, average, and median ride </a:t>
            </a:r>
            <a:r>
              <a:rPr lang="en-US" sz="2600" dirty="0" smtClean="0"/>
              <a:t>lengths by member type and bike type</a:t>
            </a:r>
          </a:p>
          <a:p>
            <a:pPr lvl="1"/>
            <a:r>
              <a:rPr lang="en-US" dirty="0" smtClean="0"/>
              <a:t>Casual member spend more time on both bike types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Descriptive Analysis: Ride Length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739034"/>
              </p:ext>
            </p:extLst>
          </p:nvPr>
        </p:nvGraphicFramePr>
        <p:xfrm>
          <a:off x="381000" y="2895600"/>
          <a:ext cx="8534400" cy="266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976055">
                <a:tc>
                  <a:txBody>
                    <a:bodyPr/>
                    <a:lstStyle/>
                    <a:p>
                      <a:r>
                        <a:rPr lang="en-US" dirty="0" smtClean="0"/>
                        <a:t>Member_type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Bike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Ride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Ride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Median Ride Length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227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23:59:55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00:26:40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00:16:14</a:t>
                      </a:r>
                      <a:endParaRPr lang="en-US" dirty="0"/>
                    </a:p>
                  </a:txBody>
                  <a:tcPr/>
                </a:tc>
              </a:tr>
              <a:tr h="4227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08:07:16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00:20:14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00:13:25</a:t>
                      </a:r>
                      <a:endParaRPr lang="en-US" dirty="0"/>
                    </a:p>
                  </a:txBody>
                  <a:tcPr/>
                </a:tc>
              </a:tr>
              <a:tr h="4227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23:59:57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00:13:58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00:10:08</a:t>
                      </a:r>
                      <a:endParaRPr lang="en-US" dirty="0"/>
                    </a:p>
                  </a:txBody>
                  <a:tcPr/>
                </a:tc>
              </a:tr>
              <a:tr h="4227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Electric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08:00:31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00:12:58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00:09:07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486400" y="3886200"/>
            <a:ext cx="17526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86400" y="4713514"/>
            <a:ext cx="1752600" cy="8382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7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392</TotalTime>
  <Words>605</Words>
  <Application>Microsoft Office PowerPoint</Application>
  <PresentationFormat>On-screen Show (4:3)</PresentationFormat>
  <Paragraphs>128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Case Study #1: Bike Share</vt:lpstr>
      <vt:lpstr>Table of Contents</vt:lpstr>
      <vt:lpstr>What are we talking about?</vt:lpstr>
      <vt:lpstr>Business Case</vt:lpstr>
      <vt:lpstr>Objective</vt:lpstr>
      <vt:lpstr>The Data</vt:lpstr>
      <vt:lpstr>Sources and Cleaning</vt:lpstr>
      <vt:lpstr>Analysis/Visualization</vt:lpstr>
      <vt:lpstr>Descriptive Analysis: Ride Length</vt:lpstr>
      <vt:lpstr>Descriptive Analysis: Ride Count</vt:lpstr>
      <vt:lpstr>Visualization: Average Ride Length</vt:lpstr>
      <vt:lpstr>Visualization: Ride Count by Bike Type</vt:lpstr>
      <vt:lpstr>Visualization: Ride Count by Month</vt:lpstr>
      <vt:lpstr>Visualization: Ride Count by Day</vt:lpstr>
      <vt:lpstr>Conclusion</vt:lpstr>
      <vt:lpstr>Conclusion </vt:lpstr>
      <vt:lpstr>Recommendations</vt:lpstr>
      <vt:lpstr>Future Steps</vt:lpstr>
      <vt:lpstr>Appendix</vt:lpstr>
      <vt:lpstr>Additional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#1: Bike Share</dc:title>
  <dc:creator>Stephanie</dc:creator>
  <cp:lastModifiedBy>Stephanie</cp:lastModifiedBy>
  <cp:revision>31</cp:revision>
  <dcterms:created xsi:type="dcterms:W3CDTF">2022-01-11T16:02:08Z</dcterms:created>
  <dcterms:modified xsi:type="dcterms:W3CDTF">2022-01-27T02:20:55Z</dcterms:modified>
</cp:coreProperties>
</file>