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41" r:id="rId5"/>
    <p:sldMasterId id="2147483729" r:id="rId6"/>
    <p:sldMasterId id="2147483717" r:id="rId7"/>
  </p:sldMasterIdLst>
  <p:notesMasterIdLst>
    <p:notesMasterId r:id="rId18"/>
  </p:notesMasterIdLst>
  <p:handoutMasterIdLst>
    <p:handoutMasterId r:id="rId19"/>
  </p:handoutMasterIdLst>
  <p:sldIdLst>
    <p:sldId id="256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657"/>
    <a:srgbClr val="F2F2F2"/>
    <a:srgbClr val="014067"/>
    <a:srgbClr val="3F3F3F"/>
    <a:srgbClr val="014E7D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4" autoAdjust="0"/>
  </p:normalViewPr>
  <p:slideViewPr>
    <p:cSldViewPr snapToGrid="0" showGuides="1">
      <p:cViewPr varScale="1">
        <p:scale>
          <a:sx n="67" d="100"/>
          <a:sy n="67" d="100"/>
        </p:scale>
        <p:origin x="604" y="5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g object 17">
            <a:extLst>
              <a:ext uri="{FF2B5EF4-FFF2-40B4-BE49-F238E27FC236}">
                <a16:creationId xmlns:a16="http://schemas.microsoft.com/office/drawing/2014/main" id="{06BAD7A6-B46E-48EE-9280-0D1B9E9F373B}"/>
              </a:ext>
            </a:extLst>
          </p:cNvPr>
          <p:cNvSpPr/>
          <p:nvPr userDrawn="1"/>
        </p:nvSpPr>
        <p:spPr>
          <a:xfrm>
            <a:off x="9627052" y="154746"/>
            <a:ext cx="2259845" cy="70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553A-8E14-4CE6-833D-33A738DD1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B78F0-21C3-49E3-BD00-7427BA3BB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8F39F-2937-442F-9B1D-D772ECBF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25B8-1E38-4A80-973A-8AEDC180528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978FD-0A34-4106-BB44-DE3F8C4B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EE1C8-21CD-498F-964E-21FE3756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5C31-EAE7-493A-86FA-7C4DAA58E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03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8FFB-CB31-46A3-9155-C51BB421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D5086-4011-47C2-8001-7B2348C80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FEA69-6E18-4E7C-BFC0-FFC3B23B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25B8-1E38-4A80-973A-8AEDC180528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E2210-7856-4ED5-8790-03203B4A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C227-2745-4F77-AEC4-126BE9A2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5C31-EAE7-493A-86FA-7C4DAA58E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84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9122-BEC0-4CF6-BF4F-AE6FE592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841D2-59B9-4047-B6EB-D32527F8B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37676-1985-411D-BFAA-5B5C705B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25B8-1E38-4A80-973A-8AEDC180528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2B186-EC12-4FFA-A1CE-1E9E0AB9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14652-D03C-4229-8283-EFE4EE63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5C31-EAE7-493A-86FA-7C4DAA58E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4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A8BE-637A-4B60-B791-EA963E74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F99A-95CA-4352-8D8A-6507BC009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BF7C8-1D2E-4CD7-A403-F0B4E2CF0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F2C94-5B0E-4B75-8C0A-FD7AF1EA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25B8-1E38-4A80-973A-8AEDC180528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09155-F711-4BD2-90F0-B6BADC0C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AA84F-9A4A-4718-8765-28F2ED45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5C31-EAE7-493A-86FA-7C4DAA58E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9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C81C-B1C0-407B-9635-1ED6258B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0A20E-BC50-4808-BDE5-4D07D2B77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B577D-6CAF-40E3-9587-F99EC4AAB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C9BCA-20F8-4B52-93B3-E59DADC69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F1AB6-D7A6-4A07-91B1-266DBA698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4EC1A-933D-4801-94D4-376F81E4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25B8-1E38-4A80-973A-8AEDC180528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A4266-3CEE-45AA-B0D4-C8CEE9BF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F512AE-486B-40E3-ABBF-D5CABA7C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5C31-EAE7-493A-86FA-7C4DAA58E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889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EDB5-F74D-439C-B471-438517F9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1DED2-E1C0-43D8-8ECF-D5B20516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25B8-1E38-4A80-973A-8AEDC180528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0F367-3DAD-4FE3-B300-217937BA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DA15E-A6FA-4CD6-9944-983207AB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5C31-EAE7-493A-86FA-7C4DAA58E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32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0A20B-FC5C-454A-89B9-53FF54D9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25B8-1E38-4A80-973A-8AEDC180528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B9EBD-C4ED-4BD4-87DC-34AA3EC7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1A3D9-72FE-4067-ACC3-12DBE495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5C31-EAE7-493A-86FA-7C4DAA58E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06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7460-3E17-43CC-864B-4BD28EC3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6B84-BB85-43FB-834F-7FA1F2812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D46CE-C945-47E0-AEA5-C62B1E9A7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D4B3B-4EAD-4EAB-AF54-3867E31E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25B8-1E38-4A80-973A-8AEDC180528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0F7-D6FB-4E51-9326-855F4695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A4FE9-6C42-4D53-9C84-D05817D9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5C31-EAE7-493A-86FA-7C4DAA58E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417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FF07-9114-46E4-9EB1-F90BD4CE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B6E1F-3695-4F2B-B43C-10371864C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54517-5A9D-4F89-93DC-B302147FE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6DA1C-E09D-47EE-A440-2FF86557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25B8-1E38-4A80-973A-8AEDC180528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443B3-1A79-4816-8BD9-A770DA38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BB5FB-57F8-4B16-B1DD-02011F3C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5C31-EAE7-493A-86FA-7C4DAA58E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152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8769-8AE0-46E3-A478-39967112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78A1B-190B-42D9-B1C9-027E1C7A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15FE2-D197-45A6-BD23-E0759D9A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25B8-1E38-4A80-973A-8AEDC180528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1F705-CF82-4D41-93C7-28CD5C40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D9F62-EB7C-42FE-8459-E5B78521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5C31-EAE7-493A-86FA-7C4DAA58E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7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597CE-AE3A-401D-8B1C-26D9382DB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16ED7-2C05-473C-AA6F-3D8641C8B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D5EC4-C0D3-4C04-86D9-5F5807CC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25B8-1E38-4A80-973A-8AEDC180528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488CE-8C5E-4629-BD18-1C4F39CD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A34D8-1748-495C-AC53-57505E7B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5C31-EAE7-493A-86FA-7C4DAA58E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876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3547-2641-421F-A336-4CC256510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3DF97-AB37-4CD9-9462-E9CC8EFE7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00DA9-DFAB-4400-A092-6B57B98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BED3-85D5-4975-8F03-12486D92A8F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C220E-7230-48C1-97C7-0290D5A9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6883-EDAF-4FC6-B71C-ACF51054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AE30-75F1-4BE0-809E-9124D4B11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686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8076-465F-4FD0-9D10-42CED5E7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F7A2-4921-49C4-A0BA-B20473FA8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359BC-0BC2-49CC-9407-387B9F3C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BED3-85D5-4975-8F03-12486D92A8F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EDD87-AACB-4C91-B8EB-394AF2DF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EF74E-8333-4F73-81E2-0EF2BF09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AE30-75F1-4BE0-809E-9124D4B11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076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86DB-ED13-4315-8B35-F8BA200A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E0AF8-E602-4EFA-B16C-BC69FCD2C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F6FE4-F95A-4180-8BE0-FDFAB3E1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BED3-85D5-4975-8F03-12486D92A8F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A4CC5-6CEF-4D3E-98F1-A77D8F6C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01804-5C5E-46FF-A156-0455563D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AE30-75F1-4BE0-809E-9124D4B11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518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602A-9920-48AB-B62B-D74B985B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CF53-C03D-443B-BDF5-FF52DB3F0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E8BEC-69AE-427F-92BE-105468103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BDB27-58D7-4874-A5C9-8F24CE43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BED3-85D5-4975-8F03-12486D92A8F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4783E-3477-48CE-B94E-AC2F1E4B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BF479-5AC1-406C-9A39-E4CE0D55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AE30-75F1-4BE0-809E-9124D4B11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528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DC68-751D-4D7F-B9C5-A9502D86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1ADF9-BFB9-46C9-9CD5-2E4767057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6094F-02AC-45E9-B62D-B43CC73EF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D70E0-ABD4-48A1-B388-F5C73E5B1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3E32C-E8CB-4A35-ABE9-CAA73F2C0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07956-9A49-4A73-8519-CA02412A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BED3-85D5-4975-8F03-12486D92A8F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3F78E-A504-4DE8-935C-E00AEDD1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593F3-0A5B-49E1-A052-5D3F8FEF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AE30-75F1-4BE0-809E-9124D4B11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7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BCFD-954E-4E51-82ED-BED3A174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D1555-8642-4D39-9C94-025F6C24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BED3-85D5-4975-8F03-12486D92A8F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F6936-2E2B-494D-A7A4-25381376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05507-0F79-4C9D-9314-E5E5A6CE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AE30-75F1-4BE0-809E-9124D4B11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65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8B8EE-1C47-426F-94BD-C8DEC992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BED3-85D5-4975-8F03-12486D92A8F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F376D-A01B-443A-93F2-B7305025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E9D9C-9ADC-40CD-B2C7-17FBFCAD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AE30-75F1-4BE0-809E-9124D4B11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37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A4D4-2F2A-474D-9D31-5C638D09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347FB-09E3-49D0-B064-2CBE7F06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5EE2E-E514-4350-BF57-348D68688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693E8-C9E8-4E97-9A1E-859A84F2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BED3-85D5-4975-8F03-12486D92A8F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FBE6F-1D8A-4A28-9893-D01FCC4E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11140-3F09-45EF-BED5-3F793400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AE30-75F1-4BE0-809E-9124D4B11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205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0F09-EFFC-49EB-BA8D-5B11080B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6A433-6829-4762-80F4-8433C95B7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ADA31-EB96-4768-AD77-C630C6E48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97BC3-8F38-414C-BC97-6DEA5265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BED3-85D5-4975-8F03-12486D92A8F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8DC05-7AE1-44AF-8798-2C77FF64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6CE0A-F159-44B8-BD2C-812983BB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AE30-75F1-4BE0-809E-9124D4B11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6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67FA-39E0-4F54-812F-7DA03F68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12802-808A-4D3B-91B3-1D33390E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736C0-71AB-42A5-BE69-0AA48563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BED3-85D5-4975-8F03-12486D92A8F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51392-D314-49DC-9E61-646DAF18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95D81-0D3C-4076-9456-E03DEB71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AE30-75F1-4BE0-809E-9124D4B11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109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08E0B-3F47-4F29-9568-900C014A5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B8C63-B5AD-4FB4-AA18-BF2E5571A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F1CA9-0F1E-4A63-9B4B-87F01482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BED3-85D5-4975-8F03-12486D92A8F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B672C-715F-422B-9167-9AF8F190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8FDC5-9159-43AA-9287-B2C56C31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AE30-75F1-4BE0-809E-9124D4B11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234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8265-6439-4F3F-8C25-57082C8F9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161E8-5485-4A24-A797-79B4421B9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1E87B-4739-4A26-A388-47B53051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3466-18BC-4198-BCD0-C8613291186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5F109-9231-422D-B45B-56D22B65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56E8-FAE1-46E2-A16D-3FA79B62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F5A7-69E8-4784-8E9E-7B30CD503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381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C722-4144-4058-BD4C-FE490808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68C06-48F7-45C6-8FEA-9EACD6F83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AC73D-461B-483B-BFA0-258C2BD7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3466-18BC-4198-BCD0-C8613291186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40782-BDF2-432C-9291-063C13D3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6BB44-1438-48DC-A045-6629C432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F5A7-69E8-4784-8E9E-7B30CD503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03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A170-8EDC-47B0-9F06-E5C22C50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3ECDC-FDBB-49C7-A7A9-F19412F3D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AB93B-30DC-4A29-AB3E-6629450D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3466-18BC-4198-BCD0-C8613291186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FDAFA-888C-4A3F-BB8C-8A5553AE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619B4-A572-4F4C-8884-65DFD985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F5A7-69E8-4784-8E9E-7B30CD503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087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1594-B6CC-4884-B317-32421141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C7EF-C2E4-4509-96CC-3977ED6AC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A6031-5277-428D-863C-C6CCB9C66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4FA8A-4708-47F9-B0D4-ABD1DF3E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3466-18BC-4198-BCD0-C8613291186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1550C-E9D2-47EC-ADA8-7339FDCE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BC7A7-CB05-45E4-903D-52D00A10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F5A7-69E8-4784-8E9E-7B30CD503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382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1D44-0DAF-44F1-8512-E0C7AB93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E99BB-97A8-4BA4-86DB-25858DF57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38797-79B2-46C4-BAF0-3FB35FCCE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01301-6A92-4EBB-B4D5-22C9B027F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B8DE3-744B-4FA6-B1A7-59B72E784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F2AFA-2DC7-41F3-980D-0C6C7CA0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3466-18BC-4198-BCD0-C8613291186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69D64-3FFB-4783-BAF7-C45186AD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16C77-51C8-4C72-83C9-786BAB90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F5A7-69E8-4784-8E9E-7B30CD503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143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782D-3C1E-48F2-B3F3-A9BEFF00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48DA0-D064-407B-95DD-94A047CC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3466-18BC-4198-BCD0-C8613291186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68639-A2F1-4329-A933-402A1EA8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BEAE0-9E71-4321-807E-89458717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F5A7-69E8-4784-8E9E-7B30CD503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667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30D14-5E1D-4B2B-B3AC-D5D970E7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3466-18BC-4198-BCD0-C8613291186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BC4CA-412E-4C5E-AA8E-B66D3B36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A3946-DD37-47AE-869C-0FF9ED84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F5A7-69E8-4784-8E9E-7B30CD503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218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9227-D203-43C5-B280-B0FBF086B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F340E-94E6-4060-A092-586160A0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4A6B0-8493-4EA5-8CAC-B6B96C98F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E6E02-B57D-4AA6-AEA0-001E2307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3466-18BC-4198-BCD0-C8613291186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3A900-DBCF-4B50-8B6E-9D99131A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44145-640B-454C-BAD3-55A05E79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F5A7-69E8-4784-8E9E-7B30CD503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5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6" name="bg object 17">
            <a:extLst>
              <a:ext uri="{FF2B5EF4-FFF2-40B4-BE49-F238E27FC236}">
                <a16:creationId xmlns:a16="http://schemas.microsoft.com/office/drawing/2014/main" id="{6E31C882-231C-425E-9085-4D4D1412069C}"/>
              </a:ext>
            </a:extLst>
          </p:cNvPr>
          <p:cNvSpPr/>
          <p:nvPr userDrawn="1"/>
        </p:nvSpPr>
        <p:spPr>
          <a:xfrm>
            <a:off x="9701256" y="70733"/>
            <a:ext cx="2259845" cy="70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3E22-FE93-4D1C-857B-6D88B557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10BD9-BC7C-45C2-8305-03D142611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DE0EF-6378-4BA2-9580-7ED952146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1CB81-90C5-4090-A411-31A41EFC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3466-18BC-4198-BCD0-C8613291186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99036-1E95-48F7-BA54-7BAFA1DA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F96A6-E63C-42BE-AA24-91C832D5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F5A7-69E8-4784-8E9E-7B30CD503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027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1CDE-097F-4272-9692-7DDC99CD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56513-362B-42C8-A9B9-3105CCC57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FB803-A9C9-4417-9C24-F19E0165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3466-18BC-4198-BCD0-C8613291186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D3DF4-0746-473A-8349-7767887B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035B-99FA-41A6-801C-CEA88818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F5A7-69E8-4784-8E9E-7B30CD503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245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4FB83-7579-4360-BC93-49C671A57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D0DA2-FBBC-411A-8C79-CE9368D4A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285E5-E9D4-4C53-85AA-B9B3BF3C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3466-18BC-4198-BCD0-C8613291186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9E2B4-FCF8-4EA5-B5A7-A4465A7E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70DC2-B909-413C-94AC-246017A9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F5A7-69E8-4784-8E9E-7B30CD503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055F0-05DF-4F2B-9EC9-69746648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9A96B-E341-4919-83EC-B785748C6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DC36B-55F3-4A7B-9B98-FF7A47C4E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B25B8-1E38-4A80-973A-8AEDC180528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7D967-7ADF-4929-82EB-FCA8317B1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9DA5D-C290-4BA9-A010-A0A671C21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C5C31-EAE7-493A-86FA-7C4DAA58E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7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9326B-4FC0-4850-A750-AD71E7B4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DA51C-3CB1-45AB-9CEC-F758F1322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CFEDF-AFDB-4FA4-A458-BB6B47620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3BED3-85D5-4975-8F03-12486D92A8F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C6E81-66EF-43AE-A6DE-9B6A90C34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B6FE2-DB63-4F98-9402-E6322D318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AE30-75F1-4BE0-809E-9124D4B11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24108B-4DCF-4535-A5B0-10C74079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1A329-F7CD-48D2-9D31-7EA883881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D30F8-320C-4CFB-BC39-04AE1EFDF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3466-18BC-4198-BCD0-C8613291186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B621-FA56-4E49-B4E8-CFB88A8C2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19E2-2EF8-4D82-A289-5FBAF460E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F5A7-69E8-4784-8E9E-7B30CD503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4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>
          <a:xfrm>
            <a:off x="1946691" y="1053791"/>
            <a:ext cx="4428523" cy="513708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Capstone</a:t>
            </a:r>
            <a:br>
              <a:rPr lang="en-US" dirty="0"/>
            </a:br>
            <a:r>
              <a:rPr lang="en-US" dirty="0"/>
              <a:t>Airbnb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Swaty</a:t>
            </a:r>
            <a:r>
              <a:rPr lang="en-US" dirty="0"/>
              <a:t> Rao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>
          <a:xfrm>
            <a:off x="1667477" y="892618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9726FC-376C-40C8-9FA0-9DCFE9CB37B2}"/>
              </a:ext>
            </a:extLst>
          </p:cNvPr>
          <p:cNvSpPr txBox="1"/>
          <p:nvPr/>
        </p:nvSpPr>
        <p:spPr>
          <a:xfrm>
            <a:off x="6657975" y="2419350"/>
            <a:ext cx="45339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b="1" dirty="0">
                <a:solidFill>
                  <a:srgbClr val="00194C"/>
                </a:solidFill>
                <a:latin typeface="Calibri" panose="020F0502020204030204"/>
                <a:ea typeface="+mj-ea"/>
                <a:cs typeface="+mj-cs"/>
              </a:rPr>
              <a:t>Visualizations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1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993C83-795F-4C35-BB7E-538F26ABB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70" y="1417739"/>
            <a:ext cx="10610069" cy="4861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DB4F29-C620-4121-A77A-6FF83DDD5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36" y="-109057"/>
            <a:ext cx="11412701" cy="7559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B052C1-EE94-46DD-BDF5-E414895A8165}"/>
              </a:ext>
            </a:extLst>
          </p:cNvPr>
          <p:cNvSpPr txBox="1"/>
          <p:nvPr/>
        </p:nvSpPr>
        <p:spPr>
          <a:xfrm>
            <a:off x="465151" y="578841"/>
            <a:ext cx="11350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 the correlation summary below, the top factors that have a strong positive  association with dependent variable Price (values closer to 1) are: Room type, Cleaning Fee, Accommodates, Security Deposit, Review scores for Location and Neighborhood. This indicates that these factors affect the rental Price per night.  </a:t>
            </a:r>
          </a:p>
        </p:txBody>
      </p:sp>
    </p:spTree>
    <p:extLst>
      <p:ext uri="{BB962C8B-B14F-4D97-AF65-F5344CB8AC3E}">
        <p14:creationId xmlns:p14="http://schemas.microsoft.com/office/powerpoint/2010/main" val="98372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970AA64-3440-4237-90F5-9BA90788E723}"/>
              </a:ext>
            </a:extLst>
          </p:cNvPr>
          <p:cNvSpPr txBox="1"/>
          <p:nvPr/>
        </p:nvSpPr>
        <p:spPr>
          <a:xfrm>
            <a:off x="6677636" y="3299173"/>
            <a:ext cx="463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94C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Inferential Statistics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33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EC716C-1671-4D54-A4FB-186EE2ACDC55}"/>
              </a:ext>
            </a:extLst>
          </p:cNvPr>
          <p:cNvSpPr txBox="1"/>
          <p:nvPr/>
        </p:nvSpPr>
        <p:spPr>
          <a:xfrm>
            <a:off x="352338" y="674222"/>
            <a:ext cx="11350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 values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</a:t>
            </a:r>
            <a:r>
              <a:rPr lang="en-US" dirty="0">
                <a:solidFill>
                  <a:srgbClr val="3F3F3F"/>
                </a:solidFill>
                <a:latin typeface="Calibri" panose="020F0502020204030204"/>
              </a:rPr>
              <a:t>e smaller than 0.05 indicating that the coefficients have an effect on Price and indicative of a good regression.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</a:t>
            </a:r>
            <a:r>
              <a:rPr lang="en-US" dirty="0">
                <a:solidFill>
                  <a:srgbClr val="3F3F3F"/>
                </a:solidFill>
                <a:latin typeface="Calibri" panose="020F0502020204030204"/>
              </a:rPr>
              <a:t>s set had the highest R squared of 0.49 as compared to the previous regressions. This means 49% of the variance in Price is explained by the regression equation, not very high but can be still considered good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D7F25-EC85-4BBF-B835-AA5EF19417CD}"/>
              </a:ext>
            </a:extLst>
          </p:cNvPr>
          <p:cNvSpPr txBox="1"/>
          <p:nvPr/>
        </p:nvSpPr>
        <p:spPr>
          <a:xfrm>
            <a:off x="419450" y="151002"/>
            <a:ext cx="1128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94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Inferential Statistics – Regression Analysis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9BDFE3-9253-4973-93D4-E8F66C105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51043"/>
              </p:ext>
            </p:extLst>
          </p:nvPr>
        </p:nvGraphicFramePr>
        <p:xfrm>
          <a:off x="6604582" y="3008649"/>
          <a:ext cx="3429000" cy="1111250"/>
        </p:xfrm>
        <a:graphic>
          <a:graphicData uri="http://schemas.openxmlformats.org/drawingml/2006/table">
            <a:tbl>
              <a:tblPr/>
              <a:tblGrid>
                <a:gridCol w="1819275">
                  <a:extLst>
                    <a:ext uri="{9D8B030D-6E8A-4147-A177-3AD203B41FA5}">
                      <a16:colId xmlns:a16="http://schemas.microsoft.com/office/drawing/2014/main" val="4017174795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1714236032"/>
                    </a:ext>
                  </a:extLst>
                </a:gridCol>
              </a:tblGrid>
              <a:tr h="1841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Statistics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3703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0.698072859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2659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Square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0.487305716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699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 Square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0.485775856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7890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40.90576466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503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27465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C5EBAF-48DF-436A-81CD-220BEA076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46405"/>
              </p:ext>
            </p:extLst>
          </p:nvPr>
        </p:nvGraphicFramePr>
        <p:xfrm>
          <a:off x="628883" y="2120772"/>
          <a:ext cx="3568700" cy="3310890"/>
        </p:xfrm>
        <a:graphic>
          <a:graphicData uri="http://schemas.openxmlformats.org/drawingml/2006/table">
            <a:tbl>
              <a:tblPr/>
              <a:tblGrid>
                <a:gridCol w="1577422">
                  <a:extLst>
                    <a:ext uri="{9D8B030D-6E8A-4147-A177-3AD203B41FA5}">
                      <a16:colId xmlns:a16="http://schemas.microsoft.com/office/drawing/2014/main" val="2383303716"/>
                    </a:ext>
                  </a:extLst>
                </a:gridCol>
                <a:gridCol w="886378">
                  <a:extLst>
                    <a:ext uri="{9D8B030D-6E8A-4147-A177-3AD203B41FA5}">
                      <a16:colId xmlns:a16="http://schemas.microsoft.com/office/drawing/2014/main" val="305582002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5803686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7253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-109.8083831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7.54154E-11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6653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host_response_rate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-51.48947745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1.05613E-10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5553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accommodates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9.466625885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9.9921E-65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7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bathrooms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6.881093203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3.88204E-05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1658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security_deposit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0.016195782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6.15742E-09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2208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cleaning_fee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0.268924182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8.05247E-31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4914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extra_people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-0.186740309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0.000129507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7320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availability_60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0.511905432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4.26785E-08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830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availability_90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-0.287586454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2.92997E-06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3388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review_scores_rating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1.038856281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5.80224E-10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8955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review_scores_location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10.50404859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5.37515E-16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0835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review_scores_value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-5.259084584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4.82771E-05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8324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room_type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19.16771407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1.1671E-127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5451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neighbourhood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-0.141901058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1.05211E-21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1800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neighbourhood_cleansed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0.076068612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3.94077E-08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6506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zipcode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0.005318222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1.74295E-16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008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property_type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-2.248365447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2.12141E-15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861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99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A569F-44AC-4778-85AE-6ECFE8EC6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" y="4587"/>
            <a:ext cx="11412701" cy="580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E4130-22E9-459E-831A-111FD7B4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30" y="548398"/>
            <a:ext cx="5096698" cy="273734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11BA165-7E77-4C43-AA24-2F6158BAFD2C}"/>
              </a:ext>
            </a:extLst>
          </p:cNvPr>
          <p:cNvSpPr txBox="1"/>
          <p:nvPr/>
        </p:nvSpPr>
        <p:spPr>
          <a:xfrm>
            <a:off x="163079" y="3283565"/>
            <a:ext cx="6102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Below scatterplot shows that most data points fall between price $50-$150 for cleaning fee when Price is between $10-$100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DBC37F-AD34-446A-BCAC-2D91D33BC0A2}"/>
              </a:ext>
            </a:extLst>
          </p:cNvPr>
          <p:cNvSpPr txBox="1"/>
          <p:nvPr/>
        </p:nvSpPr>
        <p:spPr>
          <a:xfrm>
            <a:off x="6095999" y="3675798"/>
            <a:ext cx="59934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 the Boxplot below For a median price of $100 per night the median cleaning fee is $50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D7D7FCA-32DF-45EB-AD55-812AE476A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604" y="4069694"/>
            <a:ext cx="4578493" cy="274953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D49F6A6-3C88-4E19-862E-2AD4B96D8F9B}"/>
              </a:ext>
            </a:extLst>
          </p:cNvPr>
          <p:cNvSpPr txBox="1"/>
          <p:nvPr/>
        </p:nvSpPr>
        <p:spPr>
          <a:xfrm>
            <a:off x="5580404" y="993739"/>
            <a:ext cx="5848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appears in the adjacent graph that Room types- Hotel Room and Entire Apartment garner a higher average Price per night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15F21-65C9-40D9-8101-E24A75C8E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79" y="3824322"/>
            <a:ext cx="4476033" cy="299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6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A569F-44AC-4778-85AE-6ECFE8EC6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" y="4587"/>
            <a:ext cx="11412701" cy="58032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D49F6A6-3C88-4E19-862E-2AD4B96D8F9B}"/>
              </a:ext>
            </a:extLst>
          </p:cNvPr>
          <p:cNvSpPr txBox="1"/>
          <p:nvPr/>
        </p:nvSpPr>
        <p:spPr>
          <a:xfrm>
            <a:off x="247491" y="516542"/>
            <a:ext cx="11412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an average Price per night has a positive relationship with the number of people that an Airbnb listing accommodates. Correlation coefficient for these 2 features was 0.50 which although not strong but still a positive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C2B5E-1434-4D2C-BF44-B3FA52158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290" y="1718924"/>
            <a:ext cx="5243014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5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A569F-44AC-4778-85AE-6ECFE8EC6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" y="4587"/>
            <a:ext cx="11412701" cy="58032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D49F6A6-3C88-4E19-862E-2AD4B96D8F9B}"/>
              </a:ext>
            </a:extLst>
          </p:cNvPr>
          <p:cNvSpPr txBox="1"/>
          <p:nvPr/>
        </p:nvSpPr>
        <p:spPr>
          <a:xfrm>
            <a:off x="293061" y="635290"/>
            <a:ext cx="12003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3F3F3F"/>
                </a:solidFill>
                <a:latin typeface="Calibri" panose="020F0502020204030204"/>
              </a:rPr>
              <a:t>On an average Property types that have a higher Price per night (above $100/night) are Loft</a:t>
            </a:r>
            <a:r>
              <a:rPr lang="en-US" sz="1100" dirty="0">
                <a:latin typeface="Calibri" panose="020F0502020204030204"/>
              </a:rPr>
              <a:t>, Condominium, Serviced Apartment and Apartment</a:t>
            </a:r>
            <a:r>
              <a:rPr lang="en-US" sz="1100" dirty="0">
                <a:solidFill>
                  <a:srgbClr val="3F3F3F"/>
                </a:solidFill>
                <a:latin typeface="Calibri" panose="020F0502020204030204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  <a:r>
              <a:rPr lang="en-US" sz="1100" dirty="0" err="1">
                <a:solidFill>
                  <a:srgbClr val="3F3F3F"/>
                </a:solidFill>
                <a:latin typeface="Calibri" panose="020F0502020204030204"/>
              </a:rPr>
              <a:t>uest</a:t>
            </a:r>
            <a:r>
              <a:rPr lang="en-US" sz="1100" dirty="0">
                <a:solidFill>
                  <a:srgbClr val="3F3F3F"/>
                </a:solidFill>
                <a:latin typeface="Calibri" panose="020F0502020204030204"/>
              </a:rPr>
              <a:t> Suite, Guesthouse, Townhouse also have fairly good average Price/night between $80-$100.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AECAF-058C-4ECB-817D-83D66767C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954" y="2290196"/>
            <a:ext cx="9460015" cy="36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4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A569F-44AC-4778-85AE-6ECFE8EC6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" y="4587"/>
            <a:ext cx="11412701" cy="58032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D49F6A6-3C88-4E19-862E-2AD4B96D8F9B}"/>
              </a:ext>
            </a:extLst>
          </p:cNvPr>
          <p:cNvSpPr txBox="1"/>
          <p:nvPr/>
        </p:nvSpPr>
        <p:spPr>
          <a:xfrm>
            <a:off x="188201" y="794634"/>
            <a:ext cx="12003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3F3F3F"/>
                </a:solidFill>
                <a:latin typeface="Calibri" panose="020F0502020204030204"/>
              </a:rPr>
              <a:t>The Higher Price by Property Type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the previous slide relates to the graph below wherein the neighborhoods that have the average price/night above $100 are mostly in Toronto area which is an urban area.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A8D097-DB5D-4E1F-B598-62CA4D4A1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" y="2005231"/>
            <a:ext cx="11423708" cy="414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1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10418</TotalTime>
  <Words>456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2_Custom Design</vt:lpstr>
      <vt:lpstr>1_Custom Design</vt:lpstr>
      <vt:lpstr>Custom Design</vt:lpstr>
      <vt:lpstr>Capstone Airbnb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Swa</dc:creator>
  <cp:lastModifiedBy>Swa</cp:lastModifiedBy>
  <cp:revision>47</cp:revision>
  <dcterms:created xsi:type="dcterms:W3CDTF">2020-09-14T01:28:17Z</dcterms:created>
  <dcterms:modified xsi:type="dcterms:W3CDTF">2020-09-24T20:47:12Z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