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5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4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9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7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2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0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5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2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6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6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9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957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60C714-CA3D-427D-95B5-3C29587A4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1D7ED78-1CF5-4B8A-93C1-4CC089539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46778" cy="6858000"/>
          </a:xfrm>
          <a:custGeom>
            <a:avLst/>
            <a:gdLst>
              <a:gd name="connsiteX0" fmla="*/ 0 w 12046778"/>
              <a:gd name="connsiteY0" fmla="*/ 0 h 6858000"/>
              <a:gd name="connsiteX1" fmla="*/ 454478 w 12046778"/>
              <a:gd name="connsiteY1" fmla="*/ 0 h 6858000"/>
              <a:gd name="connsiteX2" fmla="*/ 892342 w 12046778"/>
              <a:gd name="connsiteY2" fmla="*/ 15552 h 6858000"/>
              <a:gd name="connsiteX3" fmla="*/ 893702 w 12046778"/>
              <a:gd name="connsiteY3" fmla="*/ 0 h 6858000"/>
              <a:gd name="connsiteX4" fmla="*/ 5761220 w 12046778"/>
              <a:gd name="connsiteY4" fmla="*/ 0 h 6858000"/>
              <a:gd name="connsiteX5" fmla="*/ 7920992 w 12046778"/>
              <a:gd name="connsiteY5" fmla="*/ 265187 h 6858000"/>
              <a:gd name="connsiteX6" fmla="*/ 11428519 w 12046778"/>
              <a:gd name="connsiteY6" fmla="*/ 389763 h 6858000"/>
              <a:gd name="connsiteX7" fmla="*/ 11417875 w 12046778"/>
              <a:gd name="connsiteY7" fmla="*/ 694551 h 6858000"/>
              <a:gd name="connsiteX8" fmla="*/ 12046778 w 12046778"/>
              <a:gd name="connsiteY8" fmla="*/ 771770 h 6858000"/>
              <a:gd name="connsiteX9" fmla="*/ 11299482 w 12046778"/>
              <a:gd name="connsiteY9" fmla="*/ 6858000 h 6858000"/>
              <a:gd name="connsiteX10" fmla="*/ 11202642 w 12046778"/>
              <a:gd name="connsiteY10" fmla="*/ 6858000 h 6858000"/>
              <a:gd name="connsiteX11" fmla="*/ 6662440 w 12046778"/>
              <a:gd name="connsiteY11" fmla="*/ 6858000 h 6858000"/>
              <a:gd name="connsiteX12" fmla="*/ 0 w 12046778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046778" h="6858000">
                <a:moveTo>
                  <a:pt x="0" y="0"/>
                </a:moveTo>
                <a:lnTo>
                  <a:pt x="454478" y="0"/>
                </a:lnTo>
                <a:lnTo>
                  <a:pt x="892342" y="15552"/>
                </a:lnTo>
                <a:lnTo>
                  <a:pt x="893702" y="0"/>
                </a:lnTo>
                <a:lnTo>
                  <a:pt x="5761220" y="0"/>
                </a:lnTo>
                <a:lnTo>
                  <a:pt x="7920992" y="265187"/>
                </a:lnTo>
                <a:lnTo>
                  <a:pt x="11428519" y="389763"/>
                </a:lnTo>
                <a:lnTo>
                  <a:pt x="11417875" y="694551"/>
                </a:lnTo>
                <a:lnTo>
                  <a:pt x="12046778" y="771770"/>
                </a:lnTo>
                <a:lnTo>
                  <a:pt x="11299482" y="6858000"/>
                </a:lnTo>
                <a:lnTo>
                  <a:pt x="11202642" y="6858000"/>
                </a:lnTo>
                <a:lnTo>
                  <a:pt x="6662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3FA2241-6B3E-48FF-860B-B990431EC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15541" cy="6858001"/>
          </a:xfrm>
          <a:custGeom>
            <a:avLst/>
            <a:gdLst>
              <a:gd name="connsiteX0" fmla="*/ 289900 w 11915541"/>
              <a:gd name="connsiteY0" fmla="*/ 0 h 6858001"/>
              <a:gd name="connsiteX1" fmla="*/ 4956408 w 11915541"/>
              <a:gd name="connsiteY1" fmla="*/ 0 h 6858001"/>
              <a:gd name="connsiteX2" fmla="*/ 7146011 w 11915541"/>
              <a:gd name="connsiteY2" fmla="*/ 269060 h 6858001"/>
              <a:gd name="connsiteX3" fmla="*/ 7883888 w 11915541"/>
              <a:gd name="connsiteY3" fmla="*/ 358077 h 6858001"/>
              <a:gd name="connsiteX4" fmla="*/ 8743808 w 11915541"/>
              <a:gd name="connsiteY4" fmla="*/ 388772 h 6858001"/>
              <a:gd name="connsiteX5" fmla="*/ 8846325 w 11915541"/>
              <a:gd name="connsiteY5" fmla="*/ 387158 h 6858001"/>
              <a:gd name="connsiteX6" fmla="*/ 8908081 w 11915541"/>
              <a:gd name="connsiteY6" fmla="*/ 391374 h 6858001"/>
              <a:gd name="connsiteX7" fmla="*/ 8976104 w 11915541"/>
              <a:gd name="connsiteY7" fmla="*/ 394890 h 6858001"/>
              <a:gd name="connsiteX8" fmla="*/ 9041336 w 11915541"/>
              <a:gd name="connsiteY8" fmla="*/ 398298 h 6858001"/>
              <a:gd name="connsiteX9" fmla="*/ 9111961 w 11915541"/>
              <a:gd name="connsiteY9" fmla="*/ 399407 h 6858001"/>
              <a:gd name="connsiteX10" fmla="*/ 9137458 w 11915541"/>
              <a:gd name="connsiteY10" fmla="*/ 411076 h 6858001"/>
              <a:gd name="connsiteX11" fmla="*/ 9439267 w 11915541"/>
              <a:gd name="connsiteY11" fmla="*/ 421615 h 6858001"/>
              <a:gd name="connsiteX12" fmla="*/ 9447565 w 11915541"/>
              <a:gd name="connsiteY12" fmla="*/ 420237 h 6858001"/>
              <a:gd name="connsiteX13" fmla="*/ 9480968 w 11915541"/>
              <a:gd name="connsiteY13" fmla="*/ 413579 h 6858001"/>
              <a:gd name="connsiteX14" fmla="*/ 9485823 w 11915541"/>
              <a:gd name="connsiteY14" fmla="*/ 414668 h 6858001"/>
              <a:gd name="connsiteX15" fmla="*/ 9504040 w 11915541"/>
              <a:gd name="connsiteY15" fmla="*/ 413672 h 6858001"/>
              <a:gd name="connsiteX16" fmla="*/ 9510668 w 11915541"/>
              <a:gd name="connsiteY16" fmla="*/ 420087 h 6858001"/>
              <a:gd name="connsiteX17" fmla="*/ 9572280 w 11915541"/>
              <a:gd name="connsiteY17" fmla="*/ 419684 h 6858001"/>
              <a:gd name="connsiteX18" fmla="*/ 9690102 w 11915541"/>
              <a:gd name="connsiteY18" fmla="*/ 407264 h 6858001"/>
              <a:gd name="connsiteX19" fmla="*/ 9711635 w 11915541"/>
              <a:gd name="connsiteY19" fmla="*/ 410830 h 6858001"/>
              <a:gd name="connsiteX20" fmla="*/ 9828330 w 11915541"/>
              <a:gd name="connsiteY20" fmla="*/ 413906 h 6858001"/>
              <a:gd name="connsiteX21" fmla="*/ 9966913 w 11915541"/>
              <a:gd name="connsiteY21" fmla="*/ 412008 h 6858001"/>
              <a:gd name="connsiteX22" fmla="*/ 10066210 w 11915541"/>
              <a:gd name="connsiteY22" fmla="*/ 412124 h 6858001"/>
              <a:gd name="connsiteX23" fmla="*/ 10165116 w 11915541"/>
              <a:gd name="connsiteY23" fmla="*/ 410209 h 6858001"/>
              <a:gd name="connsiteX24" fmla="*/ 10244876 w 11915541"/>
              <a:gd name="connsiteY24" fmla="*/ 418729 h 6858001"/>
              <a:gd name="connsiteX25" fmla="*/ 10292900 w 11915541"/>
              <a:gd name="connsiteY25" fmla="*/ 427936 h 6858001"/>
              <a:gd name="connsiteX26" fmla="*/ 10326189 w 11915541"/>
              <a:gd name="connsiteY26" fmla="*/ 437758 h 6858001"/>
              <a:gd name="connsiteX27" fmla="*/ 10419820 w 11915541"/>
              <a:gd name="connsiteY27" fmla="*/ 445961 h 6858001"/>
              <a:gd name="connsiteX28" fmla="*/ 10556118 w 11915541"/>
              <a:gd name="connsiteY28" fmla="*/ 452534 h 6858001"/>
              <a:gd name="connsiteX29" fmla="*/ 10617267 w 11915541"/>
              <a:gd name="connsiteY29" fmla="*/ 458327 h 6858001"/>
              <a:gd name="connsiteX30" fmla="*/ 11266201 w 11915541"/>
              <a:gd name="connsiteY30" fmla="*/ 485414 h 6858001"/>
              <a:gd name="connsiteX31" fmla="*/ 11266114 w 11915541"/>
              <a:gd name="connsiteY31" fmla="*/ 487867 h 6858001"/>
              <a:gd name="connsiteX32" fmla="*/ 11294016 w 11915541"/>
              <a:gd name="connsiteY32" fmla="*/ 500627 h 6858001"/>
              <a:gd name="connsiteX33" fmla="*/ 11304892 w 11915541"/>
              <a:gd name="connsiteY33" fmla="*/ 529592 h 6858001"/>
              <a:gd name="connsiteX34" fmla="*/ 11295858 w 11915541"/>
              <a:gd name="connsiteY34" fmla="*/ 788304 h 6858001"/>
              <a:gd name="connsiteX35" fmla="*/ 11881324 w 11915541"/>
              <a:gd name="connsiteY35" fmla="*/ 860190 h 6858001"/>
              <a:gd name="connsiteX36" fmla="*/ 11881031 w 11915541"/>
              <a:gd name="connsiteY36" fmla="*/ 862574 h 6858001"/>
              <a:gd name="connsiteX37" fmla="*/ 11907128 w 11915541"/>
              <a:gd name="connsiteY37" fmla="*/ 877384 h 6858001"/>
              <a:gd name="connsiteX38" fmla="*/ 11915256 w 11915541"/>
              <a:gd name="connsiteY38" fmla="*/ 906533 h 6858001"/>
              <a:gd name="connsiteX39" fmla="*/ 11521832 w 11915541"/>
              <a:gd name="connsiteY39" fmla="*/ 4110709 h 6858001"/>
              <a:gd name="connsiteX40" fmla="*/ 11515825 w 11915541"/>
              <a:gd name="connsiteY40" fmla="*/ 4119564 h 6858001"/>
              <a:gd name="connsiteX41" fmla="*/ 11519210 w 11915541"/>
              <a:gd name="connsiteY41" fmla="*/ 4131712 h 6858001"/>
              <a:gd name="connsiteX42" fmla="*/ 11184463 w 11915541"/>
              <a:gd name="connsiteY42" fmla="*/ 6858000 h 6858001"/>
              <a:gd name="connsiteX43" fmla="*/ 11083854 w 11915541"/>
              <a:gd name="connsiteY43" fmla="*/ 6858000 h 6858001"/>
              <a:gd name="connsiteX44" fmla="*/ 11083854 w 11915541"/>
              <a:gd name="connsiteY44" fmla="*/ 6858001 h 6858001"/>
              <a:gd name="connsiteX45" fmla="*/ 0 w 11915541"/>
              <a:gd name="connsiteY45" fmla="*/ 6858001 h 6858001"/>
              <a:gd name="connsiteX46" fmla="*/ 0 w 11915541"/>
              <a:gd name="connsiteY46" fmla="*/ 76664 h 6858001"/>
              <a:gd name="connsiteX47" fmla="*/ 286723 w 11915541"/>
              <a:gd name="connsiteY47" fmla="*/ 8689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15541" h="6858001">
                <a:moveTo>
                  <a:pt x="289900" y="0"/>
                </a:moveTo>
                <a:lnTo>
                  <a:pt x="4956408" y="0"/>
                </a:lnTo>
                <a:lnTo>
                  <a:pt x="7146011" y="269060"/>
                </a:lnTo>
                <a:lnTo>
                  <a:pt x="7883888" y="358077"/>
                </a:lnTo>
                <a:lnTo>
                  <a:pt x="8743808" y="388772"/>
                </a:lnTo>
                <a:lnTo>
                  <a:pt x="8846325" y="387158"/>
                </a:lnTo>
                <a:lnTo>
                  <a:pt x="8908081" y="391374"/>
                </a:lnTo>
                <a:lnTo>
                  <a:pt x="8976104" y="394890"/>
                </a:lnTo>
                <a:lnTo>
                  <a:pt x="9041336" y="398298"/>
                </a:lnTo>
                <a:lnTo>
                  <a:pt x="9111961" y="399407"/>
                </a:lnTo>
                <a:lnTo>
                  <a:pt x="9137458" y="411076"/>
                </a:lnTo>
                <a:lnTo>
                  <a:pt x="9439267" y="421615"/>
                </a:lnTo>
                <a:lnTo>
                  <a:pt x="9447565" y="420237"/>
                </a:lnTo>
                <a:cubicBezTo>
                  <a:pt x="9454515" y="418898"/>
                  <a:pt x="9474592" y="414507"/>
                  <a:pt x="9480968" y="413579"/>
                </a:cubicBezTo>
                <a:lnTo>
                  <a:pt x="9485823" y="414668"/>
                </a:lnTo>
                <a:lnTo>
                  <a:pt x="9504040" y="413672"/>
                </a:lnTo>
                <a:lnTo>
                  <a:pt x="9510668" y="420087"/>
                </a:lnTo>
                <a:lnTo>
                  <a:pt x="9572280" y="419684"/>
                </a:lnTo>
                <a:cubicBezTo>
                  <a:pt x="9599152" y="403815"/>
                  <a:pt x="9648610" y="413243"/>
                  <a:pt x="9690102" y="407264"/>
                </a:cubicBezTo>
                <a:lnTo>
                  <a:pt x="9711635" y="410830"/>
                </a:lnTo>
                <a:lnTo>
                  <a:pt x="9828330" y="413906"/>
                </a:lnTo>
                <a:cubicBezTo>
                  <a:pt x="9901450" y="412197"/>
                  <a:pt x="9903487" y="416948"/>
                  <a:pt x="9966913" y="412008"/>
                </a:cubicBezTo>
                <a:cubicBezTo>
                  <a:pt x="10024782" y="416355"/>
                  <a:pt x="10018033" y="414239"/>
                  <a:pt x="10066210" y="412124"/>
                </a:cubicBezTo>
                <a:lnTo>
                  <a:pt x="10165116" y="410209"/>
                </a:lnTo>
                <a:cubicBezTo>
                  <a:pt x="10191560" y="417316"/>
                  <a:pt x="10211518" y="430503"/>
                  <a:pt x="10244876" y="418729"/>
                </a:cubicBezTo>
                <a:cubicBezTo>
                  <a:pt x="10237086" y="432781"/>
                  <a:pt x="10284124" y="415543"/>
                  <a:pt x="10292900" y="427936"/>
                </a:cubicBezTo>
                <a:cubicBezTo>
                  <a:pt x="10297954" y="438166"/>
                  <a:pt x="10313400" y="435319"/>
                  <a:pt x="10326189" y="437758"/>
                </a:cubicBezTo>
                <a:cubicBezTo>
                  <a:pt x="10337091" y="447506"/>
                  <a:pt x="10399279" y="450054"/>
                  <a:pt x="10419820" y="445961"/>
                </a:cubicBezTo>
                <a:cubicBezTo>
                  <a:pt x="10473071" y="447462"/>
                  <a:pt x="10510712" y="446330"/>
                  <a:pt x="10556118" y="452534"/>
                </a:cubicBezTo>
                <a:cubicBezTo>
                  <a:pt x="10574153" y="454056"/>
                  <a:pt x="10608649" y="456182"/>
                  <a:pt x="10617267" y="458327"/>
                </a:cubicBezTo>
                <a:lnTo>
                  <a:pt x="11266201" y="485414"/>
                </a:lnTo>
                <a:cubicBezTo>
                  <a:pt x="11266172" y="486232"/>
                  <a:pt x="11266143" y="487049"/>
                  <a:pt x="11266114" y="487867"/>
                </a:cubicBezTo>
                <a:lnTo>
                  <a:pt x="11294016" y="500627"/>
                </a:lnTo>
                <a:cubicBezTo>
                  <a:pt x="11301071" y="508193"/>
                  <a:pt x="11305249" y="518441"/>
                  <a:pt x="11304892" y="529592"/>
                </a:cubicBezTo>
                <a:lnTo>
                  <a:pt x="11295858" y="788304"/>
                </a:lnTo>
                <a:lnTo>
                  <a:pt x="11881324" y="860190"/>
                </a:lnTo>
                <a:cubicBezTo>
                  <a:pt x="11881227" y="860985"/>
                  <a:pt x="11881128" y="861779"/>
                  <a:pt x="11881031" y="862574"/>
                </a:cubicBezTo>
                <a:lnTo>
                  <a:pt x="11907128" y="877384"/>
                </a:lnTo>
                <a:cubicBezTo>
                  <a:pt x="11913358" y="885357"/>
                  <a:pt x="11916554" y="895698"/>
                  <a:pt x="11915256" y="906533"/>
                </a:cubicBezTo>
                <a:lnTo>
                  <a:pt x="11521832" y="4110709"/>
                </a:lnTo>
                <a:lnTo>
                  <a:pt x="11515825" y="4119564"/>
                </a:lnTo>
                <a:lnTo>
                  <a:pt x="11519210" y="4131712"/>
                </a:lnTo>
                <a:lnTo>
                  <a:pt x="11184463" y="6858000"/>
                </a:lnTo>
                <a:lnTo>
                  <a:pt x="11083854" y="6858000"/>
                </a:lnTo>
                <a:lnTo>
                  <a:pt x="11083854" y="6858001"/>
                </a:lnTo>
                <a:lnTo>
                  <a:pt x="0" y="6858001"/>
                </a:lnTo>
                <a:lnTo>
                  <a:pt x="0" y="76664"/>
                </a:lnTo>
                <a:lnTo>
                  <a:pt x="286723" y="86899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61755F41-89DE-BDD4-B053-AF90889905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t="24949" b="17472"/>
          <a:stretch/>
        </p:blipFill>
        <p:spPr>
          <a:xfrm>
            <a:off x="-5309" y="-2547"/>
            <a:ext cx="11920851" cy="6863842"/>
          </a:xfrm>
          <a:custGeom>
            <a:avLst/>
            <a:gdLst/>
            <a:ahLst/>
            <a:cxnLst/>
            <a:rect l="l" t="t" r="r" b="b"/>
            <a:pathLst>
              <a:path w="11920851" h="6863842">
                <a:moveTo>
                  <a:pt x="93746" y="220"/>
                </a:moveTo>
                <a:cubicBezTo>
                  <a:pt x="149331" y="1296"/>
                  <a:pt x="222869" y="5962"/>
                  <a:pt x="295210" y="5841"/>
                </a:cubicBezTo>
                <a:lnTo>
                  <a:pt x="4961718" y="5841"/>
                </a:lnTo>
                <a:lnTo>
                  <a:pt x="7151321" y="274901"/>
                </a:lnTo>
                <a:lnTo>
                  <a:pt x="7889198" y="363918"/>
                </a:lnTo>
                <a:lnTo>
                  <a:pt x="8749118" y="394613"/>
                </a:lnTo>
                <a:lnTo>
                  <a:pt x="8851635" y="392999"/>
                </a:lnTo>
                <a:lnTo>
                  <a:pt x="8913391" y="397215"/>
                </a:lnTo>
                <a:lnTo>
                  <a:pt x="8981414" y="400731"/>
                </a:lnTo>
                <a:lnTo>
                  <a:pt x="9046646" y="404139"/>
                </a:lnTo>
                <a:lnTo>
                  <a:pt x="9117271" y="405248"/>
                </a:lnTo>
                <a:lnTo>
                  <a:pt x="9142768" y="416917"/>
                </a:lnTo>
                <a:lnTo>
                  <a:pt x="9444577" y="427456"/>
                </a:lnTo>
                <a:lnTo>
                  <a:pt x="9452875" y="426078"/>
                </a:lnTo>
                <a:cubicBezTo>
                  <a:pt x="9459825" y="424739"/>
                  <a:pt x="9479902" y="420348"/>
                  <a:pt x="9486278" y="419420"/>
                </a:cubicBezTo>
                <a:lnTo>
                  <a:pt x="9491133" y="420509"/>
                </a:lnTo>
                <a:lnTo>
                  <a:pt x="9509350" y="419513"/>
                </a:lnTo>
                <a:lnTo>
                  <a:pt x="9515978" y="425928"/>
                </a:lnTo>
                <a:lnTo>
                  <a:pt x="9577590" y="425525"/>
                </a:lnTo>
                <a:cubicBezTo>
                  <a:pt x="9604462" y="409656"/>
                  <a:pt x="9653920" y="419084"/>
                  <a:pt x="9695412" y="413105"/>
                </a:cubicBezTo>
                <a:lnTo>
                  <a:pt x="9716945" y="416671"/>
                </a:lnTo>
                <a:lnTo>
                  <a:pt x="9833640" y="419747"/>
                </a:lnTo>
                <a:cubicBezTo>
                  <a:pt x="9906760" y="418038"/>
                  <a:pt x="9908797" y="422789"/>
                  <a:pt x="9972223" y="417849"/>
                </a:cubicBezTo>
                <a:cubicBezTo>
                  <a:pt x="10030092" y="422196"/>
                  <a:pt x="10023343" y="420080"/>
                  <a:pt x="10071520" y="417965"/>
                </a:cubicBezTo>
                <a:lnTo>
                  <a:pt x="10170426" y="416050"/>
                </a:lnTo>
                <a:cubicBezTo>
                  <a:pt x="10196870" y="423157"/>
                  <a:pt x="10216828" y="436344"/>
                  <a:pt x="10250186" y="424570"/>
                </a:cubicBezTo>
                <a:cubicBezTo>
                  <a:pt x="10242396" y="438622"/>
                  <a:pt x="10289434" y="421384"/>
                  <a:pt x="10298210" y="433777"/>
                </a:cubicBezTo>
                <a:cubicBezTo>
                  <a:pt x="10303264" y="444007"/>
                  <a:pt x="10318710" y="441160"/>
                  <a:pt x="10331499" y="443599"/>
                </a:cubicBezTo>
                <a:cubicBezTo>
                  <a:pt x="10342401" y="453347"/>
                  <a:pt x="10404589" y="455895"/>
                  <a:pt x="10425130" y="451802"/>
                </a:cubicBezTo>
                <a:cubicBezTo>
                  <a:pt x="10478381" y="453303"/>
                  <a:pt x="10516022" y="452171"/>
                  <a:pt x="10561428" y="458375"/>
                </a:cubicBezTo>
                <a:cubicBezTo>
                  <a:pt x="10579463" y="459897"/>
                  <a:pt x="10613959" y="462023"/>
                  <a:pt x="10622577" y="464168"/>
                </a:cubicBezTo>
                <a:lnTo>
                  <a:pt x="11271511" y="491255"/>
                </a:lnTo>
                <a:cubicBezTo>
                  <a:pt x="11271482" y="492073"/>
                  <a:pt x="11271453" y="492890"/>
                  <a:pt x="11271424" y="493708"/>
                </a:cubicBezTo>
                <a:lnTo>
                  <a:pt x="11299326" y="506468"/>
                </a:lnTo>
                <a:cubicBezTo>
                  <a:pt x="11306381" y="514034"/>
                  <a:pt x="11310559" y="524282"/>
                  <a:pt x="11310202" y="535433"/>
                </a:cubicBezTo>
                <a:lnTo>
                  <a:pt x="11301168" y="794145"/>
                </a:lnTo>
                <a:lnTo>
                  <a:pt x="11886634" y="866031"/>
                </a:lnTo>
                <a:cubicBezTo>
                  <a:pt x="11886537" y="866826"/>
                  <a:pt x="11886438" y="867620"/>
                  <a:pt x="11886341" y="868415"/>
                </a:cubicBezTo>
                <a:lnTo>
                  <a:pt x="11912438" y="883225"/>
                </a:lnTo>
                <a:cubicBezTo>
                  <a:pt x="11918668" y="891198"/>
                  <a:pt x="11921864" y="901539"/>
                  <a:pt x="11920566" y="912374"/>
                </a:cubicBezTo>
                <a:lnTo>
                  <a:pt x="11527142" y="4116550"/>
                </a:lnTo>
                <a:lnTo>
                  <a:pt x="11521135" y="4125405"/>
                </a:lnTo>
                <a:lnTo>
                  <a:pt x="11524520" y="4137553"/>
                </a:lnTo>
                <a:lnTo>
                  <a:pt x="11189773" y="6863841"/>
                </a:lnTo>
                <a:lnTo>
                  <a:pt x="11089164" y="6863841"/>
                </a:lnTo>
                <a:lnTo>
                  <a:pt x="11089164" y="6863842"/>
                </a:lnTo>
                <a:lnTo>
                  <a:pt x="5310" y="6863842"/>
                </a:lnTo>
                <a:lnTo>
                  <a:pt x="5310" y="82505"/>
                </a:lnTo>
                <a:lnTo>
                  <a:pt x="0" y="16141"/>
                </a:lnTo>
                <a:cubicBezTo>
                  <a:pt x="530" y="1658"/>
                  <a:pt x="38161" y="-856"/>
                  <a:pt x="93746" y="220"/>
                </a:cubicBezTo>
                <a:close/>
              </a:path>
            </a:pathLst>
          </a:cu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E768A620-6CE7-44E7-BB7E-5C93F026D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097" y="3077"/>
            <a:ext cx="6289954" cy="221524"/>
          </a:xfrm>
          <a:custGeom>
            <a:avLst/>
            <a:gdLst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4810804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6295048"/>
              <a:gd name="connsiteY0" fmla="*/ 0 h 272502"/>
              <a:gd name="connsiteX1" fmla="*/ 4810804 w 6295048"/>
              <a:gd name="connsiteY1" fmla="*/ 0 h 272502"/>
              <a:gd name="connsiteX2" fmla="*/ 6295048 w 6295048"/>
              <a:gd name="connsiteY2" fmla="*/ 206241 h 272502"/>
              <a:gd name="connsiteX3" fmla="*/ 0 w 6295048"/>
              <a:gd name="connsiteY3" fmla="*/ 272502 h 272502"/>
              <a:gd name="connsiteX4" fmla="*/ 0 w 6295048"/>
              <a:gd name="connsiteY4" fmla="*/ 0 h 272502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1653 w 6295048"/>
              <a:gd name="connsiteY3" fmla="*/ 100224 h 206241"/>
              <a:gd name="connsiteX4" fmla="*/ 0 w 6295048"/>
              <a:gd name="connsiteY4" fmla="*/ 0 h 206241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8687 w 6295048"/>
              <a:gd name="connsiteY3" fmla="*/ 72088 h 206241"/>
              <a:gd name="connsiteX4" fmla="*/ 0 w 6295048"/>
              <a:gd name="connsiteY4" fmla="*/ 0 h 206241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72088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612132 w 6274671"/>
              <a:gd name="connsiteY1" fmla="*/ 5094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571379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58687 w 6289954"/>
              <a:gd name="connsiteY3" fmla="*/ 82276 h 221524"/>
              <a:gd name="connsiteX4" fmla="*/ 0 w 6289954"/>
              <a:gd name="connsiteY4" fmla="*/ 0 h 221524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43404 w 6289954"/>
              <a:gd name="connsiteY3" fmla="*/ 92464 h 221524"/>
              <a:gd name="connsiteX4" fmla="*/ 0 w 6289954"/>
              <a:gd name="connsiteY4" fmla="*/ 0 h 22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54" h="221524">
                <a:moveTo>
                  <a:pt x="0" y="0"/>
                </a:moveTo>
                <a:lnTo>
                  <a:pt x="4571379" y="0"/>
                </a:lnTo>
                <a:lnTo>
                  <a:pt x="6289954" y="221524"/>
                </a:lnTo>
                <a:lnTo>
                  <a:pt x="2443404" y="924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F0D383-07EE-46D8-BEE1-891DE331E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4CD96CC-B12E-4912-A810-33EAE19E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68959C5-51E4-4802-94D4-A5E4067BC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5FE9E51-D9D9-4518-8B87-554609631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48BEEA7-7F13-47B3-A60F-696B3FBF1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A44F1B7-43FD-4719-BD2E-06324ADB9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445" y="792471"/>
            <a:ext cx="701097" cy="5785351"/>
          </a:xfrm>
          <a:custGeom>
            <a:avLst/>
            <a:gdLst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92875 w 741850"/>
              <a:gd name="connsiteY4" fmla="*/ 17707 h 6091000"/>
              <a:gd name="connsiteX5" fmla="*/ 707633 w 741850"/>
              <a:gd name="connsiteY5" fmla="*/ 93190 h 6091000"/>
              <a:gd name="connsiteX6" fmla="*/ 707340 w 741850"/>
              <a:gd name="connsiteY6" fmla="*/ 95574 h 6091000"/>
              <a:gd name="connsiteX7" fmla="*/ 733437 w 741850"/>
              <a:gd name="connsiteY7" fmla="*/ 110384 h 6091000"/>
              <a:gd name="connsiteX8" fmla="*/ 741565 w 741850"/>
              <a:gd name="connsiteY8" fmla="*/ 139533 h 6091000"/>
              <a:gd name="connsiteX9" fmla="*/ 348141 w 741850"/>
              <a:gd name="connsiteY9" fmla="*/ 3343709 h 6091000"/>
              <a:gd name="connsiteX10" fmla="*/ 342134 w 741850"/>
              <a:gd name="connsiteY10" fmla="*/ 3352564 h 6091000"/>
              <a:gd name="connsiteX11" fmla="*/ 345519 w 741850"/>
              <a:gd name="connsiteY11" fmla="*/ 3364712 h 6091000"/>
              <a:gd name="connsiteX12" fmla="*/ 10772 w 741850"/>
              <a:gd name="connsiteY12" fmla="*/ 6091000 h 6091000"/>
              <a:gd name="connsiteX13" fmla="*/ 0 w 741850"/>
              <a:gd name="connsiteY13" fmla="*/ 609100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707633 w 741850"/>
              <a:gd name="connsiteY4" fmla="*/ 93190 h 6091000"/>
              <a:gd name="connsiteX5" fmla="*/ 707340 w 741850"/>
              <a:gd name="connsiteY5" fmla="*/ 95574 h 6091000"/>
              <a:gd name="connsiteX6" fmla="*/ 733437 w 741850"/>
              <a:gd name="connsiteY6" fmla="*/ 110384 h 6091000"/>
              <a:gd name="connsiteX7" fmla="*/ 741565 w 741850"/>
              <a:gd name="connsiteY7" fmla="*/ 139533 h 6091000"/>
              <a:gd name="connsiteX8" fmla="*/ 348141 w 741850"/>
              <a:gd name="connsiteY8" fmla="*/ 3343709 h 6091000"/>
              <a:gd name="connsiteX9" fmla="*/ 342134 w 741850"/>
              <a:gd name="connsiteY9" fmla="*/ 3352564 h 6091000"/>
              <a:gd name="connsiteX10" fmla="*/ 345519 w 741850"/>
              <a:gd name="connsiteY10" fmla="*/ 3364712 h 6091000"/>
              <a:gd name="connsiteX11" fmla="*/ 10772 w 741850"/>
              <a:gd name="connsiteY11" fmla="*/ 6091000 h 6091000"/>
              <a:gd name="connsiteX12" fmla="*/ 0 w 741850"/>
              <a:gd name="connsiteY12" fmla="*/ 6091000 h 6091000"/>
              <a:gd name="connsiteX13" fmla="*/ 0 w 741850"/>
              <a:gd name="connsiteY13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07633 w 741850"/>
              <a:gd name="connsiteY3" fmla="*/ 93190 h 6091000"/>
              <a:gd name="connsiteX4" fmla="*/ 707340 w 741850"/>
              <a:gd name="connsiteY4" fmla="*/ 95574 h 6091000"/>
              <a:gd name="connsiteX5" fmla="*/ 733437 w 741850"/>
              <a:gd name="connsiteY5" fmla="*/ 110384 h 6091000"/>
              <a:gd name="connsiteX6" fmla="*/ 741565 w 741850"/>
              <a:gd name="connsiteY6" fmla="*/ 139533 h 6091000"/>
              <a:gd name="connsiteX7" fmla="*/ 348141 w 741850"/>
              <a:gd name="connsiteY7" fmla="*/ 3343709 h 6091000"/>
              <a:gd name="connsiteX8" fmla="*/ 342134 w 741850"/>
              <a:gd name="connsiteY8" fmla="*/ 3352564 h 6091000"/>
              <a:gd name="connsiteX9" fmla="*/ 345519 w 741850"/>
              <a:gd name="connsiteY9" fmla="*/ 3364712 h 6091000"/>
              <a:gd name="connsiteX10" fmla="*/ 10772 w 741850"/>
              <a:gd name="connsiteY10" fmla="*/ 6091000 h 6091000"/>
              <a:gd name="connsiteX11" fmla="*/ 0 w 741850"/>
              <a:gd name="connsiteY11" fmla="*/ 6091000 h 6091000"/>
              <a:gd name="connsiteX12" fmla="*/ 0 w 741850"/>
              <a:gd name="connsiteY12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707633 w 741850"/>
              <a:gd name="connsiteY2" fmla="*/ 93190 h 6091000"/>
              <a:gd name="connsiteX3" fmla="*/ 707340 w 741850"/>
              <a:gd name="connsiteY3" fmla="*/ 95574 h 6091000"/>
              <a:gd name="connsiteX4" fmla="*/ 733437 w 741850"/>
              <a:gd name="connsiteY4" fmla="*/ 110384 h 6091000"/>
              <a:gd name="connsiteX5" fmla="*/ 741565 w 741850"/>
              <a:gd name="connsiteY5" fmla="*/ 139533 h 6091000"/>
              <a:gd name="connsiteX6" fmla="*/ 348141 w 741850"/>
              <a:gd name="connsiteY6" fmla="*/ 3343709 h 6091000"/>
              <a:gd name="connsiteX7" fmla="*/ 342134 w 741850"/>
              <a:gd name="connsiteY7" fmla="*/ 3352564 h 6091000"/>
              <a:gd name="connsiteX8" fmla="*/ 345519 w 741850"/>
              <a:gd name="connsiteY8" fmla="*/ 3364712 h 6091000"/>
              <a:gd name="connsiteX9" fmla="*/ 10772 w 741850"/>
              <a:gd name="connsiteY9" fmla="*/ 6091000 h 6091000"/>
              <a:gd name="connsiteX10" fmla="*/ 0 w 741850"/>
              <a:gd name="connsiteY10" fmla="*/ 6091000 h 6091000"/>
              <a:gd name="connsiteX11" fmla="*/ 0 w 741850"/>
              <a:gd name="connsiteY11" fmla="*/ 0 h 6091000"/>
              <a:gd name="connsiteX0" fmla="*/ 239425 w 741850"/>
              <a:gd name="connsiteY0" fmla="*/ 24022 h 6089551"/>
              <a:gd name="connsiteX1" fmla="*/ 5334 w 741850"/>
              <a:gd name="connsiteY1" fmla="*/ 0 h 6089551"/>
              <a:gd name="connsiteX2" fmla="*/ 707633 w 741850"/>
              <a:gd name="connsiteY2" fmla="*/ 91741 h 6089551"/>
              <a:gd name="connsiteX3" fmla="*/ 707340 w 741850"/>
              <a:gd name="connsiteY3" fmla="*/ 94125 h 6089551"/>
              <a:gd name="connsiteX4" fmla="*/ 733437 w 741850"/>
              <a:gd name="connsiteY4" fmla="*/ 108935 h 6089551"/>
              <a:gd name="connsiteX5" fmla="*/ 741565 w 741850"/>
              <a:gd name="connsiteY5" fmla="*/ 138084 h 6089551"/>
              <a:gd name="connsiteX6" fmla="*/ 348141 w 741850"/>
              <a:gd name="connsiteY6" fmla="*/ 3342260 h 6089551"/>
              <a:gd name="connsiteX7" fmla="*/ 342134 w 741850"/>
              <a:gd name="connsiteY7" fmla="*/ 3351115 h 6089551"/>
              <a:gd name="connsiteX8" fmla="*/ 345519 w 741850"/>
              <a:gd name="connsiteY8" fmla="*/ 3363263 h 6089551"/>
              <a:gd name="connsiteX9" fmla="*/ 10772 w 741850"/>
              <a:gd name="connsiteY9" fmla="*/ 6089551 h 6089551"/>
              <a:gd name="connsiteX10" fmla="*/ 0 w 741850"/>
              <a:gd name="connsiteY10" fmla="*/ 6089551 h 6089551"/>
              <a:gd name="connsiteX11" fmla="*/ 239425 w 741850"/>
              <a:gd name="connsiteY11" fmla="*/ 24022 h 6089551"/>
              <a:gd name="connsiteX0" fmla="*/ 239425 w 741850"/>
              <a:gd name="connsiteY0" fmla="*/ 0 h 6065529"/>
              <a:gd name="connsiteX1" fmla="*/ 707633 w 741850"/>
              <a:gd name="connsiteY1" fmla="*/ 67719 h 6065529"/>
              <a:gd name="connsiteX2" fmla="*/ 707340 w 741850"/>
              <a:gd name="connsiteY2" fmla="*/ 70103 h 6065529"/>
              <a:gd name="connsiteX3" fmla="*/ 733437 w 741850"/>
              <a:gd name="connsiteY3" fmla="*/ 84913 h 6065529"/>
              <a:gd name="connsiteX4" fmla="*/ 741565 w 741850"/>
              <a:gd name="connsiteY4" fmla="*/ 114062 h 6065529"/>
              <a:gd name="connsiteX5" fmla="*/ 348141 w 741850"/>
              <a:gd name="connsiteY5" fmla="*/ 3318238 h 6065529"/>
              <a:gd name="connsiteX6" fmla="*/ 342134 w 741850"/>
              <a:gd name="connsiteY6" fmla="*/ 3327093 h 6065529"/>
              <a:gd name="connsiteX7" fmla="*/ 345519 w 741850"/>
              <a:gd name="connsiteY7" fmla="*/ 3339241 h 6065529"/>
              <a:gd name="connsiteX8" fmla="*/ 10772 w 741850"/>
              <a:gd name="connsiteY8" fmla="*/ 6065529 h 6065529"/>
              <a:gd name="connsiteX9" fmla="*/ 0 w 741850"/>
              <a:gd name="connsiteY9" fmla="*/ 6065529 h 6065529"/>
              <a:gd name="connsiteX10" fmla="*/ 239425 w 741850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45264 w 731078"/>
              <a:gd name="connsiteY9" fmla="*/ 5647809 h 6065529"/>
              <a:gd name="connsiteX10" fmla="*/ 228653 w 731078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29981 w 731078"/>
              <a:gd name="connsiteY9" fmla="*/ 5647809 h 6065529"/>
              <a:gd name="connsiteX10" fmla="*/ 228653 w 731078"/>
              <a:gd name="connsiteY10" fmla="*/ 0 h 6065529"/>
              <a:gd name="connsiteX0" fmla="*/ 198672 w 701097"/>
              <a:gd name="connsiteY0" fmla="*/ 0 h 5785351"/>
              <a:gd name="connsiteX1" fmla="*/ 666880 w 701097"/>
              <a:gd name="connsiteY1" fmla="*/ 67719 h 5785351"/>
              <a:gd name="connsiteX2" fmla="*/ 666587 w 701097"/>
              <a:gd name="connsiteY2" fmla="*/ 70103 h 5785351"/>
              <a:gd name="connsiteX3" fmla="*/ 692684 w 701097"/>
              <a:gd name="connsiteY3" fmla="*/ 84913 h 5785351"/>
              <a:gd name="connsiteX4" fmla="*/ 700812 w 701097"/>
              <a:gd name="connsiteY4" fmla="*/ 114062 h 5785351"/>
              <a:gd name="connsiteX5" fmla="*/ 307388 w 701097"/>
              <a:gd name="connsiteY5" fmla="*/ 3318238 h 5785351"/>
              <a:gd name="connsiteX6" fmla="*/ 301381 w 701097"/>
              <a:gd name="connsiteY6" fmla="*/ 3327093 h 5785351"/>
              <a:gd name="connsiteX7" fmla="*/ 304766 w 701097"/>
              <a:gd name="connsiteY7" fmla="*/ 3339241 h 5785351"/>
              <a:gd name="connsiteX8" fmla="*/ 5678 w 701097"/>
              <a:gd name="connsiteY8" fmla="*/ 5785351 h 5785351"/>
              <a:gd name="connsiteX9" fmla="*/ 0 w 701097"/>
              <a:gd name="connsiteY9" fmla="*/ 5647809 h 5785351"/>
              <a:gd name="connsiteX10" fmla="*/ 198672 w 701097"/>
              <a:gd name="connsiteY10" fmla="*/ 0 h 578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1097" h="5785351">
                <a:moveTo>
                  <a:pt x="198672" y="0"/>
                </a:moveTo>
                <a:lnTo>
                  <a:pt x="666880" y="67719"/>
                </a:lnTo>
                <a:cubicBezTo>
                  <a:pt x="666783" y="68514"/>
                  <a:pt x="666684" y="69308"/>
                  <a:pt x="666587" y="70103"/>
                </a:cubicBezTo>
                <a:lnTo>
                  <a:pt x="692684" y="84913"/>
                </a:lnTo>
                <a:cubicBezTo>
                  <a:pt x="698914" y="92886"/>
                  <a:pt x="702110" y="103227"/>
                  <a:pt x="700812" y="114062"/>
                </a:cubicBezTo>
                <a:lnTo>
                  <a:pt x="307388" y="3318238"/>
                </a:lnTo>
                <a:lnTo>
                  <a:pt x="301381" y="3327093"/>
                </a:lnTo>
                <a:lnTo>
                  <a:pt x="304766" y="3339241"/>
                </a:lnTo>
                <a:lnTo>
                  <a:pt x="5678" y="5785351"/>
                </a:lnTo>
                <a:lnTo>
                  <a:pt x="0" y="5647809"/>
                </a:lnTo>
                <a:lnTo>
                  <a:pt x="198672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110CC4E-7424-4E04-842E-3AC4006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"/>
            <a:ext cx="11428519" cy="6858000"/>
          </a:xfrm>
          <a:custGeom>
            <a:avLst/>
            <a:gdLst>
              <a:gd name="connsiteX0" fmla="*/ 0 w 11428519"/>
              <a:gd name="connsiteY0" fmla="*/ 0 h 6858000"/>
              <a:gd name="connsiteX1" fmla="*/ 454478 w 11428519"/>
              <a:gd name="connsiteY1" fmla="*/ 0 h 6858000"/>
              <a:gd name="connsiteX2" fmla="*/ 11428519 w 11428519"/>
              <a:gd name="connsiteY2" fmla="*/ 389763 h 6858000"/>
              <a:gd name="connsiteX3" fmla="*/ 11202642 w 11428519"/>
              <a:gd name="connsiteY3" fmla="*/ 6858000 h 6858000"/>
              <a:gd name="connsiteX4" fmla="*/ 11083854 w 11428519"/>
              <a:gd name="connsiteY4" fmla="*/ 6858000 h 6858000"/>
              <a:gd name="connsiteX5" fmla="*/ 11188900 w 11428519"/>
              <a:gd name="connsiteY5" fmla="*/ 3849916 h 6858000"/>
              <a:gd name="connsiteX6" fmla="*/ 11184368 w 11428519"/>
              <a:gd name="connsiteY6" fmla="*/ 3837845 h 6858000"/>
              <a:gd name="connsiteX7" fmla="*/ 11189699 w 11428519"/>
              <a:gd name="connsiteY7" fmla="*/ 3828290 h 6858000"/>
              <a:gd name="connsiteX8" fmla="*/ 11304892 w 11428519"/>
              <a:gd name="connsiteY8" fmla="*/ 529592 h 6858000"/>
              <a:gd name="connsiteX9" fmla="*/ 11294016 w 11428519"/>
              <a:gd name="connsiteY9" fmla="*/ 500627 h 6858000"/>
              <a:gd name="connsiteX10" fmla="*/ 11266114 w 11428519"/>
              <a:gd name="connsiteY10" fmla="*/ 487867 h 6858000"/>
              <a:gd name="connsiteX11" fmla="*/ 11266201 w 11428519"/>
              <a:gd name="connsiteY11" fmla="*/ 485414 h 6858000"/>
              <a:gd name="connsiteX12" fmla="*/ 10617267 w 11428519"/>
              <a:gd name="connsiteY12" fmla="*/ 458327 h 6858000"/>
              <a:gd name="connsiteX13" fmla="*/ 10556118 w 11428519"/>
              <a:gd name="connsiteY13" fmla="*/ 452534 h 6858000"/>
              <a:gd name="connsiteX14" fmla="*/ 10419820 w 11428519"/>
              <a:gd name="connsiteY14" fmla="*/ 445961 h 6858000"/>
              <a:gd name="connsiteX15" fmla="*/ 10326189 w 11428519"/>
              <a:gd name="connsiteY15" fmla="*/ 437758 h 6858000"/>
              <a:gd name="connsiteX16" fmla="*/ 10292900 w 11428519"/>
              <a:gd name="connsiteY16" fmla="*/ 427936 h 6858000"/>
              <a:gd name="connsiteX17" fmla="*/ 10244876 w 11428519"/>
              <a:gd name="connsiteY17" fmla="*/ 418729 h 6858000"/>
              <a:gd name="connsiteX18" fmla="*/ 10165116 w 11428519"/>
              <a:gd name="connsiteY18" fmla="*/ 410209 h 6858000"/>
              <a:gd name="connsiteX19" fmla="*/ 10066210 w 11428519"/>
              <a:gd name="connsiteY19" fmla="*/ 412124 h 6858000"/>
              <a:gd name="connsiteX20" fmla="*/ 9966913 w 11428519"/>
              <a:gd name="connsiteY20" fmla="*/ 412008 h 6858000"/>
              <a:gd name="connsiteX21" fmla="*/ 9828330 w 11428519"/>
              <a:gd name="connsiteY21" fmla="*/ 413906 h 6858000"/>
              <a:gd name="connsiteX22" fmla="*/ 9711635 w 11428519"/>
              <a:gd name="connsiteY22" fmla="*/ 410830 h 6858000"/>
              <a:gd name="connsiteX23" fmla="*/ 9690102 w 11428519"/>
              <a:gd name="connsiteY23" fmla="*/ 407264 h 6858000"/>
              <a:gd name="connsiteX24" fmla="*/ 9572280 w 11428519"/>
              <a:gd name="connsiteY24" fmla="*/ 419684 h 6858000"/>
              <a:gd name="connsiteX25" fmla="*/ 9510668 w 11428519"/>
              <a:gd name="connsiteY25" fmla="*/ 420087 h 6858000"/>
              <a:gd name="connsiteX26" fmla="*/ 9504040 w 11428519"/>
              <a:gd name="connsiteY26" fmla="*/ 413672 h 6858000"/>
              <a:gd name="connsiteX27" fmla="*/ 9485823 w 11428519"/>
              <a:gd name="connsiteY27" fmla="*/ 414668 h 6858000"/>
              <a:gd name="connsiteX28" fmla="*/ 9480968 w 11428519"/>
              <a:gd name="connsiteY28" fmla="*/ 413579 h 6858000"/>
              <a:gd name="connsiteX29" fmla="*/ 9447565 w 11428519"/>
              <a:gd name="connsiteY29" fmla="*/ 420237 h 6858000"/>
              <a:gd name="connsiteX30" fmla="*/ 9439267 w 11428519"/>
              <a:gd name="connsiteY30" fmla="*/ 421615 h 6858000"/>
              <a:gd name="connsiteX31" fmla="*/ 9137458 w 11428519"/>
              <a:gd name="connsiteY31" fmla="*/ 411076 h 6858000"/>
              <a:gd name="connsiteX32" fmla="*/ 9111961 w 11428519"/>
              <a:gd name="connsiteY32" fmla="*/ 399407 h 6858000"/>
              <a:gd name="connsiteX33" fmla="*/ 9041336 w 11428519"/>
              <a:gd name="connsiteY33" fmla="*/ 398298 h 6858000"/>
              <a:gd name="connsiteX34" fmla="*/ 8976104 w 11428519"/>
              <a:gd name="connsiteY34" fmla="*/ 394890 h 6858000"/>
              <a:gd name="connsiteX35" fmla="*/ 8908081 w 11428519"/>
              <a:gd name="connsiteY35" fmla="*/ 391374 h 6858000"/>
              <a:gd name="connsiteX36" fmla="*/ 8846325 w 11428519"/>
              <a:gd name="connsiteY36" fmla="*/ 387158 h 6858000"/>
              <a:gd name="connsiteX37" fmla="*/ 8743808 w 11428519"/>
              <a:gd name="connsiteY37" fmla="*/ 388772 h 6858000"/>
              <a:gd name="connsiteX38" fmla="*/ 0 w 11428519"/>
              <a:gd name="connsiteY38" fmla="*/ 766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28519" h="6858000">
                <a:moveTo>
                  <a:pt x="0" y="0"/>
                </a:moveTo>
                <a:lnTo>
                  <a:pt x="454478" y="0"/>
                </a:lnTo>
                <a:lnTo>
                  <a:pt x="11428519" y="389763"/>
                </a:lnTo>
                <a:lnTo>
                  <a:pt x="11202642" y="6858000"/>
                </a:lnTo>
                <a:lnTo>
                  <a:pt x="11083854" y="6858000"/>
                </a:lnTo>
                <a:lnTo>
                  <a:pt x="11188900" y="3849916"/>
                </a:lnTo>
                <a:lnTo>
                  <a:pt x="11184368" y="3837845"/>
                </a:lnTo>
                <a:lnTo>
                  <a:pt x="11189699" y="3828290"/>
                </a:lnTo>
                <a:lnTo>
                  <a:pt x="11304892" y="529592"/>
                </a:lnTo>
                <a:cubicBezTo>
                  <a:pt x="11305249" y="518441"/>
                  <a:pt x="11301071" y="508193"/>
                  <a:pt x="11294016" y="500627"/>
                </a:cubicBezTo>
                <a:lnTo>
                  <a:pt x="11266114" y="487867"/>
                </a:lnTo>
                <a:cubicBezTo>
                  <a:pt x="11266143" y="487049"/>
                  <a:pt x="11266172" y="486232"/>
                  <a:pt x="11266201" y="485414"/>
                </a:cubicBezTo>
                <a:lnTo>
                  <a:pt x="10617267" y="458327"/>
                </a:lnTo>
                <a:cubicBezTo>
                  <a:pt x="10608649" y="456182"/>
                  <a:pt x="10574153" y="454056"/>
                  <a:pt x="10556118" y="452534"/>
                </a:cubicBezTo>
                <a:cubicBezTo>
                  <a:pt x="10510712" y="446330"/>
                  <a:pt x="10473071" y="447462"/>
                  <a:pt x="10419820" y="445961"/>
                </a:cubicBezTo>
                <a:cubicBezTo>
                  <a:pt x="10399279" y="450054"/>
                  <a:pt x="10337091" y="447506"/>
                  <a:pt x="10326189" y="437758"/>
                </a:cubicBezTo>
                <a:cubicBezTo>
                  <a:pt x="10313400" y="435319"/>
                  <a:pt x="10297954" y="438166"/>
                  <a:pt x="10292900" y="427936"/>
                </a:cubicBezTo>
                <a:cubicBezTo>
                  <a:pt x="10284124" y="415543"/>
                  <a:pt x="10237086" y="432781"/>
                  <a:pt x="10244876" y="418729"/>
                </a:cubicBezTo>
                <a:cubicBezTo>
                  <a:pt x="10211518" y="430503"/>
                  <a:pt x="10191560" y="417316"/>
                  <a:pt x="10165116" y="410209"/>
                </a:cubicBezTo>
                <a:lnTo>
                  <a:pt x="10066210" y="412124"/>
                </a:lnTo>
                <a:cubicBezTo>
                  <a:pt x="10018033" y="414239"/>
                  <a:pt x="10024782" y="416355"/>
                  <a:pt x="9966913" y="412008"/>
                </a:cubicBezTo>
                <a:cubicBezTo>
                  <a:pt x="9903487" y="416948"/>
                  <a:pt x="9901450" y="412197"/>
                  <a:pt x="9828330" y="413906"/>
                </a:cubicBezTo>
                <a:lnTo>
                  <a:pt x="9711635" y="410830"/>
                </a:lnTo>
                <a:lnTo>
                  <a:pt x="9690102" y="407264"/>
                </a:lnTo>
                <a:cubicBezTo>
                  <a:pt x="9648610" y="413243"/>
                  <a:pt x="9599152" y="403815"/>
                  <a:pt x="9572280" y="419684"/>
                </a:cubicBezTo>
                <a:lnTo>
                  <a:pt x="9510668" y="420087"/>
                </a:lnTo>
                <a:lnTo>
                  <a:pt x="9504040" y="413672"/>
                </a:lnTo>
                <a:lnTo>
                  <a:pt x="9485823" y="414668"/>
                </a:lnTo>
                <a:lnTo>
                  <a:pt x="9480968" y="413579"/>
                </a:lnTo>
                <a:cubicBezTo>
                  <a:pt x="9474592" y="414507"/>
                  <a:pt x="9454515" y="418898"/>
                  <a:pt x="9447565" y="420237"/>
                </a:cubicBezTo>
                <a:lnTo>
                  <a:pt x="9439267" y="421615"/>
                </a:lnTo>
                <a:lnTo>
                  <a:pt x="9137458" y="411076"/>
                </a:lnTo>
                <a:lnTo>
                  <a:pt x="9111961" y="399407"/>
                </a:lnTo>
                <a:lnTo>
                  <a:pt x="9041336" y="398298"/>
                </a:lnTo>
                <a:lnTo>
                  <a:pt x="8976104" y="394890"/>
                </a:lnTo>
                <a:lnTo>
                  <a:pt x="8908081" y="391374"/>
                </a:lnTo>
                <a:lnTo>
                  <a:pt x="8846325" y="387158"/>
                </a:lnTo>
                <a:lnTo>
                  <a:pt x="8743808" y="388772"/>
                </a:lnTo>
                <a:lnTo>
                  <a:pt x="0" y="76664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37593-C36A-F026-7A95-C9147A1E4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915" y="5255663"/>
            <a:ext cx="5694061" cy="9165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Simon Xie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34700-AE22-2C5C-E631-53D8E3B74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915" y="1943100"/>
            <a:ext cx="7820630" cy="2902365"/>
          </a:xfrm>
        </p:spPr>
        <p:txBody>
          <a:bodyPr>
            <a:normAutofit/>
          </a:bodyPr>
          <a:lstStyle/>
          <a:p>
            <a:r>
              <a:rPr lang="en-US" sz="6000" dirty="0"/>
              <a:t>ETL Pipeline and Stock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331009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4E075-C5D7-3FA8-533C-5F71C9D5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>
            <a:normAutofit/>
          </a:bodyPr>
          <a:lstStyle/>
          <a:p>
            <a:r>
              <a:rPr lang="en-US"/>
              <a:t>SPDR S&amp;P 500 ETF (SPY)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1E41-629E-12A8-29A1-5EE4C84C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7" y="2961280"/>
            <a:ext cx="3909020" cy="3215682"/>
          </a:xfrm>
        </p:spPr>
        <p:txBody>
          <a:bodyPr>
            <a:normAutofit/>
          </a:bodyPr>
          <a:lstStyle/>
          <a:p>
            <a:r>
              <a:rPr lang="en-US" dirty="0"/>
              <a:t>Total Profit: $18,601.80 (Return of 46.5% at $58,601.80)</a:t>
            </a:r>
          </a:p>
          <a:p>
            <a:r>
              <a:rPr lang="en-US" dirty="0"/>
              <a:t>Sharpe: 3.34</a:t>
            </a:r>
          </a:p>
          <a:p>
            <a:r>
              <a:rPr lang="en-US" dirty="0"/>
              <a:t>Beta: 1.11</a:t>
            </a:r>
          </a:p>
          <a:p>
            <a:r>
              <a:rPr lang="en-US" dirty="0"/>
              <a:t>Volatility: $46.79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881F12-8DF1-59F3-2BE0-0A7325B87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729" y="707430"/>
            <a:ext cx="5981472" cy="544313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4900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4E075-C5D7-3FA8-533C-5F71C9D5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>
            <a:normAutofit/>
          </a:bodyPr>
          <a:lstStyle/>
          <a:p>
            <a:r>
              <a:rPr lang="en-US" dirty="0"/>
              <a:t>Amazon Inc (AMZN)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1E41-629E-12A8-29A1-5EE4C84C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7" y="2961280"/>
            <a:ext cx="3909020" cy="3215682"/>
          </a:xfrm>
        </p:spPr>
        <p:txBody>
          <a:bodyPr>
            <a:normAutofit/>
          </a:bodyPr>
          <a:lstStyle/>
          <a:p>
            <a:r>
              <a:rPr lang="en-US" dirty="0"/>
              <a:t>Total Profit: $12,883.55 (Return of 128.8% at $22,883.55)</a:t>
            </a:r>
          </a:p>
          <a:p>
            <a:r>
              <a:rPr lang="en-US" dirty="0"/>
              <a:t>Sharpe: 3.36</a:t>
            </a:r>
          </a:p>
          <a:p>
            <a:r>
              <a:rPr lang="en-US" dirty="0"/>
              <a:t>Beta: 0.41</a:t>
            </a:r>
          </a:p>
          <a:p>
            <a:r>
              <a:rPr lang="en-US" dirty="0"/>
              <a:t>Volatility: $31.40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64EE80-EC8C-4B8E-BDC1-5B93E4973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729" y="707430"/>
            <a:ext cx="5981472" cy="544313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570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4E075-C5D7-3FA8-533C-5F71C9D5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>
            <a:normAutofit/>
          </a:bodyPr>
          <a:lstStyle/>
          <a:p>
            <a:r>
              <a:rPr lang="en-US" dirty="0"/>
              <a:t>American Express (AXP)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1E41-629E-12A8-29A1-5EE4C84C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7" y="2961280"/>
            <a:ext cx="3909020" cy="3215682"/>
          </a:xfrm>
        </p:spPr>
        <p:txBody>
          <a:bodyPr>
            <a:normAutofit/>
          </a:bodyPr>
          <a:lstStyle/>
          <a:p>
            <a:r>
              <a:rPr lang="en-US" dirty="0"/>
              <a:t>Total Profit: $6,193.55 (Return of 61.9% at $16,193.55)</a:t>
            </a:r>
          </a:p>
          <a:p>
            <a:r>
              <a:rPr lang="en-US" dirty="0"/>
              <a:t>Sharpe: 2.73</a:t>
            </a:r>
          </a:p>
          <a:p>
            <a:r>
              <a:rPr lang="en-US" dirty="0"/>
              <a:t>Beta: 0.55</a:t>
            </a:r>
          </a:p>
          <a:p>
            <a:r>
              <a:rPr lang="en-US" dirty="0"/>
              <a:t>Volatility: $30.45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B1BFBD-BAFE-D669-8930-C8781784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729" y="729860"/>
            <a:ext cx="5981472" cy="539827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96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4E075-C5D7-3FA8-533C-5F71C9D5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700"/>
              <a:t>Taiwan Semiconductor (TSM)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1E41-629E-12A8-29A1-5EE4C84C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7" y="2961280"/>
            <a:ext cx="3909020" cy="3215682"/>
          </a:xfrm>
        </p:spPr>
        <p:txBody>
          <a:bodyPr>
            <a:normAutofit/>
          </a:bodyPr>
          <a:lstStyle/>
          <a:p>
            <a:r>
              <a:rPr lang="en-US" dirty="0"/>
              <a:t>Total Profit: $15,059.40 (Return of 150.5% at $25,059.40)</a:t>
            </a:r>
          </a:p>
          <a:p>
            <a:r>
              <a:rPr lang="en-US" dirty="0"/>
              <a:t>Sharpe: 4.05</a:t>
            </a:r>
          </a:p>
          <a:p>
            <a:r>
              <a:rPr lang="en-US" dirty="0"/>
              <a:t>Beta: 0.28</a:t>
            </a:r>
          </a:p>
          <a:p>
            <a:r>
              <a:rPr lang="en-US" dirty="0"/>
              <a:t>Volatility: $26.67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C24E03-146E-8AE2-32C9-E4F0F910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729" y="729860"/>
            <a:ext cx="5981472" cy="5398278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8723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4E075-C5D7-3FA8-533C-5F71C9D5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>
            <a:normAutofit/>
          </a:bodyPr>
          <a:lstStyle/>
          <a:p>
            <a:r>
              <a:rPr lang="en-US" sz="3700" dirty="0"/>
              <a:t>Celsius Holdings (CELH)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1E41-629E-12A8-29A1-5EE4C84C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7" y="2961280"/>
            <a:ext cx="3909020" cy="3215682"/>
          </a:xfrm>
        </p:spPr>
        <p:txBody>
          <a:bodyPr>
            <a:normAutofit/>
          </a:bodyPr>
          <a:lstStyle/>
          <a:p>
            <a:r>
              <a:rPr lang="en-US" dirty="0"/>
              <a:t>Total Profit: $7,327.01 (Return of 73.2% at $17,327.01)</a:t>
            </a:r>
          </a:p>
          <a:p>
            <a:r>
              <a:rPr lang="en-US" dirty="0"/>
              <a:t>Sharpe: 4.05</a:t>
            </a:r>
          </a:p>
          <a:p>
            <a:r>
              <a:rPr lang="en-US" dirty="0"/>
              <a:t>Beta: 0.28</a:t>
            </a:r>
          </a:p>
          <a:p>
            <a:r>
              <a:rPr lang="en-US" dirty="0"/>
              <a:t>Volatility: 26.67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7C872-0777-88D7-54FC-6EA44B887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729" y="729860"/>
            <a:ext cx="5981472" cy="5398278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9893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4E075-C5D7-3FA8-533C-5F71C9D5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>
            <a:normAutofit/>
          </a:bodyPr>
          <a:lstStyle/>
          <a:p>
            <a:r>
              <a:rPr lang="en-US"/>
              <a:t>NVIDIA Corp(NVDA)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1E41-629E-12A8-29A1-5EE4C84C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7" y="2961280"/>
            <a:ext cx="3909020" cy="3215682"/>
          </a:xfrm>
        </p:spPr>
        <p:txBody>
          <a:bodyPr>
            <a:normAutofit/>
          </a:bodyPr>
          <a:lstStyle/>
          <a:p>
            <a:r>
              <a:rPr lang="en-US" dirty="0"/>
              <a:t>Total Profit: $80,563.12 (Return of 805.6% at $90,563.12)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CE3B3-3447-E087-B152-D6502733D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729" y="707430"/>
            <a:ext cx="5981472" cy="5443139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887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4E075-C5D7-3FA8-533C-5F71C9D5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>
            <a:normAutofit/>
          </a:bodyPr>
          <a:lstStyle/>
          <a:p>
            <a:r>
              <a:rPr lang="en-US" sz="3700"/>
              <a:t>USD:JPY Foreign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1E41-629E-12A8-29A1-5EE4C84C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7" y="2961280"/>
            <a:ext cx="3909020" cy="3215682"/>
          </a:xfrm>
        </p:spPr>
        <p:txBody>
          <a:bodyPr>
            <a:normAutofit/>
          </a:bodyPr>
          <a:lstStyle/>
          <a:p>
            <a:r>
              <a:rPr lang="en-US" dirty="0"/>
              <a:t>Total Profit: $2,244.96 (Return of 22.4% at $12,244.96)</a:t>
            </a:r>
          </a:p>
          <a:p>
            <a:r>
              <a:rPr lang="en-US" dirty="0"/>
              <a:t>Losing popularity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58BAF-4FD0-0FC3-F492-A8EDC8CA0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729" y="729860"/>
            <a:ext cx="5981472" cy="5398278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7785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6AD8-1D66-2F0F-6976-6ED18715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E13AA-FF90-2417-F0E9-01324F6CD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Stocks chosen did not line up with the Nasdaq-100 very well</a:t>
            </a:r>
          </a:p>
          <a:p>
            <a:r>
              <a:rPr lang="en-US" sz="2000" dirty="0"/>
              <a:t>Would like to explore different sectors of businesses</a:t>
            </a:r>
          </a:p>
          <a:p>
            <a:r>
              <a:rPr lang="en-US" sz="2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2567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FDA9-0C42-BD44-F3F4-3D4AF2AD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892175"/>
          </a:xfrm>
        </p:spPr>
        <p:txBody>
          <a:bodyPr/>
          <a:lstStyle/>
          <a:p>
            <a:r>
              <a:rPr lang="en-US" dirty="0"/>
              <a:t>Investments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7945F-7212-BF7C-7D8C-58D80BDA7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00200"/>
            <a:ext cx="9493250" cy="4571999"/>
          </a:xfrm>
        </p:spPr>
        <p:txBody>
          <a:bodyPr>
            <a:normAutofit/>
          </a:bodyPr>
          <a:lstStyle/>
          <a:p>
            <a:r>
              <a:rPr lang="en-US" sz="2000" dirty="0"/>
              <a:t>$40,000 SPDR S&amp;P 500 ETF TRUST (SPY)</a:t>
            </a:r>
          </a:p>
          <a:p>
            <a:r>
              <a:rPr lang="en-US" sz="2000" dirty="0"/>
              <a:t>$10,000 Amazon.com Inc (AMZN)</a:t>
            </a:r>
          </a:p>
          <a:p>
            <a:r>
              <a:rPr lang="en-US" sz="2000" dirty="0"/>
              <a:t>$10,000 Taiwan Semiconductor Mfg. Co. Ltd. (TSM)</a:t>
            </a:r>
          </a:p>
          <a:p>
            <a:r>
              <a:rPr lang="en-US" sz="2000" dirty="0"/>
              <a:t>$10,000 American Express Company (AXP)</a:t>
            </a:r>
          </a:p>
          <a:p>
            <a:r>
              <a:rPr lang="en-US" sz="2000" dirty="0"/>
              <a:t>$10,000 Celsius Holdings, Inc (CELH)</a:t>
            </a:r>
          </a:p>
          <a:p>
            <a:r>
              <a:rPr lang="en-US" sz="2000" dirty="0"/>
              <a:t>$10,000 NVIDIA Corp (NVDA)</a:t>
            </a:r>
          </a:p>
          <a:p>
            <a:r>
              <a:rPr lang="en-US" sz="2000" dirty="0"/>
              <a:t>Nasdaq-100 (NDX)</a:t>
            </a:r>
          </a:p>
        </p:txBody>
      </p:sp>
    </p:spTree>
    <p:extLst>
      <p:ext uri="{BB962C8B-B14F-4D97-AF65-F5344CB8AC3E}">
        <p14:creationId xmlns:p14="http://schemas.microsoft.com/office/powerpoint/2010/main" val="15195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FDA9-0C42-BD44-F3F4-3D4AF2AD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892175"/>
          </a:xfrm>
        </p:spPr>
        <p:txBody>
          <a:bodyPr/>
          <a:lstStyle/>
          <a:p>
            <a:r>
              <a:rPr lang="en-US" dirty="0"/>
              <a:t>Data Cleaning and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7945F-7212-BF7C-7D8C-58D80BDA7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00200"/>
            <a:ext cx="9493250" cy="4571999"/>
          </a:xfrm>
        </p:spPr>
        <p:txBody>
          <a:bodyPr>
            <a:normAutofit/>
          </a:bodyPr>
          <a:lstStyle/>
          <a:p>
            <a:r>
              <a:rPr lang="en-US" sz="2000" dirty="0"/>
              <a:t>Performed using Pandas and loaded into SQL Server (ETL Pipeline)</a:t>
            </a:r>
          </a:p>
          <a:p>
            <a:r>
              <a:rPr lang="en-US" sz="2000" dirty="0"/>
              <a:t>Load data through API calls to Polygon</a:t>
            </a:r>
          </a:p>
          <a:p>
            <a:r>
              <a:rPr lang="en-US" sz="2000" dirty="0"/>
              <a:t>Check for unwanted columns/values and deal with them</a:t>
            </a:r>
          </a:p>
          <a:p>
            <a:r>
              <a:rPr lang="en-US" sz="2000" dirty="0"/>
              <a:t>Format data to proper standards</a:t>
            </a:r>
            <a:endParaRPr lang="en-US" sz="1800" dirty="0"/>
          </a:p>
          <a:p>
            <a:r>
              <a:rPr lang="en-US" sz="2000" dirty="0"/>
              <a:t>Data stored into </a:t>
            </a:r>
            <a:r>
              <a:rPr lang="en-US" sz="2000" dirty="0" err="1"/>
              <a:t>dataframes</a:t>
            </a:r>
            <a:r>
              <a:rPr lang="en-US" sz="2000" dirty="0"/>
              <a:t> for each investment</a:t>
            </a:r>
          </a:p>
          <a:p>
            <a:r>
              <a:rPr lang="en-US" sz="2000" dirty="0"/>
              <a:t>Aggregated and stored in CSV files</a:t>
            </a:r>
          </a:p>
        </p:txBody>
      </p:sp>
    </p:spTree>
    <p:extLst>
      <p:ext uri="{BB962C8B-B14F-4D97-AF65-F5344CB8AC3E}">
        <p14:creationId xmlns:p14="http://schemas.microsoft.com/office/powerpoint/2010/main" val="133079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AA86-D722-2879-534B-AD677EC2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Code Explanation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CC18E-E1DA-C0D4-C481-314A2F392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7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FDA9-0C42-BD44-F3F4-3D4AF2AD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629930"/>
          </a:xfrm>
        </p:spPr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7945F-7212-BF7C-7D8C-58D80BDA7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847109"/>
            <a:ext cx="9493250" cy="3325090"/>
          </a:xfrm>
        </p:spPr>
        <p:txBody>
          <a:bodyPr>
            <a:normAutofit/>
          </a:bodyPr>
          <a:lstStyle/>
          <a:p>
            <a:r>
              <a:rPr lang="en-US" sz="2000" dirty="0"/>
              <a:t>Loaded data back from database into Python </a:t>
            </a:r>
            <a:r>
              <a:rPr lang="en-US" sz="2000" dirty="0" err="1"/>
              <a:t>dataframes</a:t>
            </a:r>
            <a:endParaRPr lang="en-US" sz="2000" dirty="0"/>
          </a:p>
          <a:p>
            <a:r>
              <a:rPr lang="en-US" sz="2000" dirty="0"/>
              <a:t>Performed using Pandas, Matplotlib, and Seaborn</a:t>
            </a:r>
          </a:p>
        </p:txBody>
      </p:sp>
    </p:spTree>
    <p:extLst>
      <p:ext uri="{BB962C8B-B14F-4D97-AF65-F5344CB8AC3E}">
        <p14:creationId xmlns:p14="http://schemas.microsoft.com/office/powerpoint/2010/main" val="67711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6019-F89A-BEF9-858A-D94313FF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798657"/>
          </a:xfrm>
        </p:spPr>
        <p:txBody>
          <a:bodyPr/>
          <a:lstStyle/>
          <a:p>
            <a:r>
              <a:rPr lang="en-US"/>
              <a:t>Portfolio Returns</a:t>
            </a:r>
            <a:endParaRPr lang="en-US" dirty="0"/>
          </a:p>
        </p:txBody>
      </p:sp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344085D0-0912-2027-D830-9BFD5EF15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028" y="1991936"/>
            <a:ext cx="5907481" cy="4500939"/>
          </a:xfr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84B4B64-F08D-70C8-DAA7-40A584C3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324" y="2285017"/>
            <a:ext cx="40481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9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0467-5D52-74CB-8BAB-E6373723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9493249" cy="788266"/>
          </a:xfrm>
        </p:spPr>
        <p:txBody>
          <a:bodyPr/>
          <a:lstStyle/>
          <a:p>
            <a:r>
              <a:rPr lang="en-US" dirty="0"/>
              <a:t>Individual Investments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EE591F-458A-791A-1D2F-650C27BCA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17F9B0-3F76-137E-903E-A0F3E643E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07" y="1899588"/>
            <a:ext cx="5393162" cy="4327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5F6C3-6D90-8EBD-B565-0828D23F4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318" y="1901536"/>
            <a:ext cx="5677476" cy="43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4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0467-5D52-74CB-8BAB-E6373723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9493249" cy="788266"/>
          </a:xfrm>
        </p:spPr>
        <p:txBody>
          <a:bodyPr/>
          <a:lstStyle/>
          <a:p>
            <a:r>
              <a:rPr lang="en-US" dirty="0"/>
              <a:t>Volatility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9C41FD-7F63-1AEB-32CC-DA2B6D307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811" y="1956619"/>
            <a:ext cx="5669679" cy="446138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D04FF2-487B-E902-154E-885C7DA7D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308" y="1956619"/>
            <a:ext cx="5635881" cy="446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6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E075-C5D7-3FA8-533C-5F71C9D5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6"/>
            <a:ext cx="9493249" cy="1139210"/>
          </a:xfrm>
        </p:spPr>
        <p:txBody>
          <a:bodyPr/>
          <a:lstStyle/>
          <a:p>
            <a:r>
              <a:rPr lang="en-US" dirty="0"/>
              <a:t>Sharpe Ratio and Beta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1E41-629E-12A8-29A1-5EE4C84C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69806"/>
            <a:ext cx="9493250" cy="4402393"/>
          </a:xfrm>
        </p:spPr>
        <p:txBody>
          <a:bodyPr>
            <a:normAutofit/>
          </a:bodyPr>
          <a:lstStyle/>
          <a:p>
            <a:r>
              <a:rPr lang="en-US" sz="2000"/>
              <a:t>Risk-Free value used: US Treasury Bond Yield (5.33%)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5E009-CEFA-B972-7CD0-197279D0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49" y="2349499"/>
            <a:ext cx="5210175" cy="414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9B0818-9A8F-2646-DC0C-D3822C444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824" y="2349499"/>
            <a:ext cx="52101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96520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375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Consolas</vt:lpstr>
      <vt:lpstr>Franklin Gothic Heavy</vt:lpstr>
      <vt:lpstr>StreetscapeVTI</vt:lpstr>
      <vt:lpstr>ETL Pipeline and Stock Data Analysis</vt:lpstr>
      <vt:lpstr>Investments</vt:lpstr>
      <vt:lpstr>Data Cleaning and Transformation</vt:lpstr>
      <vt:lpstr>ETL Code Explanation</vt:lpstr>
      <vt:lpstr>Visualizations</vt:lpstr>
      <vt:lpstr>Portfolio Returns</vt:lpstr>
      <vt:lpstr>Individual Investments</vt:lpstr>
      <vt:lpstr>Volatility</vt:lpstr>
      <vt:lpstr>Sharpe Ratio and Beta</vt:lpstr>
      <vt:lpstr>SPDR S&amp;P 500 ETF (SPY)</vt:lpstr>
      <vt:lpstr>Amazon Inc (AMZN)</vt:lpstr>
      <vt:lpstr>American Express (AXP)</vt:lpstr>
      <vt:lpstr>Taiwan Semiconductor (TSM)</vt:lpstr>
      <vt:lpstr>Celsius Holdings (CELH)</vt:lpstr>
      <vt:lpstr>NVIDIA Corp(NVDA)</vt:lpstr>
      <vt:lpstr>USD:JPY Foreign Exchange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</dc:creator>
  <cp:lastModifiedBy>SIMON</cp:lastModifiedBy>
  <cp:revision>5</cp:revision>
  <dcterms:created xsi:type="dcterms:W3CDTF">2024-07-12T19:01:16Z</dcterms:created>
  <dcterms:modified xsi:type="dcterms:W3CDTF">2024-07-12T21:41:27Z</dcterms:modified>
</cp:coreProperties>
</file>