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5FCCCDF2-92C2-4F94-B83B-A7904900482D}">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9/19/2024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9/19/2024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9/19/2024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A23B3-2DA9-8AC1-FEF3-73C4E7F3A105}"/>
              </a:ext>
            </a:extLst>
          </p:cNvPr>
          <p:cNvSpPr>
            <a:spLocks noGrp="1"/>
          </p:cNvSpPr>
          <p:nvPr>
            <p:ph type="ctrTitle"/>
          </p:nvPr>
        </p:nvSpPr>
        <p:spPr>
          <a:xfrm>
            <a:off x="1371600" y="2099436"/>
            <a:ext cx="9448800" cy="1825096"/>
          </a:xfrm>
        </p:spPr>
        <p:txBody>
          <a:bodyPr>
            <a:normAutofit/>
          </a:bodyPr>
          <a:lstStyle/>
          <a:p>
            <a:pPr algn="ctr"/>
            <a:r>
              <a:rPr lang="fr-CA" sz="2000" b="1" i="0" u="none" strike="noStrike" baseline="0" dirty="0">
                <a:latin typeface="Bookman Old Style" panose="02050604050505020204" pitchFamily="18" charset="0"/>
              </a:rPr>
              <a:t>Mise en place d’une architecture réseau dans un hôtel</a:t>
            </a:r>
            <a:br>
              <a:rPr lang="fr-FR" sz="2000" b="0" i="0" u="none" strike="noStrike" baseline="0" dirty="0">
                <a:solidFill>
                  <a:srgbClr val="000000"/>
                </a:solidFill>
              </a:rPr>
            </a:br>
            <a:endParaRPr lang="fr-FR" sz="6600" dirty="0"/>
          </a:p>
        </p:txBody>
      </p:sp>
      <p:sp>
        <p:nvSpPr>
          <p:cNvPr id="3" name="Sous-titre 2">
            <a:extLst>
              <a:ext uri="{FF2B5EF4-FFF2-40B4-BE49-F238E27FC236}">
                <a16:creationId xmlns:a16="http://schemas.microsoft.com/office/drawing/2014/main" id="{21647A1F-C1EF-AB03-0227-B2D1E2FE8575}"/>
              </a:ext>
            </a:extLst>
          </p:cNvPr>
          <p:cNvSpPr>
            <a:spLocks noGrp="1"/>
          </p:cNvSpPr>
          <p:nvPr>
            <p:ph type="subTitle" idx="1"/>
          </p:nvPr>
        </p:nvSpPr>
        <p:spPr>
          <a:xfrm>
            <a:off x="1371600" y="3806372"/>
            <a:ext cx="9448800" cy="685800"/>
          </a:xfrm>
        </p:spPr>
        <p:txBody>
          <a:bodyPr/>
          <a:lstStyle/>
          <a:p>
            <a:pPr algn="ctr"/>
            <a:r>
              <a:rPr lang="fr-CA" sz="2000" b="0" i="0" u="none" strike="noStrike" baseline="0" dirty="0">
                <a:latin typeface="Bookman Old Style" panose="02050604050505020204" pitchFamily="18" charset="0"/>
              </a:rPr>
              <a:t> Cas de l’hôtel Guest House </a:t>
            </a:r>
            <a:endParaRPr lang="fr-FR" dirty="0">
              <a:latin typeface="Bookman Old Style" panose="02050604050505020204" pitchFamily="18" charset="0"/>
            </a:endParaRPr>
          </a:p>
        </p:txBody>
      </p:sp>
      <p:sp>
        <p:nvSpPr>
          <p:cNvPr id="4" name="Sous-titre 2">
            <a:extLst>
              <a:ext uri="{FF2B5EF4-FFF2-40B4-BE49-F238E27FC236}">
                <a16:creationId xmlns:a16="http://schemas.microsoft.com/office/drawing/2014/main" id="{6F0D15AF-BBED-1D37-4628-4328EA00F079}"/>
              </a:ext>
            </a:extLst>
          </p:cNvPr>
          <p:cNvSpPr txBox="1">
            <a:spLocks/>
          </p:cNvSpPr>
          <p:nvPr/>
        </p:nvSpPr>
        <p:spPr>
          <a:xfrm>
            <a:off x="1371600" y="1456805"/>
            <a:ext cx="94488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fr-FR" dirty="0">
              <a:latin typeface="Bookman Old Style" panose="02050604050505020204" pitchFamily="18" charset="0"/>
            </a:endParaRPr>
          </a:p>
        </p:txBody>
      </p:sp>
      <p:sp>
        <p:nvSpPr>
          <p:cNvPr id="11" name="ZoneTexte 10">
            <a:extLst>
              <a:ext uri="{FF2B5EF4-FFF2-40B4-BE49-F238E27FC236}">
                <a16:creationId xmlns:a16="http://schemas.microsoft.com/office/drawing/2014/main" id="{27F6B9D3-E181-9CB1-504B-F6E04E903FCB}"/>
              </a:ext>
            </a:extLst>
          </p:cNvPr>
          <p:cNvSpPr txBox="1"/>
          <p:nvPr/>
        </p:nvSpPr>
        <p:spPr>
          <a:xfrm>
            <a:off x="3048000" y="1453105"/>
            <a:ext cx="6096000" cy="646331"/>
          </a:xfrm>
          <a:prstGeom prst="rect">
            <a:avLst/>
          </a:prstGeom>
          <a:noFill/>
        </p:spPr>
        <p:txBody>
          <a:bodyPr wrap="square">
            <a:spAutoFit/>
          </a:bodyPr>
          <a:lstStyle/>
          <a:p>
            <a:pPr algn="ctr"/>
            <a:r>
              <a:rPr lang="fr-FR" sz="1800" b="1" dirty="0">
                <a:solidFill>
                  <a:schemeClr val="bg1">
                    <a:lumMod val="50000"/>
                    <a:lumOff val="50000"/>
                  </a:schemeClr>
                </a:solidFill>
                <a:effectLst/>
                <a:latin typeface="Bookman Old Style" panose="02050604050505020204" pitchFamily="18" charset="0"/>
                <a:ea typeface="Times New Roman" panose="02020603050405020304" pitchFamily="18" charset="0"/>
                <a:cs typeface="Times New Roman" panose="02020603050405020304" pitchFamily="18" charset="0"/>
              </a:rPr>
              <a:t>FACULTE DES SCIENCES INFORMATIQUES</a:t>
            </a:r>
            <a:endParaRPr lang="fr-FR" sz="1600" dirty="0">
              <a:solidFill>
                <a:schemeClr val="bg1">
                  <a:lumMod val="50000"/>
                  <a:lumOff val="50000"/>
                </a:schemeClr>
              </a:solidFill>
              <a:effectLst/>
              <a:latin typeface="Bookman Old Style" panose="02050604050505020204" pitchFamily="18" charset="0"/>
              <a:ea typeface="Times New Roman" panose="02020603050405020304" pitchFamily="18" charset="0"/>
              <a:cs typeface="Times New Roman" panose="02020603050405020304" pitchFamily="18" charset="0"/>
            </a:endParaRPr>
          </a:p>
          <a:p>
            <a:r>
              <a:rPr lang="fr-FR" sz="1800" b="1" dirty="0">
                <a:solidFill>
                  <a:schemeClr val="bg1">
                    <a:lumMod val="50000"/>
                    <a:lumOff val="50000"/>
                  </a:schemeClr>
                </a:solidFill>
                <a:effectLst/>
                <a:latin typeface="Bookman Old Style" panose="02050604050505020204" pitchFamily="18" charset="0"/>
                <a:ea typeface="Times New Roman" panose="02020603050405020304" pitchFamily="18" charset="0"/>
              </a:rPr>
              <a:t>DEPARTEMENT DE SYSTEMES INFORMATIQUES</a:t>
            </a:r>
            <a:endParaRPr lang="fr-FR" dirty="0">
              <a:solidFill>
                <a:schemeClr val="bg1">
                  <a:lumMod val="50000"/>
                  <a:lumOff val="50000"/>
                </a:schemeClr>
              </a:solidFill>
              <a:latin typeface="Bookman Old Style" panose="02050604050505020204" pitchFamily="18" charset="0"/>
            </a:endParaRPr>
          </a:p>
        </p:txBody>
      </p:sp>
      <p:sp>
        <p:nvSpPr>
          <p:cNvPr id="19" name="ZoneTexte 18">
            <a:extLst>
              <a:ext uri="{FF2B5EF4-FFF2-40B4-BE49-F238E27FC236}">
                <a16:creationId xmlns:a16="http://schemas.microsoft.com/office/drawing/2014/main" id="{0EE4956B-D4DA-6FEF-2596-4B84A433D4D8}"/>
              </a:ext>
            </a:extLst>
          </p:cNvPr>
          <p:cNvSpPr txBox="1"/>
          <p:nvPr/>
        </p:nvSpPr>
        <p:spPr>
          <a:xfrm>
            <a:off x="3048000" y="4657635"/>
            <a:ext cx="6096000" cy="369332"/>
          </a:xfrm>
          <a:prstGeom prst="rect">
            <a:avLst/>
          </a:prstGeom>
          <a:noFill/>
        </p:spPr>
        <p:txBody>
          <a:bodyPr wrap="square">
            <a:spAutoFit/>
          </a:bodyPr>
          <a:lstStyle/>
          <a:p>
            <a:pPr algn="ctr"/>
            <a:r>
              <a:rPr lang="fr-FR" dirty="0">
                <a:latin typeface="Times New Roman" panose="02020603050405020304" pitchFamily="18" charset="0"/>
                <a:ea typeface="Times New Roman" panose="02020603050405020304" pitchFamily="18" charset="0"/>
              </a:rPr>
              <a:t>Présenté par l’étudiant </a:t>
            </a:r>
            <a:r>
              <a:rPr lang="fr-FR" b="1" dirty="0">
                <a:latin typeface="Times New Roman" panose="02020603050405020304" pitchFamily="18" charset="0"/>
                <a:ea typeface="Times New Roman" panose="02020603050405020304" pitchFamily="18" charset="0"/>
              </a:rPr>
              <a:t>Christian KOYO</a:t>
            </a:r>
            <a:r>
              <a:rPr lang="fr-FR" sz="1800" b="1" dirty="0">
                <a:effectLst/>
                <a:latin typeface="Times New Roman" panose="02020603050405020304" pitchFamily="18" charset="0"/>
                <a:ea typeface="Times New Roman" panose="02020603050405020304" pitchFamily="18" charset="0"/>
              </a:rPr>
              <a:t> </a:t>
            </a:r>
            <a:endParaRPr lang="fr-FR" b="1" dirty="0"/>
          </a:p>
        </p:txBody>
      </p:sp>
    </p:spTree>
    <p:extLst>
      <p:ext uri="{BB962C8B-B14F-4D97-AF65-F5344CB8AC3E}">
        <p14:creationId xmlns:p14="http://schemas.microsoft.com/office/powerpoint/2010/main" val="7495906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Problématique</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Parmi les différents problèmes que j’ai levé de cet hôtel, il y a :</a:t>
            </a:r>
          </a:p>
          <a:p>
            <a:r>
              <a:rPr lang="fr-FR" dirty="0">
                <a:latin typeface="Bookman Old Style" panose="02050604050505020204" pitchFamily="18" charset="0"/>
              </a:rPr>
              <a:t>Une absence de communication efficace entre les différents départements ;</a:t>
            </a:r>
          </a:p>
          <a:p>
            <a:r>
              <a:rPr lang="fr-FR" dirty="0">
                <a:latin typeface="Bookman Old Style" panose="02050604050505020204" pitchFamily="18" charset="0"/>
              </a:rPr>
              <a:t>Une gestion manuelle des ressources et des opérations ;</a:t>
            </a:r>
          </a:p>
          <a:p>
            <a:r>
              <a:rPr lang="fr-FR" dirty="0">
                <a:latin typeface="Bookman Old Style" panose="02050604050505020204" pitchFamily="18" charset="0"/>
                <a:ea typeface="Calibri" panose="020F0502020204030204" pitchFamily="34" charset="0"/>
                <a:cs typeface="Times New Roman" panose="02020603050405020304" pitchFamily="18" charset="0"/>
              </a:rPr>
              <a:t>Un m</a:t>
            </a:r>
            <a:r>
              <a:rPr lang="fr-FR" dirty="0">
                <a:effectLst/>
                <a:latin typeface="Bookman Old Style" panose="02050604050505020204" pitchFamily="18" charset="0"/>
                <a:ea typeface="Calibri" panose="020F0502020204030204" pitchFamily="34" charset="0"/>
                <a:cs typeface="Times New Roman" panose="02020603050405020304" pitchFamily="18" charset="0"/>
              </a:rPr>
              <a:t>anque de sécurité et de gestion centralisée des données ;</a:t>
            </a:r>
            <a:endParaRPr lang="fr-FR" dirty="0">
              <a:latin typeface="Bookman Old Style" panose="02050604050505020204" pitchFamily="18" charset="0"/>
            </a:endParaRPr>
          </a:p>
        </p:txBody>
      </p:sp>
    </p:spTree>
    <p:extLst>
      <p:ext uri="{BB962C8B-B14F-4D97-AF65-F5344CB8AC3E}">
        <p14:creationId xmlns:p14="http://schemas.microsoft.com/office/powerpoint/2010/main" val="175225171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Solutions proposées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Les solutions que j’ai proposé pour résoudre ces problèmes sont les suivantes :</a:t>
            </a:r>
          </a:p>
          <a:p>
            <a:endParaRPr lang="fr-FR" dirty="0">
              <a:latin typeface="Bookman Old Style" panose="02050604050505020204" pitchFamily="18" charset="0"/>
            </a:endParaRPr>
          </a:p>
        </p:txBody>
      </p:sp>
    </p:spTree>
    <p:extLst>
      <p:ext uri="{BB962C8B-B14F-4D97-AF65-F5344CB8AC3E}">
        <p14:creationId xmlns:p14="http://schemas.microsoft.com/office/powerpoint/2010/main" val="42610801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Solutions proposées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Les solutions que j’ai proposé pour résoudre ces problèmes sont les suivantes :</a:t>
            </a:r>
          </a:p>
          <a:p>
            <a:r>
              <a:rPr lang="fr-FR" dirty="0">
                <a:latin typeface="Bookman Old Style" panose="02050604050505020204" pitchFamily="18" charset="0"/>
              </a:rPr>
              <a:t>Conception d’une architecture réseau hiérarchisée à l’aide de routeurs et de switches ;</a:t>
            </a:r>
          </a:p>
        </p:txBody>
      </p:sp>
    </p:spTree>
    <p:extLst>
      <p:ext uri="{BB962C8B-B14F-4D97-AF65-F5344CB8AC3E}">
        <p14:creationId xmlns:p14="http://schemas.microsoft.com/office/powerpoint/2010/main" val="131352238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Solutions proposées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Les solutions que j’ai proposé pour résoudre ces problèmes sont les suivantes :</a:t>
            </a:r>
          </a:p>
          <a:p>
            <a:r>
              <a:rPr lang="fr-FR" dirty="0">
                <a:latin typeface="Bookman Old Style" panose="02050604050505020204" pitchFamily="18" charset="0"/>
              </a:rPr>
              <a:t>Conception d’une architecture réseau hiérarchisée à l’aide de routeurs et de switches ;</a:t>
            </a:r>
          </a:p>
          <a:p>
            <a:r>
              <a:rPr lang="fr-FR" dirty="0">
                <a:latin typeface="Bookman Old Style" panose="02050604050505020204" pitchFamily="18" charset="0"/>
              </a:rPr>
              <a:t>Segmentation des départements de l’hôtel en VLANs ;</a:t>
            </a:r>
          </a:p>
        </p:txBody>
      </p:sp>
    </p:spTree>
    <p:extLst>
      <p:ext uri="{BB962C8B-B14F-4D97-AF65-F5344CB8AC3E}">
        <p14:creationId xmlns:p14="http://schemas.microsoft.com/office/powerpoint/2010/main" val="3659396014"/>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Solutions proposées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Les solutions que j’ai proposé pour résoudre ces problèmes sont les suivantes :</a:t>
            </a:r>
          </a:p>
          <a:p>
            <a:r>
              <a:rPr lang="fr-FR" dirty="0">
                <a:latin typeface="Bookman Old Style" panose="02050604050505020204" pitchFamily="18" charset="0"/>
              </a:rPr>
              <a:t>Conception d’une architecture réseau hiérarchisée à l’aide de routeurs et de switches ;</a:t>
            </a:r>
          </a:p>
          <a:p>
            <a:r>
              <a:rPr lang="fr-FR" dirty="0">
                <a:latin typeface="Bookman Old Style" panose="02050604050505020204" pitchFamily="18" charset="0"/>
              </a:rPr>
              <a:t>Segmentation des départements de l’hôtel en VLANs ;</a:t>
            </a:r>
          </a:p>
          <a:p>
            <a:r>
              <a:rPr lang="fr-FR" dirty="0">
                <a:latin typeface="Bookman Old Style" panose="02050604050505020204" pitchFamily="18" charset="0"/>
              </a:rPr>
              <a:t>Utilisation du protocole OSPF pour le routage dynamique et DHCP pour l’attribution automatique des adresses IP ;</a:t>
            </a:r>
          </a:p>
        </p:txBody>
      </p:sp>
    </p:spTree>
    <p:extLst>
      <p:ext uri="{BB962C8B-B14F-4D97-AF65-F5344CB8AC3E}">
        <p14:creationId xmlns:p14="http://schemas.microsoft.com/office/powerpoint/2010/main" val="265696887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Solutions proposées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Les solutions que j’ai proposé pour résoudre ces problèmes sont les suivantes :</a:t>
            </a:r>
          </a:p>
          <a:p>
            <a:r>
              <a:rPr lang="fr-FR" dirty="0">
                <a:latin typeface="Bookman Old Style" panose="02050604050505020204" pitchFamily="18" charset="0"/>
              </a:rPr>
              <a:t>Conception d’une architecture réseau hiérarchisée à l’aide de routeurs et de switches ;</a:t>
            </a:r>
          </a:p>
          <a:p>
            <a:r>
              <a:rPr lang="fr-FR" dirty="0">
                <a:latin typeface="Bookman Old Style" panose="02050604050505020204" pitchFamily="18" charset="0"/>
              </a:rPr>
              <a:t>Segmentation des départements de l’hôtel en VLANs ;</a:t>
            </a:r>
          </a:p>
          <a:p>
            <a:r>
              <a:rPr lang="fr-FR" dirty="0">
                <a:latin typeface="Bookman Old Style" panose="02050604050505020204" pitchFamily="18" charset="0"/>
              </a:rPr>
              <a:t>Utilisation du protocole OSPF pour le routage dynamique et DHCP pour l’attribution automatique des adresses IP ;</a:t>
            </a:r>
          </a:p>
          <a:p>
            <a:r>
              <a:rPr lang="fr-FR" dirty="0">
                <a:latin typeface="Bookman Old Style" panose="02050604050505020204" pitchFamily="18" charset="0"/>
              </a:rPr>
              <a:t>Sécurisation des accès Secure Shell (SSH) pour les configurations à distance ;</a:t>
            </a:r>
          </a:p>
        </p:txBody>
      </p:sp>
    </p:spTree>
    <p:extLst>
      <p:ext uri="{BB962C8B-B14F-4D97-AF65-F5344CB8AC3E}">
        <p14:creationId xmlns:p14="http://schemas.microsoft.com/office/powerpoint/2010/main" val="97799089"/>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Démonstration de la solution</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Voici un schéma de l’architecture finale, rendue avec Cisco </a:t>
            </a:r>
            <a:r>
              <a:rPr lang="fr-CD" dirty="0" err="1">
                <a:latin typeface="Bookman Old Style" panose="02050604050505020204" pitchFamily="18" charset="0"/>
              </a:rPr>
              <a:t>Packet</a:t>
            </a:r>
            <a:r>
              <a:rPr lang="fr-CD" dirty="0">
                <a:latin typeface="Bookman Old Style" panose="02050604050505020204" pitchFamily="18" charset="0"/>
              </a:rPr>
              <a:t> tracer :</a:t>
            </a:r>
          </a:p>
          <a:p>
            <a:pPr marL="0" indent="0">
              <a:buNone/>
            </a:pPr>
            <a:endParaRPr lang="fr-FR" dirty="0">
              <a:latin typeface="Bookman Old Style" panose="02050604050505020204" pitchFamily="18" charset="0"/>
            </a:endParaRPr>
          </a:p>
        </p:txBody>
      </p:sp>
      <p:pic>
        <p:nvPicPr>
          <p:cNvPr id="4" name="Image 3">
            <a:extLst>
              <a:ext uri="{FF2B5EF4-FFF2-40B4-BE49-F238E27FC236}">
                <a16:creationId xmlns:a16="http://schemas.microsoft.com/office/drawing/2014/main" id="{533BA956-D79C-4A39-EC53-4471A54162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0274" b="8435"/>
          <a:stretch/>
        </p:blipFill>
        <p:spPr bwMode="auto">
          <a:xfrm>
            <a:off x="3021874" y="2589607"/>
            <a:ext cx="6536710" cy="37662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739973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endParaRPr lang="fr-FR" dirty="0">
              <a:latin typeface="Bookman Old Style" panose="02050604050505020204" pitchFamily="18" charset="0"/>
            </a:endParaRPr>
          </a:p>
        </p:txBody>
      </p:sp>
    </p:spTree>
    <p:extLst>
      <p:ext uri="{BB962C8B-B14F-4D97-AF65-F5344CB8AC3E}">
        <p14:creationId xmlns:p14="http://schemas.microsoft.com/office/powerpoint/2010/main" val="143309108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1. Segmentation du réseau en VLANs :</a:t>
            </a:r>
            <a:endParaRPr lang="fr-FR" dirty="0">
              <a:latin typeface="Bookman Old Style" panose="02050604050505020204" pitchFamily="18" charset="0"/>
            </a:endParaRPr>
          </a:p>
        </p:txBody>
      </p:sp>
    </p:spTree>
    <p:extLst>
      <p:ext uri="{BB962C8B-B14F-4D97-AF65-F5344CB8AC3E}">
        <p14:creationId xmlns:p14="http://schemas.microsoft.com/office/powerpoint/2010/main" val="323174917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457200" indent="-457200">
              <a:buAutoNum type="arabicPeriod"/>
            </a:pPr>
            <a:r>
              <a:rPr lang="fr-CD" dirty="0">
                <a:latin typeface="Bookman Old Style" panose="02050604050505020204" pitchFamily="18" charset="0"/>
              </a:rPr>
              <a:t>Segmentation du réseau en VLANs :</a:t>
            </a:r>
          </a:p>
          <a:p>
            <a:pPr marL="0" indent="0">
              <a:buNone/>
            </a:pPr>
            <a:r>
              <a:rPr lang="fr-CD" dirty="0">
                <a:latin typeface="Bookman Old Style" panose="02050604050505020204" pitchFamily="18" charset="0"/>
              </a:rPr>
              <a:t>Pour s’assurer que la segmentation des sous-réseaux en VLAN a fonctionné, </a:t>
            </a:r>
            <a:r>
              <a:rPr lang="fr-FR" dirty="0">
                <a:latin typeface="Bookman Old Style" panose="02050604050505020204" pitchFamily="18" charset="0"/>
              </a:rPr>
              <a:t>On tape la commande </a:t>
            </a:r>
            <a:r>
              <a:rPr lang="fr-FR" b="1" dirty="0">
                <a:solidFill>
                  <a:schemeClr val="accent1">
                    <a:lumMod val="75000"/>
                  </a:schemeClr>
                </a:solidFill>
                <a:latin typeface="Consolas" panose="020B0609020204030204" pitchFamily="49" charset="0"/>
              </a:rPr>
              <a:t>show vlan brief </a:t>
            </a:r>
            <a:r>
              <a:rPr lang="fr-FR" dirty="0">
                <a:latin typeface="Bookman Old Style" panose="02050604050505020204" pitchFamily="18" charset="0"/>
              </a:rPr>
              <a:t>dans le CLI de chacun des switch utilisés ;</a:t>
            </a:r>
          </a:p>
        </p:txBody>
      </p:sp>
    </p:spTree>
    <p:extLst>
      <p:ext uri="{BB962C8B-B14F-4D97-AF65-F5344CB8AC3E}">
        <p14:creationId xmlns:p14="http://schemas.microsoft.com/office/powerpoint/2010/main" val="10674954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75969-0B30-FC60-10DD-3A20DFE4DD3C}"/>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Contexte du sujet</a:t>
            </a:r>
            <a:endParaRPr lang="fr-FR" sz="4800" b="1"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DA76473C-53C0-7A97-0A0F-06FF3C061F3F}"/>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04667345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457200" indent="-457200">
              <a:buAutoNum type="arabicPeriod"/>
            </a:pPr>
            <a:r>
              <a:rPr lang="fr-CD" dirty="0">
                <a:latin typeface="Bookman Old Style" panose="02050604050505020204" pitchFamily="18" charset="0"/>
              </a:rPr>
              <a:t>Segmentation du réseau en VLANs :</a:t>
            </a:r>
          </a:p>
          <a:p>
            <a:pPr marL="0" indent="0">
              <a:buNone/>
            </a:pPr>
            <a:r>
              <a:rPr lang="fr-CD" dirty="0">
                <a:latin typeface="Bookman Old Style" panose="02050604050505020204" pitchFamily="18" charset="0"/>
              </a:rPr>
              <a:t>Pour s’assurer que la segmentation des sous-réseaux en VLAN a fonctionné, </a:t>
            </a:r>
            <a:r>
              <a:rPr lang="fr-FR" dirty="0">
                <a:latin typeface="Bookman Old Style" panose="02050604050505020204" pitchFamily="18" charset="0"/>
              </a:rPr>
              <a:t>On tape la commande </a:t>
            </a:r>
            <a:r>
              <a:rPr lang="fr-FR" b="1" dirty="0">
                <a:solidFill>
                  <a:schemeClr val="accent1">
                    <a:lumMod val="75000"/>
                  </a:schemeClr>
                </a:solidFill>
                <a:latin typeface="Consolas" panose="020B0609020204030204" pitchFamily="49" charset="0"/>
              </a:rPr>
              <a:t>show vlan brief </a:t>
            </a:r>
            <a:r>
              <a:rPr lang="fr-FR" dirty="0">
                <a:latin typeface="Bookman Old Style" panose="02050604050505020204" pitchFamily="18" charset="0"/>
              </a:rPr>
              <a:t>dans le CLI de chacun des switch utilisés ;</a:t>
            </a:r>
          </a:p>
          <a:p>
            <a:pPr marL="0" indent="0">
              <a:buNone/>
            </a:pPr>
            <a:r>
              <a:rPr lang="fr-FR" dirty="0">
                <a:latin typeface="Bookman Old Style" panose="02050604050505020204" pitchFamily="18" charset="0"/>
              </a:rPr>
              <a:t>2.  Usage du protocole OSPF :</a:t>
            </a:r>
          </a:p>
        </p:txBody>
      </p:sp>
    </p:spTree>
    <p:extLst>
      <p:ext uri="{BB962C8B-B14F-4D97-AF65-F5344CB8AC3E}">
        <p14:creationId xmlns:p14="http://schemas.microsoft.com/office/powerpoint/2010/main" val="245668096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457200" indent="-457200">
              <a:buAutoNum type="arabicPeriod"/>
            </a:pPr>
            <a:r>
              <a:rPr lang="fr-CD" dirty="0">
                <a:latin typeface="Bookman Old Style" panose="02050604050505020204" pitchFamily="18" charset="0"/>
              </a:rPr>
              <a:t>Segmentation du réseau en VLANs :</a:t>
            </a:r>
          </a:p>
          <a:p>
            <a:pPr marL="0" indent="0">
              <a:buNone/>
            </a:pPr>
            <a:r>
              <a:rPr lang="fr-CD" dirty="0">
                <a:latin typeface="Bookman Old Style" panose="02050604050505020204" pitchFamily="18" charset="0"/>
              </a:rPr>
              <a:t>Pour s’assurer que la segmentation des sous-réseaux en VLAN a fonctionné, </a:t>
            </a:r>
            <a:r>
              <a:rPr lang="fr-FR" dirty="0">
                <a:latin typeface="Bookman Old Style" panose="02050604050505020204" pitchFamily="18" charset="0"/>
              </a:rPr>
              <a:t>On tape la commande </a:t>
            </a:r>
            <a:r>
              <a:rPr lang="fr-FR" b="1" dirty="0">
                <a:solidFill>
                  <a:schemeClr val="accent1">
                    <a:lumMod val="75000"/>
                  </a:schemeClr>
                </a:solidFill>
                <a:latin typeface="Consolas" panose="020B0609020204030204" pitchFamily="49" charset="0"/>
              </a:rPr>
              <a:t>show vlan brief </a:t>
            </a:r>
            <a:r>
              <a:rPr lang="fr-FR" dirty="0">
                <a:latin typeface="Bookman Old Style" panose="02050604050505020204" pitchFamily="18" charset="0"/>
              </a:rPr>
              <a:t>dans le CLI de chacun des switch utilisés ;</a:t>
            </a:r>
          </a:p>
          <a:p>
            <a:pPr marL="0" indent="0">
              <a:buNone/>
            </a:pPr>
            <a:r>
              <a:rPr lang="fr-FR" dirty="0">
                <a:latin typeface="Bookman Old Style" panose="02050604050505020204" pitchFamily="18" charset="0"/>
              </a:rPr>
              <a:t>2.  Usage du protocole OSPF :</a:t>
            </a:r>
          </a:p>
          <a:p>
            <a:pPr marL="0" indent="0">
              <a:buNone/>
            </a:pPr>
            <a:r>
              <a:rPr lang="fr-FR" dirty="0">
                <a:latin typeface="Bookman Old Style" panose="02050604050505020204" pitchFamily="18" charset="0"/>
              </a:rPr>
              <a:t>Ce paramètre a dicté le choix du routeur utilisé. le Cisco 2911 est connu pour supporter ce protocole.</a:t>
            </a:r>
          </a:p>
        </p:txBody>
      </p:sp>
    </p:spTree>
    <p:extLst>
      <p:ext uri="{BB962C8B-B14F-4D97-AF65-F5344CB8AC3E}">
        <p14:creationId xmlns:p14="http://schemas.microsoft.com/office/powerpoint/2010/main" val="73161680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457200" indent="-457200">
              <a:buAutoNum type="arabicPeriod"/>
            </a:pPr>
            <a:r>
              <a:rPr lang="fr-CD" dirty="0">
                <a:latin typeface="Bookman Old Style" panose="02050604050505020204" pitchFamily="18" charset="0"/>
              </a:rPr>
              <a:t>Segmentation du réseau en VLANs :</a:t>
            </a:r>
          </a:p>
          <a:p>
            <a:pPr marL="0" indent="0">
              <a:buNone/>
            </a:pPr>
            <a:r>
              <a:rPr lang="fr-CD" dirty="0">
                <a:latin typeface="Bookman Old Style" panose="02050604050505020204" pitchFamily="18" charset="0"/>
              </a:rPr>
              <a:t>Pour s’assurer que la segmentation des sous-réseaux en VLAN a fonctionné, </a:t>
            </a:r>
            <a:r>
              <a:rPr lang="fr-FR" dirty="0">
                <a:latin typeface="Bookman Old Style" panose="02050604050505020204" pitchFamily="18" charset="0"/>
              </a:rPr>
              <a:t>On tape la commande </a:t>
            </a:r>
            <a:r>
              <a:rPr lang="fr-FR" b="1" dirty="0">
                <a:solidFill>
                  <a:schemeClr val="accent1">
                    <a:lumMod val="75000"/>
                  </a:schemeClr>
                </a:solidFill>
                <a:latin typeface="Consolas" panose="020B0609020204030204" pitchFamily="49" charset="0"/>
              </a:rPr>
              <a:t>show vlan brief </a:t>
            </a:r>
            <a:r>
              <a:rPr lang="fr-FR" dirty="0">
                <a:latin typeface="Bookman Old Style" panose="02050604050505020204" pitchFamily="18" charset="0"/>
              </a:rPr>
              <a:t>dans le CLI de chacun des switch utilisés ;</a:t>
            </a:r>
          </a:p>
          <a:p>
            <a:pPr marL="0" indent="0">
              <a:buNone/>
            </a:pPr>
            <a:r>
              <a:rPr lang="fr-FR" dirty="0">
                <a:latin typeface="Bookman Old Style" panose="02050604050505020204" pitchFamily="18" charset="0"/>
              </a:rPr>
              <a:t>2.  Usage du protocole OSPF :</a:t>
            </a:r>
          </a:p>
          <a:p>
            <a:pPr marL="0" indent="0">
              <a:buNone/>
            </a:pPr>
            <a:r>
              <a:rPr lang="fr-FR" dirty="0">
                <a:latin typeface="Bookman Old Style" panose="02050604050505020204" pitchFamily="18" charset="0"/>
              </a:rPr>
              <a:t>Ce paramètre a dicté le choix du routeur utilisé. le Cisco 2911 est connu pour supporter ce protocole.</a:t>
            </a:r>
          </a:p>
          <a:p>
            <a:pPr marL="0" indent="0">
              <a:buNone/>
            </a:pPr>
            <a:r>
              <a:rPr lang="fr-FR" dirty="0">
                <a:latin typeface="Bookman Old Style" panose="02050604050505020204" pitchFamily="18" charset="0"/>
              </a:rPr>
              <a:t>3.  Usage du protocole DHCP :</a:t>
            </a:r>
          </a:p>
        </p:txBody>
      </p:sp>
    </p:spTree>
    <p:extLst>
      <p:ext uri="{BB962C8B-B14F-4D97-AF65-F5344CB8AC3E}">
        <p14:creationId xmlns:p14="http://schemas.microsoft.com/office/powerpoint/2010/main" val="390407669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normAutofit lnSpcReduction="10000"/>
          </a:bodyPr>
          <a:lstStyle/>
          <a:p>
            <a:pPr marL="457200" indent="-457200">
              <a:buAutoNum type="arabicPeriod"/>
            </a:pPr>
            <a:r>
              <a:rPr lang="fr-CD" dirty="0">
                <a:latin typeface="Bookman Old Style" panose="02050604050505020204" pitchFamily="18" charset="0"/>
              </a:rPr>
              <a:t>Segmentation du réseau en VLANs :</a:t>
            </a:r>
          </a:p>
          <a:p>
            <a:pPr marL="0" indent="0">
              <a:buNone/>
            </a:pPr>
            <a:r>
              <a:rPr lang="fr-CD" dirty="0">
                <a:latin typeface="Bookman Old Style" panose="02050604050505020204" pitchFamily="18" charset="0"/>
              </a:rPr>
              <a:t>Pour s’assurer que la segmentation des sous-réseaux en VLAN a fonctionné, </a:t>
            </a:r>
            <a:r>
              <a:rPr lang="fr-FR" dirty="0">
                <a:latin typeface="Bookman Old Style" panose="02050604050505020204" pitchFamily="18" charset="0"/>
              </a:rPr>
              <a:t>On tape la commande </a:t>
            </a:r>
            <a:r>
              <a:rPr lang="fr-FR" b="1" dirty="0">
                <a:solidFill>
                  <a:schemeClr val="accent1">
                    <a:lumMod val="75000"/>
                  </a:schemeClr>
                </a:solidFill>
                <a:latin typeface="Consolas" panose="020B0609020204030204" pitchFamily="49" charset="0"/>
              </a:rPr>
              <a:t>show vlan brief </a:t>
            </a:r>
            <a:r>
              <a:rPr lang="fr-FR" dirty="0">
                <a:latin typeface="Bookman Old Style" panose="02050604050505020204" pitchFamily="18" charset="0"/>
              </a:rPr>
              <a:t>dans le CLI de chacun des switch utilisés ;</a:t>
            </a:r>
          </a:p>
          <a:p>
            <a:pPr marL="0" indent="0">
              <a:buNone/>
            </a:pPr>
            <a:r>
              <a:rPr lang="fr-FR" dirty="0">
                <a:latin typeface="Bookman Old Style" panose="02050604050505020204" pitchFamily="18" charset="0"/>
              </a:rPr>
              <a:t>2.  Usage du protocole OSPF :</a:t>
            </a:r>
          </a:p>
          <a:p>
            <a:pPr marL="0" indent="0">
              <a:buNone/>
            </a:pPr>
            <a:r>
              <a:rPr lang="fr-FR" dirty="0">
                <a:latin typeface="Bookman Old Style" panose="02050604050505020204" pitchFamily="18" charset="0"/>
              </a:rPr>
              <a:t>Ce paramètre a dicté le choix du routeur utilisé. le Cisco 2911 est connu pour supporter ce protocole.</a:t>
            </a:r>
          </a:p>
          <a:p>
            <a:pPr marL="457200" indent="-457200">
              <a:buAutoNum type="arabicPeriod" startAt="3"/>
            </a:pPr>
            <a:r>
              <a:rPr lang="fr-FR" dirty="0">
                <a:latin typeface="Bookman Old Style" panose="02050604050505020204" pitchFamily="18" charset="0"/>
              </a:rPr>
              <a:t>Usage du protocole DHCP :</a:t>
            </a:r>
          </a:p>
          <a:p>
            <a:pPr marL="0" indent="0">
              <a:buNone/>
            </a:pPr>
            <a:r>
              <a:rPr lang="fr-CD" dirty="0">
                <a:latin typeface="Bookman Old Style" panose="02050604050505020204" pitchFamily="18" charset="0"/>
              </a:rPr>
              <a:t>Pour vérifier les adresses IP qui peuvent être distribuées automatiquement à chaque nouvel appareil connecté, </a:t>
            </a:r>
            <a:r>
              <a:rPr lang="fr-FR" dirty="0">
                <a:latin typeface="Bookman Old Style" panose="02050604050505020204" pitchFamily="18" charset="0"/>
              </a:rPr>
              <a:t>On tape la commande </a:t>
            </a:r>
            <a:r>
              <a:rPr lang="fr-FR" b="1" dirty="0">
                <a:solidFill>
                  <a:schemeClr val="accent1">
                    <a:lumMod val="75000"/>
                  </a:schemeClr>
                </a:solidFill>
                <a:latin typeface="Consolas" panose="020B0609020204030204" pitchFamily="49" charset="0"/>
              </a:rPr>
              <a:t>show </a:t>
            </a:r>
            <a:r>
              <a:rPr lang="fr-FR" b="1" dirty="0" err="1">
                <a:solidFill>
                  <a:schemeClr val="accent1">
                    <a:lumMod val="75000"/>
                  </a:schemeClr>
                </a:solidFill>
                <a:latin typeface="Consolas" panose="020B0609020204030204" pitchFamily="49" charset="0"/>
              </a:rPr>
              <a:t>ip</a:t>
            </a:r>
            <a:r>
              <a:rPr lang="fr-FR" b="1" dirty="0">
                <a:solidFill>
                  <a:schemeClr val="accent1">
                    <a:lumMod val="75000"/>
                  </a:schemeClr>
                </a:solidFill>
                <a:latin typeface="Consolas" panose="020B0609020204030204" pitchFamily="49" charset="0"/>
              </a:rPr>
              <a:t> </a:t>
            </a:r>
            <a:r>
              <a:rPr lang="fr-FR" b="1" dirty="0" err="1">
                <a:solidFill>
                  <a:schemeClr val="accent1">
                    <a:lumMod val="75000"/>
                  </a:schemeClr>
                </a:solidFill>
                <a:latin typeface="Consolas" panose="020B0609020204030204" pitchFamily="49" charset="0"/>
              </a:rPr>
              <a:t>dhcp</a:t>
            </a:r>
            <a:r>
              <a:rPr lang="fr-FR" b="1" dirty="0">
                <a:solidFill>
                  <a:schemeClr val="accent1">
                    <a:lumMod val="75000"/>
                  </a:schemeClr>
                </a:solidFill>
                <a:latin typeface="Consolas" panose="020B0609020204030204" pitchFamily="49" charset="0"/>
              </a:rPr>
              <a:t> pool </a:t>
            </a:r>
            <a:r>
              <a:rPr lang="fr-FR" dirty="0">
                <a:latin typeface="Bookman Old Style" panose="02050604050505020204" pitchFamily="18" charset="0"/>
              </a:rPr>
              <a:t>dans le CLI de chacun des routeurs utilisés ;</a:t>
            </a:r>
          </a:p>
        </p:txBody>
      </p:sp>
    </p:spTree>
    <p:extLst>
      <p:ext uri="{BB962C8B-B14F-4D97-AF65-F5344CB8AC3E}">
        <p14:creationId xmlns:p14="http://schemas.microsoft.com/office/powerpoint/2010/main" val="2449067076"/>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Présentation des résultats</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normAutofit/>
          </a:bodyPr>
          <a:lstStyle/>
          <a:p>
            <a:pPr marL="457200" indent="-457200">
              <a:buAutoNum type="arabicPeriod" startAt="4"/>
            </a:pPr>
            <a:r>
              <a:rPr lang="fr-CD" dirty="0">
                <a:latin typeface="Bookman Old Style" panose="02050604050505020204" pitchFamily="18" charset="0"/>
              </a:rPr>
              <a:t>Pour vérifier que le SSH a été configuré avec succès sur chacun des routeurs, permettant leur configuration à distance, on peut ouvrir le command prompt d’un quelconque ordinateur connecté au réseau et taper :</a:t>
            </a:r>
          </a:p>
          <a:p>
            <a:pPr marL="457200" lvl="1" indent="0">
              <a:buNone/>
            </a:pPr>
            <a:r>
              <a:rPr lang="fr-FR" dirty="0">
                <a:latin typeface="Bookman Old Style" panose="02050604050505020204" pitchFamily="18" charset="0"/>
              </a:rPr>
              <a:t>commande </a:t>
            </a:r>
            <a:r>
              <a:rPr lang="fr-FR" b="1" dirty="0" err="1">
                <a:solidFill>
                  <a:schemeClr val="accent1">
                    <a:lumMod val="75000"/>
                  </a:schemeClr>
                </a:solidFill>
                <a:latin typeface="Consolas" panose="020B0609020204030204" pitchFamily="49" charset="0"/>
              </a:rPr>
              <a:t>ssh</a:t>
            </a:r>
            <a:r>
              <a:rPr lang="fr-FR" b="1" dirty="0">
                <a:solidFill>
                  <a:schemeClr val="accent1">
                    <a:lumMod val="75000"/>
                  </a:schemeClr>
                </a:solidFill>
                <a:latin typeface="Consolas" panose="020B0609020204030204" pitchFamily="49" charset="0"/>
              </a:rPr>
              <a:t> –L </a:t>
            </a:r>
            <a:r>
              <a:rPr lang="fr-FR" b="1" dirty="0" err="1">
                <a:solidFill>
                  <a:schemeClr val="accent1">
                    <a:lumMod val="75000"/>
                  </a:schemeClr>
                </a:solidFill>
                <a:latin typeface="Consolas" panose="020B0609020204030204" pitchFamily="49" charset="0"/>
              </a:rPr>
              <a:t>christiankoyo</a:t>
            </a:r>
            <a:r>
              <a:rPr lang="fr-FR" b="1" dirty="0">
                <a:solidFill>
                  <a:schemeClr val="accent1">
                    <a:lumMod val="75000"/>
                  </a:schemeClr>
                </a:solidFill>
                <a:latin typeface="Consolas" panose="020B0609020204030204" pitchFamily="49" charset="0"/>
              </a:rPr>
              <a:t> </a:t>
            </a:r>
            <a:r>
              <a:rPr lang="fr-FR" b="1" dirty="0" err="1">
                <a:solidFill>
                  <a:schemeClr val="accent1">
                    <a:lumMod val="75000"/>
                  </a:schemeClr>
                </a:solidFill>
                <a:latin typeface="Consolas" panose="020B0609020204030204" pitchFamily="49" charset="0"/>
              </a:rPr>
              <a:t>adrresseReseau</a:t>
            </a:r>
            <a:r>
              <a:rPr lang="fr-FR" b="1" dirty="0">
                <a:solidFill>
                  <a:schemeClr val="accent1">
                    <a:lumMod val="75000"/>
                  </a:schemeClr>
                </a:solidFill>
                <a:latin typeface="Consolas" panose="020B0609020204030204" pitchFamily="49" charset="0"/>
              </a:rPr>
              <a:t> </a:t>
            </a:r>
            <a:r>
              <a:rPr lang="fr-FR" dirty="0">
                <a:latin typeface="Bookman Old Style" panose="02050604050505020204" pitchFamily="18" charset="0"/>
              </a:rPr>
              <a:t>(ex : 10.10.10.1), puis taper le mot de passe </a:t>
            </a:r>
            <a:r>
              <a:rPr lang="fr-FR" dirty="0" err="1">
                <a:solidFill>
                  <a:schemeClr val="accent1">
                    <a:lumMod val="75000"/>
                  </a:schemeClr>
                </a:solidFill>
                <a:latin typeface="Consolas" panose="020B0609020204030204" pitchFamily="49" charset="0"/>
              </a:rPr>
              <a:t>jesuisbeau</a:t>
            </a:r>
            <a:r>
              <a:rPr lang="fr-FR" dirty="0">
                <a:latin typeface="Bookman Old Style" panose="02050604050505020204" pitchFamily="18" charset="0"/>
              </a:rPr>
              <a:t>.</a:t>
            </a:r>
          </a:p>
        </p:txBody>
      </p:sp>
    </p:spTree>
    <p:extLst>
      <p:ext uri="{BB962C8B-B14F-4D97-AF65-F5344CB8AC3E}">
        <p14:creationId xmlns:p14="http://schemas.microsoft.com/office/powerpoint/2010/main" val="317595262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Conclusion</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normAutofit/>
          </a:bodyPr>
          <a:lstStyle/>
          <a:p>
            <a:pPr>
              <a:lnSpc>
                <a:spcPct val="107000"/>
              </a:lnSpc>
              <a:spcAft>
                <a:spcPts val="800"/>
              </a:spcAft>
            </a:pP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L’architecture réseau proposée permet de résoudre efficacement les problèmes de communication et de gestion au sein de l’hôtel.</a:t>
            </a:r>
          </a:p>
        </p:txBody>
      </p:sp>
    </p:spTree>
    <p:extLst>
      <p:ext uri="{BB962C8B-B14F-4D97-AF65-F5344CB8AC3E}">
        <p14:creationId xmlns:p14="http://schemas.microsoft.com/office/powerpoint/2010/main" val="29232509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Conclusion</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normAutofit/>
          </a:bodyPr>
          <a:lstStyle/>
          <a:p>
            <a:pPr>
              <a:lnSpc>
                <a:spcPct val="107000"/>
              </a:lnSpc>
              <a:spcAft>
                <a:spcPts val="800"/>
              </a:spcAft>
            </a:pP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L’architecture réseau proposée permet de résoudre efficacement les problèmes de communication et de gestion au sein de l’hôtel.</a:t>
            </a:r>
          </a:p>
          <a:p>
            <a:pPr>
              <a:lnSpc>
                <a:spcPct val="107000"/>
              </a:lnSpc>
              <a:spcAft>
                <a:spcPts val="800"/>
              </a:spcAft>
            </a:pP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Le projet apporte une solution évolutive qui pourrait intégrer des technologies futures telles que la téléphonie IP (</a:t>
            </a:r>
            <a:r>
              <a:rPr lang="fr-FR" kern="100" dirty="0" err="1">
                <a:effectLst/>
                <a:latin typeface="Bookman Old Style" panose="02050604050505020204" pitchFamily="18" charset="0"/>
                <a:ea typeface="Calibri" panose="020F0502020204030204" pitchFamily="34" charset="0"/>
                <a:cs typeface="Times New Roman" panose="02020603050405020304" pitchFamily="18" charset="0"/>
              </a:rPr>
              <a:t>VoIP</a:t>
            </a: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 des systèmes de surveillance avancés, ou un système d’information informatisé basé sur le cloud.</a:t>
            </a:r>
          </a:p>
        </p:txBody>
      </p:sp>
    </p:spTree>
    <p:extLst>
      <p:ext uri="{BB962C8B-B14F-4D97-AF65-F5344CB8AC3E}">
        <p14:creationId xmlns:p14="http://schemas.microsoft.com/office/powerpoint/2010/main" val="2521346968"/>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Conclusion</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normAutofit/>
          </a:bodyPr>
          <a:lstStyle/>
          <a:p>
            <a:pPr>
              <a:lnSpc>
                <a:spcPct val="107000"/>
              </a:lnSpc>
              <a:spcAft>
                <a:spcPts val="800"/>
              </a:spcAft>
            </a:pP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L’architecture réseau proposée permet de résoudre efficacement les problèmes de communication et de gestion au sein de l’hôtel.</a:t>
            </a:r>
          </a:p>
          <a:p>
            <a:pPr>
              <a:lnSpc>
                <a:spcPct val="107000"/>
              </a:lnSpc>
              <a:spcAft>
                <a:spcPts val="800"/>
              </a:spcAft>
            </a:pP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Le projet apporte une solution évolutive qui pourrait intégrer des technologies futures telles que la téléphonie IP (</a:t>
            </a:r>
            <a:r>
              <a:rPr lang="fr-FR" kern="100" dirty="0" err="1">
                <a:effectLst/>
                <a:latin typeface="Bookman Old Style" panose="02050604050505020204" pitchFamily="18" charset="0"/>
                <a:ea typeface="Calibri" panose="020F0502020204030204" pitchFamily="34" charset="0"/>
                <a:cs typeface="Times New Roman" panose="02020603050405020304" pitchFamily="18" charset="0"/>
              </a:rPr>
              <a:t>VoIP</a:t>
            </a:r>
            <a:r>
              <a:rPr lang="fr-FR" kern="100" dirty="0">
                <a:effectLst/>
                <a:latin typeface="Bookman Old Style" panose="02050604050505020204" pitchFamily="18" charset="0"/>
                <a:ea typeface="Calibri" panose="020F0502020204030204" pitchFamily="34" charset="0"/>
                <a:cs typeface="Times New Roman" panose="02020603050405020304" pitchFamily="18" charset="0"/>
              </a:rPr>
              <a:t>), des systèmes de surveillance avancés, ou un système d’information informatisé basé sur le cloud.</a:t>
            </a:r>
          </a:p>
          <a:p>
            <a:r>
              <a:rPr lang="fr-FR" dirty="0">
                <a:effectLst/>
                <a:latin typeface="Bookman Old Style" panose="02050604050505020204" pitchFamily="18" charset="0"/>
                <a:ea typeface="Calibri" panose="020F0502020204030204" pitchFamily="34" charset="0"/>
                <a:cs typeface="Times New Roman" panose="02020603050405020304" pitchFamily="18" charset="0"/>
              </a:rPr>
              <a:t>La simulation a prouvé la faisabilité technique et pratique du projet.</a:t>
            </a:r>
            <a:endParaRPr lang="fr-FR" kern="10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17582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BCF41-6902-8916-D749-3BBD28A471B0}"/>
              </a:ext>
            </a:extLst>
          </p:cNvPr>
          <p:cNvSpPr>
            <a:spLocks noGrp="1"/>
          </p:cNvSpPr>
          <p:nvPr>
            <p:ph type="title"/>
          </p:nvPr>
        </p:nvSpPr>
        <p:spPr/>
        <p:txBody>
          <a:bodyPr/>
          <a:lstStyle/>
          <a:p>
            <a:pPr algn="ctr"/>
            <a:r>
              <a:rPr lang="fr-CD" b="1" dirty="0">
                <a:latin typeface="Bookman Old Style" panose="02050604050505020204" pitchFamily="18" charset="0"/>
              </a:rPr>
              <a:t>FIN</a:t>
            </a:r>
            <a:endParaRPr lang="fr-FR" b="1" dirty="0">
              <a:latin typeface="Bookman Old Style" panose="02050604050505020204" pitchFamily="18" charset="0"/>
            </a:endParaRPr>
          </a:p>
        </p:txBody>
      </p:sp>
      <p:sp>
        <p:nvSpPr>
          <p:cNvPr id="3" name="Espace réservé du texte 2">
            <a:extLst>
              <a:ext uri="{FF2B5EF4-FFF2-40B4-BE49-F238E27FC236}">
                <a16:creationId xmlns:a16="http://schemas.microsoft.com/office/drawing/2014/main" id="{D453D973-9E84-FE7D-2C4A-4C0AE3F3D354}"/>
              </a:ext>
            </a:extLst>
          </p:cNvPr>
          <p:cNvSpPr>
            <a:spLocks noGrp="1"/>
          </p:cNvSpPr>
          <p:nvPr>
            <p:ph type="body" sz="half" idx="2"/>
          </p:nvPr>
        </p:nvSpPr>
        <p:spPr/>
        <p:txBody>
          <a:bodyPr/>
          <a:lstStyle/>
          <a:p>
            <a:pPr algn="ctr"/>
            <a:r>
              <a:rPr lang="fr-CD" b="1" dirty="0">
                <a:latin typeface="Bookman Old Style" panose="02050604050505020204" pitchFamily="18" charset="0"/>
              </a:rPr>
              <a:t>Merci pour votre attention </a:t>
            </a:r>
            <a:r>
              <a:rPr lang="fr-CD" b="1" dirty="0">
                <a:latin typeface="Bookman Old Style" panose="02050604050505020204" pitchFamily="18" charset="0"/>
                <a:sym typeface="Wingdings" panose="05000000000000000000" pitchFamily="2" charset="2"/>
              </a:rPr>
              <a:t></a:t>
            </a:r>
          </a:p>
          <a:p>
            <a:pPr algn="ctr"/>
            <a:r>
              <a:rPr lang="fr-CD" b="1" dirty="0">
                <a:latin typeface="Bookman Old Style" panose="02050604050505020204" pitchFamily="18" charset="0"/>
                <a:sym typeface="Wingdings" panose="05000000000000000000" pitchFamily="2" charset="2"/>
              </a:rPr>
              <a:t>Des questions ?</a:t>
            </a:r>
            <a:endParaRPr lang="fr-FR" b="1" dirty="0">
              <a:latin typeface="Bookman Old Style" panose="02050604050505020204" pitchFamily="18" charset="0"/>
            </a:endParaRPr>
          </a:p>
        </p:txBody>
      </p:sp>
    </p:spTree>
    <p:extLst>
      <p:ext uri="{BB962C8B-B14F-4D97-AF65-F5344CB8AC3E}">
        <p14:creationId xmlns:p14="http://schemas.microsoft.com/office/powerpoint/2010/main" val="402986957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75969-0B30-FC60-10DD-3A20DFE4DD3C}"/>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Contexte du sujet</a:t>
            </a:r>
            <a:endParaRPr lang="fr-FR" sz="4800" b="1"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DA76473C-53C0-7A97-0A0F-06FF3C061F3F}"/>
              </a:ext>
            </a:extLst>
          </p:cNvPr>
          <p:cNvSpPr>
            <a:spLocks noGrp="1"/>
          </p:cNvSpPr>
          <p:nvPr>
            <p:ph idx="1"/>
          </p:nvPr>
        </p:nvSpPr>
        <p:spPr/>
        <p:txBody>
          <a:bodyPr/>
          <a:lstStyle/>
          <a:p>
            <a:r>
              <a:rPr lang="fr-CD" dirty="0">
                <a:latin typeface="Bookman Old Style" panose="02050604050505020204" pitchFamily="18" charset="0"/>
              </a:rPr>
              <a:t>L’hôtel Guest House est un établissement devant lequel je passe chaque jour en venant à l’université. C’est tout naturellement qu’il m’est venu à l’esprit d’en concevoir, du moins de manière hypothétique, le socle d’un système d’information.</a:t>
            </a:r>
            <a:endParaRPr lang="fr-FR" dirty="0">
              <a:latin typeface="Bookman Old Style" panose="02050604050505020204" pitchFamily="18" charset="0"/>
            </a:endParaRPr>
          </a:p>
        </p:txBody>
      </p:sp>
    </p:spTree>
    <p:extLst>
      <p:ext uri="{BB962C8B-B14F-4D97-AF65-F5344CB8AC3E}">
        <p14:creationId xmlns:p14="http://schemas.microsoft.com/office/powerpoint/2010/main" val="1563095186"/>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75969-0B30-FC60-10DD-3A20DFE4DD3C}"/>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Contexte du sujet</a:t>
            </a:r>
            <a:endParaRPr lang="fr-FR" sz="4800" b="1"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DA76473C-53C0-7A97-0A0F-06FF3C061F3F}"/>
              </a:ext>
            </a:extLst>
          </p:cNvPr>
          <p:cNvSpPr>
            <a:spLocks noGrp="1"/>
          </p:cNvSpPr>
          <p:nvPr>
            <p:ph idx="1"/>
          </p:nvPr>
        </p:nvSpPr>
        <p:spPr/>
        <p:txBody>
          <a:bodyPr/>
          <a:lstStyle/>
          <a:p>
            <a:r>
              <a:rPr lang="fr-CD" dirty="0">
                <a:latin typeface="Bookman Old Style" panose="02050604050505020204" pitchFamily="18" charset="0"/>
              </a:rPr>
              <a:t>L’hôtel Guest House est un établissement devant lequel je passe chaque jour en venant à l’université. C’est tout naturellement qu’il m’est venu à l’esprit d’en concevoir, du moins de manière hypothétique, le socle d’un système d’information.</a:t>
            </a:r>
          </a:p>
          <a:p>
            <a:r>
              <a:rPr lang="fr-CD" dirty="0">
                <a:latin typeface="Bookman Old Style" panose="02050604050505020204" pitchFamily="18" charset="0"/>
              </a:rPr>
              <a:t>Mon but était d’essayer de proposer des solutions pour améliorer la gestion de l’hôtel ainsi que ses besoins en connectivité, une des faiblesses que je lui reprochais, bien que d’un point de vue purement présomptif.</a:t>
            </a:r>
          </a:p>
          <a:p>
            <a:endParaRPr lang="fr-FR" dirty="0">
              <a:latin typeface="Bookman Old Style" panose="02050604050505020204" pitchFamily="18" charset="0"/>
            </a:endParaRPr>
          </a:p>
        </p:txBody>
      </p:sp>
    </p:spTree>
    <p:extLst>
      <p:ext uri="{BB962C8B-B14F-4D97-AF65-F5344CB8AC3E}">
        <p14:creationId xmlns:p14="http://schemas.microsoft.com/office/powerpoint/2010/main" val="370222755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75969-0B30-FC60-10DD-3A20DFE4DD3C}"/>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Contexte du sujet</a:t>
            </a:r>
            <a:endParaRPr lang="fr-FR" sz="4800" b="1"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DA76473C-53C0-7A97-0A0F-06FF3C061F3F}"/>
              </a:ext>
            </a:extLst>
          </p:cNvPr>
          <p:cNvSpPr>
            <a:spLocks noGrp="1"/>
          </p:cNvSpPr>
          <p:nvPr>
            <p:ph idx="1"/>
          </p:nvPr>
        </p:nvSpPr>
        <p:spPr/>
        <p:txBody>
          <a:bodyPr/>
          <a:lstStyle/>
          <a:p>
            <a:r>
              <a:rPr lang="fr-CD" dirty="0">
                <a:latin typeface="Bookman Old Style" panose="02050604050505020204" pitchFamily="18" charset="0"/>
              </a:rPr>
              <a:t>L’hôtel Guest House est un établissement devant lequel je passe chaque jour en venant à l’université. C’est tout naturellement qu’il m’est venu à l’esprit d’en concevoir, du moins de manière hypothétique, le socle d’un système d’information.</a:t>
            </a:r>
          </a:p>
          <a:p>
            <a:r>
              <a:rPr lang="fr-CD" dirty="0">
                <a:latin typeface="Bookman Old Style" panose="02050604050505020204" pitchFamily="18" charset="0"/>
              </a:rPr>
              <a:t>Mon but était d’essayer de proposer des solutions pour améliorer la gestion de l’hôtel ainsi que ses besoins en connectivité, une des faiblesses que je lui reprochais, bien que d’un point de vue purement présomptif.</a:t>
            </a:r>
          </a:p>
          <a:p>
            <a:r>
              <a:rPr lang="fr-CD" dirty="0">
                <a:latin typeface="Bookman Old Style" panose="02050604050505020204" pitchFamily="18" charset="0"/>
              </a:rPr>
              <a:t>Après analyses, J’ai pu identifier un objectif à atteindre, qui est aussi le but de ce travail :</a:t>
            </a:r>
            <a:endParaRPr lang="fr-FR" dirty="0">
              <a:latin typeface="Bookman Old Style" panose="02050604050505020204" pitchFamily="18" charset="0"/>
            </a:endParaRPr>
          </a:p>
        </p:txBody>
      </p:sp>
    </p:spTree>
    <p:extLst>
      <p:ext uri="{BB962C8B-B14F-4D97-AF65-F5344CB8AC3E}">
        <p14:creationId xmlns:p14="http://schemas.microsoft.com/office/powerpoint/2010/main" val="172232710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F75969-0B30-FC60-10DD-3A20DFE4DD3C}"/>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Contexte du sujet</a:t>
            </a:r>
            <a:endParaRPr lang="fr-FR" sz="4800" b="1"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DA76473C-53C0-7A97-0A0F-06FF3C061F3F}"/>
              </a:ext>
            </a:extLst>
          </p:cNvPr>
          <p:cNvSpPr>
            <a:spLocks noGrp="1"/>
          </p:cNvSpPr>
          <p:nvPr>
            <p:ph idx="1"/>
          </p:nvPr>
        </p:nvSpPr>
        <p:spPr/>
        <p:txBody>
          <a:bodyPr/>
          <a:lstStyle/>
          <a:p>
            <a:r>
              <a:rPr lang="fr-CD" dirty="0">
                <a:latin typeface="Bookman Old Style" panose="02050604050505020204" pitchFamily="18" charset="0"/>
              </a:rPr>
              <a:t>L’hôtel Guest House est un établissement devant lequel je passe chaque jour en venant à l’université. C’est tout naturellement qu’il m’est venu à l’esprit d’en concevoir, du moins de manière hypothétique, le socle d’un système d’information.</a:t>
            </a:r>
          </a:p>
          <a:p>
            <a:r>
              <a:rPr lang="fr-CD" dirty="0">
                <a:latin typeface="Bookman Old Style" panose="02050604050505020204" pitchFamily="18" charset="0"/>
              </a:rPr>
              <a:t>Mon but était d’essayer de proposer des solutions pour améliorer la gestion de l’hôtel ainsi que ses besoins en connectivité, une des faiblesses que je lui reprochais, bien que d’un point de vue purement présomptif.</a:t>
            </a:r>
          </a:p>
          <a:p>
            <a:r>
              <a:rPr lang="fr-CD" dirty="0">
                <a:latin typeface="Bookman Old Style" panose="02050604050505020204" pitchFamily="18" charset="0"/>
              </a:rPr>
              <a:t>Après analyses, J’ai pu identifier un objectif à atteindre, qui est aussi le but de ce travail : </a:t>
            </a:r>
            <a:r>
              <a:rPr lang="fr-FR" sz="2000" b="1" dirty="0">
                <a:latin typeface="Bookman Old Style" panose="02050604050505020204" pitchFamily="18" charset="0"/>
                <a:ea typeface="Calibri" panose="020F0502020204030204" pitchFamily="34" charset="0"/>
                <a:cs typeface="Times New Roman" panose="02020603050405020304" pitchFamily="18" charset="0"/>
              </a:rPr>
              <a:t>C</a:t>
            </a:r>
            <a:r>
              <a:rPr lang="fr-FR" sz="2000" b="1" dirty="0">
                <a:effectLst/>
                <a:latin typeface="Bookman Old Style" panose="02050604050505020204" pitchFamily="18" charset="0"/>
                <a:ea typeface="Calibri" panose="020F0502020204030204" pitchFamily="34" charset="0"/>
                <a:cs typeface="Times New Roman" panose="02020603050405020304" pitchFamily="18" charset="0"/>
              </a:rPr>
              <a:t>entraliser et optimiser les communications et la gestion des ressources via un réseau structuré.</a:t>
            </a:r>
            <a:endParaRPr lang="fr-CD" sz="2800" b="1" dirty="0">
              <a:latin typeface="Bookman Old Style" panose="02050604050505020204" pitchFamily="18" charset="0"/>
            </a:endParaRPr>
          </a:p>
        </p:txBody>
      </p:sp>
    </p:spTree>
    <p:extLst>
      <p:ext uri="{BB962C8B-B14F-4D97-AF65-F5344CB8AC3E}">
        <p14:creationId xmlns:p14="http://schemas.microsoft.com/office/powerpoint/2010/main" val="420712664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Problématique</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Parmi les différents problèmes que j’ai levé de cet hôtel, il y a :</a:t>
            </a:r>
          </a:p>
          <a:p>
            <a:endParaRPr lang="fr-FR" dirty="0">
              <a:latin typeface="Bookman Old Style" panose="02050604050505020204" pitchFamily="18" charset="0"/>
            </a:endParaRPr>
          </a:p>
        </p:txBody>
      </p:sp>
    </p:spTree>
    <p:extLst>
      <p:ext uri="{BB962C8B-B14F-4D97-AF65-F5344CB8AC3E}">
        <p14:creationId xmlns:p14="http://schemas.microsoft.com/office/powerpoint/2010/main" val="35685492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Problématique</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Parmi les différents problèmes que j’ai levé de cet hôtel, il y a :</a:t>
            </a:r>
          </a:p>
          <a:p>
            <a:r>
              <a:rPr lang="fr-FR" dirty="0">
                <a:latin typeface="Bookman Old Style" panose="02050604050505020204" pitchFamily="18" charset="0"/>
              </a:rPr>
              <a:t>Une absence de communication efficace entre les différents départements ;</a:t>
            </a:r>
          </a:p>
        </p:txBody>
      </p:sp>
    </p:spTree>
    <p:extLst>
      <p:ext uri="{BB962C8B-B14F-4D97-AF65-F5344CB8AC3E}">
        <p14:creationId xmlns:p14="http://schemas.microsoft.com/office/powerpoint/2010/main" val="41896702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E8BE5-EF5F-B057-B80E-5493A9627244}"/>
              </a:ext>
            </a:extLst>
          </p:cNvPr>
          <p:cNvSpPr>
            <a:spLocks noGrp="1"/>
          </p:cNvSpPr>
          <p:nvPr>
            <p:ph type="title"/>
          </p:nvPr>
        </p:nvSpPr>
        <p:spPr/>
        <p:txBody>
          <a:bodyPr>
            <a:normAutofit/>
          </a:bodyPr>
          <a:lstStyle/>
          <a:p>
            <a:pPr algn="ctr"/>
            <a:r>
              <a:rPr lang="fr-FR" sz="2400" b="1" dirty="0">
                <a:effectLst/>
                <a:latin typeface="Bookman Old Style" panose="02050604050505020204" pitchFamily="18" charset="0"/>
                <a:ea typeface="Calibri" panose="020F0502020204030204" pitchFamily="34" charset="0"/>
                <a:cs typeface="Times New Roman" panose="02020603050405020304" pitchFamily="18" charset="0"/>
              </a:rPr>
              <a:t>Problématique</a:t>
            </a:r>
            <a:endParaRPr lang="fr-FR" sz="2400" dirty="0">
              <a:latin typeface="Bookman Old Style" panose="02050604050505020204" pitchFamily="18" charset="0"/>
            </a:endParaRPr>
          </a:p>
        </p:txBody>
      </p:sp>
      <p:sp>
        <p:nvSpPr>
          <p:cNvPr id="3" name="Espace réservé du contenu 2">
            <a:extLst>
              <a:ext uri="{FF2B5EF4-FFF2-40B4-BE49-F238E27FC236}">
                <a16:creationId xmlns:a16="http://schemas.microsoft.com/office/drawing/2014/main" id="{7AE2614C-E433-C91B-C155-A2DAB6F5FD3F}"/>
              </a:ext>
            </a:extLst>
          </p:cNvPr>
          <p:cNvSpPr>
            <a:spLocks noGrp="1"/>
          </p:cNvSpPr>
          <p:nvPr>
            <p:ph idx="1"/>
          </p:nvPr>
        </p:nvSpPr>
        <p:spPr/>
        <p:txBody>
          <a:bodyPr/>
          <a:lstStyle/>
          <a:p>
            <a:pPr marL="0" indent="0">
              <a:buNone/>
            </a:pPr>
            <a:r>
              <a:rPr lang="fr-CD" dirty="0">
                <a:latin typeface="Bookman Old Style" panose="02050604050505020204" pitchFamily="18" charset="0"/>
              </a:rPr>
              <a:t>Parmi les différents problèmes que j’ai levé de cet hôtel, il y a :</a:t>
            </a:r>
          </a:p>
          <a:p>
            <a:r>
              <a:rPr lang="fr-FR" dirty="0">
                <a:latin typeface="Bookman Old Style" panose="02050604050505020204" pitchFamily="18" charset="0"/>
              </a:rPr>
              <a:t>Une absence de communication efficace entre les différents départements ;</a:t>
            </a:r>
          </a:p>
          <a:p>
            <a:r>
              <a:rPr lang="fr-FR" dirty="0">
                <a:latin typeface="Bookman Old Style" panose="02050604050505020204" pitchFamily="18" charset="0"/>
              </a:rPr>
              <a:t>Une gestion manuelle des ressources et des opérations ;</a:t>
            </a:r>
          </a:p>
        </p:txBody>
      </p:sp>
    </p:spTree>
    <p:extLst>
      <p:ext uri="{BB962C8B-B14F-4D97-AF65-F5344CB8AC3E}">
        <p14:creationId xmlns:p14="http://schemas.microsoft.com/office/powerpoint/2010/main" val="2618209979"/>
      </p:ext>
    </p:extLst>
  </p:cSld>
  <p:clrMapOvr>
    <a:masterClrMapping/>
  </p:clrMapOvr>
  <p:transition spd="slow">
    <p:randomBar dir="vert"/>
  </p:transition>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140</TotalTime>
  <Words>1255</Words>
  <Application>Microsoft Office PowerPoint</Application>
  <PresentationFormat>Grand écran</PresentationFormat>
  <Paragraphs>98</Paragraphs>
  <Slides>28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Bookman Old Style</vt:lpstr>
      <vt:lpstr>Century Gothic</vt:lpstr>
      <vt:lpstr>Consolas</vt:lpstr>
      <vt:lpstr>Times New Roman</vt:lpstr>
      <vt:lpstr>Traînée de condensation</vt:lpstr>
      <vt:lpstr>Mise en place d’une architecture réseau dans un hôtel </vt:lpstr>
      <vt:lpstr>Contexte du sujet</vt:lpstr>
      <vt:lpstr>Contexte du sujet</vt:lpstr>
      <vt:lpstr>Contexte du sujet</vt:lpstr>
      <vt:lpstr>Contexte du sujet</vt:lpstr>
      <vt:lpstr>Contexte du sujet</vt:lpstr>
      <vt:lpstr>Problématique</vt:lpstr>
      <vt:lpstr>Problématique</vt:lpstr>
      <vt:lpstr>Problématique</vt:lpstr>
      <vt:lpstr>Problématique</vt:lpstr>
      <vt:lpstr>Solutions proposées</vt:lpstr>
      <vt:lpstr>Solutions proposées</vt:lpstr>
      <vt:lpstr>Solutions proposées</vt:lpstr>
      <vt:lpstr>Solutions proposées</vt:lpstr>
      <vt:lpstr>Solutions proposées</vt:lpstr>
      <vt:lpstr>Démonstration de la solution</vt:lpstr>
      <vt:lpstr>Présentation des résultats</vt:lpstr>
      <vt:lpstr>Présentation des résultats</vt:lpstr>
      <vt:lpstr>Présentation des résultats</vt:lpstr>
      <vt:lpstr>Présentation des résultats</vt:lpstr>
      <vt:lpstr>Présentation des résultats</vt:lpstr>
      <vt:lpstr>Présentation des résultats</vt:lpstr>
      <vt:lpstr>Présentation des résultats</vt:lpstr>
      <vt:lpstr>Présentation des résultats</vt:lpstr>
      <vt:lpstr>Conclusion</vt:lpstr>
      <vt:lpstr>Conclusion</vt:lpstr>
      <vt:lpstr>Conclusion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KOYO</dc:creator>
  <cp:lastModifiedBy>Christian KOYO</cp:lastModifiedBy>
  <cp:revision>26</cp:revision>
  <dcterms:created xsi:type="dcterms:W3CDTF">2024-09-19T21:46:56Z</dcterms:created>
  <dcterms:modified xsi:type="dcterms:W3CDTF">2024-09-20T00:07:27Z</dcterms:modified>
</cp:coreProperties>
</file>