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 id="2147483748" r:id="rId2"/>
  </p:sldMasterIdLst>
  <p:notesMasterIdLst>
    <p:notesMasterId r:id="rId102"/>
  </p:notesMasterIdLst>
  <p:sldIdLst>
    <p:sldId id="256" r:id="rId3"/>
    <p:sldId id="328" r:id="rId4"/>
    <p:sldId id="329" r:id="rId5"/>
    <p:sldId id="330" r:id="rId6"/>
    <p:sldId id="331" r:id="rId7"/>
    <p:sldId id="332" r:id="rId8"/>
    <p:sldId id="357" r:id="rId9"/>
    <p:sldId id="358" r:id="rId10"/>
    <p:sldId id="335" r:id="rId11"/>
    <p:sldId id="336" r:id="rId12"/>
    <p:sldId id="337" r:id="rId13"/>
    <p:sldId id="338" r:id="rId14"/>
    <p:sldId id="339" r:id="rId15"/>
    <p:sldId id="340" r:id="rId16"/>
    <p:sldId id="341" r:id="rId17"/>
    <p:sldId id="342"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344" r:id="rId42"/>
    <p:sldId id="345" r:id="rId43"/>
    <p:sldId id="346" r:id="rId44"/>
    <p:sldId id="347" r:id="rId45"/>
    <p:sldId id="354" r:id="rId46"/>
    <p:sldId id="349" r:id="rId47"/>
    <p:sldId id="350" r:id="rId48"/>
    <p:sldId id="352" r:id="rId49"/>
    <p:sldId id="355" r:id="rId50"/>
    <p:sldId id="356" r:id="rId51"/>
    <p:sldId id="351" r:id="rId52"/>
    <p:sldId id="280" r:id="rId53"/>
    <p:sldId id="360" r:id="rId54"/>
    <p:sldId id="365" r:id="rId55"/>
    <p:sldId id="361" r:id="rId56"/>
    <p:sldId id="363" r:id="rId57"/>
    <p:sldId id="364" r:id="rId58"/>
    <p:sldId id="362" r:id="rId59"/>
    <p:sldId id="281" r:id="rId60"/>
    <p:sldId id="282" r:id="rId61"/>
    <p:sldId id="283" r:id="rId62"/>
    <p:sldId id="284" r:id="rId63"/>
    <p:sldId id="285" r:id="rId64"/>
    <p:sldId id="286" r:id="rId65"/>
    <p:sldId id="287" r:id="rId66"/>
    <p:sldId id="324" r:id="rId67"/>
    <p:sldId id="325" r:id="rId68"/>
    <p:sldId id="326" r:id="rId69"/>
    <p:sldId id="292" r:id="rId70"/>
    <p:sldId id="293" r:id="rId71"/>
    <p:sldId id="294" r:id="rId72"/>
    <p:sldId id="295" r:id="rId73"/>
    <p:sldId id="327" r:id="rId74"/>
    <p:sldId id="297" r:id="rId75"/>
    <p:sldId id="298" r:id="rId76"/>
    <p:sldId id="299" r:id="rId77"/>
    <p:sldId id="300" r:id="rId78"/>
    <p:sldId id="301" r:id="rId79"/>
    <p:sldId id="302" r:id="rId80"/>
    <p:sldId id="303" r:id="rId81"/>
    <p:sldId id="304" r:id="rId82"/>
    <p:sldId id="305" r:id="rId83"/>
    <p:sldId id="306" r:id="rId84"/>
    <p:sldId id="307" r:id="rId85"/>
    <p:sldId id="308" r:id="rId86"/>
    <p:sldId id="309" r:id="rId87"/>
    <p:sldId id="310" r:id="rId88"/>
    <p:sldId id="311" r:id="rId89"/>
    <p:sldId id="312" r:id="rId90"/>
    <p:sldId id="313" r:id="rId91"/>
    <p:sldId id="314" r:id="rId92"/>
    <p:sldId id="315" r:id="rId93"/>
    <p:sldId id="316" r:id="rId94"/>
    <p:sldId id="317" r:id="rId95"/>
    <p:sldId id="318" r:id="rId96"/>
    <p:sldId id="319" r:id="rId97"/>
    <p:sldId id="320" r:id="rId98"/>
    <p:sldId id="321" r:id="rId99"/>
    <p:sldId id="322" r:id="rId100"/>
    <p:sldId id="323"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53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41" autoAdjust="0"/>
    <p:restoredTop sz="64312" autoAdjust="0"/>
  </p:normalViewPr>
  <p:slideViewPr>
    <p:cSldViewPr snapToGrid="0">
      <p:cViewPr varScale="1">
        <p:scale>
          <a:sx n="44" d="100"/>
          <a:sy n="44" d="100"/>
        </p:scale>
        <p:origin x="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8151D-1F9F-4E7A-9718-7DA07FF4330E}" type="datetimeFigureOut">
              <a:rPr lang="x-none" smtClean="0"/>
              <a:t>06-12-2023</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D874A-4D6D-4F33-BA07-2DBE55125B00}" type="slidenum">
              <a:rPr lang="x-none" smtClean="0"/>
              <a:t>‹#›</a:t>
            </a:fld>
            <a:endParaRPr lang="x-none"/>
          </a:p>
        </p:txBody>
      </p:sp>
    </p:spTree>
    <p:extLst>
      <p:ext uri="{BB962C8B-B14F-4D97-AF65-F5344CB8AC3E}">
        <p14:creationId xmlns:p14="http://schemas.microsoft.com/office/powerpoint/2010/main" val="353658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FB4D874A-4D6D-4F33-BA07-2DBE55125B00}" type="slidenum">
              <a:rPr lang="x-none" smtClean="0"/>
              <a:t>19</a:t>
            </a:fld>
            <a:endParaRPr lang="x-none"/>
          </a:p>
        </p:txBody>
      </p:sp>
    </p:spTree>
    <p:extLst>
      <p:ext uri="{BB962C8B-B14F-4D97-AF65-F5344CB8AC3E}">
        <p14:creationId xmlns:p14="http://schemas.microsoft.com/office/powerpoint/2010/main" val="1434954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FB4D874A-4D6D-4F33-BA07-2DBE55125B00}" type="slidenum">
              <a:rPr lang="x-none" smtClean="0"/>
              <a:t>72</a:t>
            </a:fld>
            <a:endParaRPr lang="x-none"/>
          </a:p>
        </p:txBody>
      </p:sp>
    </p:spTree>
    <p:extLst>
      <p:ext uri="{BB962C8B-B14F-4D97-AF65-F5344CB8AC3E}">
        <p14:creationId xmlns:p14="http://schemas.microsoft.com/office/powerpoint/2010/main" val="1599316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FB4D874A-4D6D-4F33-BA07-2DBE55125B00}" type="slidenum">
              <a:rPr lang="x-none" smtClean="0"/>
              <a:t>98</a:t>
            </a:fld>
            <a:endParaRPr lang="x-none"/>
          </a:p>
        </p:txBody>
      </p:sp>
    </p:spTree>
    <p:extLst>
      <p:ext uri="{BB962C8B-B14F-4D97-AF65-F5344CB8AC3E}">
        <p14:creationId xmlns:p14="http://schemas.microsoft.com/office/powerpoint/2010/main" val="414744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Istio</a:t>
            </a:r>
            <a:r>
              <a:rPr lang="en-US" sz="1200" b="0" i="0" kern="1200" dirty="0" smtClean="0">
                <a:solidFill>
                  <a:schemeClr val="tx1"/>
                </a:solidFill>
                <a:effectLst/>
                <a:latin typeface="+mn-lt"/>
                <a:ea typeface="+mn-ea"/>
                <a:cs typeface="+mn-cs"/>
              </a:rPr>
              <a:t> allows you to define and enforce policies at the mesh level. You can implement consistent policies for rate limiting, access control, and request routing.</a:t>
            </a:r>
          </a:p>
          <a:p>
            <a:r>
              <a:rPr lang="en-US" dirty="0" smtClean="0"/>
              <a:t/>
            </a:r>
            <a:br>
              <a:rPr lang="en-US" dirty="0" smtClean="0"/>
            </a:br>
            <a:endParaRPr lang="en-IN" dirty="0"/>
          </a:p>
        </p:txBody>
      </p:sp>
      <p:sp>
        <p:nvSpPr>
          <p:cNvPr id="4" name="Slide Number Placeholder 3"/>
          <p:cNvSpPr>
            <a:spLocks noGrp="1"/>
          </p:cNvSpPr>
          <p:nvPr>
            <p:ph type="sldNum" sz="quarter" idx="10"/>
          </p:nvPr>
        </p:nvSpPr>
        <p:spPr/>
        <p:txBody>
          <a:bodyPr/>
          <a:lstStyle/>
          <a:p>
            <a:fld id="{FB4D874A-4D6D-4F33-BA07-2DBE55125B00}" type="slidenum">
              <a:rPr lang="x-none" smtClean="0"/>
              <a:t>45</a:t>
            </a:fld>
            <a:endParaRPr lang="x-none"/>
          </a:p>
        </p:txBody>
      </p:sp>
    </p:spTree>
    <p:extLst>
      <p:ext uri="{BB962C8B-B14F-4D97-AF65-F5344CB8AC3E}">
        <p14:creationId xmlns:p14="http://schemas.microsoft.com/office/powerpoint/2010/main" val="1094012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`data plane` is the communication between services. Without a service mesh, the network doesn’t understand the traffic being sent over, and can’t make any decisions based on what type of traffic it is, or who it is from or to.</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Service mesh uses a proxy to intercept all your network traffic, allowing a broad set of application-aware features based on configuration you set.</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An `Envoy proxy` is deployed along with each service that you start in your cluster, or runs alongside services running on VMs.</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The `control plane` takes your desired configuration, and its view of the services, and dynamically programs the proxy servers, updating them as the rules or the environment changes.</a:t>
            </a:r>
          </a:p>
          <a:p>
            <a:endParaRPr lang="en-IN" dirty="0"/>
          </a:p>
        </p:txBody>
      </p:sp>
      <p:sp>
        <p:nvSpPr>
          <p:cNvPr id="4" name="Slide Number Placeholder 3"/>
          <p:cNvSpPr>
            <a:spLocks noGrp="1"/>
          </p:cNvSpPr>
          <p:nvPr>
            <p:ph type="sldNum" sz="quarter" idx="10"/>
          </p:nvPr>
        </p:nvSpPr>
        <p:spPr/>
        <p:txBody>
          <a:bodyPr/>
          <a:lstStyle/>
          <a:p>
            <a:fld id="{FB4D874A-4D6D-4F33-BA07-2DBE55125B00}" type="slidenum">
              <a:rPr lang="x-none" smtClean="0"/>
              <a:t>49</a:t>
            </a:fld>
            <a:endParaRPr lang="x-none"/>
          </a:p>
        </p:txBody>
      </p:sp>
    </p:spTree>
    <p:extLst>
      <p:ext uri="{BB962C8B-B14F-4D97-AF65-F5344CB8AC3E}">
        <p14:creationId xmlns:p14="http://schemas.microsoft.com/office/powerpoint/2010/main" val="40174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Traffic Routing: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Virtual services define the rules for routing traffic to different destination services.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route a percentage of traffic to a new version of a service for canary testing or blue-green deployments.</a:t>
            </a:r>
          </a:p>
          <a:p>
            <a:r>
              <a:rPr lang="en-US" sz="1200" b="1" i="0" kern="1200" dirty="0" smtClean="0">
                <a:solidFill>
                  <a:schemeClr val="tx1"/>
                </a:solidFill>
                <a:effectLst/>
                <a:latin typeface="+mn-lt"/>
                <a:ea typeface="+mn-ea"/>
                <a:cs typeface="+mn-cs"/>
              </a:rPr>
              <a:t>Request Matching: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Virtual services allow you to specify criteria for matching incoming requests.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match requests based on HTTP headers, paths, or other attributes.</a:t>
            </a:r>
          </a:p>
          <a:p>
            <a:r>
              <a:rPr lang="en-US" sz="1200" b="1" i="0" kern="1200" dirty="0" smtClean="0">
                <a:solidFill>
                  <a:schemeClr val="tx1"/>
                </a:solidFill>
                <a:effectLst/>
                <a:latin typeface="+mn-lt"/>
                <a:ea typeface="+mn-ea"/>
                <a:cs typeface="+mn-cs"/>
              </a:rPr>
              <a:t>Timeouts and Retries: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Virtual services let you configure timeouts for requests and specify the number of retries in case of failures.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set a timeout for a request and specify that it should be retried if the initial attempt fails.</a:t>
            </a:r>
          </a:p>
          <a:p>
            <a:r>
              <a:rPr lang="en-US" sz="1200" b="1" i="0" kern="1200" dirty="0" smtClean="0">
                <a:solidFill>
                  <a:schemeClr val="tx1"/>
                </a:solidFill>
                <a:effectLst/>
                <a:latin typeface="+mn-lt"/>
                <a:ea typeface="+mn-ea"/>
                <a:cs typeface="+mn-cs"/>
              </a:rPr>
              <a:t>Fault Injection:</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Virtual services support fault injection for testing the resilience of your services.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inject delays or errors into requests to simulate different failure scenarios.</a:t>
            </a:r>
          </a:p>
          <a:p>
            <a:r>
              <a:rPr lang="en-US" sz="1200" b="1" i="0" kern="1200" dirty="0" smtClean="0">
                <a:solidFill>
                  <a:schemeClr val="tx1"/>
                </a:solidFill>
                <a:effectLst/>
                <a:latin typeface="+mn-lt"/>
                <a:ea typeface="+mn-ea"/>
                <a:cs typeface="+mn-cs"/>
              </a:rPr>
              <a:t>Load Balancing: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Virtual services allow you to configure load balancing policies for distributing traffic among different service instances.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use round-robin or weighted load balancing strategies.</a:t>
            </a:r>
          </a:p>
          <a:p>
            <a:r>
              <a:rPr lang="en-US" sz="1200" b="1" i="0" kern="1200" dirty="0" smtClean="0">
                <a:solidFill>
                  <a:schemeClr val="tx1"/>
                </a:solidFill>
                <a:effectLst/>
                <a:latin typeface="+mn-lt"/>
                <a:ea typeface="+mn-ea"/>
                <a:cs typeface="+mn-cs"/>
              </a:rPr>
              <a:t>TLS Configuration:</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Virtual services enable you to configure TLS settings for secure communication between services.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specify whether to use mutual TLS and configure the required certificates.</a:t>
            </a:r>
          </a:p>
          <a:p>
            <a:r>
              <a:rPr lang="en-US" sz="1200" b="1" i="0" kern="1200" dirty="0" smtClean="0">
                <a:solidFill>
                  <a:schemeClr val="tx1"/>
                </a:solidFill>
                <a:effectLst/>
                <a:latin typeface="+mn-lt"/>
                <a:ea typeface="+mn-ea"/>
                <a:cs typeface="+mn-cs"/>
              </a:rPr>
              <a:t>Retirement and Mirroring: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Virtual services support retiring old versions of services and mirroring traffic for testing purposes.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gradually shift traffic away from an old version of a service and mirror requests to a new version for monitoring.</a:t>
            </a:r>
          </a:p>
          <a:p>
            <a:endParaRPr lang="en-IN" dirty="0"/>
          </a:p>
        </p:txBody>
      </p:sp>
      <p:sp>
        <p:nvSpPr>
          <p:cNvPr id="4" name="Slide Number Placeholder 3"/>
          <p:cNvSpPr>
            <a:spLocks noGrp="1"/>
          </p:cNvSpPr>
          <p:nvPr>
            <p:ph type="sldNum" sz="quarter" idx="10"/>
          </p:nvPr>
        </p:nvSpPr>
        <p:spPr/>
        <p:txBody>
          <a:bodyPr/>
          <a:lstStyle/>
          <a:p>
            <a:fld id="{FB4D874A-4D6D-4F33-BA07-2DBE55125B00}" type="slidenum">
              <a:rPr lang="x-none" smtClean="0"/>
              <a:t>52</a:t>
            </a:fld>
            <a:endParaRPr lang="x-none"/>
          </a:p>
        </p:txBody>
      </p:sp>
    </p:spTree>
    <p:extLst>
      <p:ext uri="{BB962C8B-B14F-4D97-AF65-F5344CB8AC3E}">
        <p14:creationId xmlns:p14="http://schemas.microsoft.com/office/powerpoint/2010/main" val="3268305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Define a Virtual Service:</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Create a YAML file defining the virtual service, specifying routing rules, timeouts, retries, and other configuration.</a:t>
            </a:r>
          </a:p>
          <a:p>
            <a:r>
              <a:rPr lang="en-US" sz="1200" b="1" i="0" kern="1200" dirty="0" smtClean="0">
                <a:solidFill>
                  <a:schemeClr val="tx1"/>
                </a:solidFill>
                <a:effectLst/>
                <a:latin typeface="+mn-lt"/>
                <a:ea typeface="+mn-ea"/>
                <a:cs typeface="+mn-cs"/>
              </a:rPr>
              <a:t>Apply the Virtual Service:</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apply command to apply the virtual service configuration to your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cluster.</a:t>
            </a:r>
          </a:p>
          <a:p>
            <a:r>
              <a:rPr lang="en-US" sz="1200" b="1" i="0" kern="1200" dirty="0" smtClean="0">
                <a:solidFill>
                  <a:schemeClr val="tx1"/>
                </a:solidFill>
                <a:effectLst/>
                <a:latin typeface="+mn-lt"/>
                <a:ea typeface="+mn-ea"/>
                <a:cs typeface="+mn-cs"/>
              </a:rPr>
              <a:t>Verify the Configuration: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Use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get </a:t>
            </a:r>
            <a:r>
              <a:rPr lang="en-US" sz="1200" b="0" i="0" kern="1200" dirty="0" err="1" smtClean="0">
                <a:solidFill>
                  <a:schemeClr val="tx1"/>
                </a:solidFill>
                <a:effectLst/>
                <a:latin typeface="+mn-lt"/>
                <a:ea typeface="+mn-ea"/>
                <a:cs typeface="+mn-cs"/>
              </a:rPr>
              <a:t>virtualservices</a:t>
            </a:r>
            <a:r>
              <a:rPr lang="en-US" sz="1200" b="0" i="0" kern="1200" dirty="0" smtClean="0">
                <a:solidFill>
                  <a:schemeClr val="tx1"/>
                </a:solidFill>
                <a:effectLst/>
                <a:latin typeface="+mn-lt"/>
                <a:ea typeface="+mn-ea"/>
                <a:cs typeface="+mn-cs"/>
              </a:rPr>
              <a:t> to verify that the virtual service has been created and is configured correctly.</a:t>
            </a:r>
          </a:p>
          <a:p>
            <a:r>
              <a:rPr lang="en-US" sz="1200" b="1" i="0" kern="1200" dirty="0" smtClean="0">
                <a:solidFill>
                  <a:schemeClr val="tx1"/>
                </a:solidFill>
                <a:effectLst/>
                <a:latin typeface="+mn-lt"/>
                <a:ea typeface="+mn-ea"/>
                <a:cs typeface="+mn-cs"/>
              </a:rPr>
              <a:t>Observe Traffic Behavior:</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Use </a:t>
            </a:r>
            <a:r>
              <a:rPr lang="en-US" sz="1200" b="0" i="0" kern="1200" dirty="0" err="1" smtClean="0">
                <a:solidFill>
                  <a:schemeClr val="tx1"/>
                </a:solidFill>
                <a:effectLst/>
                <a:latin typeface="+mn-lt"/>
                <a:ea typeface="+mn-ea"/>
                <a:cs typeface="+mn-cs"/>
              </a:rPr>
              <a:t>Istio's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observability</a:t>
            </a:r>
            <a:r>
              <a:rPr lang="en-US" sz="1200" b="0" i="0" kern="1200" dirty="0" smtClean="0">
                <a:solidFill>
                  <a:schemeClr val="tx1"/>
                </a:solidFill>
                <a:effectLst/>
                <a:latin typeface="+mn-lt"/>
                <a:ea typeface="+mn-ea"/>
                <a:cs typeface="+mn-cs"/>
              </a:rPr>
              <a:t> features, such as Prometheus and </a:t>
            </a:r>
            <a:r>
              <a:rPr lang="en-US" sz="1200" b="0" i="0" kern="1200" dirty="0" err="1" smtClean="0">
                <a:solidFill>
                  <a:schemeClr val="tx1"/>
                </a:solidFill>
                <a:effectLst/>
                <a:latin typeface="+mn-lt"/>
                <a:ea typeface="+mn-ea"/>
                <a:cs typeface="+mn-cs"/>
              </a:rPr>
              <a:t>Grafana</a:t>
            </a:r>
            <a:r>
              <a:rPr lang="en-US" sz="1200" b="0" i="0" kern="1200" dirty="0" smtClean="0">
                <a:solidFill>
                  <a:schemeClr val="tx1"/>
                </a:solidFill>
                <a:effectLst/>
                <a:latin typeface="+mn-lt"/>
                <a:ea typeface="+mn-ea"/>
                <a:cs typeface="+mn-cs"/>
              </a:rPr>
              <a:t>, to observe how traffic behaves according to the virtual service rules.</a:t>
            </a:r>
          </a:p>
          <a:p>
            <a:r>
              <a:rPr lang="en-US" sz="1200" b="1" i="0" kern="1200" dirty="0" smtClean="0">
                <a:solidFill>
                  <a:schemeClr val="tx1"/>
                </a:solidFill>
                <a:effectLst/>
                <a:latin typeface="+mn-lt"/>
                <a:ea typeface="+mn-ea"/>
                <a:cs typeface="+mn-cs"/>
              </a:rPr>
              <a:t>Iterate and Update:</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Modify the virtual service configuration as needed and reapply it to the cluster for dynamic updates to the traffic management rules.</a:t>
            </a:r>
          </a:p>
          <a:p>
            <a:r>
              <a:rPr lang="en-US" dirty="0" smtClean="0"/>
              <a:t/>
            </a:r>
            <a:br>
              <a:rPr lang="en-US" dirty="0" smtClean="0"/>
            </a:br>
            <a:endParaRPr lang="en-IN" dirty="0"/>
          </a:p>
        </p:txBody>
      </p:sp>
      <p:sp>
        <p:nvSpPr>
          <p:cNvPr id="4" name="Slide Number Placeholder 3"/>
          <p:cNvSpPr>
            <a:spLocks noGrp="1"/>
          </p:cNvSpPr>
          <p:nvPr>
            <p:ph type="sldNum" sz="quarter" idx="10"/>
          </p:nvPr>
        </p:nvSpPr>
        <p:spPr/>
        <p:txBody>
          <a:bodyPr/>
          <a:lstStyle/>
          <a:p>
            <a:fld id="{FB4D874A-4D6D-4F33-BA07-2DBE55125B00}" type="slidenum">
              <a:rPr lang="x-none" smtClean="0"/>
              <a:t>53</a:t>
            </a:fld>
            <a:endParaRPr lang="x-none"/>
          </a:p>
        </p:txBody>
      </p:sp>
    </p:spTree>
    <p:extLst>
      <p:ext uri="{BB962C8B-B14F-4D97-AF65-F5344CB8AC3E}">
        <p14:creationId xmlns:p14="http://schemas.microsoft.com/office/powerpoint/2010/main" val="1902151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Destination Rules are used in conjunction with Virtual Services to define the subset and version-related policies for routing requests to different instances of a service.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Subset Definition:</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Destination Rules allow you to define subsets of a service based on labels.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define subsets like "v1" and "v2" based on the version labels of your services.</a:t>
            </a:r>
          </a:p>
          <a:p>
            <a:r>
              <a:rPr lang="en-US" sz="1200" b="1" i="0" kern="1200" dirty="0" smtClean="0">
                <a:solidFill>
                  <a:schemeClr val="tx1"/>
                </a:solidFill>
                <a:effectLst/>
                <a:latin typeface="+mn-lt"/>
                <a:ea typeface="+mn-ea"/>
                <a:cs typeface="+mn-cs"/>
              </a:rPr>
              <a:t>Traffic Policies: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Destination Rules enable you to configure traffic policies for each subset, including load balancing and connection pool settings.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specify that 80% of traffic should go to "v1" and 20% to "v2" for canary deployments.</a:t>
            </a:r>
          </a:p>
          <a:p>
            <a:r>
              <a:rPr lang="en-US" sz="1200" b="1" i="0" kern="1200" dirty="0" smtClean="0">
                <a:solidFill>
                  <a:schemeClr val="tx1"/>
                </a:solidFill>
                <a:effectLst/>
                <a:latin typeface="+mn-lt"/>
                <a:ea typeface="+mn-ea"/>
                <a:cs typeface="+mn-cs"/>
              </a:rPr>
              <a:t>Connection Pool Settings: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Destination Rules allow you to set connection pool settings such as maximum connections, maximum pending requests, etc.</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limit the number of concurrent connections to each version of a service.</a:t>
            </a:r>
          </a:p>
          <a:p>
            <a:r>
              <a:rPr lang="en-US" sz="1200" b="1" i="0" kern="1200" dirty="0" smtClean="0">
                <a:solidFill>
                  <a:schemeClr val="tx1"/>
                </a:solidFill>
                <a:effectLst/>
                <a:latin typeface="+mn-lt"/>
                <a:ea typeface="+mn-ea"/>
                <a:cs typeface="+mn-cs"/>
              </a:rPr>
              <a:t>Circuit Breaking: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Destination Rules support circuit breaking to prevent failures from overwhelming a service.</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set thresholds for the number of consecutive connection or request failures before a circuit is opened.</a:t>
            </a:r>
          </a:p>
          <a:p>
            <a:r>
              <a:rPr lang="en-US" sz="1200" b="1" i="0" kern="1200" dirty="0" smtClean="0">
                <a:solidFill>
                  <a:schemeClr val="tx1"/>
                </a:solidFill>
                <a:effectLst/>
                <a:latin typeface="+mn-lt"/>
                <a:ea typeface="+mn-ea"/>
                <a:cs typeface="+mn-cs"/>
              </a:rPr>
              <a:t>TLS Settings: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Destination Rules enable you to configure TLS settings for secure communication between services.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specify whether to use mutual TLS for communication between specific subsets.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FB4D874A-4D6D-4F33-BA07-2DBE55125B00}" type="slidenum">
              <a:rPr lang="x-none" smtClean="0"/>
              <a:t>54</a:t>
            </a:fld>
            <a:endParaRPr lang="x-none"/>
          </a:p>
        </p:txBody>
      </p:sp>
    </p:spTree>
    <p:extLst>
      <p:ext uri="{BB962C8B-B14F-4D97-AF65-F5344CB8AC3E}">
        <p14:creationId xmlns:p14="http://schemas.microsoft.com/office/powerpoint/2010/main" val="2273312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External Service Exposure: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Gateways provide a way to expose services in the service mesh to external networks.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use a Gateway to expose an application to the internet or to other networks outside the mesh.</a:t>
            </a:r>
          </a:p>
          <a:p>
            <a:r>
              <a:rPr lang="en-US" sz="1200" b="1" i="0" kern="1200" dirty="0" smtClean="0">
                <a:solidFill>
                  <a:schemeClr val="tx1"/>
                </a:solidFill>
                <a:effectLst/>
                <a:latin typeface="+mn-lt"/>
                <a:ea typeface="+mn-ea"/>
                <a:cs typeface="+mn-cs"/>
              </a:rPr>
              <a:t>Host-Based Routing: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Gateways support host-based routing, allowing you to route traffic based on the hostname in the HTTP request.</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route traffic to different services based on the domain name used in the request.</a:t>
            </a:r>
          </a:p>
          <a:p>
            <a:r>
              <a:rPr lang="en-US" sz="1200" b="1" i="0" kern="1200" dirty="0" smtClean="0">
                <a:solidFill>
                  <a:schemeClr val="tx1"/>
                </a:solidFill>
                <a:effectLst/>
                <a:latin typeface="+mn-lt"/>
                <a:ea typeface="+mn-ea"/>
                <a:cs typeface="+mn-cs"/>
              </a:rPr>
              <a:t>TLS Termination:</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Gateways can terminate TLS (HTTPS) connections on behalf of services, providing secure communication.</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configure a Gateway to handle SSL/TLS encryption and decryption for incoming requests.</a:t>
            </a:r>
          </a:p>
          <a:p>
            <a:r>
              <a:rPr lang="en-US" sz="1200" b="1" i="0" kern="1200" dirty="0" smtClean="0">
                <a:solidFill>
                  <a:schemeClr val="tx1"/>
                </a:solidFill>
                <a:effectLst/>
                <a:latin typeface="+mn-lt"/>
                <a:ea typeface="+mn-ea"/>
                <a:cs typeface="+mn-cs"/>
              </a:rPr>
              <a:t>Load Balancing: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Gateways can distribute incoming requests to different instances of a service, providing load balancing functionality.</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use round-robin or weighted load balancing strategies to distribute traffic.</a:t>
            </a:r>
          </a:p>
          <a:p>
            <a:r>
              <a:rPr lang="en-US" sz="1200" b="1" i="0" kern="1200" dirty="0" smtClean="0">
                <a:solidFill>
                  <a:schemeClr val="tx1"/>
                </a:solidFill>
                <a:effectLst/>
                <a:latin typeface="+mn-lt"/>
                <a:ea typeface="+mn-ea"/>
                <a:cs typeface="+mn-cs"/>
              </a:rPr>
              <a:t>HTTP and TCP Traffic Handling: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Gateways support both HTTP and TCP traffic, allowing you to handle various types of protocols.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configure a Gateway to handle HTTP traffic for web applications or TCP traffic for other services.</a:t>
            </a:r>
          </a:p>
          <a:p>
            <a:endParaRPr lang="en-IN" dirty="0"/>
          </a:p>
        </p:txBody>
      </p:sp>
      <p:sp>
        <p:nvSpPr>
          <p:cNvPr id="4" name="Slide Number Placeholder 3"/>
          <p:cNvSpPr>
            <a:spLocks noGrp="1"/>
          </p:cNvSpPr>
          <p:nvPr>
            <p:ph type="sldNum" sz="quarter" idx="10"/>
          </p:nvPr>
        </p:nvSpPr>
        <p:spPr/>
        <p:txBody>
          <a:bodyPr/>
          <a:lstStyle/>
          <a:p>
            <a:fld id="{FB4D874A-4D6D-4F33-BA07-2DBE55125B00}" type="slidenum">
              <a:rPr lang="x-none" smtClean="0"/>
              <a:t>55</a:t>
            </a:fld>
            <a:endParaRPr lang="x-none"/>
          </a:p>
        </p:txBody>
      </p:sp>
    </p:spTree>
    <p:extLst>
      <p:ext uri="{BB962C8B-B14F-4D97-AF65-F5344CB8AC3E}">
        <p14:creationId xmlns:p14="http://schemas.microsoft.com/office/powerpoint/2010/main" val="1532594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Istio</a:t>
            </a:r>
            <a:r>
              <a:rPr lang="en-US" sz="1200" b="0" i="0" kern="1200" dirty="0" smtClean="0">
                <a:solidFill>
                  <a:schemeClr val="tx1"/>
                </a:solidFill>
                <a:effectLst/>
                <a:latin typeface="+mn-lt"/>
                <a:ea typeface="+mn-ea"/>
                <a:cs typeface="+mn-cs"/>
              </a:rPr>
              <a:t>, a Service Entry is a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custom resource that allows you to define external services and endpoints to be accessed by services within the service mesh. Service Entries are used to configure </a:t>
            </a:r>
            <a:r>
              <a:rPr lang="en-US" sz="1200" b="0" i="0" kern="1200" dirty="0" err="1" smtClean="0">
                <a:solidFill>
                  <a:schemeClr val="tx1"/>
                </a:solidFill>
                <a:effectLst/>
                <a:latin typeface="+mn-lt"/>
                <a:ea typeface="+mn-ea"/>
                <a:cs typeface="+mn-cs"/>
              </a:rPr>
              <a:t>Istio's</a:t>
            </a:r>
            <a:r>
              <a:rPr lang="en-US" sz="1200" b="0" i="0" kern="1200" dirty="0" smtClean="0">
                <a:solidFill>
                  <a:schemeClr val="tx1"/>
                </a:solidFill>
                <a:effectLst/>
                <a:latin typeface="+mn-lt"/>
                <a:ea typeface="+mn-ea"/>
                <a:cs typeface="+mn-cs"/>
              </a:rPr>
              <a:t> traffic management for services located outside the mesh, including external services, databases, or APIs. This allows services within the mesh to communicate with external services securely and with </a:t>
            </a:r>
            <a:r>
              <a:rPr lang="en-US" sz="1200" b="0" i="0" kern="1200" dirty="0" err="1" smtClean="0">
                <a:solidFill>
                  <a:schemeClr val="tx1"/>
                </a:solidFill>
                <a:effectLst/>
                <a:latin typeface="+mn-lt"/>
                <a:ea typeface="+mn-ea"/>
                <a:cs typeface="+mn-cs"/>
              </a:rPr>
              <a:t>Istio</a:t>
            </a:r>
            <a:r>
              <a:rPr lang="en-US" sz="1200" b="0" i="0" kern="1200" dirty="0" smtClean="0">
                <a:solidFill>
                  <a:schemeClr val="tx1"/>
                </a:solidFill>
                <a:effectLst/>
                <a:latin typeface="+mn-lt"/>
                <a:ea typeface="+mn-ea"/>
                <a:cs typeface="+mn-cs"/>
              </a:rPr>
              <a:t> features like retries, timeouts, and load balancing.</a:t>
            </a:r>
          </a:p>
          <a:p>
            <a:r>
              <a:rPr lang="en-US" dirty="0" smtClean="0"/>
              <a:t/>
            </a:r>
            <a:br>
              <a:rPr lang="en-US" dirty="0" smtClean="0"/>
            </a:br>
            <a:r>
              <a:rPr lang="en-US" sz="1200" b="1" i="0" kern="1200" dirty="0" smtClean="0">
                <a:solidFill>
                  <a:schemeClr val="tx1"/>
                </a:solidFill>
                <a:effectLst/>
                <a:latin typeface="+mn-lt"/>
                <a:ea typeface="+mn-ea"/>
                <a:cs typeface="+mn-cs"/>
              </a:rPr>
              <a:t>Defining External Services: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Service Entries allow you to define external services and their associated endpoints.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define a Service Entry for an external API or database.</a:t>
            </a:r>
          </a:p>
          <a:p>
            <a:r>
              <a:rPr lang="en-US" sz="1200" b="1" i="0" kern="1200" dirty="0" smtClean="0">
                <a:solidFill>
                  <a:schemeClr val="tx1"/>
                </a:solidFill>
                <a:effectLst/>
                <a:latin typeface="+mn-lt"/>
                <a:ea typeface="+mn-ea"/>
                <a:cs typeface="+mn-cs"/>
              </a:rPr>
              <a:t>Custom Hostnames and Ports: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Service Entries support custom hostnames and ports, providing flexibility in specifying how services are accessed.</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define a custom hostname and port for an external service.</a:t>
            </a:r>
          </a:p>
          <a:p>
            <a:r>
              <a:rPr lang="en-US" sz="1200" b="1" i="0" kern="1200" dirty="0" smtClean="0">
                <a:solidFill>
                  <a:schemeClr val="tx1"/>
                </a:solidFill>
                <a:effectLst/>
                <a:latin typeface="+mn-lt"/>
                <a:ea typeface="+mn-ea"/>
                <a:cs typeface="+mn-cs"/>
              </a:rPr>
              <a:t>TLS Configuration:</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Service Entries enable you to configure TLS settings for secure communication with external services.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specify whether to use mutual TLS for communication with an external service.</a:t>
            </a:r>
          </a:p>
          <a:p>
            <a:r>
              <a:rPr lang="en-US" sz="1200" b="1" i="0" kern="1200" dirty="0" smtClean="0">
                <a:solidFill>
                  <a:schemeClr val="tx1"/>
                </a:solidFill>
                <a:effectLst/>
                <a:latin typeface="+mn-lt"/>
                <a:ea typeface="+mn-ea"/>
                <a:cs typeface="+mn-cs"/>
              </a:rPr>
              <a:t>Load Balancing: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Service Entries allow you to configure load balancing settings for external services.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specify load balancing policies when accessing an external service.</a:t>
            </a:r>
          </a:p>
          <a:p>
            <a:r>
              <a:rPr lang="en-US" sz="1200" b="1" i="0" kern="1200" dirty="0" smtClean="0">
                <a:solidFill>
                  <a:schemeClr val="tx1"/>
                </a:solidFill>
                <a:effectLst/>
                <a:latin typeface="+mn-lt"/>
                <a:ea typeface="+mn-ea"/>
                <a:cs typeface="+mn-cs"/>
              </a:rPr>
              <a:t>Health Checking: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Service Entries support health checking to determine the health status of external services.</a:t>
            </a:r>
          </a:p>
          <a:p>
            <a:pPr lvl="1"/>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You can configure </a:t>
            </a:r>
            <a:r>
              <a:rPr lang="en-US" sz="1200" b="0" i="0" kern="1200" dirty="0" err="1" smtClean="0">
                <a:solidFill>
                  <a:schemeClr val="tx1"/>
                </a:solidFill>
                <a:effectLst/>
                <a:latin typeface="+mn-lt"/>
                <a:ea typeface="+mn-ea"/>
                <a:cs typeface="+mn-cs"/>
              </a:rPr>
              <a:t>Istio</a:t>
            </a:r>
            <a:r>
              <a:rPr lang="en-US" sz="1200" b="0" i="0" kern="1200" dirty="0" smtClean="0">
                <a:solidFill>
                  <a:schemeClr val="tx1"/>
                </a:solidFill>
                <a:effectLst/>
                <a:latin typeface="+mn-lt"/>
                <a:ea typeface="+mn-ea"/>
                <a:cs typeface="+mn-cs"/>
              </a:rPr>
              <a:t> to perform health checks before directing traffic to an external service.</a:t>
            </a:r>
          </a:p>
          <a:p>
            <a:endParaRPr lang="en-IN" dirty="0"/>
          </a:p>
        </p:txBody>
      </p:sp>
      <p:sp>
        <p:nvSpPr>
          <p:cNvPr id="4" name="Slide Number Placeholder 3"/>
          <p:cNvSpPr>
            <a:spLocks noGrp="1"/>
          </p:cNvSpPr>
          <p:nvPr>
            <p:ph type="sldNum" sz="quarter" idx="10"/>
          </p:nvPr>
        </p:nvSpPr>
        <p:spPr/>
        <p:txBody>
          <a:bodyPr/>
          <a:lstStyle/>
          <a:p>
            <a:fld id="{FB4D874A-4D6D-4F33-BA07-2DBE55125B00}" type="slidenum">
              <a:rPr lang="x-none" smtClean="0"/>
              <a:t>56</a:t>
            </a:fld>
            <a:endParaRPr lang="x-none"/>
          </a:p>
        </p:txBody>
      </p:sp>
    </p:spTree>
    <p:extLst>
      <p:ext uri="{BB962C8B-B14F-4D97-AF65-F5344CB8AC3E}">
        <p14:creationId xmlns:p14="http://schemas.microsoft.com/office/powerpoint/2010/main" val="2877765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**Proxy Functionality:**</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 sidecar handles incoming and outgoing traffic for the application container, implementing various </a:t>
            </a:r>
            <a:r>
              <a:rPr lang="en-US" sz="1200" b="0" kern="1200" dirty="0" err="1" smtClean="0">
                <a:solidFill>
                  <a:schemeClr val="tx1"/>
                </a:solidFill>
                <a:effectLst/>
                <a:latin typeface="+mn-lt"/>
                <a:ea typeface="+mn-ea"/>
                <a:cs typeface="+mn-cs"/>
              </a:rPr>
              <a:t>Istio</a:t>
            </a:r>
            <a:r>
              <a:rPr lang="en-US" sz="1200" b="0" kern="1200" dirty="0" smtClean="0">
                <a:solidFill>
                  <a:schemeClr val="tx1"/>
                </a:solidFill>
                <a:effectLst/>
                <a:latin typeface="+mn-lt"/>
                <a:ea typeface="+mn-ea"/>
                <a:cs typeface="+mn-cs"/>
              </a:rPr>
              <a:t> features.</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**Service Mesh Integration:**</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 sidecar facilitates communication between </a:t>
            </a:r>
            <a:r>
              <a:rPr lang="en-US" sz="1200" b="0" kern="1200" dirty="0" err="1" smtClean="0">
                <a:solidFill>
                  <a:schemeClr val="tx1"/>
                </a:solidFill>
                <a:effectLst/>
                <a:latin typeface="+mn-lt"/>
                <a:ea typeface="+mn-ea"/>
                <a:cs typeface="+mn-cs"/>
              </a:rPr>
              <a:t>microservices</a:t>
            </a:r>
            <a:r>
              <a:rPr lang="en-US" sz="1200" b="0" kern="1200" dirty="0" smtClean="0">
                <a:solidFill>
                  <a:schemeClr val="tx1"/>
                </a:solidFill>
                <a:effectLst/>
                <a:latin typeface="+mn-lt"/>
                <a:ea typeface="+mn-ea"/>
                <a:cs typeface="+mn-cs"/>
              </a:rPr>
              <a:t> within the mesh and participates in the implementation of </a:t>
            </a:r>
            <a:r>
              <a:rPr lang="en-US" sz="1200" b="0" kern="1200" dirty="0" err="1" smtClean="0">
                <a:solidFill>
                  <a:schemeClr val="tx1"/>
                </a:solidFill>
                <a:effectLst/>
                <a:latin typeface="+mn-lt"/>
                <a:ea typeface="+mn-ea"/>
                <a:cs typeface="+mn-cs"/>
              </a:rPr>
              <a:t>Istio's</a:t>
            </a:r>
            <a:r>
              <a:rPr lang="en-US" sz="1200" b="0" kern="1200" dirty="0" smtClean="0">
                <a:solidFill>
                  <a:schemeClr val="tx1"/>
                </a:solidFill>
                <a:effectLst/>
                <a:latin typeface="+mn-lt"/>
                <a:ea typeface="+mn-ea"/>
                <a:cs typeface="+mn-cs"/>
              </a:rPr>
              <a:t> control plane functionalities.</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**Dynamic Configuration:**</a:t>
            </a:r>
            <a:endParaRPr lang="en-US" sz="1200" b="0" kern="1200" dirty="0" smtClean="0">
              <a:solidFill>
                <a:schemeClr val="tx1"/>
              </a:solidFill>
              <a:effectLst/>
              <a:latin typeface="+mn-lt"/>
              <a:ea typeface="+mn-ea"/>
              <a:cs typeface="+mn-cs"/>
            </a:endParaRPr>
          </a:p>
          <a:p>
            <a:r>
              <a:rPr lang="en-US" sz="1200" b="0" kern="1200" dirty="0" err="1" smtClean="0">
                <a:solidFill>
                  <a:schemeClr val="tx1"/>
                </a:solidFill>
                <a:effectLst/>
                <a:latin typeface="+mn-lt"/>
                <a:ea typeface="+mn-ea"/>
                <a:cs typeface="+mn-cs"/>
              </a:rPr>
              <a:t>Istio's</a:t>
            </a:r>
            <a:r>
              <a:rPr lang="en-US" sz="1200" b="0" kern="1200" dirty="0" smtClean="0">
                <a:solidFill>
                  <a:schemeClr val="tx1"/>
                </a:solidFill>
                <a:effectLst/>
                <a:latin typeface="+mn-lt"/>
                <a:ea typeface="+mn-ea"/>
                <a:cs typeface="+mn-cs"/>
              </a:rPr>
              <a:t> Pilot component continuously pushes configuration updates to sidecars based on changes in the service mesh.</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Observability</a:t>
            </a:r>
            <a:r>
              <a:rPr lang="en-US" sz="1200" b="1" kern="1200" dirty="0" smtClean="0">
                <a:solidFill>
                  <a:schemeClr val="tx1"/>
                </a:solidFill>
                <a:effectLst/>
                <a:latin typeface="+mn-lt"/>
                <a:ea typeface="+mn-ea"/>
                <a:cs typeface="+mn-cs"/>
              </a:rPr>
              <a:t>:**</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Metrics, traces, and logs generated by the sidecar contribute to </a:t>
            </a:r>
            <a:r>
              <a:rPr lang="en-US" sz="1200" b="0" kern="1200" dirty="0" err="1" smtClean="0">
                <a:solidFill>
                  <a:schemeClr val="tx1"/>
                </a:solidFill>
                <a:effectLst/>
                <a:latin typeface="+mn-lt"/>
                <a:ea typeface="+mn-ea"/>
                <a:cs typeface="+mn-cs"/>
              </a:rPr>
              <a:t>Istio's</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observability</a:t>
            </a:r>
            <a:r>
              <a:rPr lang="en-US" sz="1200" b="0" kern="1200" dirty="0" smtClean="0">
                <a:solidFill>
                  <a:schemeClr val="tx1"/>
                </a:solidFill>
                <a:effectLst/>
                <a:latin typeface="+mn-lt"/>
                <a:ea typeface="+mn-ea"/>
                <a:cs typeface="+mn-cs"/>
              </a:rPr>
              <a:t> features.</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**Security:**</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 sidecar manages encryption and decryption of traffic, implementing </a:t>
            </a:r>
            <a:r>
              <a:rPr lang="en-US" sz="1200" b="0" kern="1200" dirty="0" err="1" smtClean="0">
                <a:solidFill>
                  <a:schemeClr val="tx1"/>
                </a:solidFill>
                <a:effectLst/>
                <a:latin typeface="+mn-lt"/>
                <a:ea typeface="+mn-ea"/>
                <a:cs typeface="+mn-cs"/>
              </a:rPr>
              <a:t>Istio's</a:t>
            </a:r>
            <a:r>
              <a:rPr lang="en-US" sz="1200" b="0" kern="1200" dirty="0" smtClean="0">
                <a:solidFill>
                  <a:schemeClr val="tx1"/>
                </a:solidFill>
                <a:effectLst/>
                <a:latin typeface="+mn-lt"/>
                <a:ea typeface="+mn-ea"/>
                <a:cs typeface="+mn-cs"/>
              </a:rPr>
              <a:t> security features.</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endParaRPr lang="en-US" sz="1200" b="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FB4D874A-4D6D-4F33-BA07-2DBE55125B00}" type="slidenum">
              <a:rPr lang="x-none" smtClean="0"/>
              <a:t>57</a:t>
            </a:fld>
            <a:endParaRPr lang="x-none"/>
          </a:p>
        </p:txBody>
      </p:sp>
    </p:spTree>
    <p:extLst>
      <p:ext uri="{BB962C8B-B14F-4D97-AF65-F5344CB8AC3E}">
        <p14:creationId xmlns:p14="http://schemas.microsoft.com/office/powerpoint/2010/main" val="244808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type="blank">
  <p:cSld name="Blank 1">
    <p:spTree>
      <p:nvGrpSpPr>
        <p:cNvPr id="1" name="Shape 15"/>
        <p:cNvGrpSpPr/>
        <p:nvPr/>
      </p:nvGrpSpPr>
      <p:grpSpPr>
        <a:xfrm>
          <a:off x="0" y="0"/>
          <a:ext cx="0" cy="0"/>
          <a:chOff x="0" y="0"/>
          <a:chExt cx="0" cy="0"/>
        </a:xfrm>
      </p:grpSpPr>
      <p:grpSp>
        <p:nvGrpSpPr>
          <p:cNvPr id="16" name="Google Shape;16;p19"/>
          <p:cNvGrpSpPr/>
          <p:nvPr/>
        </p:nvGrpSpPr>
        <p:grpSpPr>
          <a:xfrm>
            <a:off x="0" y="1219200"/>
            <a:ext cx="12190815" cy="5329756"/>
            <a:chOff x="0" y="1219200"/>
            <a:chExt cx="12190815" cy="5329756"/>
          </a:xfrm>
        </p:grpSpPr>
        <p:pic>
          <p:nvPicPr>
            <p:cNvPr id="17" name="Google Shape;17;p19" descr="A close up of a device&#10;&#10;Description automatically generated"/>
            <p:cNvPicPr preferRelativeResize="0"/>
            <p:nvPr/>
          </p:nvPicPr>
          <p:blipFill rotWithShape="1">
            <a:blip r:embed="rId2">
              <a:alphaModFix/>
            </a:blip>
            <a:srcRect t="17778" r="60281" b="4505"/>
            <a:stretch/>
          </p:blipFill>
          <p:spPr>
            <a:xfrm>
              <a:off x="0" y="1219200"/>
              <a:ext cx="4851918" cy="5329756"/>
            </a:xfrm>
            <a:prstGeom prst="rect">
              <a:avLst/>
            </a:prstGeom>
            <a:noFill/>
            <a:ln>
              <a:noFill/>
            </a:ln>
          </p:spPr>
        </p:pic>
        <p:pic>
          <p:nvPicPr>
            <p:cNvPr id="18" name="Google Shape;18;p19" descr="A close up of a device&#10;&#10;Description automatically generated"/>
            <p:cNvPicPr preferRelativeResize="0"/>
            <p:nvPr/>
          </p:nvPicPr>
          <p:blipFill rotWithShape="1">
            <a:blip r:embed="rId2">
              <a:alphaModFix/>
            </a:blip>
            <a:srcRect t="16410" r="54139" b="4631"/>
            <a:stretch/>
          </p:blipFill>
          <p:spPr>
            <a:xfrm flipH="1">
              <a:off x="8864167" y="3320748"/>
              <a:ext cx="3326648" cy="3228208"/>
            </a:xfrm>
            <a:prstGeom prst="rect">
              <a:avLst/>
            </a:prstGeom>
            <a:noFill/>
            <a:ln>
              <a:noFill/>
            </a:ln>
          </p:spPr>
        </p:pic>
      </p:grpSp>
    </p:spTree>
    <p:extLst>
      <p:ext uri="{BB962C8B-B14F-4D97-AF65-F5344CB8AC3E}">
        <p14:creationId xmlns:p14="http://schemas.microsoft.com/office/powerpoint/2010/main" val="104578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2" name="Google Shape;22;p4"/>
          <p:cNvSpPr txBox="1">
            <a:spLocks noGrp="1"/>
          </p:cNvSpPr>
          <p:nvPr>
            <p:ph type="title"/>
          </p:nvPr>
        </p:nvSpPr>
        <p:spPr>
          <a:xfrm>
            <a:off x="609600" y="274637"/>
            <a:ext cx="10972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3" name="Google Shape;23;p4"/>
          <p:cNvSpPr txBox="1">
            <a:spLocks noGrp="1"/>
          </p:cNvSpPr>
          <p:nvPr>
            <p:ph type="body" idx="1"/>
          </p:nvPr>
        </p:nvSpPr>
        <p:spPr>
          <a:xfrm>
            <a:off x="609600" y="1600200"/>
            <a:ext cx="5326000" cy="49676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SzPts val="30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24" name="Google Shape;24;p4"/>
          <p:cNvSpPr txBox="1">
            <a:spLocks noGrp="1"/>
          </p:cNvSpPr>
          <p:nvPr>
            <p:ph type="body" idx="2"/>
          </p:nvPr>
        </p:nvSpPr>
        <p:spPr>
          <a:xfrm>
            <a:off x="6256365" y="1600200"/>
            <a:ext cx="5326000" cy="49676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SzPts val="30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Tree>
    <p:extLst>
      <p:ext uri="{BB962C8B-B14F-4D97-AF65-F5344CB8AC3E}">
        <p14:creationId xmlns:p14="http://schemas.microsoft.com/office/powerpoint/2010/main" val="207641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White">
  <p:cSld name="Blank-White">
    <p:spTree>
      <p:nvGrpSpPr>
        <p:cNvPr id="1" name="Shape 46"/>
        <p:cNvGrpSpPr/>
        <p:nvPr/>
      </p:nvGrpSpPr>
      <p:grpSpPr>
        <a:xfrm>
          <a:off x="0" y="0"/>
          <a:ext cx="0" cy="0"/>
          <a:chOff x="0" y="0"/>
          <a:chExt cx="0" cy="0"/>
        </a:xfrm>
      </p:grpSpPr>
      <p:sp>
        <p:nvSpPr>
          <p:cNvPr id="48" name="Google Shape;48;p9"/>
          <p:cNvSpPr txBox="1">
            <a:spLocks noGrp="1"/>
          </p:cNvSpPr>
          <p:nvPr>
            <p:ph type="title"/>
          </p:nvPr>
        </p:nvSpPr>
        <p:spPr>
          <a:xfrm>
            <a:off x="609600" y="274637"/>
            <a:ext cx="10972800" cy="11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00000"/>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sp>
        <p:nvSpPr>
          <p:cNvPr id="49" name="Google Shape;49;p9"/>
          <p:cNvSpPr txBox="1">
            <a:spLocks noGrp="1"/>
          </p:cNvSpPr>
          <p:nvPr>
            <p:ph type="body" idx="1"/>
          </p:nvPr>
        </p:nvSpPr>
        <p:spPr>
          <a:xfrm>
            <a:off x="609600" y="1600200"/>
            <a:ext cx="10972800" cy="49676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chemeClr val="dk1"/>
              </a:buClr>
              <a:buSzPts val="3000"/>
              <a:buChar char="●"/>
              <a:defRPr sz="4000">
                <a:solidFill>
                  <a:schemeClr val="dk1"/>
                </a:solidFill>
              </a:defRPr>
            </a:lvl1pPr>
            <a:lvl2pPr marL="1219170" lvl="1" indent="-507987" rtl="0">
              <a:spcBef>
                <a:spcPts val="0"/>
              </a:spcBef>
              <a:spcAft>
                <a:spcPts val="0"/>
              </a:spcAft>
              <a:buClr>
                <a:schemeClr val="dk1"/>
              </a:buClr>
              <a:buSzPts val="2400"/>
              <a:buChar char="○"/>
              <a:defRPr sz="3200">
                <a:solidFill>
                  <a:schemeClr val="dk1"/>
                </a:solidFill>
              </a:defRPr>
            </a:lvl2pPr>
            <a:lvl3pPr marL="1828754" lvl="2" indent="-507987" rtl="0">
              <a:spcBef>
                <a:spcPts val="0"/>
              </a:spcBef>
              <a:spcAft>
                <a:spcPts val="0"/>
              </a:spcAft>
              <a:buClr>
                <a:schemeClr val="dk1"/>
              </a:buClr>
              <a:buSzPts val="2400"/>
              <a:buChar char="■"/>
              <a:defRPr sz="3200">
                <a:solidFill>
                  <a:schemeClr val="dk1"/>
                </a:solidFill>
              </a:defRPr>
            </a:lvl3pPr>
            <a:lvl4pPr marL="2438339" lvl="3" indent="-457189" rtl="0">
              <a:spcBef>
                <a:spcPts val="0"/>
              </a:spcBef>
              <a:spcAft>
                <a:spcPts val="0"/>
              </a:spcAft>
              <a:buClr>
                <a:schemeClr val="dk1"/>
              </a:buClr>
              <a:buSzPts val="1800"/>
              <a:buChar char="●"/>
              <a:defRPr sz="2400">
                <a:solidFill>
                  <a:schemeClr val="dk1"/>
                </a:solidFill>
              </a:defRPr>
            </a:lvl4pPr>
            <a:lvl5pPr marL="3047924" lvl="4" indent="-457189" rtl="0">
              <a:spcBef>
                <a:spcPts val="0"/>
              </a:spcBef>
              <a:spcAft>
                <a:spcPts val="0"/>
              </a:spcAft>
              <a:buClr>
                <a:schemeClr val="dk1"/>
              </a:buClr>
              <a:buSzPts val="1800"/>
              <a:buChar char="○"/>
              <a:defRPr sz="2400">
                <a:solidFill>
                  <a:schemeClr val="dk1"/>
                </a:solidFill>
              </a:defRPr>
            </a:lvl5pPr>
            <a:lvl6pPr marL="3657509" lvl="5" indent="-457189" rtl="0">
              <a:spcBef>
                <a:spcPts val="0"/>
              </a:spcBef>
              <a:spcAft>
                <a:spcPts val="0"/>
              </a:spcAft>
              <a:buClr>
                <a:schemeClr val="dk1"/>
              </a:buClr>
              <a:buSzPts val="1800"/>
              <a:buChar char="■"/>
              <a:defRPr sz="2400">
                <a:solidFill>
                  <a:schemeClr val="dk1"/>
                </a:solidFill>
              </a:defRPr>
            </a:lvl6pPr>
            <a:lvl7pPr marL="4267093" lvl="6" indent="-457189" rtl="0">
              <a:spcBef>
                <a:spcPts val="0"/>
              </a:spcBef>
              <a:spcAft>
                <a:spcPts val="0"/>
              </a:spcAft>
              <a:buClr>
                <a:schemeClr val="dk1"/>
              </a:buClr>
              <a:buSzPts val="1800"/>
              <a:buChar char="●"/>
              <a:defRPr sz="2400">
                <a:solidFill>
                  <a:schemeClr val="dk1"/>
                </a:solidFill>
              </a:defRPr>
            </a:lvl7pPr>
            <a:lvl8pPr marL="4876678" lvl="7" indent="-457189" rtl="0">
              <a:spcBef>
                <a:spcPts val="0"/>
              </a:spcBef>
              <a:spcAft>
                <a:spcPts val="0"/>
              </a:spcAft>
              <a:buClr>
                <a:schemeClr val="dk1"/>
              </a:buClr>
              <a:buSzPts val="1800"/>
              <a:buChar char="○"/>
              <a:defRPr sz="2400">
                <a:solidFill>
                  <a:schemeClr val="dk1"/>
                </a:solidFill>
              </a:defRPr>
            </a:lvl8pPr>
            <a:lvl9pPr marL="5486263" lvl="8" indent="-457189" rtl="0">
              <a:spcBef>
                <a:spcPts val="0"/>
              </a:spcBef>
              <a:spcAft>
                <a:spcPts val="0"/>
              </a:spcAft>
              <a:buClr>
                <a:schemeClr val="dk1"/>
              </a:buClr>
              <a:buSzPts val="1800"/>
              <a:buChar char="■"/>
              <a:defRPr sz="2400">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59685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blue-k8s" type="blank">
  <p:cSld name="Blank-blue-k8s">
    <p:bg>
      <p:bgPr>
        <a:solidFill>
          <a:schemeClr val="dk2"/>
        </a:solidFill>
        <a:effectLst/>
      </p:bgPr>
    </p:bg>
    <p:spTree>
      <p:nvGrpSpPr>
        <p:cNvPr id="1" name="Shape 43"/>
        <p:cNvGrpSpPr/>
        <p:nvPr/>
      </p:nvGrpSpPr>
      <p:grpSpPr>
        <a:xfrm>
          <a:off x="0" y="0"/>
          <a:ext cx="0" cy="0"/>
          <a:chOff x="0" y="0"/>
          <a:chExt cx="0" cy="0"/>
        </a:xfrm>
      </p:grpSpPr>
      <p:sp>
        <p:nvSpPr>
          <p:cNvPr id="45" name="Google Shape;45;p8"/>
          <p:cNvSpPr txBox="1">
            <a:spLocks noGrp="1"/>
          </p:cNvSpPr>
          <p:nvPr>
            <p:ph type="ctrTitle"/>
          </p:nvPr>
        </p:nvSpPr>
        <p:spPr>
          <a:xfrm>
            <a:off x="914400" y="2490375"/>
            <a:ext cx="10363200" cy="2198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rPr lang="en-US"/>
              <a:t>Click to edit Master title style</a:t>
            </a:r>
            <a:endParaRPr/>
          </a:p>
        </p:txBody>
      </p:sp>
    </p:spTree>
    <p:extLst>
      <p:ext uri="{BB962C8B-B14F-4D97-AF65-F5344CB8AC3E}">
        <p14:creationId xmlns:p14="http://schemas.microsoft.com/office/powerpoint/2010/main" val="2628538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
        <p:cNvGrpSpPr/>
        <p:nvPr/>
      </p:nvGrpSpPr>
      <p:grpSpPr>
        <a:xfrm>
          <a:off x="0" y="0"/>
          <a:ext cx="0" cy="0"/>
          <a:chOff x="0" y="0"/>
          <a:chExt cx="0" cy="0"/>
        </a:xfrm>
      </p:grpSpPr>
      <p:sp>
        <p:nvSpPr>
          <p:cNvPr id="38" name="Google Shape;38;p7"/>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rtl="0">
              <a:spcBef>
                <a:spcPts val="0"/>
              </a:spcBef>
              <a:spcAft>
                <a:spcPts val="0"/>
              </a:spcAft>
              <a:buClr>
                <a:schemeClr val="dk2"/>
              </a:buClr>
              <a:buSzPts val="1800"/>
              <a:buNone/>
              <a:defRPr sz="2400">
                <a:solidFill>
                  <a:schemeClr val="dk2"/>
                </a:solidFill>
              </a:defRPr>
            </a:lvl1pPr>
          </a:lstStyle>
          <a:p>
            <a:pPr lvl="0"/>
            <a:r>
              <a:rPr lang="en-US"/>
              <a:t>Click to edit Master text styles</a:t>
            </a:r>
          </a:p>
        </p:txBody>
      </p:sp>
      <p:sp>
        <p:nvSpPr>
          <p:cNvPr id="42" name="Google Shape;42;p7"/>
          <p:cNvSpPr txBox="1">
            <a:spLocks noGrp="1"/>
          </p:cNvSpPr>
          <p:nvPr>
            <p:ph type="ctrTitle"/>
          </p:nvPr>
        </p:nvSpPr>
        <p:spPr>
          <a:xfrm>
            <a:off x="609600" y="2066033"/>
            <a:ext cx="5776800" cy="2057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Tree>
    <p:extLst>
      <p:ext uri="{BB962C8B-B14F-4D97-AF65-F5344CB8AC3E}">
        <p14:creationId xmlns:p14="http://schemas.microsoft.com/office/powerpoint/2010/main" val="1273097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8283BC-F271-421E-AE7A-CA9CA18D0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7BD8C40-21A7-466D-90DC-592F210C45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44190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061C25-D911-4FC1-956D-E6B4BE936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E5D0035-0D7A-4D0B-A7D2-5AF13CB584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075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8DBCC36B-D4A5-1948-ADF1-1262E1A42695}"/>
              </a:ext>
            </a:extLst>
          </p:cNvPr>
          <p:cNvSpPr>
            <a:spLocks noGrp="1"/>
          </p:cNvSpPr>
          <p:nvPr>
            <p:ph type="title" hasCustomPrompt="1"/>
          </p:nvPr>
        </p:nvSpPr>
        <p:spPr>
          <a:xfrm>
            <a:off x="360509" y="317142"/>
            <a:ext cx="10515600" cy="659179"/>
          </a:xfrm>
        </p:spPr>
        <p:txBody>
          <a:bodyPr>
            <a:normAutofit/>
          </a:bodyPr>
          <a:lstStyle>
            <a:lvl1pPr marL="0" marR="0" indent="0" algn="l" defTabSz="914400" rtl="0" eaLnBrk="1" fontAlgn="auto" latinLnBrk="0" hangingPunct="1">
              <a:lnSpc>
                <a:spcPct val="90000"/>
              </a:lnSpc>
              <a:spcBef>
                <a:spcPct val="0"/>
              </a:spcBef>
              <a:spcAft>
                <a:spcPts val="0"/>
              </a:spcAft>
              <a:buClrTx/>
              <a:buSzTx/>
              <a:buFontTx/>
              <a:buNone/>
              <a:tabLst/>
              <a:defRPr lang="en-US" sz="3600" b="1" kern="1200" dirty="0">
                <a:solidFill>
                  <a:srgbClr val="E95332"/>
                </a:solidFill>
                <a:latin typeface="Candara" panose="020E0502030303020204" pitchFamily="34" charset="0"/>
                <a:ea typeface="+mn-ea"/>
                <a:cs typeface="Aria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rgbClr val="E95332"/>
                </a:solidFill>
                <a:latin typeface="Candara" panose="020E0502030303020204" pitchFamily="34" charset="0"/>
                <a:cs typeface="Arial"/>
                <a:sym typeface="Arial"/>
              </a:rPr>
              <a:t>Title</a:t>
            </a:r>
            <a:endParaRPr lang="en-US" dirty="0"/>
          </a:p>
        </p:txBody>
      </p:sp>
      <p:sp>
        <p:nvSpPr>
          <p:cNvPr id="3" name="Content Placeholder 2">
            <a:extLst>
              <a:ext uri="{FF2B5EF4-FFF2-40B4-BE49-F238E27FC236}">
                <a16:creationId xmlns="" xmlns:a16="http://schemas.microsoft.com/office/drawing/2014/main" id="{5E5D0035-0D7A-4D0B-A7D2-5AF13CB58491}"/>
              </a:ext>
            </a:extLst>
          </p:cNvPr>
          <p:cNvSpPr>
            <a:spLocks noGrp="1"/>
          </p:cNvSpPr>
          <p:nvPr>
            <p:ph idx="1"/>
          </p:nvPr>
        </p:nvSpPr>
        <p:spPr>
          <a:xfrm>
            <a:off x="838200" y="1206500"/>
            <a:ext cx="10515600" cy="4970463"/>
          </a:xfrm>
        </p:spPr>
        <p:txBody>
          <a:bodyPr>
            <a:normAutofit/>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5944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6A4E0-C469-48D6-A0C9-44D67E7CC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1ED243D-FCC6-46F5-98AF-1689B2F79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72186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DC01A-E059-4B2B-9306-C00BF544C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3AA3D6C-06FF-43A4-A948-F481B7CD7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F888304-2B55-4A64-981A-0E4B55E1E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175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83C86-1EF5-48F9-BAFD-D5F004207AB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015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9"/>
        <p:cNvGrpSpPr/>
        <p:nvPr/>
      </p:nvGrpSpPr>
      <p:grpSpPr>
        <a:xfrm>
          <a:off x="0" y="0"/>
          <a:ext cx="0" cy="0"/>
          <a:chOff x="0" y="0"/>
          <a:chExt cx="0" cy="0"/>
        </a:xfrm>
      </p:grpSpPr>
      <p:sp>
        <p:nvSpPr>
          <p:cNvPr id="20" name="Google Shape;20;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1" name="Google Shape;21;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Tree>
    <p:extLst>
      <p:ext uri="{BB962C8B-B14F-4D97-AF65-F5344CB8AC3E}">
        <p14:creationId xmlns:p14="http://schemas.microsoft.com/office/powerpoint/2010/main" val="4019771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FFD4026F-C484-4CB3-AA6E-72BBFAD6EBBB}"/>
              </a:ext>
            </a:extLst>
          </p:cNvPr>
          <p:cNvGrpSpPr/>
          <p:nvPr/>
        </p:nvGrpSpPr>
        <p:grpSpPr>
          <a:xfrm>
            <a:off x="0" y="1219200"/>
            <a:ext cx="12190815" cy="5329756"/>
            <a:chOff x="0" y="1219200"/>
            <a:chExt cx="12190815" cy="5329756"/>
          </a:xfrm>
        </p:grpSpPr>
        <p:pic>
          <p:nvPicPr>
            <p:cNvPr id="6" name="Picture 5" descr="A close up of a device&#10;&#10;Description automatically generated">
              <a:extLst>
                <a:ext uri="{FF2B5EF4-FFF2-40B4-BE49-F238E27FC236}">
                  <a16:creationId xmlns="" xmlns:a16="http://schemas.microsoft.com/office/drawing/2014/main" id="{2A02E84F-9059-4C12-95C3-DD9C408C27CD}"/>
                </a:ext>
              </a:extLst>
            </p:cNvPr>
            <p:cNvPicPr>
              <a:picLocks noChangeAspect="1"/>
            </p:cNvPicPr>
            <p:nvPr/>
          </p:nvPicPr>
          <p:blipFill rotWithShape="1">
            <a:blip r:embed="rId2">
              <a:extLst>
                <a:ext uri="{28A0092B-C50C-407E-A947-70E740481C1C}">
                  <a14:useLocalDpi xmlns:a14="http://schemas.microsoft.com/office/drawing/2010/main" val="0"/>
                </a:ext>
              </a:extLst>
            </a:blip>
            <a:srcRect t="17778" r="60281" b="4506"/>
            <a:stretch/>
          </p:blipFill>
          <p:spPr>
            <a:xfrm>
              <a:off x="0" y="1219200"/>
              <a:ext cx="4851918" cy="5329756"/>
            </a:xfrm>
            <a:prstGeom prst="rect">
              <a:avLst/>
            </a:prstGeom>
          </p:spPr>
        </p:pic>
        <p:pic>
          <p:nvPicPr>
            <p:cNvPr id="10" name="Picture 9" descr="A close up of a device&#10;&#10;Description automatically generated">
              <a:extLst>
                <a:ext uri="{FF2B5EF4-FFF2-40B4-BE49-F238E27FC236}">
                  <a16:creationId xmlns="" xmlns:a16="http://schemas.microsoft.com/office/drawing/2014/main" id="{2F00D82A-F953-4E4A-8841-1FB010E1EE3F}"/>
                </a:ext>
              </a:extLst>
            </p:cNvPr>
            <p:cNvPicPr>
              <a:picLocks noChangeAspect="1"/>
            </p:cNvPicPr>
            <p:nvPr/>
          </p:nvPicPr>
          <p:blipFill rotWithShape="1">
            <a:blip r:embed="rId2">
              <a:extLst>
                <a:ext uri="{28A0092B-C50C-407E-A947-70E740481C1C}">
                  <a14:useLocalDpi xmlns:a14="http://schemas.microsoft.com/office/drawing/2010/main" val="0"/>
                </a:ext>
              </a:extLst>
            </a:blip>
            <a:srcRect t="16410" r="54139" b="4631"/>
            <a:stretch/>
          </p:blipFill>
          <p:spPr>
            <a:xfrm flipH="1">
              <a:off x="8864167" y="3320748"/>
              <a:ext cx="3326648" cy="3228208"/>
            </a:xfrm>
            <a:prstGeom prst="rect">
              <a:avLst/>
            </a:prstGeom>
          </p:spPr>
        </p:pic>
      </p:grpSp>
    </p:spTree>
    <p:extLst>
      <p:ext uri="{BB962C8B-B14F-4D97-AF65-F5344CB8AC3E}">
        <p14:creationId xmlns:p14="http://schemas.microsoft.com/office/powerpoint/2010/main" val="2454061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8" name="Picture 7" descr="A close up of a device&#10;&#10;Description automatically generated">
            <a:extLst>
              <a:ext uri="{FF2B5EF4-FFF2-40B4-BE49-F238E27FC236}">
                <a16:creationId xmlns="" xmlns:a16="http://schemas.microsoft.com/office/drawing/2014/main" id="{7AAC0BC4-B808-4847-9D16-64C06476A841}"/>
              </a:ext>
            </a:extLst>
          </p:cNvPr>
          <p:cNvPicPr>
            <a:picLocks noChangeAspect="1"/>
          </p:cNvPicPr>
          <p:nvPr/>
        </p:nvPicPr>
        <p:blipFill rotWithShape="1">
          <a:blip r:embed="rId2">
            <a:extLst>
              <a:ext uri="{28A0092B-C50C-407E-A947-70E740481C1C}">
                <a14:useLocalDpi xmlns:a14="http://schemas.microsoft.com/office/drawing/2010/main" val="0"/>
              </a:ext>
            </a:extLst>
          </a:blip>
          <a:srcRect t="16410" r="54139" b="4631"/>
          <a:stretch/>
        </p:blipFill>
        <p:spPr>
          <a:xfrm flipH="1">
            <a:off x="8864167" y="3320748"/>
            <a:ext cx="3326648" cy="3228208"/>
          </a:xfrm>
          <a:prstGeom prst="rect">
            <a:avLst/>
          </a:prstGeom>
        </p:spPr>
      </p:pic>
    </p:spTree>
    <p:extLst>
      <p:ext uri="{BB962C8B-B14F-4D97-AF65-F5344CB8AC3E}">
        <p14:creationId xmlns:p14="http://schemas.microsoft.com/office/powerpoint/2010/main" val="1929657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511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1570EB26-3683-4EEC-9BDC-6F360F22FD5A}"/>
              </a:ext>
            </a:extLst>
          </p:cNvPr>
          <p:cNvSpPr>
            <a:spLocks noGrp="1"/>
          </p:cNvSpPr>
          <p:nvPr>
            <p:ph type="body" sz="quarter" idx="10" hasCustomPrompt="1"/>
          </p:nvPr>
        </p:nvSpPr>
        <p:spPr>
          <a:xfrm>
            <a:off x="3922713" y="3171080"/>
            <a:ext cx="4346575" cy="515840"/>
          </a:xfrm>
        </p:spPr>
        <p:txBody>
          <a:bodyPr/>
          <a:lstStyle>
            <a:lvl1pPr marL="0" indent="0" algn="ctr">
              <a:buNone/>
              <a:defRPr lang="en-US" sz="3200" b="1" kern="1200" dirty="0" smtClean="0">
                <a:solidFill>
                  <a:schemeClr val="tx1"/>
                </a:solidFill>
                <a:latin typeface="+mn-lt"/>
                <a:ea typeface="+mn-ea"/>
                <a:cs typeface="+mn-cs"/>
              </a:defRPr>
            </a:lvl1pPr>
            <a:lvl2pPr>
              <a:defRPr lang="en-US" sz="3200" b="1" kern="1200" dirty="0" smtClean="0">
                <a:solidFill>
                  <a:schemeClr val="tx1"/>
                </a:solidFill>
                <a:latin typeface="+mn-lt"/>
                <a:ea typeface="+mn-ea"/>
                <a:cs typeface="+mn-cs"/>
              </a:defRPr>
            </a:lvl2pPr>
            <a:lvl3pPr>
              <a:defRPr lang="en-US" sz="3200" b="1" kern="1200" dirty="0" smtClean="0">
                <a:solidFill>
                  <a:schemeClr val="tx1"/>
                </a:solidFill>
                <a:latin typeface="+mn-lt"/>
                <a:ea typeface="+mn-ea"/>
                <a:cs typeface="+mn-cs"/>
              </a:defRPr>
            </a:lvl3pPr>
            <a:lvl4pPr>
              <a:defRPr lang="en-US" sz="3200" b="1" kern="1200" dirty="0" smtClean="0">
                <a:solidFill>
                  <a:schemeClr val="tx1"/>
                </a:solidFill>
                <a:latin typeface="+mn-lt"/>
                <a:ea typeface="+mn-ea"/>
                <a:cs typeface="+mn-cs"/>
              </a:defRPr>
            </a:lvl4pPr>
            <a:lvl5pPr>
              <a:defRPr lang="en-IN" sz="3200" b="1" kern="1200" dirty="0">
                <a:solidFill>
                  <a:schemeClr val="tx1"/>
                </a:solidFill>
                <a:latin typeface="+mn-lt"/>
                <a:ea typeface="+mn-ea"/>
                <a:cs typeface="+mn-cs"/>
              </a:defRPr>
            </a:lvl5pPr>
          </a:lstStyle>
          <a:p>
            <a:pPr algn="ctr"/>
            <a:r>
              <a:rPr lang="en-US" sz="3200" b="1" dirty="0"/>
              <a:t>THANK YOU!</a:t>
            </a:r>
            <a:endParaRPr lang="en-IN" sz="3200" b="1" dirty="0"/>
          </a:p>
        </p:txBody>
      </p:sp>
      <p:cxnSp>
        <p:nvCxnSpPr>
          <p:cNvPr id="8" name="Straight Connector 7">
            <a:extLst>
              <a:ext uri="{FF2B5EF4-FFF2-40B4-BE49-F238E27FC236}">
                <a16:creationId xmlns="" xmlns:a16="http://schemas.microsoft.com/office/drawing/2014/main" id="{FF96B687-92F0-4901-8D4D-846DE2A0B5DD}"/>
              </a:ext>
            </a:extLst>
          </p:cNvPr>
          <p:cNvCxnSpPr/>
          <p:nvPr/>
        </p:nvCxnSpPr>
        <p:spPr>
          <a:xfrm>
            <a:off x="3922713" y="3719808"/>
            <a:ext cx="4346575" cy="0"/>
          </a:xfrm>
          <a:prstGeom prst="line">
            <a:avLst/>
          </a:prstGeom>
          <a:ln w="57150">
            <a:solidFill>
              <a:srgbClr val="E85B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7894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9956" y="110678"/>
            <a:ext cx="924709" cy="749665"/>
          </a:xfrm>
          <a:prstGeom prst="rect">
            <a:avLst/>
          </a:prstGeom>
        </p:spPr>
      </p:pic>
    </p:spTree>
    <p:extLst>
      <p:ext uri="{BB962C8B-B14F-4D97-AF65-F5344CB8AC3E}">
        <p14:creationId xmlns:p14="http://schemas.microsoft.com/office/powerpoint/2010/main" val="3126038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E5D0035-0D7A-4D0B-A7D2-5AF13CB58491}"/>
              </a:ext>
            </a:extLst>
          </p:cNvPr>
          <p:cNvSpPr>
            <a:spLocks noGrp="1"/>
          </p:cNvSpPr>
          <p:nvPr>
            <p:ph idx="1"/>
          </p:nvPr>
        </p:nvSpPr>
        <p:spPr>
          <a:xfrm>
            <a:off x="838200" y="1206500"/>
            <a:ext cx="10515600" cy="4970463"/>
          </a:xfrm>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809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E5D0035-0D7A-4D0B-A7D2-5AF13CB58491}"/>
              </a:ext>
            </a:extLst>
          </p:cNvPr>
          <p:cNvSpPr>
            <a:spLocks noGrp="1"/>
          </p:cNvSpPr>
          <p:nvPr>
            <p:ph idx="1"/>
          </p:nvPr>
        </p:nvSpPr>
        <p:spPr>
          <a:xfrm>
            <a:off x="838200" y="1206500"/>
            <a:ext cx="10515600" cy="4970463"/>
          </a:xfrm>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304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397601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7" name="Google Shape;27;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Tree>
    <p:extLst>
      <p:ext uri="{BB962C8B-B14F-4D97-AF65-F5344CB8AC3E}">
        <p14:creationId xmlns:p14="http://schemas.microsoft.com/office/powerpoint/2010/main" val="385907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8"/>
        <p:cNvGrpSpPr/>
        <p:nvPr/>
      </p:nvGrpSpPr>
      <p:grpSpPr>
        <a:xfrm>
          <a:off x="0" y="0"/>
          <a:ext cx="0" cy="0"/>
          <a:chOff x="0" y="0"/>
          <a:chExt cx="0" cy="0"/>
        </a:xfrm>
      </p:grpSpPr>
      <p:sp>
        <p:nvSpPr>
          <p:cNvPr id="29" name="Google Shape;29;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0" name="Google Shape;30;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1" name="Google Shape;31;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416732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Tree>
    <p:extLst>
      <p:ext uri="{BB962C8B-B14F-4D97-AF65-F5344CB8AC3E}">
        <p14:creationId xmlns:p14="http://schemas.microsoft.com/office/powerpoint/2010/main" val="332128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3">
  <p:cSld name="Blank 3">
    <p:spTree>
      <p:nvGrpSpPr>
        <p:cNvPr id="1" name="Shape 36"/>
        <p:cNvGrpSpPr/>
        <p:nvPr/>
      </p:nvGrpSpPr>
      <p:grpSpPr>
        <a:xfrm>
          <a:off x="0" y="0"/>
          <a:ext cx="0" cy="0"/>
          <a:chOff x="0" y="0"/>
          <a:chExt cx="0" cy="0"/>
        </a:xfrm>
      </p:grpSpPr>
    </p:spTree>
    <p:extLst>
      <p:ext uri="{BB962C8B-B14F-4D97-AF65-F5344CB8AC3E}">
        <p14:creationId xmlns:p14="http://schemas.microsoft.com/office/powerpoint/2010/main" val="76506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pic>
        <p:nvPicPr>
          <p:cNvPr id="41" name="Google Shape;41;p43"/>
          <p:cNvPicPr preferRelativeResize="0"/>
          <p:nvPr/>
        </p:nvPicPr>
        <p:blipFill rotWithShape="1">
          <a:blip r:embed="rId2">
            <a:alphaModFix/>
          </a:blip>
          <a:srcRect/>
          <a:stretch/>
        </p:blipFill>
        <p:spPr>
          <a:xfrm>
            <a:off x="11079956" y="110678"/>
            <a:ext cx="924709" cy="749665"/>
          </a:xfrm>
          <a:prstGeom prst="rect">
            <a:avLst/>
          </a:prstGeom>
          <a:noFill/>
          <a:ln>
            <a:noFill/>
          </a:ln>
        </p:spPr>
      </p:pic>
    </p:spTree>
    <p:extLst>
      <p:ext uri="{BB962C8B-B14F-4D97-AF65-F5344CB8AC3E}">
        <p14:creationId xmlns:p14="http://schemas.microsoft.com/office/powerpoint/2010/main" val="273425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6" name="Google Shape;16;p3"/>
          <p:cNvSpPr txBox="1">
            <a:spLocks noGrp="1"/>
          </p:cNvSpPr>
          <p:nvPr>
            <p:ph type="title"/>
          </p:nvPr>
        </p:nvSpPr>
        <p:spPr>
          <a:xfrm>
            <a:off x="609600" y="274637"/>
            <a:ext cx="10972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17" name="Google Shape;17;p3"/>
          <p:cNvSpPr txBox="1">
            <a:spLocks noGrp="1"/>
          </p:cNvSpPr>
          <p:nvPr>
            <p:ph type="body" idx="1"/>
          </p:nvPr>
        </p:nvSpPr>
        <p:spPr>
          <a:xfrm>
            <a:off x="609600" y="1600200"/>
            <a:ext cx="10972800" cy="49676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SzPts val="30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Tree>
    <p:extLst>
      <p:ext uri="{BB962C8B-B14F-4D97-AF65-F5344CB8AC3E}">
        <p14:creationId xmlns:p14="http://schemas.microsoft.com/office/powerpoint/2010/main" val="41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18"/>
          <p:cNvPicPr preferRelativeResize="0"/>
          <p:nvPr/>
        </p:nvPicPr>
        <p:blipFill rotWithShape="1">
          <a:blip r:embed="rId15">
            <a:alphaModFix/>
          </a:blip>
          <a:srcRect/>
          <a:stretch/>
        </p:blipFill>
        <p:spPr>
          <a:xfrm>
            <a:off x="11079956" y="110678"/>
            <a:ext cx="924709" cy="749665"/>
          </a:xfrm>
          <a:prstGeom prst="rect">
            <a:avLst/>
          </a:prstGeom>
          <a:noFill/>
          <a:ln>
            <a:noFill/>
          </a:ln>
        </p:spPr>
      </p:pic>
      <p:pic>
        <p:nvPicPr>
          <p:cNvPr id="13" name="Google Shape;13;p18" descr="A close up of a device&#10;&#10;Description automatically generated"/>
          <p:cNvPicPr preferRelativeResize="0"/>
          <p:nvPr/>
        </p:nvPicPr>
        <p:blipFill rotWithShape="1">
          <a:blip r:embed="rId16">
            <a:alphaModFix/>
          </a:blip>
          <a:srcRect t="95486"/>
          <a:stretch/>
        </p:blipFill>
        <p:spPr>
          <a:xfrm>
            <a:off x="-11723" y="6548434"/>
            <a:ext cx="12215446" cy="309566"/>
          </a:xfrm>
          <a:prstGeom prst="rect">
            <a:avLst/>
          </a:prstGeom>
          <a:noFill/>
          <a:ln>
            <a:noFill/>
          </a:ln>
        </p:spPr>
      </p:pic>
      <p:sp>
        <p:nvSpPr>
          <p:cNvPr id="14" name="Google Shape;14;p18"/>
          <p:cNvSpPr txBox="1"/>
          <p:nvPr/>
        </p:nvSpPr>
        <p:spPr>
          <a:xfrm>
            <a:off x="6220" y="6615050"/>
            <a:ext cx="209384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b="0" i="0" u="none" strike="noStrike" cap="none" dirty="0">
                <a:solidFill>
                  <a:srgbClr val="262626"/>
                </a:solidFill>
                <a:latin typeface="Calibri"/>
                <a:ea typeface="Calibri"/>
                <a:cs typeface="Calibri"/>
                <a:sym typeface="Calibri"/>
              </a:rPr>
              <a:t>©2020 StackRoute – Confidential</a:t>
            </a:r>
            <a:endParaRPr sz="1100" dirty="0">
              <a:solidFill>
                <a:srgbClr val="262626"/>
              </a:solidFill>
              <a:latin typeface="Calibri"/>
              <a:ea typeface="Calibri"/>
              <a:cs typeface="Calibri"/>
              <a:sym typeface="Calibri"/>
            </a:endParaRPr>
          </a:p>
        </p:txBody>
      </p:sp>
    </p:spTree>
    <p:extLst>
      <p:ext uri="{BB962C8B-B14F-4D97-AF65-F5344CB8AC3E}">
        <p14:creationId xmlns:p14="http://schemas.microsoft.com/office/powerpoint/2010/main" val="42757522"/>
      </p:ext>
    </p:extLst>
  </p:cSld>
  <p:clrMap bg1="lt1" tx1="dk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6C2EE7-653D-48D3-9461-237E86D51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DE561FC-2260-440D-A115-D3F3483AB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 xmlns:a16="http://schemas.microsoft.com/office/drawing/2014/main" id="{C7059E74-39D2-4618-834E-F1B6EB51825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079956" y="110678"/>
            <a:ext cx="924709" cy="749665"/>
          </a:xfrm>
          <a:prstGeom prst="rect">
            <a:avLst/>
          </a:prstGeom>
        </p:spPr>
      </p:pic>
      <p:pic>
        <p:nvPicPr>
          <p:cNvPr id="9" name="Picture 8" descr="A close up of a device&#10;&#10;Description automatically generated">
            <a:extLst>
              <a:ext uri="{FF2B5EF4-FFF2-40B4-BE49-F238E27FC236}">
                <a16:creationId xmlns="" xmlns:a16="http://schemas.microsoft.com/office/drawing/2014/main" id="{AFF40F97-74F3-41B8-8F58-11535F01790F}"/>
              </a:ext>
            </a:extLst>
          </p:cNvPr>
          <p:cNvPicPr>
            <a:picLocks noChangeAspect="1"/>
          </p:cNvPicPr>
          <p:nvPr/>
        </p:nvPicPr>
        <p:blipFill rotWithShape="1">
          <a:blip r:embed="rId16">
            <a:extLst>
              <a:ext uri="{28A0092B-C50C-407E-A947-70E740481C1C}">
                <a14:useLocalDpi xmlns:a14="http://schemas.microsoft.com/office/drawing/2010/main" val="0"/>
              </a:ext>
            </a:extLst>
          </a:blip>
          <a:srcRect l="40539" t="95486" b="-272"/>
          <a:stretch/>
        </p:blipFill>
        <p:spPr>
          <a:xfrm>
            <a:off x="1" y="6548434"/>
            <a:ext cx="12191999" cy="328226"/>
          </a:xfrm>
          <a:prstGeom prst="rect">
            <a:avLst/>
          </a:prstGeom>
        </p:spPr>
      </p:pic>
      <p:sp>
        <p:nvSpPr>
          <p:cNvPr id="11" name="TextBox 10">
            <a:extLst>
              <a:ext uri="{FF2B5EF4-FFF2-40B4-BE49-F238E27FC236}">
                <a16:creationId xmlns="" xmlns:a16="http://schemas.microsoft.com/office/drawing/2014/main" id="{155CD3B7-C68A-4B9D-99C5-517194AE7B87}"/>
              </a:ext>
            </a:extLst>
          </p:cNvPr>
          <p:cNvSpPr txBox="1"/>
          <p:nvPr/>
        </p:nvSpPr>
        <p:spPr>
          <a:xfrm>
            <a:off x="6220" y="6562798"/>
            <a:ext cx="2686954" cy="307777"/>
          </a:xfrm>
          <a:prstGeom prst="rect">
            <a:avLst/>
          </a:prstGeom>
          <a:noFill/>
        </p:spPr>
        <p:txBody>
          <a:bodyPr wrap="none" rtlCol="0">
            <a:spAutoFit/>
          </a:bodyPr>
          <a:lstStyle/>
          <a:p>
            <a:r>
              <a:rPr lang="en-US" sz="1400" dirty="0">
                <a:solidFill>
                  <a:schemeClr val="bg1"/>
                </a:solidFill>
                <a:latin typeface="Candara" panose="020E0502030303020204" pitchFamily="34" charset="0"/>
              </a:rPr>
              <a:t>© 2022 StackRoute – Confidential</a:t>
            </a:r>
            <a:endParaRPr lang="en-IN"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161689595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2;p1">
            <a:extLst>
              <a:ext uri="{FF2B5EF4-FFF2-40B4-BE49-F238E27FC236}">
                <a16:creationId xmlns="" xmlns:a16="http://schemas.microsoft.com/office/drawing/2014/main" id="{EB034FA9-DF6B-40DE-9F89-1F206385EFC0}"/>
              </a:ext>
            </a:extLst>
          </p:cNvPr>
          <p:cNvSpPr txBox="1"/>
          <p:nvPr/>
        </p:nvSpPr>
        <p:spPr>
          <a:xfrm>
            <a:off x="4767139" y="5597155"/>
            <a:ext cx="4726746" cy="830997"/>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E2490C"/>
              </a:buClr>
              <a:buSzPts val="2400"/>
              <a:buFont typeface="Candara"/>
              <a:buNone/>
              <a:tabLst/>
              <a:defRPr/>
            </a:pPr>
            <a:r>
              <a:rPr kumimoji="0" lang="en-IN" sz="2400" b="0" i="0" u="none" strike="noStrike" kern="0" cap="none" spc="0" normalizeH="0" baseline="0" noProof="0" dirty="0">
                <a:ln>
                  <a:noFill/>
                </a:ln>
                <a:solidFill>
                  <a:srgbClr val="E2490C"/>
                </a:solidFill>
                <a:effectLst/>
                <a:uLnTx/>
                <a:uFillTx/>
                <a:latin typeface="Candara"/>
                <a:ea typeface="Candara"/>
                <a:cs typeface="Candara"/>
                <a:sym typeface="Candara"/>
              </a:rPr>
              <a:t>EMPOWERING </a:t>
            </a:r>
            <a:r>
              <a:rPr kumimoji="0" lang="en-IN" sz="2400" b="0" i="0" u="none" strike="noStrike" kern="0" cap="none" spc="0" normalizeH="0" baseline="0" noProof="0" dirty="0">
                <a:ln>
                  <a:noFill/>
                </a:ln>
                <a:solidFill>
                  <a:srgbClr val="262626"/>
                </a:solidFill>
                <a:effectLst/>
                <a:uLnTx/>
                <a:uFillTx/>
                <a:latin typeface="Candara"/>
                <a:ea typeface="Candara"/>
                <a:cs typeface="Candara"/>
                <a:sym typeface="Candara"/>
              </a:rPr>
              <a:t>High Performance Technology Teams</a:t>
            </a:r>
            <a:endParaRPr kumimoji="0" sz="14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4" name="Google Shape;210;p1">
            <a:extLst>
              <a:ext uri="{FF2B5EF4-FFF2-40B4-BE49-F238E27FC236}">
                <a16:creationId xmlns="" xmlns:a16="http://schemas.microsoft.com/office/drawing/2014/main" id="{5DAF1C3A-44A6-429F-AD7D-3F9D6258F973}"/>
              </a:ext>
            </a:extLst>
          </p:cNvPr>
          <p:cNvSpPr/>
          <p:nvPr/>
        </p:nvSpPr>
        <p:spPr>
          <a:xfrm>
            <a:off x="2549504" y="1860418"/>
            <a:ext cx="9769496" cy="2554505"/>
          </a:xfrm>
          <a:prstGeom prst="rect">
            <a:avLst/>
          </a:prstGeom>
          <a:noFill/>
          <a:ln>
            <a:noFill/>
          </a:ln>
        </p:spPr>
        <p:txBody>
          <a:bodyPr spcFirstLastPara="1" wrap="square" lIns="91425" tIns="45700" rIns="91425" bIns="45700" anchor="t" anchorCtr="0">
            <a:spAutoFit/>
          </a:bodyPr>
          <a:lstStyle/>
          <a:p>
            <a:pPr>
              <a:buClr>
                <a:srgbClr val="EB5B29"/>
              </a:buClr>
              <a:buSzPts val="4400"/>
              <a:defRPr/>
            </a:pPr>
            <a:r>
              <a:rPr kumimoji="0" lang="en-US" sz="4000" b="1" i="0" u="none" strike="noStrike" kern="0" cap="none" spc="0" normalizeH="0" baseline="0" noProof="0" dirty="0">
                <a:ln>
                  <a:noFill/>
                </a:ln>
                <a:solidFill>
                  <a:srgbClr val="EB5B29"/>
                </a:solidFill>
                <a:effectLst/>
                <a:uLnTx/>
                <a:uFillTx/>
                <a:latin typeface="Candara"/>
                <a:ea typeface="Candara"/>
                <a:cs typeface="Candara"/>
                <a:sym typeface="Candara"/>
              </a:rPr>
              <a:t>Program Name: Introduction to service       mesh with </a:t>
            </a:r>
            <a:r>
              <a:rPr kumimoji="0" lang="en-US" sz="4000" b="1" i="0" u="none" strike="noStrike" kern="0" cap="none" spc="0" normalizeH="0" baseline="0" noProof="0" dirty="0" err="1">
                <a:ln>
                  <a:noFill/>
                </a:ln>
                <a:solidFill>
                  <a:srgbClr val="EB5B29"/>
                </a:solidFill>
                <a:effectLst/>
                <a:uLnTx/>
                <a:uFillTx/>
                <a:latin typeface="Candara"/>
                <a:ea typeface="Candara"/>
                <a:cs typeface="Candara"/>
                <a:sym typeface="Candara"/>
              </a:rPr>
              <a:t>istio</a:t>
            </a:r>
            <a:r>
              <a:rPr lang="en-US" sz="4000" b="1" kern="0" dirty="0">
                <a:solidFill>
                  <a:srgbClr val="EB5B29"/>
                </a:solidFill>
                <a:latin typeface="Candara"/>
                <a:ea typeface="Candara"/>
                <a:cs typeface="Candara"/>
                <a:sym typeface="Candara"/>
              </a:rPr>
              <a:t> and </a:t>
            </a:r>
            <a:r>
              <a:rPr lang="en-US" sz="4000" b="1" kern="0" dirty="0" err="1">
                <a:solidFill>
                  <a:srgbClr val="EB5B29"/>
                </a:solidFill>
                <a:latin typeface="Candara"/>
                <a:ea typeface="Candara"/>
                <a:cs typeface="Candara"/>
                <a:sym typeface="Candara"/>
              </a:rPr>
              <a:t>Kiali</a:t>
            </a:r>
            <a:endParaRPr kumimoji="0" lang="en-US" sz="4000" b="1" i="0" u="none" strike="noStrike" kern="0" cap="none" spc="0" normalizeH="0" baseline="0" noProof="0" dirty="0">
              <a:ln>
                <a:noFill/>
              </a:ln>
              <a:solidFill>
                <a:srgbClr val="EB5B29"/>
              </a:solidFill>
              <a:effectLst/>
              <a:uLnTx/>
              <a:uFillTx/>
              <a:latin typeface="Candara"/>
              <a:ea typeface="Candara"/>
              <a:cs typeface="Candara"/>
              <a:sym typeface="Candara"/>
            </a:endParaRPr>
          </a:p>
          <a:p>
            <a:pPr marL="0" marR="0" lvl="0" indent="0" defTabSz="914400" rtl="0" eaLnBrk="1" fontAlgn="auto" latinLnBrk="0" hangingPunct="1">
              <a:lnSpc>
                <a:spcPct val="100000"/>
              </a:lnSpc>
              <a:spcBef>
                <a:spcPts val="0"/>
              </a:spcBef>
              <a:spcAft>
                <a:spcPts val="0"/>
              </a:spcAft>
              <a:buClr>
                <a:srgbClr val="EB5B29"/>
              </a:buClr>
              <a:buSzPts val="4400"/>
              <a:buFontTx/>
              <a:buNone/>
              <a:tabLst/>
              <a:defRPr/>
            </a:pPr>
            <a:r>
              <a:rPr kumimoji="0" lang="en-US" sz="4000" b="1" i="0" u="none" strike="noStrike" kern="0" cap="none" spc="0" normalizeH="0" baseline="0" noProof="0" dirty="0">
                <a:ln>
                  <a:noFill/>
                </a:ln>
                <a:solidFill>
                  <a:srgbClr val="EB5B29"/>
                </a:solidFill>
                <a:effectLst/>
                <a:uLnTx/>
                <a:uFillTx/>
                <a:latin typeface="Candara"/>
                <a:ea typeface="Candara"/>
                <a:cs typeface="Candara"/>
                <a:sym typeface="Candara"/>
              </a:rPr>
              <a:t>Date: </a:t>
            </a:r>
            <a:r>
              <a:rPr lang="en-US" sz="4000" b="1" kern="0" noProof="0" dirty="0">
                <a:solidFill>
                  <a:srgbClr val="EB5B29"/>
                </a:solidFill>
                <a:latin typeface="Candara"/>
                <a:ea typeface="Candara"/>
                <a:cs typeface="Candara"/>
                <a:sym typeface="Candara"/>
              </a:rPr>
              <a:t>05</a:t>
            </a:r>
            <a:r>
              <a:rPr lang="en-US" sz="4000" b="1" kern="0" dirty="0">
                <a:solidFill>
                  <a:srgbClr val="EB5B29"/>
                </a:solidFill>
                <a:latin typeface="Candara"/>
                <a:ea typeface="Candara"/>
                <a:cs typeface="Candara"/>
                <a:sym typeface="Candara"/>
              </a:rPr>
              <a:t>/12/2023</a:t>
            </a:r>
            <a:endParaRPr kumimoji="0" lang="en-US" sz="4000" b="1" i="0" u="none" strike="noStrike" kern="0" cap="none" spc="0" normalizeH="0" baseline="0" noProof="0" dirty="0">
              <a:ln>
                <a:noFill/>
              </a:ln>
              <a:solidFill>
                <a:srgbClr val="EB5B29"/>
              </a:solidFill>
              <a:effectLst/>
              <a:uLnTx/>
              <a:uFillTx/>
              <a:latin typeface="Candara"/>
              <a:ea typeface="Candara"/>
              <a:cs typeface="Candara"/>
              <a:sym typeface="Candara"/>
            </a:endParaRPr>
          </a:p>
          <a:p>
            <a:pPr marL="0" marR="0" lvl="0" indent="0" algn="ctr" defTabSz="914400" rtl="0" eaLnBrk="1" fontAlgn="auto" latinLnBrk="0" hangingPunct="1">
              <a:lnSpc>
                <a:spcPct val="100000"/>
              </a:lnSpc>
              <a:spcBef>
                <a:spcPts val="0"/>
              </a:spcBef>
              <a:spcAft>
                <a:spcPts val="0"/>
              </a:spcAft>
              <a:buClr>
                <a:srgbClr val="EB5B29"/>
              </a:buClr>
              <a:buSzPts val="4400"/>
              <a:buFontTx/>
              <a:buNone/>
              <a:tabLst/>
              <a:defRPr/>
            </a:pPr>
            <a:endParaRPr kumimoji="0" lang="en-US" sz="4000" b="1" i="0" u="none" strike="noStrike" kern="0" cap="none" spc="0" normalizeH="0" baseline="0" noProof="0" dirty="0">
              <a:ln>
                <a:noFill/>
              </a:ln>
              <a:solidFill>
                <a:srgbClr val="EB5B29"/>
              </a:solidFill>
              <a:effectLst/>
              <a:uLnTx/>
              <a:uFillTx/>
              <a:latin typeface="Candara"/>
              <a:ea typeface="Candara"/>
              <a:cs typeface="Candara"/>
              <a:sym typeface="Candara"/>
            </a:endParaRPr>
          </a:p>
        </p:txBody>
      </p:sp>
    </p:spTree>
    <p:extLst>
      <p:ext uri="{BB962C8B-B14F-4D97-AF65-F5344CB8AC3E}">
        <p14:creationId xmlns:p14="http://schemas.microsoft.com/office/powerpoint/2010/main" val="18755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BFEA2-F105-F0B9-9379-976900EF584A}"/>
              </a:ext>
            </a:extLst>
          </p:cNvPr>
          <p:cNvSpPr>
            <a:spLocks noGrp="1"/>
          </p:cNvSpPr>
          <p:nvPr>
            <p:ph type="title"/>
          </p:nvPr>
        </p:nvSpPr>
        <p:spPr/>
        <p:txBody>
          <a:bodyPr/>
          <a:lstStyle/>
          <a:p>
            <a:r>
              <a:rPr lang="en-IN" sz="3600" b="1" dirty="0">
                <a:solidFill>
                  <a:srgbClr val="E95332"/>
                </a:solidFill>
                <a:latin typeface="Candara" panose="020E0502030303020204" pitchFamily="34" charset="0"/>
              </a:rPr>
              <a:t>Things To Consider</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7C4BE885-83AF-C8B2-D282-ACBEB5C1385A}"/>
              </a:ext>
            </a:extLst>
          </p:cNvPr>
          <p:cNvSpPr>
            <a:spLocks noGrp="1"/>
          </p:cNvSpPr>
          <p:nvPr>
            <p:ph idx="1"/>
          </p:nvPr>
        </p:nvSpPr>
        <p:spPr/>
        <p:txBody>
          <a:bodyPr/>
          <a:lstStyle/>
          <a:p>
            <a:pPr>
              <a:buFont typeface="Arial" panose="020B0604020202020204" pitchFamily="34" charset="0"/>
              <a:buChar char="•"/>
            </a:pPr>
            <a:r>
              <a:rPr lang="en-IN" sz="2400" dirty="0">
                <a:latin typeface="Arial" panose="020B0604020202020204" pitchFamily="34" charset="0"/>
                <a:cs typeface="Arial" panose="020B0604020202020204" pitchFamily="34" charset="0"/>
              </a:rPr>
              <a:t>Security</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Canary deployments</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A/B testing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Circuit breaking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Rate limiting</a:t>
            </a:r>
            <a:r>
              <a:rPr lang="en-IN" dirty="0"/>
              <a:t> </a:t>
            </a:r>
            <a:endParaRPr lang="x-none" dirty="0"/>
          </a:p>
        </p:txBody>
      </p:sp>
    </p:spTree>
    <p:extLst>
      <p:ext uri="{BB962C8B-B14F-4D97-AF65-F5344CB8AC3E}">
        <p14:creationId xmlns:p14="http://schemas.microsoft.com/office/powerpoint/2010/main" val="483985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D3810-0EE8-A1D9-B82C-73D12C06594C}"/>
              </a:ext>
            </a:extLst>
          </p:cNvPr>
          <p:cNvSpPr>
            <a:spLocks noGrp="1"/>
          </p:cNvSpPr>
          <p:nvPr>
            <p:ph type="title"/>
          </p:nvPr>
        </p:nvSpPr>
        <p:spPr/>
        <p:txBody>
          <a:bodyPr/>
          <a:lstStyle/>
          <a:p>
            <a:r>
              <a:rPr lang="en-IN" sz="3600" b="1" dirty="0">
                <a:solidFill>
                  <a:srgbClr val="E95332"/>
                </a:solidFill>
                <a:latin typeface="Candara" panose="020E0502030303020204" pitchFamily="34" charset="0"/>
              </a:rPr>
              <a:t>Things To Consider</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90FC9D7-C889-7F4D-F660-4CCD82D6ABE5}"/>
              </a:ext>
            </a:extLst>
          </p:cNvPr>
          <p:cNvSpPr>
            <a:spLocks noGrp="1"/>
          </p:cNvSpPr>
          <p:nvPr>
            <p:ph idx="1"/>
          </p:nvPr>
        </p:nvSpPr>
        <p:spPr/>
        <p:txBody>
          <a:bodyPr/>
          <a:lstStyle/>
          <a:p>
            <a:pPr>
              <a:buFont typeface="Arial" panose="020B0604020202020204" pitchFamily="34" charset="0"/>
              <a:buChar char="•"/>
            </a:pPr>
            <a:r>
              <a:rPr lang="en-IN" sz="2400" dirty="0">
                <a:latin typeface="Arial" panose="020B0604020202020204" pitchFamily="34" charset="0"/>
                <a:cs typeface="Arial" panose="020B0604020202020204" pitchFamily="34" charset="0"/>
              </a:rPr>
              <a:t>Security</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Canary deployments</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A/B testing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Circuit breaking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Rate limiting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Fault injection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62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D3810-0EE8-A1D9-B82C-73D12C06594C}"/>
              </a:ext>
            </a:extLst>
          </p:cNvPr>
          <p:cNvSpPr>
            <a:spLocks noGrp="1"/>
          </p:cNvSpPr>
          <p:nvPr>
            <p:ph type="title"/>
          </p:nvPr>
        </p:nvSpPr>
        <p:spPr/>
        <p:txBody>
          <a:bodyPr/>
          <a:lstStyle/>
          <a:p>
            <a:r>
              <a:rPr lang="en-IN" sz="3600" b="1" dirty="0">
                <a:solidFill>
                  <a:srgbClr val="E95332"/>
                </a:solidFill>
                <a:latin typeface="Candara" panose="020E0502030303020204" pitchFamily="34" charset="0"/>
              </a:rPr>
              <a:t>Things To Consider</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90FC9D7-C889-7F4D-F660-4CCD82D6ABE5}"/>
              </a:ext>
            </a:extLst>
          </p:cNvPr>
          <p:cNvSpPr>
            <a:spLocks noGrp="1"/>
          </p:cNvSpPr>
          <p:nvPr>
            <p:ph idx="1"/>
          </p:nvPr>
        </p:nvSpPr>
        <p:spPr/>
        <p:txBody>
          <a:bodyPr/>
          <a:lstStyle/>
          <a:p>
            <a:pPr>
              <a:buFont typeface="Arial" panose="020B0604020202020204" pitchFamily="34" charset="0"/>
              <a:buChar char="•"/>
            </a:pPr>
            <a:r>
              <a:rPr lang="en-IN" sz="2400" dirty="0">
                <a:latin typeface="Arial" panose="020B0604020202020204" pitchFamily="34" charset="0"/>
                <a:cs typeface="Arial" panose="020B0604020202020204" pitchFamily="34" charset="0"/>
              </a:rPr>
              <a:t>Security</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Canary deployments</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A/B testing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Circuit breaking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Rate limiting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Fault injection </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Policy management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81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D3810-0EE8-A1D9-B82C-73D12C06594C}"/>
              </a:ext>
            </a:extLst>
          </p:cNvPr>
          <p:cNvSpPr>
            <a:spLocks noGrp="1"/>
          </p:cNvSpPr>
          <p:nvPr>
            <p:ph type="title"/>
          </p:nvPr>
        </p:nvSpPr>
        <p:spPr/>
        <p:txBody>
          <a:bodyPr/>
          <a:lstStyle/>
          <a:p>
            <a:r>
              <a:rPr lang="en-IN" sz="3600" b="1" dirty="0">
                <a:solidFill>
                  <a:srgbClr val="E95332"/>
                </a:solidFill>
                <a:latin typeface="Candara" panose="020E0502030303020204" pitchFamily="34" charset="0"/>
              </a:rPr>
              <a:t>Things To Consider</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90FC9D7-C889-7F4D-F660-4CCD82D6ABE5}"/>
              </a:ext>
            </a:extLst>
          </p:cNvPr>
          <p:cNvSpPr>
            <a:spLocks noGrp="1"/>
          </p:cNvSpPr>
          <p:nvPr>
            <p:ph idx="1"/>
          </p:nvPr>
        </p:nvSpPr>
        <p:spPr/>
        <p:txBody>
          <a:bodyPr/>
          <a:lstStyle/>
          <a:p>
            <a:pPr>
              <a:buFont typeface="Arial" panose="020B0604020202020204" pitchFamily="34" charset="0"/>
              <a:buChar char="•"/>
            </a:pPr>
            <a:r>
              <a:rPr lang="en-IN" sz="2400" dirty="0">
                <a:solidFill>
                  <a:schemeClr val="tx1"/>
                </a:solidFill>
              </a:rPr>
              <a:t>Security – Ingress Config - &gt; Routing helm chart</a:t>
            </a:r>
          </a:p>
          <a:p>
            <a:pPr lvl="1">
              <a:buFont typeface="Courier New" panose="02070309020205020404" pitchFamily="49" charset="0"/>
              <a:buChar char="o"/>
            </a:pPr>
            <a:r>
              <a:rPr lang="en-IN" dirty="0" err="1">
                <a:solidFill>
                  <a:schemeClr val="tx1"/>
                </a:solidFill>
              </a:rPr>
              <a:t>Outh</a:t>
            </a:r>
            <a:r>
              <a:rPr lang="en-IN" dirty="0">
                <a:solidFill>
                  <a:schemeClr val="tx1"/>
                </a:solidFill>
              </a:rPr>
              <a:t> -&gt; client credentials -&gt; example</a:t>
            </a:r>
          </a:p>
          <a:p>
            <a:pPr>
              <a:buFont typeface="Arial" panose="020B0604020202020204" pitchFamily="34" charset="0"/>
              <a:buChar char="•"/>
            </a:pPr>
            <a:r>
              <a:rPr lang="en-IN" sz="2400" dirty="0">
                <a:solidFill>
                  <a:schemeClr val="tx1"/>
                </a:solidFill>
              </a:rPr>
              <a:t>Canary deployments</a:t>
            </a:r>
          </a:p>
          <a:p>
            <a:pPr>
              <a:buFont typeface="Arial" panose="020B0604020202020204" pitchFamily="34" charset="0"/>
              <a:buChar char="•"/>
            </a:pPr>
            <a:r>
              <a:rPr lang="en-IN" sz="2400" dirty="0">
                <a:solidFill>
                  <a:schemeClr val="tx1"/>
                </a:solidFill>
              </a:rPr>
              <a:t>A/B testing</a:t>
            </a:r>
          </a:p>
          <a:p>
            <a:pPr>
              <a:buFont typeface="Arial" panose="020B0604020202020204" pitchFamily="34" charset="0"/>
              <a:buChar char="•"/>
            </a:pPr>
            <a:r>
              <a:rPr lang="en-IN" sz="2400" dirty="0">
                <a:solidFill>
                  <a:schemeClr val="tx1"/>
                </a:solidFill>
              </a:rPr>
              <a:t>Circuit breaking</a:t>
            </a:r>
          </a:p>
          <a:p>
            <a:pPr>
              <a:buFont typeface="Arial" panose="020B0604020202020204" pitchFamily="34" charset="0"/>
              <a:buChar char="•"/>
            </a:pPr>
            <a:r>
              <a:rPr lang="en-IN" sz="2400" dirty="0">
                <a:solidFill>
                  <a:schemeClr val="tx1"/>
                </a:solidFill>
              </a:rPr>
              <a:t>Rate limiting</a:t>
            </a:r>
          </a:p>
          <a:p>
            <a:pPr>
              <a:buFont typeface="Arial" panose="020B0604020202020204" pitchFamily="34" charset="0"/>
              <a:buChar char="•"/>
            </a:pPr>
            <a:r>
              <a:rPr lang="en-IN" sz="2400" dirty="0">
                <a:solidFill>
                  <a:schemeClr val="tx1"/>
                </a:solidFill>
              </a:rPr>
              <a:t>Fault injection </a:t>
            </a:r>
          </a:p>
          <a:p>
            <a:pPr>
              <a:buFont typeface="Arial" panose="020B0604020202020204" pitchFamily="34" charset="0"/>
              <a:buChar char="•"/>
            </a:pPr>
            <a:r>
              <a:rPr lang="en-IN" sz="2400" dirty="0">
                <a:solidFill>
                  <a:schemeClr val="tx1"/>
                </a:solidFill>
              </a:rPr>
              <a:t>Policy management -&gt; no examples</a:t>
            </a:r>
          </a:p>
          <a:p>
            <a:pPr>
              <a:buFont typeface="Arial" panose="020B0604020202020204" pitchFamily="34" charset="0"/>
              <a:buChar char="•"/>
            </a:pPr>
            <a:r>
              <a:rPr lang="en-IN" sz="2400" dirty="0">
                <a:solidFill>
                  <a:schemeClr val="tx1"/>
                </a:solidFill>
              </a:rPr>
              <a:t>Many more…. </a:t>
            </a:r>
            <a:endParaRPr lang="x-none" sz="2400" dirty="0">
              <a:solidFill>
                <a:schemeClr val="tx1"/>
              </a:solidFill>
            </a:endParaRPr>
          </a:p>
        </p:txBody>
      </p:sp>
    </p:spTree>
    <p:extLst>
      <p:ext uri="{BB962C8B-B14F-4D97-AF65-F5344CB8AC3E}">
        <p14:creationId xmlns:p14="http://schemas.microsoft.com/office/powerpoint/2010/main" val="380414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11A58CC-C9F8-5170-61CF-E5C4C5F969A9}"/>
              </a:ext>
            </a:extLst>
          </p:cNvPr>
          <p:cNvSpPr txBox="1"/>
          <p:nvPr/>
        </p:nvSpPr>
        <p:spPr>
          <a:xfrm>
            <a:off x="3811047" y="2506815"/>
            <a:ext cx="4569905" cy="769441"/>
          </a:xfrm>
          <a:prstGeom prst="rect">
            <a:avLst/>
          </a:prstGeom>
          <a:noFill/>
        </p:spPr>
        <p:txBody>
          <a:bodyPr wrap="none" rtlCol="0">
            <a:spAutoFit/>
          </a:bodyPr>
          <a:lstStyle/>
          <a:p>
            <a:r>
              <a:rPr lang="en-IN" sz="4400" dirty="0">
                <a:latin typeface="Arial" panose="020B0604020202020204" pitchFamily="34" charset="0"/>
                <a:cs typeface="Arial" panose="020B0604020202020204" pitchFamily="34" charset="0"/>
              </a:rPr>
              <a:t>It’s doable, but… </a:t>
            </a:r>
            <a:endParaRPr lang="x-none"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043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27603E2-7EB7-BC93-256A-9D6EC378663F}"/>
              </a:ext>
            </a:extLst>
          </p:cNvPr>
          <p:cNvSpPr txBox="1"/>
          <p:nvPr/>
        </p:nvSpPr>
        <p:spPr>
          <a:xfrm>
            <a:off x="3962400" y="2493818"/>
            <a:ext cx="4412811" cy="769441"/>
          </a:xfrm>
          <a:prstGeom prst="rect">
            <a:avLst/>
          </a:prstGeom>
          <a:noFill/>
        </p:spPr>
        <p:txBody>
          <a:bodyPr wrap="none" rtlCol="0">
            <a:spAutoFit/>
          </a:bodyPr>
          <a:lstStyle/>
          <a:p>
            <a:r>
              <a:rPr lang="en-IN" sz="4400" dirty="0">
                <a:latin typeface="Arial" panose="020B0604020202020204" pitchFamily="34" charset="0"/>
                <a:cs typeface="Arial" panose="020B0604020202020204" pitchFamily="34" charset="0"/>
              </a:rPr>
              <a:t>It’s doable, but…</a:t>
            </a:r>
            <a:endParaRPr lang="x-none" sz="4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 xmlns:a16="http://schemas.microsoft.com/office/drawing/2014/main" id="{B7176C20-ED6E-5160-AFD7-530B535E8A61}"/>
              </a:ext>
            </a:extLst>
          </p:cNvPr>
          <p:cNvSpPr txBox="1"/>
          <p:nvPr/>
        </p:nvSpPr>
        <p:spPr>
          <a:xfrm>
            <a:off x="2951706" y="3429000"/>
            <a:ext cx="6274475" cy="769441"/>
          </a:xfrm>
          <a:prstGeom prst="rect">
            <a:avLst/>
          </a:prstGeom>
          <a:noFill/>
        </p:spPr>
        <p:txBody>
          <a:bodyPr wrap="none" rtlCol="0">
            <a:spAutoFit/>
          </a:bodyPr>
          <a:lstStyle/>
          <a:p>
            <a:r>
              <a:rPr lang="en-US" sz="4400" dirty="0">
                <a:latin typeface="Arial" panose="020B0604020202020204" pitchFamily="34" charset="0"/>
                <a:cs typeface="Arial" panose="020B0604020202020204" pitchFamily="34" charset="0"/>
              </a:rPr>
              <a:t>Requires a lot of coding </a:t>
            </a:r>
            <a:endParaRPr lang="x-none"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498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54B3A6-AE59-0DC4-6AD6-D443396AFC73}"/>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Service Mesh</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B9679359-CBA6-6ED4-A7B0-DD407B027F3C}"/>
              </a:ext>
            </a:extLst>
          </p:cNvPr>
          <p:cNvSpPr>
            <a:spLocks noGrp="1"/>
          </p:cNvSpPr>
          <p:nvPr>
            <p:ph idx="1"/>
          </p:nvPr>
        </p:nvSpPr>
        <p:spPr/>
        <p:txBody>
          <a:bodyPr>
            <a:normAutofit/>
          </a:bodyPr>
          <a:lstStyle/>
          <a:p>
            <a:pPr marL="50799" indent="0">
              <a:buNone/>
            </a:pPr>
            <a:r>
              <a:rPr lang="en-US" sz="2400" dirty="0">
                <a:latin typeface="Arial" panose="020B0604020202020204" pitchFamily="34" charset="0"/>
                <a:cs typeface="Arial" panose="020B0604020202020204" pitchFamily="34" charset="0"/>
              </a:rPr>
              <a:t>A dedicated infrastructure layer to make service-to-service communication fast, safe and reliable</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1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EC3645-F19D-A49B-4A85-405E5F98894E}"/>
              </a:ext>
            </a:extLst>
          </p:cNvPr>
          <p:cNvSpPr>
            <a:spLocks noGrp="1"/>
          </p:cNvSpPr>
          <p:nvPr>
            <p:ph type="title" idx="4294967295"/>
          </p:nvPr>
        </p:nvSpPr>
        <p:spPr>
          <a:xfrm>
            <a:off x="609600" y="2480510"/>
            <a:ext cx="10972800" cy="1478748"/>
          </a:xfrm>
        </p:spPr>
        <p:txBody>
          <a:bodyPr>
            <a:noAutofit/>
          </a:bodyPr>
          <a:lstStyle/>
          <a:p>
            <a:pPr algn="ctr"/>
            <a:r>
              <a:rPr lang="en-IN" dirty="0">
                <a:latin typeface="Arial" panose="020B0604020202020204" pitchFamily="34" charset="0"/>
                <a:cs typeface="Arial" panose="020B0604020202020204" pitchFamily="34" charset="0"/>
              </a:rPr>
              <a:t>Evolution of application architecture …</a:t>
            </a:r>
            <a:br>
              <a:rPr lang="en-IN"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How did we get to service mesh? </a:t>
            </a:r>
            <a:endParaRPr 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324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4716C-F5D3-A417-2E56-CE569AC6FD7E}"/>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Monolith application</a:t>
            </a:r>
            <a:endParaRPr lang="x-none" sz="3600" b="1" dirty="0">
              <a:solidFill>
                <a:srgbClr val="E95332"/>
              </a:solidFill>
              <a:latin typeface="Candara" panose="020E0502030303020204" pitchFamily="34" charset="0"/>
            </a:endParaRPr>
          </a:p>
        </p:txBody>
      </p:sp>
      <p:sp>
        <p:nvSpPr>
          <p:cNvPr id="5" name="Content Placeholder 4"/>
          <p:cNvSpPr>
            <a:spLocks noGrp="1"/>
          </p:cNvSpPr>
          <p:nvPr>
            <p:ph idx="1"/>
          </p:nvPr>
        </p:nvSpPr>
        <p:spPr/>
        <p:txBody>
          <a:bodyPr/>
          <a:lstStyle/>
          <a:p>
            <a:endParaRPr lang="en-IN"/>
          </a:p>
        </p:txBody>
      </p:sp>
      <p:sp>
        <p:nvSpPr>
          <p:cNvPr id="4" name="Rectangle: Rounded Corners 3">
            <a:extLst>
              <a:ext uri="{FF2B5EF4-FFF2-40B4-BE49-F238E27FC236}">
                <a16:creationId xmlns="" xmlns:a16="http://schemas.microsoft.com/office/drawing/2014/main" id="{3BCDF015-F6F3-AD90-AB60-95B52DB18D16}"/>
              </a:ext>
            </a:extLst>
          </p:cNvPr>
          <p:cNvSpPr/>
          <p:nvPr/>
        </p:nvSpPr>
        <p:spPr>
          <a:xfrm>
            <a:off x="3877456" y="2525842"/>
            <a:ext cx="4437088" cy="32416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799" indent="0" algn="ctr">
              <a:buNone/>
            </a:pPr>
            <a:r>
              <a:rPr lang="en-US" sz="2800" dirty="0">
                <a:solidFill>
                  <a:schemeClr val="tx1"/>
                </a:solidFill>
              </a:rPr>
              <a:t>Single unit of executable</a:t>
            </a:r>
          </a:p>
          <a:p>
            <a:pPr marL="50799" indent="0" algn="ctr">
              <a:buNone/>
            </a:pPr>
            <a:r>
              <a:rPr lang="en-US" sz="2800" dirty="0">
                <a:solidFill>
                  <a:schemeClr val="tx1"/>
                </a:solidFill>
              </a:rPr>
              <a:t> =  </a:t>
            </a:r>
          </a:p>
          <a:p>
            <a:pPr marL="50799" indent="0" algn="ctr">
              <a:buNone/>
            </a:pPr>
            <a:r>
              <a:rPr lang="en-US" sz="2800" dirty="0">
                <a:solidFill>
                  <a:schemeClr val="tx1"/>
                </a:solidFill>
              </a:rPr>
              <a:t>Application </a:t>
            </a:r>
          </a:p>
          <a:p>
            <a:pPr marL="50799" indent="0" algn="ctr">
              <a:buNone/>
            </a:pPr>
            <a:r>
              <a:rPr lang="en-US" sz="2800" dirty="0">
                <a:solidFill>
                  <a:schemeClr val="tx1"/>
                </a:solidFill>
              </a:rPr>
              <a:t>= </a:t>
            </a:r>
          </a:p>
          <a:p>
            <a:pPr marL="50799" indent="0" algn="ctr">
              <a:buNone/>
            </a:pPr>
            <a:r>
              <a:rPr lang="en-US" sz="2800" dirty="0">
                <a:solidFill>
                  <a:schemeClr val="tx1"/>
                </a:solidFill>
              </a:rPr>
              <a:t>Single process </a:t>
            </a:r>
          </a:p>
        </p:txBody>
      </p:sp>
    </p:spTree>
    <p:extLst>
      <p:ext uri="{BB962C8B-B14F-4D97-AF65-F5344CB8AC3E}">
        <p14:creationId xmlns:p14="http://schemas.microsoft.com/office/powerpoint/2010/main" val="327620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EC3FE1-6623-662D-C4CD-5B05C7E0F214}"/>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Application modules</a:t>
            </a:r>
            <a:endParaRPr lang="x-none" sz="3600" b="1" dirty="0">
              <a:solidFill>
                <a:srgbClr val="E95332"/>
              </a:solidFill>
              <a:latin typeface="Candara" panose="020E0502030303020204" pitchFamily="34" charset="0"/>
            </a:endParaRPr>
          </a:p>
        </p:txBody>
      </p:sp>
      <p:sp>
        <p:nvSpPr>
          <p:cNvPr id="7" name="Content Placeholder 6"/>
          <p:cNvSpPr>
            <a:spLocks noGrp="1"/>
          </p:cNvSpPr>
          <p:nvPr>
            <p:ph idx="1"/>
          </p:nvPr>
        </p:nvSpPr>
        <p:spPr/>
        <p:txBody>
          <a:bodyPr/>
          <a:lstStyle/>
          <a:p>
            <a:endParaRPr lang="en-IN"/>
          </a:p>
        </p:txBody>
      </p:sp>
      <p:grpSp>
        <p:nvGrpSpPr>
          <p:cNvPr id="5" name="Group 4">
            <a:extLst>
              <a:ext uri="{FF2B5EF4-FFF2-40B4-BE49-F238E27FC236}">
                <a16:creationId xmlns="" xmlns:a16="http://schemas.microsoft.com/office/drawing/2014/main" id="{37103BD6-ABD1-43F4-B8A3-BD159FDE9B2F}"/>
              </a:ext>
            </a:extLst>
          </p:cNvPr>
          <p:cNvGrpSpPr/>
          <p:nvPr/>
        </p:nvGrpSpPr>
        <p:grpSpPr>
          <a:xfrm>
            <a:off x="1723868" y="2113613"/>
            <a:ext cx="8036432" cy="3236645"/>
            <a:chOff x="1723868" y="2113613"/>
            <a:chExt cx="8036432" cy="3236645"/>
          </a:xfrm>
        </p:grpSpPr>
        <p:sp>
          <p:nvSpPr>
            <p:cNvPr id="6" name="Rectangle: Rounded Corners 5">
              <a:extLst>
                <a:ext uri="{FF2B5EF4-FFF2-40B4-BE49-F238E27FC236}">
                  <a16:creationId xmlns="" xmlns:a16="http://schemas.microsoft.com/office/drawing/2014/main" id="{D0EAC489-025E-1D63-1014-2A6935409177}"/>
                </a:ext>
              </a:extLst>
            </p:cNvPr>
            <p:cNvSpPr/>
            <p:nvPr/>
          </p:nvSpPr>
          <p:spPr>
            <a:xfrm>
              <a:off x="4467427" y="2442166"/>
              <a:ext cx="3057993" cy="2908092"/>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Application</a:t>
              </a:r>
              <a:endParaRPr lang="x-none" sz="2800" b="1" dirty="0"/>
            </a:p>
          </p:txBody>
        </p:sp>
        <p:sp>
          <p:nvSpPr>
            <p:cNvPr id="18" name="Freeform: Shape 17">
              <a:extLst>
                <a:ext uri="{FF2B5EF4-FFF2-40B4-BE49-F238E27FC236}">
                  <a16:creationId xmlns="" xmlns:a16="http://schemas.microsoft.com/office/drawing/2014/main" id="{CBA587E2-941A-773F-E6D7-0A4E85E7001A}"/>
                </a:ext>
              </a:extLst>
            </p:cNvPr>
            <p:cNvSpPr/>
            <p:nvPr/>
          </p:nvSpPr>
          <p:spPr>
            <a:xfrm>
              <a:off x="7172863" y="2229032"/>
              <a:ext cx="2587437" cy="1070289"/>
            </a:xfrm>
            <a:custGeom>
              <a:avLst/>
              <a:gdLst>
                <a:gd name="connsiteX0" fmla="*/ 1428197 w 2587437"/>
                <a:gd name="connsiteY0" fmla="*/ 0 h 1070289"/>
                <a:gd name="connsiteX1" fmla="*/ 2427542 w 2587437"/>
                <a:gd name="connsiteY1" fmla="*/ 0 h 1070289"/>
                <a:gd name="connsiteX2" fmla="*/ 2587437 w 2587437"/>
                <a:gd name="connsiteY2" fmla="*/ 159895 h 1070289"/>
                <a:gd name="connsiteX3" fmla="*/ 2587437 w 2587437"/>
                <a:gd name="connsiteY3" fmla="*/ 799476 h 1070289"/>
                <a:gd name="connsiteX4" fmla="*/ 2427542 w 2587437"/>
                <a:gd name="connsiteY4" fmla="*/ 959371 h 1070289"/>
                <a:gd name="connsiteX5" fmla="*/ 1428197 w 2587437"/>
                <a:gd name="connsiteY5" fmla="*/ 959371 h 1070289"/>
                <a:gd name="connsiteX6" fmla="*/ 1268302 w 2587437"/>
                <a:gd name="connsiteY6" fmla="*/ 799476 h 1070289"/>
                <a:gd name="connsiteX7" fmla="*/ 1268302 w 2587437"/>
                <a:gd name="connsiteY7" fmla="*/ 765394 h 1070289"/>
                <a:gd name="connsiteX8" fmla="*/ 0 w 2587437"/>
                <a:gd name="connsiteY8" fmla="*/ 1070289 h 1070289"/>
                <a:gd name="connsiteX9" fmla="*/ 1251469 w 2587437"/>
                <a:gd name="connsiteY9" fmla="*/ 327355 h 1070289"/>
                <a:gd name="connsiteX10" fmla="*/ 1268302 w 2587437"/>
                <a:gd name="connsiteY10" fmla="*/ 368796 h 1070289"/>
                <a:gd name="connsiteX11" fmla="*/ 1268302 w 2587437"/>
                <a:gd name="connsiteY11" fmla="*/ 159895 h 1070289"/>
                <a:gd name="connsiteX12" fmla="*/ 1428197 w 2587437"/>
                <a:gd name="connsiteY12" fmla="*/ 0 h 107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7437" h="1070289">
                  <a:moveTo>
                    <a:pt x="1428197" y="0"/>
                  </a:moveTo>
                  <a:lnTo>
                    <a:pt x="2427542" y="0"/>
                  </a:lnTo>
                  <a:cubicBezTo>
                    <a:pt x="2515850" y="0"/>
                    <a:pt x="2587437" y="71587"/>
                    <a:pt x="2587437" y="159895"/>
                  </a:cubicBezTo>
                  <a:lnTo>
                    <a:pt x="2587437" y="799476"/>
                  </a:lnTo>
                  <a:cubicBezTo>
                    <a:pt x="2587437" y="887784"/>
                    <a:pt x="2515850" y="959371"/>
                    <a:pt x="2427542" y="959371"/>
                  </a:cubicBezTo>
                  <a:lnTo>
                    <a:pt x="1428197" y="959371"/>
                  </a:lnTo>
                  <a:cubicBezTo>
                    <a:pt x="1339889" y="959371"/>
                    <a:pt x="1268302" y="887784"/>
                    <a:pt x="1268302" y="799476"/>
                  </a:cubicBezTo>
                  <a:lnTo>
                    <a:pt x="1268302" y="765394"/>
                  </a:lnTo>
                  <a:lnTo>
                    <a:pt x="0" y="1070289"/>
                  </a:lnTo>
                  <a:lnTo>
                    <a:pt x="1251469" y="327355"/>
                  </a:lnTo>
                  <a:lnTo>
                    <a:pt x="1268302" y="368796"/>
                  </a:lnTo>
                  <a:lnTo>
                    <a:pt x="1268302" y="159895"/>
                  </a:lnTo>
                  <a:cubicBezTo>
                    <a:pt x="1268302" y="71587"/>
                    <a:pt x="1339889" y="0"/>
                    <a:pt x="1428197" y="0"/>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r"/>
              <a:r>
                <a:rPr lang="en-IN" sz="1800" dirty="0"/>
                <a:t>Handle</a:t>
              </a:r>
            </a:p>
            <a:p>
              <a:pPr algn="r"/>
              <a:r>
                <a:rPr lang="en-IN" sz="1800" dirty="0"/>
                <a:t> HTTP</a:t>
              </a:r>
            </a:p>
            <a:p>
              <a:pPr algn="r"/>
              <a:r>
                <a:rPr lang="en-IN" sz="1800" dirty="0"/>
                <a:t> requests</a:t>
              </a:r>
            </a:p>
          </p:txBody>
        </p:sp>
        <p:sp>
          <p:nvSpPr>
            <p:cNvPr id="20" name="Freeform: Shape 19">
              <a:extLst>
                <a:ext uri="{FF2B5EF4-FFF2-40B4-BE49-F238E27FC236}">
                  <a16:creationId xmlns="" xmlns:a16="http://schemas.microsoft.com/office/drawing/2014/main" id="{AEAE72DB-ADA4-EBDD-E5DD-01096B690D6E}"/>
                </a:ext>
              </a:extLst>
            </p:cNvPr>
            <p:cNvSpPr/>
            <p:nvPr/>
          </p:nvSpPr>
          <p:spPr>
            <a:xfrm>
              <a:off x="7126190" y="3896212"/>
              <a:ext cx="2587437" cy="1070289"/>
            </a:xfrm>
            <a:custGeom>
              <a:avLst/>
              <a:gdLst>
                <a:gd name="connsiteX0" fmla="*/ 1428197 w 2587437"/>
                <a:gd name="connsiteY0" fmla="*/ 0 h 1070289"/>
                <a:gd name="connsiteX1" fmla="*/ 2427542 w 2587437"/>
                <a:gd name="connsiteY1" fmla="*/ 0 h 1070289"/>
                <a:gd name="connsiteX2" fmla="*/ 2587437 w 2587437"/>
                <a:gd name="connsiteY2" fmla="*/ 159895 h 1070289"/>
                <a:gd name="connsiteX3" fmla="*/ 2587437 w 2587437"/>
                <a:gd name="connsiteY3" fmla="*/ 799476 h 1070289"/>
                <a:gd name="connsiteX4" fmla="*/ 2427542 w 2587437"/>
                <a:gd name="connsiteY4" fmla="*/ 959371 h 1070289"/>
                <a:gd name="connsiteX5" fmla="*/ 1428197 w 2587437"/>
                <a:gd name="connsiteY5" fmla="*/ 959371 h 1070289"/>
                <a:gd name="connsiteX6" fmla="*/ 1268302 w 2587437"/>
                <a:gd name="connsiteY6" fmla="*/ 799476 h 1070289"/>
                <a:gd name="connsiteX7" fmla="*/ 1268302 w 2587437"/>
                <a:gd name="connsiteY7" fmla="*/ 765394 h 1070289"/>
                <a:gd name="connsiteX8" fmla="*/ 0 w 2587437"/>
                <a:gd name="connsiteY8" fmla="*/ 1070289 h 1070289"/>
                <a:gd name="connsiteX9" fmla="*/ 1251469 w 2587437"/>
                <a:gd name="connsiteY9" fmla="*/ 327355 h 1070289"/>
                <a:gd name="connsiteX10" fmla="*/ 1268302 w 2587437"/>
                <a:gd name="connsiteY10" fmla="*/ 368796 h 1070289"/>
                <a:gd name="connsiteX11" fmla="*/ 1268302 w 2587437"/>
                <a:gd name="connsiteY11" fmla="*/ 159895 h 1070289"/>
                <a:gd name="connsiteX12" fmla="*/ 1428197 w 2587437"/>
                <a:gd name="connsiteY12" fmla="*/ 0 h 107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7437" h="1070289">
                  <a:moveTo>
                    <a:pt x="1428197" y="0"/>
                  </a:moveTo>
                  <a:lnTo>
                    <a:pt x="2427542" y="0"/>
                  </a:lnTo>
                  <a:cubicBezTo>
                    <a:pt x="2515850" y="0"/>
                    <a:pt x="2587437" y="71587"/>
                    <a:pt x="2587437" y="159895"/>
                  </a:cubicBezTo>
                  <a:lnTo>
                    <a:pt x="2587437" y="799476"/>
                  </a:lnTo>
                  <a:cubicBezTo>
                    <a:pt x="2587437" y="887784"/>
                    <a:pt x="2515850" y="959371"/>
                    <a:pt x="2427542" y="959371"/>
                  </a:cubicBezTo>
                  <a:lnTo>
                    <a:pt x="1428197" y="959371"/>
                  </a:lnTo>
                  <a:cubicBezTo>
                    <a:pt x="1339889" y="959371"/>
                    <a:pt x="1268302" y="887784"/>
                    <a:pt x="1268302" y="799476"/>
                  </a:cubicBezTo>
                  <a:lnTo>
                    <a:pt x="1268302" y="765394"/>
                  </a:lnTo>
                  <a:lnTo>
                    <a:pt x="0" y="1070289"/>
                  </a:lnTo>
                  <a:lnTo>
                    <a:pt x="1251469" y="327355"/>
                  </a:lnTo>
                  <a:lnTo>
                    <a:pt x="1268302" y="368796"/>
                  </a:lnTo>
                  <a:lnTo>
                    <a:pt x="1268302" y="159895"/>
                  </a:lnTo>
                  <a:cubicBezTo>
                    <a:pt x="1268302" y="71587"/>
                    <a:pt x="1339889" y="0"/>
                    <a:pt x="1428197" y="0"/>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lang="en-IN" sz="1800" dirty="0">
                  <a:ln>
                    <a:solidFill>
                      <a:schemeClr val="tx1"/>
                    </a:solidFill>
                  </a:ln>
                </a:rPr>
                <a:t>                </a:t>
              </a:r>
              <a:endParaRPr lang="x-none" sz="1800" dirty="0">
                <a:ln>
                  <a:solidFill>
                    <a:schemeClr val="tx1"/>
                  </a:solidFill>
                </a:ln>
              </a:endParaRPr>
            </a:p>
          </p:txBody>
        </p:sp>
        <p:sp>
          <p:nvSpPr>
            <p:cNvPr id="26" name="Freeform: Shape 25">
              <a:extLst>
                <a:ext uri="{FF2B5EF4-FFF2-40B4-BE49-F238E27FC236}">
                  <a16:creationId xmlns="" xmlns:a16="http://schemas.microsoft.com/office/drawing/2014/main" id="{66951BD8-4913-E4BD-7E09-835C44D95201}"/>
                </a:ext>
              </a:extLst>
            </p:cNvPr>
            <p:cNvSpPr/>
            <p:nvPr/>
          </p:nvSpPr>
          <p:spPr>
            <a:xfrm>
              <a:off x="1723869" y="2113613"/>
              <a:ext cx="2921379" cy="1070289"/>
            </a:xfrm>
            <a:custGeom>
              <a:avLst/>
              <a:gdLst>
                <a:gd name="connsiteX0" fmla="*/ 178385 w 2921379"/>
                <a:gd name="connsiteY0" fmla="*/ 0 h 1070289"/>
                <a:gd name="connsiteX1" fmla="*/ 1215700 w 2921379"/>
                <a:gd name="connsiteY1" fmla="*/ 0 h 1070289"/>
                <a:gd name="connsiteX2" fmla="*/ 1394085 w 2921379"/>
                <a:gd name="connsiteY2" fmla="*/ 178385 h 1070289"/>
                <a:gd name="connsiteX3" fmla="*/ 1394085 w 2921379"/>
                <a:gd name="connsiteY3" fmla="*/ 416768 h 1070289"/>
                <a:gd name="connsiteX4" fmla="*/ 2921379 w 2921379"/>
                <a:gd name="connsiteY4" fmla="*/ 794785 h 1070289"/>
                <a:gd name="connsiteX5" fmla="*/ 1394085 w 2921379"/>
                <a:gd name="connsiteY5" fmla="*/ 651638 h 1070289"/>
                <a:gd name="connsiteX6" fmla="*/ 1394085 w 2921379"/>
                <a:gd name="connsiteY6" fmla="*/ 891904 h 1070289"/>
                <a:gd name="connsiteX7" fmla="*/ 1215700 w 2921379"/>
                <a:gd name="connsiteY7" fmla="*/ 1070289 h 1070289"/>
                <a:gd name="connsiteX8" fmla="*/ 178385 w 2921379"/>
                <a:gd name="connsiteY8" fmla="*/ 1070289 h 1070289"/>
                <a:gd name="connsiteX9" fmla="*/ 0 w 2921379"/>
                <a:gd name="connsiteY9" fmla="*/ 891904 h 1070289"/>
                <a:gd name="connsiteX10" fmla="*/ 0 w 2921379"/>
                <a:gd name="connsiteY10" fmla="*/ 178385 h 1070289"/>
                <a:gd name="connsiteX11" fmla="*/ 178385 w 2921379"/>
                <a:gd name="connsiteY11" fmla="*/ 0 h 107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1379" h="1070289">
                  <a:moveTo>
                    <a:pt x="178385" y="0"/>
                  </a:moveTo>
                  <a:lnTo>
                    <a:pt x="1215700" y="0"/>
                  </a:lnTo>
                  <a:cubicBezTo>
                    <a:pt x="1314219" y="0"/>
                    <a:pt x="1394085" y="79866"/>
                    <a:pt x="1394085" y="178385"/>
                  </a:cubicBezTo>
                  <a:lnTo>
                    <a:pt x="1394085" y="416768"/>
                  </a:lnTo>
                  <a:lnTo>
                    <a:pt x="2921379" y="794785"/>
                  </a:lnTo>
                  <a:lnTo>
                    <a:pt x="1394085" y="651638"/>
                  </a:lnTo>
                  <a:lnTo>
                    <a:pt x="1394085" y="891904"/>
                  </a:lnTo>
                  <a:cubicBezTo>
                    <a:pt x="1394085" y="990423"/>
                    <a:pt x="1314219" y="1070289"/>
                    <a:pt x="1215700" y="1070289"/>
                  </a:cubicBezTo>
                  <a:lnTo>
                    <a:pt x="178385" y="1070289"/>
                  </a:lnTo>
                  <a:cubicBezTo>
                    <a:pt x="79866" y="1070289"/>
                    <a:pt x="0" y="990423"/>
                    <a:pt x="0" y="891904"/>
                  </a:cubicBezTo>
                  <a:lnTo>
                    <a:pt x="0" y="178385"/>
                  </a:lnTo>
                  <a:cubicBezTo>
                    <a:pt x="0" y="79866"/>
                    <a:pt x="79866" y="0"/>
                    <a:pt x="178385" y="0"/>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r>
                <a:rPr lang="en-IN" sz="1800" b="1" dirty="0"/>
                <a:t>    </a:t>
              </a:r>
              <a:r>
                <a:rPr lang="en-IN" sz="1800" dirty="0"/>
                <a:t>Alerts</a:t>
              </a:r>
              <a:r>
                <a:rPr lang="en-IN" sz="1800" b="1" dirty="0"/>
                <a:t>   </a:t>
              </a:r>
              <a:endParaRPr lang="x-none" sz="1800" b="1" dirty="0"/>
            </a:p>
          </p:txBody>
        </p:sp>
        <p:sp>
          <p:nvSpPr>
            <p:cNvPr id="27" name="Freeform: Shape 26">
              <a:extLst>
                <a:ext uri="{FF2B5EF4-FFF2-40B4-BE49-F238E27FC236}">
                  <a16:creationId xmlns="" xmlns:a16="http://schemas.microsoft.com/office/drawing/2014/main" id="{918EB00E-15E5-226E-3A93-46CB617D286C}"/>
                </a:ext>
              </a:extLst>
            </p:cNvPr>
            <p:cNvSpPr/>
            <p:nvPr/>
          </p:nvSpPr>
          <p:spPr>
            <a:xfrm>
              <a:off x="1723868" y="3984427"/>
              <a:ext cx="2921379" cy="1070289"/>
            </a:xfrm>
            <a:custGeom>
              <a:avLst/>
              <a:gdLst>
                <a:gd name="connsiteX0" fmla="*/ 178385 w 2921379"/>
                <a:gd name="connsiteY0" fmla="*/ 0 h 1070289"/>
                <a:gd name="connsiteX1" fmla="*/ 1215700 w 2921379"/>
                <a:gd name="connsiteY1" fmla="*/ 0 h 1070289"/>
                <a:gd name="connsiteX2" fmla="*/ 1394085 w 2921379"/>
                <a:gd name="connsiteY2" fmla="*/ 178385 h 1070289"/>
                <a:gd name="connsiteX3" fmla="*/ 1394085 w 2921379"/>
                <a:gd name="connsiteY3" fmla="*/ 416768 h 1070289"/>
                <a:gd name="connsiteX4" fmla="*/ 2921379 w 2921379"/>
                <a:gd name="connsiteY4" fmla="*/ 794785 h 1070289"/>
                <a:gd name="connsiteX5" fmla="*/ 1394085 w 2921379"/>
                <a:gd name="connsiteY5" fmla="*/ 651638 h 1070289"/>
                <a:gd name="connsiteX6" fmla="*/ 1394085 w 2921379"/>
                <a:gd name="connsiteY6" fmla="*/ 891904 h 1070289"/>
                <a:gd name="connsiteX7" fmla="*/ 1215700 w 2921379"/>
                <a:gd name="connsiteY7" fmla="*/ 1070289 h 1070289"/>
                <a:gd name="connsiteX8" fmla="*/ 178385 w 2921379"/>
                <a:gd name="connsiteY8" fmla="*/ 1070289 h 1070289"/>
                <a:gd name="connsiteX9" fmla="*/ 0 w 2921379"/>
                <a:gd name="connsiteY9" fmla="*/ 891904 h 1070289"/>
                <a:gd name="connsiteX10" fmla="*/ 0 w 2921379"/>
                <a:gd name="connsiteY10" fmla="*/ 178385 h 1070289"/>
                <a:gd name="connsiteX11" fmla="*/ 178385 w 2921379"/>
                <a:gd name="connsiteY11" fmla="*/ 0 h 107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1379" h="1070289">
                  <a:moveTo>
                    <a:pt x="178385" y="0"/>
                  </a:moveTo>
                  <a:lnTo>
                    <a:pt x="1215700" y="0"/>
                  </a:lnTo>
                  <a:cubicBezTo>
                    <a:pt x="1314219" y="0"/>
                    <a:pt x="1394085" y="79866"/>
                    <a:pt x="1394085" y="178385"/>
                  </a:cubicBezTo>
                  <a:lnTo>
                    <a:pt x="1394085" y="416768"/>
                  </a:lnTo>
                  <a:lnTo>
                    <a:pt x="2921379" y="794785"/>
                  </a:lnTo>
                  <a:lnTo>
                    <a:pt x="1394085" y="651638"/>
                  </a:lnTo>
                  <a:lnTo>
                    <a:pt x="1394085" y="891904"/>
                  </a:lnTo>
                  <a:cubicBezTo>
                    <a:pt x="1394085" y="990423"/>
                    <a:pt x="1314219" y="1070289"/>
                    <a:pt x="1215700" y="1070289"/>
                  </a:cubicBezTo>
                  <a:lnTo>
                    <a:pt x="178385" y="1070289"/>
                  </a:lnTo>
                  <a:cubicBezTo>
                    <a:pt x="79866" y="1070289"/>
                    <a:pt x="0" y="990423"/>
                    <a:pt x="0" y="891904"/>
                  </a:cubicBezTo>
                  <a:lnTo>
                    <a:pt x="0" y="178385"/>
                  </a:lnTo>
                  <a:cubicBezTo>
                    <a:pt x="0" y="79866"/>
                    <a:pt x="79866" y="0"/>
                    <a:pt x="178385" y="0"/>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r>
                <a:rPr lang="en-IN" sz="1800" b="1" dirty="0"/>
                <a:t>       </a:t>
              </a:r>
              <a:r>
                <a:rPr lang="en-IN" sz="1800" dirty="0"/>
                <a:t>UI</a:t>
              </a:r>
              <a:r>
                <a:rPr lang="en-IN" sz="1800" b="1" dirty="0"/>
                <a:t>   </a:t>
              </a:r>
              <a:endParaRPr lang="x-none" sz="1800" b="1" dirty="0"/>
            </a:p>
          </p:txBody>
        </p:sp>
        <p:sp>
          <p:nvSpPr>
            <p:cNvPr id="28" name="Oval 27">
              <a:extLst>
                <a:ext uri="{FF2B5EF4-FFF2-40B4-BE49-F238E27FC236}">
                  <a16:creationId xmlns="" xmlns:a16="http://schemas.microsoft.com/office/drawing/2014/main" id="{32F703AB-546D-FFDC-48D9-11FFB60233AF}"/>
                </a:ext>
              </a:extLst>
            </p:cNvPr>
            <p:cNvSpPr/>
            <p:nvPr/>
          </p:nvSpPr>
          <p:spPr>
            <a:xfrm>
              <a:off x="4841823" y="2873573"/>
              <a:ext cx="494675" cy="555427"/>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Oval 28">
              <a:extLst>
                <a:ext uri="{FF2B5EF4-FFF2-40B4-BE49-F238E27FC236}">
                  <a16:creationId xmlns="" xmlns:a16="http://schemas.microsoft.com/office/drawing/2014/main" id="{67B64CBF-3F2E-9340-AE25-F17A8AD43167}"/>
                </a:ext>
              </a:extLst>
            </p:cNvPr>
            <p:cNvSpPr/>
            <p:nvPr/>
          </p:nvSpPr>
          <p:spPr>
            <a:xfrm>
              <a:off x="5504710" y="4693944"/>
              <a:ext cx="494675" cy="555427"/>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Oval 29">
              <a:extLst>
                <a:ext uri="{FF2B5EF4-FFF2-40B4-BE49-F238E27FC236}">
                  <a16:creationId xmlns="" xmlns:a16="http://schemas.microsoft.com/office/drawing/2014/main" id="{06DCB4B6-2D94-A208-60E2-5A704E151A53}"/>
                </a:ext>
              </a:extLst>
            </p:cNvPr>
            <p:cNvSpPr/>
            <p:nvPr/>
          </p:nvSpPr>
          <p:spPr>
            <a:xfrm>
              <a:off x="6481613" y="2692478"/>
              <a:ext cx="494675" cy="555427"/>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Oval 30">
              <a:extLst>
                <a:ext uri="{FF2B5EF4-FFF2-40B4-BE49-F238E27FC236}">
                  <a16:creationId xmlns="" xmlns:a16="http://schemas.microsoft.com/office/drawing/2014/main" id="{DE9EBE95-DD64-67BE-662A-64ADFEE2B2C0}"/>
                </a:ext>
              </a:extLst>
            </p:cNvPr>
            <p:cNvSpPr/>
            <p:nvPr/>
          </p:nvSpPr>
          <p:spPr>
            <a:xfrm>
              <a:off x="4746885" y="4138517"/>
              <a:ext cx="494675" cy="555427"/>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2" name="Oval 31">
              <a:extLst>
                <a:ext uri="{FF2B5EF4-FFF2-40B4-BE49-F238E27FC236}">
                  <a16:creationId xmlns="" xmlns:a16="http://schemas.microsoft.com/office/drawing/2014/main" id="{46DC2563-142B-505C-7F07-92C066E0D8AD}"/>
                </a:ext>
              </a:extLst>
            </p:cNvPr>
            <p:cNvSpPr/>
            <p:nvPr/>
          </p:nvSpPr>
          <p:spPr>
            <a:xfrm>
              <a:off x="6631515" y="4241857"/>
              <a:ext cx="494675" cy="555427"/>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3" name="Oval 32">
              <a:extLst>
                <a:ext uri="{FF2B5EF4-FFF2-40B4-BE49-F238E27FC236}">
                  <a16:creationId xmlns="" xmlns:a16="http://schemas.microsoft.com/office/drawing/2014/main" id="{BA9A68B8-D727-A4EC-2635-1AC923A938E6}"/>
                </a:ext>
              </a:extLst>
            </p:cNvPr>
            <p:cNvSpPr/>
            <p:nvPr/>
          </p:nvSpPr>
          <p:spPr>
            <a:xfrm>
              <a:off x="5749087" y="2763386"/>
              <a:ext cx="494675" cy="555427"/>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 name="TextBox 2">
              <a:extLst>
                <a:ext uri="{FF2B5EF4-FFF2-40B4-BE49-F238E27FC236}">
                  <a16:creationId xmlns="" xmlns:a16="http://schemas.microsoft.com/office/drawing/2014/main" id="{AA7989E9-50A1-9B8B-D5D1-B960125D115C}"/>
                </a:ext>
              </a:extLst>
            </p:cNvPr>
            <p:cNvSpPr txBox="1"/>
            <p:nvPr/>
          </p:nvSpPr>
          <p:spPr>
            <a:xfrm>
              <a:off x="8466581" y="4138517"/>
              <a:ext cx="1197764" cy="584775"/>
            </a:xfrm>
            <a:prstGeom prst="rect">
              <a:avLst/>
            </a:prstGeom>
            <a:noFill/>
          </p:spPr>
          <p:txBody>
            <a:bodyPr wrap="none" rtlCol="0">
              <a:spAutoFit/>
            </a:bodyPr>
            <a:lstStyle/>
            <a:p>
              <a:r>
                <a:rPr lang="en-IN" sz="1600" dirty="0"/>
                <a:t>Data</a:t>
              </a:r>
            </a:p>
            <a:p>
              <a:r>
                <a:rPr lang="en-IN" sz="1600" dirty="0"/>
                <a:t>Processing</a:t>
              </a:r>
              <a:endParaRPr lang="x-none" sz="1600" dirty="0"/>
            </a:p>
          </p:txBody>
        </p:sp>
      </p:grpSp>
    </p:spTree>
    <p:extLst>
      <p:ext uri="{BB962C8B-B14F-4D97-AF65-F5344CB8AC3E}">
        <p14:creationId xmlns:p14="http://schemas.microsoft.com/office/powerpoint/2010/main" val="172613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97C837-2EB3-0B38-6A54-57A1E7B73B55}"/>
              </a:ext>
            </a:extLst>
          </p:cNvPr>
          <p:cNvSpPr>
            <a:spLocks noGrp="1"/>
          </p:cNvSpPr>
          <p:nvPr>
            <p:ph type="title"/>
          </p:nvPr>
        </p:nvSpPr>
        <p:spPr/>
        <p:txBody>
          <a:bodyPr>
            <a:normAutofit/>
          </a:bodyPr>
          <a:lstStyle/>
          <a:p>
            <a:r>
              <a:rPr lang="en-US" sz="3600" b="1" dirty="0">
                <a:solidFill>
                  <a:srgbClr val="EB5B29"/>
                </a:solidFill>
                <a:latin typeface="Candara"/>
                <a:sym typeface="Candara"/>
              </a:rPr>
              <a:t>Microservices</a:t>
            </a:r>
            <a:endParaRPr lang="x-none" sz="3600" dirty="0"/>
          </a:p>
        </p:txBody>
      </p:sp>
      <p:sp>
        <p:nvSpPr>
          <p:cNvPr id="3" name="Text Placeholder 2">
            <a:extLst>
              <a:ext uri="{FF2B5EF4-FFF2-40B4-BE49-F238E27FC236}">
                <a16:creationId xmlns="" xmlns:a16="http://schemas.microsoft.com/office/drawing/2014/main" id="{31982285-65FC-ABB6-254E-19BE9E3A32D5}"/>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Decomposing an application into single function modules which are independently deployed and operated </a:t>
            </a:r>
          </a:p>
          <a:p>
            <a:pPr marL="50799"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Accelerate delivery by minimizing communication and coordination between people</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871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AB691-9393-09A4-97F2-C183424103A4}"/>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Multiple processes</a:t>
            </a:r>
            <a:endParaRPr lang="x-none" sz="3600" b="1" dirty="0">
              <a:solidFill>
                <a:srgbClr val="E95332"/>
              </a:solidFill>
              <a:latin typeface="Candara" panose="020E0502030303020204" pitchFamily="34" charset="0"/>
            </a:endParaRPr>
          </a:p>
        </p:txBody>
      </p:sp>
      <p:sp>
        <p:nvSpPr>
          <p:cNvPr id="5" name="Content Placeholder 4"/>
          <p:cNvSpPr>
            <a:spLocks noGrp="1"/>
          </p:cNvSpPr>
          <p:nvPr>
            <p:ph idx="1"/>
          </p:nvPr>
        </p:nvSpPr>
        <p:spPr/>
        <p:txBody>
          <a:bodyPr/>
          <a:lstStyle/>
          <a:p>
            <a:endParaRPr lang="en-IN"/>
          </a:p>
        </p:txBody>
      </p:sp>
      <p:grpSp>
        <p:nvGrpSpPr>
          <p:cNvPr id="9" name="Group 8">
            <a:extLst>
              <a:ext uri="{FF2B5EF4-FFF2-40B4-BE49-F238E27FC236}">
                <a16:creationId xmlns="" xmlns:a16="http://schemas.microsoft.com/office/drawing/2014/main" id="{B974C7D7-F4CD-4DF9-BA4E-7A781AECEFEA}"/>
              </a:ext>
            </a:extLst>
          </p:cNvPr>
          <p:cNvGrpSpPr/>
          <p:nvPr/>
        </p:nvGrpSpPr>
        <p:grpSpPr>
          <a:xfrm>
            <a:off x="941895" y="1794337"/>
            <a:ext cx="10633460" cy="3957404"/>
            <a:chOff x="838200" y="2152556"/>
            <a:chExt cx="10633460" cy="3957404"/>
          </a:xfrm>
        </p:grpSpPr>
        <p:sp>
          <p:nvSpPr>
            <p:cNvPr id="7" name="Freeform: Shape 6">
              <a:extLst>
                <a:ext uri="{FF2B5EF4-FFF2-40B4-BE49-F238E27FC236}">
                  <a16:creationId xmlns="" xmlns:a16="http://schemas.microsoft.com/office/drawing/2014/main" id="{D5779793-77E8-57D9-B434-7337F92620E2}"/>
                </a:ext>
              </a:extLst>
            </p:cNvPr>
            <p:cNvSpPr/>
            <p:nvPr/>
          </p:nvSpPr>
          <p:spPr>
            <a:xfrm rot="14471911">
              <a:off x="9016174" y="1496370"/>
              <a:ext cx="1529814" cy="2905855"/>
            </a:xfrm>
            <a:custGeom>
              <a:avLst/>
              <a:gdLst>
                <a:gd name="connsiteX0" fmla="*/ 1506208 w 1529814"/>
                <a:gd name="connsiteY0" fmla="*/ 1932519 h 2905855"/>
                <a:gd name="connsiteX1" fmla="*/ 1025385 w 1529814"/>
                <a:gd name="connsiteY1" fmla="*/ 2807079 h 2905855"/>
                <a:gd name="connsiteX2" fmla="*/ 766622 w 1529814"/>
                <a:gd name="connsiteY2" fmla="*/ 2882249 h 2905855"/>
                <a:gd name="connsiteX3" fmla="*/ 98776 w 1529814"/>
                <a:gd name="connsiteY3" fmla="*/ 2515075 h 2905855"/>
                <a:gd name="connsiteX4" fmla="*/ 23606 w 1529814"/>
                <a:gd name="connsiteY4" fmla="*/ 2256312 h 2905855"/>
                <a:gd name="connsiteX5" fmla="*/ 504429 w 1529814"/>
                <a:gd name="connsiteY5" fmla="*/ 1381752 h 2905855"/>
                <a:gd name="connsiteX6" fmla="*/ 763191 w 1529814"/>
                <a:gd name="connsiteY6" fmla="*/ 1306582 h 2905855"/>
                <a:gd name="connsiteX7" fmla="*/ 1021929 w 1529814"/>
                <a:gd name="connsiteY7" fmla="*/ 1448833 h 2905855"/>
                <a:gd name="connsiteX8" fmla="*/ 1205107 w 1529814"/>
                <a:gd name="connsiteY8" fmla="*/ 0 h 2905855"/>
                <a:gd name="connsiteX9" fmla="*/ 1414969 w 1529814"/>
                <a:gd name="connsiteY9" fmla="*/ 1659895 h 2905855"/>
                <a:gd name="connsiteX10" fmla="*/ 1405826 w 1529814"/>
                <a:gd name="connsiteY10" fmla="*/ 1659895 h 2905855"/>
                <a:gd name="connsiteX11" fmla="*/ 1431038 w 1529814"/>
                <a:gd name="connsiteY11" fmla="*/ 1673756 h 2905855"/>
                <a:gd name="connsiteX12" fmla="*/ 1506208 w 1529814"/>
                <a:gd name="connsiteY12" fmla="*/ 1932519 h 290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9814" h="2905855">
                  <a:moveTo>
                    <a:pt x="1506208" y="1932519"/>
                  </a:moveTo>
                  <a:lnTo>
                    <a:pt x="1025385" y="2807079"/>
                  </a:lnTo>
                  <a:cubicBezTo>
                    <a:pt x="974687" y="2899292"/>
                    <a:pt x="858836" y="2932947"/>
                    <a:pt x="766622" y="2882249"/>
                  </a:cubicBezTo>
                  <a:lnTo>
                    <a:pt x="98776" y="2515075"/>
                  </a:lnTo>
                  <a:cubicBezTo>
                    <a:pt x="6563" y="2464377"/>
                    <a:pt x="-27092" y="2348526"/>
                    <a:pt x="23606" y="2256312"/>
                  </a:cubicBezTo>
                  <a:lnTo>
                    <a:pt x="504429" y="1381752"/>
                  </a:lnTo>
                  <a:cubicBezTo>
                    <a:pt x="555126" y="1289539"/>
                    <a:pt x="670978" y="1255884"/>
                    <a:pt x="763191" y="1306582"/>
                  </a:cubicBezTo>
                  <a:lnTo>
                    <a:pt x="1021929" y="1448833"/>
                  </a:lnTo>
                  <a:lnTo>
                    <a:pt x="1205107" y="0"/>
                  </a:lnTo>
                  <a:lnTo>
                    <a:pt x="1414969" y="1659895"/>
                  </a:lnTo>
                  <a:lnTo>
                    <a:pt x="1405826" y="1659895"/>
                  </a:lnTo>
                  <a:lnTo>
                    <a:pt x="1431038" y="1673756"/>
                  </a:lnTo>
                  <a:cubicBezTo>
                    <a:pt x="1523251" y="1724454"/>
                    <a:pt x="1556906" y="1840306"/>
                    <a:pt x="1506208" y="1932519"/>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x-none" dirty="0"/>
            </a:p>
          </p:txBody>
        </p:sp>
        <p:grpSp>
          <p:nvGrpSpPr>
            <p:cNvPr id="6" name="Group 5">
              <a:extLst>
                <a:ext uri="{FF2B5EF4-FFF2-40B4-BE49-F238E27FC236}">
                  <a16:creationId xmlns="" xmlns:a16="http://schemas.microsoft.com/office/drawing/2014/main" id="{42FC45ED-9042-4576-B9AE-A80EB1EEB576}"/>
                </a:ext>
              </a:extLst>
            </p:cNvPr>
            <p:cNvGrpSpPr/>
            <p:nvPr/>
          </p:nvGrpSpPr>
          <p:grpSpPr>
            <a:xfrm>
              <a:off x="838200" y="2152556"/>
              <a:ext cx="10633460" cy="3957404"/>
              <a:chOff x="884419" y="2218544"/>
              <a:chExt cx="10633460" cy="3957404"/>
            </a:xfrm>
          </p:grpSpPr>
          <p:sp>
            <p:nvSpPr>
              <p:cNvPr id="4" name="Rectangle: Rounded Corners 3">
                <a:extLst>
                  <a:ext uri="{FF2B5EF4-FFF2-40B4-BE49-F238E27FC236}">
                    <a16:creationId xmlns="" xmlns:a16="http://schemas.microsoft.com/office/drawing/2014/main" id="{802A199A-777F-EC3E-B3AF-7CD6145416C4}"/>
                  </a:ext>
                </a:extLst>
              </p:cNvPr>
              <p:cNvSpPr/>
              <p:nvPr/>
            </p:nvSpPr>
            <p:spPr>
              <a:xfrm>
                <a:off x="3657600" y="2413416"/>
                <a:ext cx="5111646" cy="3762532"/>
              </a:xfrm>
              <a:prstGeom prst="roundRect">
                <a:avLst/>
              </a:prstGeom>
              <a:ln>
                <a:solidFill>
                  <a:schemeClr val="tx1"/>
                </a:solidFill>
                <a:prstDash val="dashDot"/>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Application</a:t>
                </a:r>
                <a:endParaRPr lang="x-none" sz="2400" b="1" dirty="0"/>
              </a:p>
            </p:txBody>
          </p:sp>
          <p:sp>
            <p:nvSpPr>
              <p:cNvPr id="8" name="Freeform: Shape 7">
                <a:extLst>
                  <a:ext uri="{FF2B5EF4-FFF2-40B4-BE49-F238E27FC236}">
                    <a16:creationId xmlns="" xmlns:a16="http://schemas.microsoft.com/office/drawing/2014/main" id="{922E9C84-F1B6-5486-D0AA-B086D602DD5F}"/>
                  </a:ext>
                </a:extLst>
              </p:cNvPr>
              <p:cNvSpPr/>
              <p:nvPr/>
            </p:nvSpPr>
            <p:spPr>
              <a:xfrm rot="14471911">
                <a:off x="9233819" y="3602898"/>
                <a:ext cx="1529814" cy="3038306"/>
              </a:xfrm>
              <a:custGeom>
                <a:avLst/>
                <a:gdLst>
                  <a:gd name="connsiteX0" fmla="*/ 1506208 w 1529814"/>
                  <a:gd name="connsiteY0" fmla="*/ 1932519 h 2905855"/>
                  <a:gd name="connsiteX1" fmla="*/ 1025385 w 1529814"/>
                  <a:gd name="connsiteY1" fmla="*/ 2807079 h 2905855"/>
                  <a:gd name="connsiteX2" fmla="*/ 766622 w 1529814"/>
                  <a:gd name="connsiteY2" fmla="*/ 2882249 h 2905855"/>
                  <a:gd name="connsiteX3" fmla="*/ 98776 w 1529814"/>
                  <a:gd name="connsiteY3" fmla="*/ 2515075 h 2905855"/>
                  <a:gd name="connsiteX4" fmla="*/ 23606 w 1529814"/>
                  <a:gd name="connsiteY4" fmla="*/ 2256312 h 2905855"/>
                  <a:gd name="connsiteX5" fmla="*/ 504429 w 1529814"/>
                  <a:gd name="connsiteY5" fmla="*/ 1381752 h 2905855"/>
                  <a:gd name="connsiteX6" fmla="*/ 763191 w 1529814"/>
                  <a:gd name="connsiteY6" fmla="*/ 1306582 h 2905855"/>
                  <a:gd name="connsiteX7" fmla="*/ 1021929 w 1529814"/>
                  <a:gd name="connsiteY7" fmla="*/ 1448833 h 2905855"/>
                  <a:gd name="connsiteX8" fmla="*/ 1205107 w 1529814"/>
                  <a:gd name="connsiteY8" fmla="*/ 0 h 2905855"/>
                  <a:gd name="connsiteX9" fmla="*/ 1414969 w 1529814"/>
                  <a:gd name="connsiteY9" fmla="*/ 1659895 h 2905855"/>
                  <a:gd name="connsiteX10" fmla="*/ 1405826 w 1529814"/>
                  <a:gd name="connsiteY10" fmla="*/ 1659895 h 2905855"/>
                  <a:gd name="connsiteX11" fmla="*/ 1431038 w 1529814"/>
                  <a:gd name="connsiteY11" fmla="*/ 1673756 h 2905855"/>
                  <a:gd name="connsiteX12" fmla="*/ 1506208 w 1529814"/>
                  <a:gd name="connsiteY12" fmla="*/ 1932519 h 290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9814" h="2905855">
                    <a:moveTo>
                      <a:pt x="1506208" y="1932519"/>
                    </a:moveTo>
                    <a:lnTo>
                      <a:pt x="1025385" y="2807079"/>
                    </a:lnTo>
                    <a:cubicBezTo>
                      <a:pt x="974687" y="2899292"/>
                      <a:pt x="858836" y="2932947"/>
                      <a:pt x="766622" y="2882249"/>
                    </a:cubicBezTo>
                    <a:lnTo>
                      <a:pt x="98776" y="2515075"/>
                    </a:lnTo>
                    <a:cubicBezTo>
                      <a:pt x="6563" y="2464377"/>
                      <a:pt x="-27092" y="2348526"/>
                      <a:pt x="23606" y="2256312"/>
                    </a:cubicBezTo>
                    <a:lnTo>
                      <a:pt x="504429" y="1381752"/>
                    </a:lnTo>
                    <a:cubicBezTo>
                      <a:pt x="555126" y="1289539"/>
                      <a:pt x="670978" y="1255884"/>
                      <a:pt x="763191" y="1306582"/>
                    </a:cubicBezTo>
                    <a:lnTo>
                      <a:pt x="1021929" y="1448833"/>
                    </a:lnTo>
                    <a:lnTo>
                      <a:pt x="1205107" y="0"/>
                    </a:lnTo>
                    <a:lnTo>
                      <a:pt x="1414969" y="1659895"/>
                    </a:lnTo>
                    <a:lnTo>
                      <a:pt x="1405826" y="1659895"/>
                    </a:lnTo>
                    <a:lnTo>
                      <a:pt x="1431038" y="1673756"/>
                    </a:lnTo>
                    <a:cubicBezTo>
                      <a:pt x="1523251" y="1724454"/>
                      <a:pt x="1556906" y="1840306"/>
                      <a:pt x="1506208" y="1932519"/>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x-none"/>
              </a:p>
            </p:txBody>
          </p:sp>
          <p:sp>
            <p:nvSpPr>
              <p:cNvPr id="11" name="Freeform: Shape 10">
                <a:extLst>
                  <a:ext uri="{FF2B5EF4-FFF2-40B4-BE49-F238E27FC236}">
                    <a16:creationId xmlns="" xmlns:a16="http://schemas.microsoft.com/office/drawing/2014/main" id="{18DA20B6-D983-258D-E275-826D41BA705E}"/>
                  </a:ext>
                </a:extLst>
              </p:cNvPr>
              <p:cNvSpPr/>
              <p:nvPr/>
            </p:nvSpPr>
            <p:spPr>
              <a:xfrm>
                <a:off x="884419" y="2218544"/>
                <a:ext cx="3140562" cy="1143200"/>
              </a:xfrm>
              <a:custGeom>
                <a:avLst/>
                <a:gdLst>
                  <a:gd name="connsiteX0" fmla="*/ 190537 w 3140562"/>
                  <a:gd name="connsiteY0" fmla="*/ 0 h 1143200"/>
                  <a:gd name="connsiteX1" fmla="*/ 1338460 w 3140562"/>
                  <a:gd name="connsiteY1" fmla="*/ 0 h 1143200"/>
                  <a:gd name="connsiteX2" fmla="*/ 1528997 w 3140562"/>
                  <a:gd name="connsiteY2" fmla="*/ 190537 h 1143200"/>
                  <a:gd name="connsiteX3" fmla="*/ 1528997 w 3140562"/>
                  <a:gd name="connsiteY3" fmla="*/ 408452 h 1143200"/>
                  <a:gd name="connsiteX4" fmla="*/ 3140562 w 3140562"/>
                  <a:gd name="connsiteY4" fmla="*/ 832902 h 1143200"/>
                  <a:gd name="connsiteX5" fmla="*/ 1528997 w 3140562"/>
                  <a:gd name="connsiteY5" fmla="*/ 851392 h 1143200"/>
                  <a:gd name="connsiteX6" fmla="*/ 1528997 w 3140562"/>
                  <a:gd name="connsiteY6" fmla="*/ 952663 h 1143200"/>
                  <a:gd name="connsiteX7" fmla="*/ 1338460 w 3140562"/>
                  <a:gd name="connsiteY7" fmla="*/ 1143200 h 1143200"/>
                  <a:gd name="connsiteX8" fmla="*/ 190537 w 3140562"/>
                  <a:gd name="connsiteY8" fmla="*/ 1143200 h 1143200"/>
                  <a:gd name="connsiteX9" fmla="*/ 0 w 3140562"/>
                  <a:gd name="connsiteY9" fmla="*/ 952663 h 1143200"/>
                  <a:gd name="connsiteX10" fmla="*/ 0 w 3140562"/>
                  <a:gd name="connsiteY10" fmla="*/ 190537 h 1143200"/>
                  <a:gd name="connsiteX11" fmla="*/ 190537 w 3140562"/>
                  <a:gd name="connsiteY11" fmla="*/ 0 h 11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40562" h="1143200">
                    <a:moveTo>
                      <a:pt x="190537" y="0"/>
                    </a:moveTo>
                    <a:lnTo>
                      <a:pt x="1338460" y="0"/>
                    </a:lnTo>
                    <a:cubicBezTo>
                      <a:pt x="1443691" y="0"/>
                      <a:pt x="1528997" y="85306"/>
                      <a:pt x="1528997" y="190537"/>
                    </a:cubicBezTo>
                    <a:lnTo>
                      <a:pt x="1528997" y="408452"/>
                    </a:lnTo>
                    <a:lnTo>
                      <a:pt x="3140562" y="832902"/>
                    </a:lnTo>
                    <a:lnTo>
                      <a:pt x="1528997" y="851392"/>
                    </a:lnTo>
                    <a:lnTo>
                      <a:pt x="1528997" y="952663"/>
                    </a:lnTo>
                    <a:cubicBezTo>
                      <a:pt x="1528997" y="1057894"/>
                      <a:pt x="1443691" y="1143200"/>
                      <a:pt x="1338460" y="1143200"/>
                    </a:cubicBezTo>
                    <a:lnTo>
                      <a:pt x="190537" y="1143200"/>
                    </a:lnTo>
                    <a:cubicBezTo>
                      <a:pt x="85306" y="1143200"/>
                      <a:pt x="0" y="1057894"/>
                      <a:pt x="0" y="952663"/>
                    </a:cubicBezTo>
                    <a:lnTo>
                      <a:pt x="0" y="190537"/>
                    </a:lnTo>
                    <a:cubicBezTo>
                      <a:pt x="0" y="85306"/>
                      <a:pt x="85306" y="0"/>
                      <a:pt x="190537" y="0"/>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x-none"/>
              </a:p>
            </p:txBody>
          </p:sp>
          <p:sp>
            <p:nvSpPr>
              <p:cNvPr id="12" name="Freeform: Shape 11">
                <a:extLst>
                  <a:ext uri="{FF2B5EF4-FFF2-40B4-BE49-F238E27FC236}">
                    <a16:creationId xmlns="" xmlns:a16="http://schemas.microsoft.com/office/drawing/2014/main" id="{6586A317-D749-78FB-2898-D4FD6AE39FB6}"/>
                  </a:ext>
                </a:extLst>
              </p:cNvPr>
              <p:cNvSpPr/>
              <p:nvPr/>
            </p:nvSpPr>
            <p:spPr>
              <a:xfrm>
                <a:off x="1004058" y="4706474"/>
                <a:ext cx="3140562" cy="1143200"/>
              </a:xfrm>
              <a:custGeom>
                <a:avLst/>
                <a:gdLst>
                  <a:gd name="connsiteX0" fmla="*/ 190537 w 3140562"/>
                  <a:gd name="connsiteY0" fmla="*/ 0 h 1143200"/>
                  <a:gd name="connsiteX1" fmla="*/ 1338460 w 3140562"/>
                  <a:gd name="connsiteY1" fmla="*/ 0 h 1143200"/>
                  <a:gd name="connsiteX2" fmla="*/ 1528997 w 3140562"/>
                  <a:gd name="connsiteY2" fmla="*/ 190537 h 1143200"/>
                  <a:gd name="connsiteX3" fmla="*/ 1528997 w 3140562"/>
                  <a:gd name="connsiteY3" fmla="*/ 408452 h 1143200"/>
                  <a:gd name="connsiteX4" fmla="*/ 3140562 w 3140562"/>
                  <a:gd name="connsiteY4" fmla="*/ 832902 h 1143200"/>
                  <a:gd name="connsiteX5" fmla="*/ 1528997 w 3140562"/>
                  <a:gd name="connsiteY5" fmla="*/ 851392 h 1143200"/>
                  <a:gd name="connsiteX6" fmla="*/ 1528997 w 3140562"/>
                  <a:gd name="connsiteY6" fmla="*/ 952663 h 1143200"/>
                  <a:gd name="connsiteX7" fmla="*/ 1338460 w 3140562"/>
                  <a:gd name="connsiteY7" fmla="*/ 1143200 h 1143200"/>
                  <a:gd name="connsiteX8" fmla="*/ 190537 w 3140562"/>
                  <a:gd name="connsiteY8" fmla="*/ 1143200 h 1143200"/>
                  <a:gd name="connsiteX9" fmla="*/ 0 w 3140562"/>
                  <a:gd name="connsiteY9" fmla="*/ 952663 h 1143200"/>
                  <a:gd name="connsiteX10" fmla="*/ 0 w 3140562"/>
                  <a:gd name="connsiteY10" fmla="*/ 190537 h 1143200"/>
                  <a:gd name="connsiteX11" fmla="*/ 190537 w 3140562"/>
                  <a:gd name="connsiteY11" fmla="*/ 0 h 11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40562" h="1143200">
                    <a:moveTo>
                      <a:pt x="190537" y="0"/>
                    </a:moveTo>
                    <a:lnTo>
                      <a:pt x="1338460" y="0"/>
                    </a:lnTo>
                    <a:cubicBezTo>
                      <a:pt x="1443691" y="0"/>
                      <a:pt x="1528997" y="85306"/>
                      <a:pt x="1528997" y="190537"/>
                    </a:cubicBezTo>
                    <a:lnTo>
                      <a:pt x="1528997" y="408452"/>
                    </a:lnTo>
                    <a:lnTo>
                      <a:pt x="3140562" y="832902"/>
                    </a:lnTo>
                    <a:lnTo>
                      <a:pt x="1528997" y="851392"/>
                    </a:lnTo>
                    <a:lnTo>
                      <a:pt x="1528997" y="952663"/>
                    </a:lnTo>
                    <a:cubicBezTo>
                      <a:pt x="1528997" y="1057894"/>
                      <a:pt x="1443691" y="1143200"/>
                      <a:pt x="1338460" y="1143200"/>
                    </a:cubicBezTo>
                    <a:lnTo>
                      <a:pt x="190537" y="1143200"/>
                    </a:lnTo>
                    <a:cubicBezTo>
                      <a:pt x="85306" y="1143200"/>
                      <a:pt x="0" y="1057894"/>
                      <a:pt x="0" y="952663"/>
                    </a:cubicBezTo>
                    <a:lnTo>
                      <a:pt x="0" y="190537"/>
                    </a:lnTo>
                    <a:cubicBezTo>
                      <a:pt x="0" y="85306"/>
                      <a:pt x="85306" y="0"/>
                      <a:pt x="190537" y="0"/>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x-none"/>
              </a:p>
            </p:txBody>
          </p:sp>
          <p:sp>
            <p:nvSpPr>
              <p:cNvPr id="21" name="Rectangle: Rounded Corners 20">
                <a:extLst>
                  <a:ext uri="{FF2B5EF4-FFF2-40B4-BE49-F238E27FC236}">
                    <a16:creationId xmlns="" xmlns:a16="http://schemas.microsoft.com/office/drawing/2014/main" id="{BEF214A1-EAF9-BCC4-A942-1D8CAD642A12}"/>
                  </a:ext>
                </a:extLst>
              </p:cNvPr>
              <p:cNvSpPr/>
              <p:nvPr/>
            </p:nvSpPr>
            <p:spPr>
              <a:xfrm>
                <a:off x="4144620" y="2773181"/>
                <a:ext cx="862982" cy="7935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2" name="Oval 21">
                <a:extLst>
                  <a:ext uri="{FF2B5EF4-FFF2-40B4-BE49-F238E27FC236}">
                    <a16:creationId xmlns="" xmlns:a16="http://schemas.microsoft.com/office/drawing/2014/main" id="{BBA5F906-4962-7AD1-721C-E78E71BDC936}"/>
                  </a:ext>
                </a:extLst>
              </p:cNvPr>
              <p:cNvSpPr/>
              <p:nvPr/>
            </p:nvSpPr>
            <p:spPr>
              <a:xfrm>
                <a:off x="4271594" y="2860899"/>
                <a:ext cx="592272" cy="6388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3" name="Rectangle: Rounded Corners 22">
                <a:extLst>
                  <a:ext uri="{FF2B5EF4-FFF2-40B4-BE49-F238E27FC236}">
                    <a16:creationId xmlns="" xmlns:a16="http://schemas.microsoft.com/office/drawing/2014/main" id="{A14F17FD-6563-D669-2344-512B50F2D1C7}"/>
                  </a:ext>
                </a:extLst>
              </p:cNvPr>
              <p:cNvSpPr/>
              <p:nvPr/>
            </p:nvSpPr>
            <p:spPr>
              <a:xfrm>
                <a:off x="5702248" y="4804817"/>
                <a:ext cx="862982" cy="7935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4" name="Rectangle: Rounded Corners 23">
                <a:extLst>
                  <a:ext uri="{FF2B5EF4-FFF2-40B4-BE49-F238E27FC236}">
                    <a16:creationId xmlns="" xmlns:a16="http://schemas.microsoft.com/office/drawing/2014/main" id="{FDFD830C-E0D4-30ED-157B-82F0463D8AAB}"/>
                  </a:ext>
                </a:extLst>
              </p:cNvPr>
              <p:cNvSpPr/>
              <p:nvPr/>
            </p:nvSpPr>
            <p:spPr>
              <a:xfrm>
                <a:off x="7370124" y="2888450"/>
                <a:ext cx="862982" cy="7935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Rectangle: Rounded Corners 24">
                <a:extLst>
                  <a:ext uri="{FF2B5EF4-FFF2-40B4-BE49-F238E27FC236}">
                    <a16:creationId xmlns="" xmlns:a16="http://schemas.microsoft.com/office/drawing/2014/main" id="{BC68A909-2637-1720-2BA2-F269B24DEA29}"/>
                  </a:ext>
                </a:extLst>
              </p:cNvPr>
              <p:cNvSpPr/>
              <p:nvPr/>
            </p:nvSpPr>
            <p:spPr>
              <a:xfrm>
                <a:off x="7416605" y="5104420"/>
                <a:ext cx="862982" cy="7935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Rectangle: Rounded Corners 25">
                <a:extLst>
                  <a:ext uri="{FF2B5EF4-FFF2-40B4-BE49-F238E27FC236}">
                    <a16:creationId xmlns="" xmlns:a16="http://schemas.microsoft.com/office/drawing/2014/main" id="{14247DC6-F960-6912-5FB6-1F7A08D247A2}"/>
                  </a:ext>
                </a:extLst>
              </p:cNvPr>
              <p:cNvSpPr/>
              <p:nvPr/>
            </p:nvSpPr>
            <p:spPr>
              <a:xfrm>
                <a:off x="4197647" y="5133450"/>
                <a:ext cx="862982" cy="7935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Rectangle: Rounded Corners 26">
                <a:extLst>
                  <a:ext uri="{FF2B5EF4-FFF2-40B4-BE49-F238E27FC236}">
                    <a16:creationId xmlns="" xmlns:a16="http://schemas.microsoft.com/office/drawing/2014/main" id="{4A14710A-338B-34AB-43FA-2DAEBDF3E8FE}"/>
                  </a:ext>
                </a:extLst>
              </p:cNvPr>
              <p:cNvSpPr/>
              <p:nvPr/>
            </p:nvSpPr>
            <p:spPr>
              <a:xfrm>
                <a:off x="5797102" y="2510716"/>
                <a:ext cx="862982" cy="7935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Oval 27">
                <a:extLst>
                  <a:ext uri="{FF2B5EF4-FFF2-40B4-BE49-F238E27FC236}">
                    <a16:creationId xmlns="" xmlns:a16="http://schemas.microsoft.com/office/drawing/2014/main" id="{76B77C45-D36C-E9C6-0F20-22862D8FADE4}"/>
                  </a:ext>
                </a:extLst>
              </p:cNvPr>
              <p:cNvSpPr/>
              <p:nvPr/>
            </p:nvSpPr>
            <p:spPr>
              <a:xfrm>
                <a:off x="4331162" y="5201613"/>
                <a:ext cx="592272" cy="6388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Oval 28">
                <a:extLst>
                  <a:ext uri="{FF2B5EF4-FFF2-40B4-BE49-F238E27FC236}">
                    <a16:creationId xmlns="" xmlns:a16="http://schemas.microsoft.com/office/drawing/2014/main" id="{DFAEEBBC-D636-A833-3AC8-96B0FA48E929}"/>
                  </a:ext>
                </a:extLst>
              </p:cNvPr>
              <p:cNvSpPr/>
              <p:nvPr/>
            </p:nvSpPr>
            <p:spPr>
              <a:xfrm>
                <a:off x="5813720" y="4891390"/>
                <a:ext cx="592272" cy="6388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Oval 29">
                <a:extLst>
                  <a:ext uri="{FF2B5EF4-FFF2-40B4-BE49-F238E27FC236}">
                    <a16:creationId xmlns="" xmlns:a16="http://schemas.microsoft.com/office/drawing/2014/main" id="{BBC9B34F-3F27-272A-B611-DA584F8EA60F}"/>
                  </a:ext>
                </a:extLst>
              </p:cNvPr>
              <p:cNvSpPr/>
              <p:nvPr/>
            </p:nvSpPr>
            <p:spPr>
              <a:xfrm>
                <a:off x="7537674" y="5194587"/>
                <a:ext cx="592272" cy="6388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Oval 30">
                <a:extLst>
                  <a:ext uri="{FF2B5EF4-FFF2-40B4-BE49-F238E27FC236}">
                    <a16:creationId xmlns="" xmlns:a16="http://schemas.microsoft.com/office/drawing/2014/main" id="{88E13D98-9CE3-9773-1404-7207370A5151}"/>
                  </a:ext>
                </a:extLst>
              </p:cNvPr>
              <p:cNvSpPr/>
              <p:nvPr/>
            </p:nvSpPr>
            <p:spPr>
              <a:xfrm>
                <a:off x="7505479" y="2949297"/>
                <a:ext cx="592272" cy="6388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2" name="Oval 31">
                <a:extLst>
                  <a:ext uri="{FF2B5EF4-FFF2-40B4-BE49-F238E27FC236}">
                    <a16:creationId xmlns="" xmlns:a16="http://schemas.microsoft.com/office/drawing/2014/main" id="{5B4154A8-A350-7B84-4D8E-F0B887D06ADF}"/>
                  </a:ext>
                </a:extLst>
              </p:cNvPr>
              <p:cNvSpPr/>
              <p:nvPr/>
            </p:nvSpPr>
            <p:spPr>
              <a:xfrm>
                <a:off x="5864376" y="2569022"/>
                <a:ext cx="592272" cy="6388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34" name="Straight Connector 33">
                <a:extLst>
                  <a:ext uri="{FF2B5EF4-FFF2-40B4-BE49-F238E27FC236}">
                    <a16:creationId xmlns="" xmlns:a16="http://schemas.microsoft.com/office/drawing/2014/main" id="{D9B62C8A-866B-91FE-EF70-DBF90929548D}"/>
                  </a:ext>
                </a:extLst>
              </p:cNvPr>
              <p:cNvCxnSpPr>
                <a:stCxn id="22" idx="7"/>
                <a:endCxn id="32" idx="2"/>
              </p:cNvCxnSpPr>
              <p:nvPr/>
            </p:nvCxnSpPr>
            <p:spPr>
              <a:xfrm flipV="1">
                <a:off x="4777130" y="2888450"/>
                <a:ext cx="1087246" cy="6600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 xmlns:a16="http://schemas.microsoft.com/office/drawing/2014/main" id="{69FB4A08-B403-22CB-97A7-1E91D98C30F0}"/>
                  </a:ext>
                </a:extLst>
              </p:cNvPr>
              <p:cNvCxnSpPr>
                <a:stCxn id="32" idx="6"/>
                <a:endCxn id="31" idx="2"/>
              </p:cNvCxnSpPr>
              <p:nvPr/>
            </p:nvCxnSpPr>
            <p:spPr>
              <a:xfrm>
                <a:off x="6456648" y="2888450"/>
                <a:ext cx="1048831" cy="38027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EBA4DA91-5AD7-2C4F-2FCD-E23B45D27BAE}"/>
                  </a:ext>
                </a:extLst>
              </p:cNvPr>
              <p:cNvCxnSpPr>
                <a:stCxn id="31" idx="4"/>
                <a:endCxn id="30" idx="0"/>
              </p:cNvCxnSpPr>
              <p:nvPr/>
            </p:nvCxnSpPr>
            <p:spPr>
              <a:xfrm>
                <a:off x="7801615" y="3588153"/>
                <a:ext cx="32195" cy="1606434"/>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 xmlns:a16="http://schemas.microsoft.com/office/drawing/2014/main" id="{0AA1BBDD-AD8C-6CF8-2905-A5815D6F3133}"/>
                  </a:ext>
                </a:extLst>
              </p:cNvPr>
              <p:cNvCxnSpPr>
                <a:stCxn id="31" idx="3"/>
                <a:endCxn id="28" idx="7"/>
              </p:cNvCxnSpPr>
              <p:nvPr/>
            </p:nvCxnSpPr>
            <p:spPr>
              <a:xfrm flipH="1">
                <a:off x="4836698" y="3494595"/>
                <a:ext cx="2755517" cy="180057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 xmlns:a16="http://schemas.microsoft.com/office/drawing/2014/main" id="{9C3D2C1C-1BEC-4D52-B5AF-B3B67708C26B}"/>
                  </a:ext>
                </a:extLst>
              </p:cNvPr>
              <p:cNvCxnSpPr>
                <a:stCxn id="29" idx="6"/>
                <a:endCxn id="30" idx="2"/>
              </p:cNvCxnSpPr>
              <p:nvPr/>
            </p:nvCxnSpPr>
            <p:spPr>
              <a:xfrm>
                <a:off x="6405992" y="5210818"/>
                <a:ext cx="1131682" cy="303197"/>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 xmlns:a16="http://schemas.microsoft.com/office/drawing/2014/main" id="{91054944-D2CC-FE95-A791-047275359FFA}"/>
                  </a:ext>
                </a:extLst>
              </p:cNvPr>
              <p:cNvSpPr txBox="1"/>
              <p:nvPr/>
            </p:nvSpPr>
            <p:spPr>
              <a:xfrm>
                <a:off x="9867245" y="2260171"/>
                <a:ext cx="1039067" cy="830997"/>
              </a:xfrm>
              <a:prstGeom prst="rect">
                <a:avLst/>
              </a:prstGeom>
              <a:noFill/>
            </p:spPr>
            <p:txBody>
              <a:bodyPr wrap="none" rtlCol="0">
                <a:spAutoFit/>
              </a:bodyPr>
              <a:lstStyle/>
              <a:p>
                <a:pPr algn="ctr"/>
                <a:r>
                  <a:rPr lang="en-IN" sz="1600" b="1" dirty="0"/>
                  <a:t>Handle</a:t>
                </a:r>
              </a:p>
              <a:p>
                <a:pPr algn="ctr"/>
                <a:r>
                  <a:rPr lang="en-IN" sz="1600" b="1" dirty="0"/>
                  <a:t>HTTP</a:t>
                </a:r>
              </a:p>
              <a:p>
                <a:pPr algn="ctr"/>
                <a:r>
                  <a:rPr lang="en-IN" sz="1600" b="1" dirty="0"/>
                  <a:t>requests</a:t>
                </a:r>
                <a:endParaRPr lang="x-none" sz="1600" b="1" dirty="0"/>
              </a:p>
            </p:txBody>
          </p:sp>
          <p:sp>
            <p:nvSpPr>
              <p:cNvPr id="44" name="TextBox 43">
                <a:extLst>
                  <a:ext uri="{FF2B5EF4-FFF2-40B4-BE49-F238E27FC236}">
                    <a16:creationId xmlns="" xmlns:a16="http://schemas.microsoft.com/office/drawing/2014/main" id="{490A9C64-C5EC-0D08-7147-B8235AC3CFB9}"/>
                  </a:ext>
                </a:extLst>
              </p:cNvPr>
              <p:cNvSpPr txBox="1"/>
              <p:nvPr/>
            </p:nvSpPr>
            <p:spPr>
              <a:xfrm>
                <a:off x="9862544" y="4543207"/>
                <a:ext cx="1428596" cy="646331"/>
              </a:xfrm>
              <a:prstGeom prst="rect">
                <a:avLst/>
              </a:prstGeom>
              <a:noFill/>
            </p:spPr>
            <p:txBody>
              <a:bodyPr wrap="none" rtlCol="0">
                <a:spAutoFit/>
              </a:bodyPr>
              <a:lstStyle/>
              <a:p>
                <a:pPr algn="ctr"/>
                <a:r>
                  <a:rPr lang="en-IN" sz="1800" b="1" dirty="0"/>
                  <a:t>Data</a:t>
                </a:r>
              </a:p>
              <a:p>
                <a:pPr algn="ctr"/>
                <a:r>
                  <a:rPr lang="en-IN" sz="1800" b="1" dirty="0"/>
                  <a:t>Processing</a:t>
                </a:r>
                <a:endParaRPr lang="x-none" sz="1800" b="1" dirty="0"/>
              </a:p>
            </p:txBody>
          </p:sp>
          <p:sp>
            <p:nvSpPr>
              <p:cNvPr id="45" name="TextBox 44">
                <a:extLst>
                  <a:ext uri="{FF2B5EF4-FFF2-40B4-BE49-F238E27FC236}">
                    <a16:creationId xmlns="" xmlns:a16="http://schemas.microsoft.com/office/drawing/2014/main" id="{C7CAF330-0830-4DCE-9247-355BF57099E7}"/>
                  </a:ext>
                </a:extLst>
              </p:cNvPr>
              <p:cNvSpPr txBox="1"/>
              <p:nvPr/>
            </p:nvSpPr>
            <p:spPr>
              <a:xfrm>
                <a:off x="1181058" y="2588515"/>
                <a:ext cx="838691" cy="369332"/>
              </a:xfrm>
              <a:prstGeom prst="rect">
                <a:avLst/>
              </a:prstGeom>
              <a:noFill/>
            </p:spPr>
            <p:txBody>
              <a:bodyPr wrap="none" rtlCol="0">
                <a:spAutoFit/>
              </a:bodyPr>
              <a:lstStyle/>
              <a:p>
                <a:r>
                  <a:rPr lang="en-IN" sz="1800" b="1" dirty="0"/>
                  <a:t>Alerts</a:t>
                </a:r>
                <a:endParaRPr lang="x-none" sz="1800" b="1" dirty="0"/>
              </a:p>
            </p:txBody>
          </p:sp>
          <p:sp>
            <p:nvSpPr>
              <p:cNvPr id="46" name="TextBox 45">
                <a:extLst>
                  <a:ext uri="{FF2B5EF4-FFF2-40B4-BE49-F238E27FC236}">
                    <a16:creationId xmlns="" xmlns:a16="http://schemas.microsoft.com/office/drawing/2014/main" id="{96C2E3F4-257C-AF6B-EE9E-AE04CFFF0C83}"/>
                  </a:ext>
                </a:extLst>
              </p:cNvPr>
              <p:cNvSpPr txBox="1"/>
              <p:nvPr/>
            </p:nvSpPr>
            <p:spPr>
              <a:xfrm>
                <a:off x="1600403" y="5026152"/>
                <a:ext cx="415498" cy="369332"/>
              </a:xfrm>
              <a:prstGeom prst="rect">
                <a:avLst/>
              </a:prstGeom>
              <a:noFill/>
            </p:spPr>
            <p:txBody>
              <a:bodyPr wrap="none" rtlCol="0">
                <a:spAutoFit/>
              </a:bodyPr>
              <a:lstStyle/>
              <a:p>
                <a:r>
                  <a:rPr lang="en-IN" sz="1800" b="1" dirty="0"/>
                  <a:t>UI</a:t>
                </a:r>
                <a:endParaRPr lang="x-none" sz="1800" b="1" dirty="0"/>
              </a:p>
            </p:txBody>
          </p:sp>
        </p:grpSp>
      </p:grpSp>
    </p:spTree>
    <p:extLst>
      <p:ext uri="{BB962C8B-B14F-4D97-AF65-F5344CB8AC3E}">
        <p14:creationId xmlns:p14="http://schemas.microsoft.com/office/powerpoint/2010/main" val="58900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382329-4F82-632B-064D-5D9CB5B920BB}"/>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Microservices</a:t>
            </a:r>
            <a:endParaRPr lang="x-none" sz="3600" b="1" dirty="0">
              <a:solidFill>
                <a:srgbClr val="E95332"/>
              </a:solidFill>
              <a:latin typeface="Candara" panose="020E0502030303020204" pitchFamily="34" charset="0"/>
            </a:endParaRPr>
          </a:p>
        </p:txBody>
      </p:sp>
      <p:sp>
        <p:nvSpPr>
          <p:cNvPr id="11" name="Content Placeholder 10"/>
          <p:cNvSpPr>
            <a:spLocks noGrp="1"/>
          </p:cNvSpPr>
          <p:nvPr>
            <p:ph idx="1"/>
          </p:nvPr>
        </p:nvSpPr>
        <p:spPr/>
        <p:txBody>
          <a:bodyPr/>
          <a:lstStyle/>
          <a:p>
            <a:endParaRPr lang="en-IN"/>
          </a:p>
        </p:txBody>
      </p:sp>
      <p:sp>
        <p:nvSpPr>
          <p:cNvPr id="24" name="TextBox 23">
            <a:extLst>
              <a:ext uri="{FF2B5EF4-FFF2-40B4-BE49-F238E27FC236}">
                <a16:creationId xmlns="" xmlns:a16="http://schemas.microsoft.com/office/drawing/2014/main" id="{509A6D11-514C-9CA1-695F-D7E8D37A1508}"/>
              </a:ext>
            </a:extLst>
          </p:cNvPr>
          <p:cNvSpPr txBox="1"/>
          <p:nvPr/>
        </p:nvSpPr>
        <p:spPr>
          <a:xfrm>
            <a:off x="848311" y="1251675"/>
            <a:ext cx="4421273" cy="1685846"/>
          </a:xfrm>
          <a:prstGeom prst="rect">
            <a:avLst/>
          </a:prstGeom>
          <a:noFill/>
        </p:spPr>
        <p:txBody>
          <a:bodyPr wrap="square" rtlCol="0">
            <a:spAutoFit/>
          </a:bodyPr>
          <a:lstStyle/>
          <a:p>
            <a:pPr>
              <a:lnSpc>
                <a:spcPct val="150000"/>
              </a:lnSpc>
            </a:pPr>
            <a:r>
              <a:rPr lang="en-IN" sz="2400" dirty="0">
                <a:latin typeface="Arial" panose="020B0604020202020204" pitchFamily="34" charset="0"/>
                <a:cs typeface="Arial" panose="020B0604020202020204" pitchFamily="34" charset="0"/>
              </a:rPr>
              <a:t>Language agnostic </a:t>
            </a:r>
          </a:p>
          <a:p>
            <a:pPr>
              <a:lnSpc>
                <a:spcPct val="150000"/>
              </a:lnSpc>
            </a:pPr>
            <a:r>
              <a:rPr lang="en-IN" sz="2400" dirty="0">
                <a:latin typeface="Arial" panose="020B0604020202020204" pitchFamily="34" charset="0"/>
                <a:cs typeface="Arial" panose="020B0604020202020204" pitchFamily="34" charset="0"/>
              </a:rPr>
              <a:t>Scaled separately </a:t>
            </a:r>
          </a:p>
          <a:p>
            <a:pPr>
              <a:lnSpc>
                <a:spcPct val="150000"/>
              </a:lnSpc>
            </a:pPr>
            <a:r>
              <a:rPr lang="en-IN" sz="2400" dirty="0">
                <a:latin typeface="Arial" panose="020B0604020202020204" pitchFamily="34" charset="0"/>
                <a:cs typeface="Arial" panose="020B0604020202020204" pitchFamily="34" charset="0"/>
              </a:rPr>
              <a:t>Upgraded separately </a:t>
            </a:r>
            <a:endParaRPr lang="x-none" sz="24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 xmlns:a16="http://schemas.microsoft.com/office/drawing/2014/main" id="{DE867998-C25D-4542-A49A-9A5401EEB5EE}"/>
              </a:ext>
            </a:extLst>
          </p:cNvPr>
          <p:cNvGrpSpPr/>
          <p:nvPr/>
        </p:nvGrpSpPr>
        <p:grpSpPr>
          <a:xfrm>
            <a:off x="6809013" y="1526023"/>
            <a:ext cx="3723071" cy="3512680"/>
            <a:chOff x="5753211" y="1808827"/>
            <a:chExt cx="3723071" cy="3512680"/>
          </a:xfrm>
        </p:grpSpPr>
        <p:sp>
          <p:nvSpPr>
            <p:cNvPr id="4" name="Oval 3">
              <a:extLst>
                <a:ext uri="{FF2B5EF4-FFF2-40B4-BE49-F238E27FC236}">
                  <a16:creationId xmlns="" xmlns:a16="http://schemas.microsoft.com/office/drawing/2014/main" id="{723E1CD0-26D1-6CC7-F0F0-24F59892AED2}"/>
                </a:ext>
              </a:extLst>
            </p:cNvPr>
            <p:cNvSpPr/>
            <p:nvPr/>
          </p:nvSpPr>
          <p:spPr>
            <a:xfrm>
              <a:off x="6228414" y="2630157"/>
              <a:ext cx="839449" cy="794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5" name="Oval 4">
              <a:extLst>
                <a:ext uri="{FF2B5EF4-FFF2-40B4-BE49-F238E27FC236}">
                  <a16:creationId xmlns="" xmlns:a16="http://schemas.microsoft.com/office/drawing/2014/main" id="{6909DBBB-0748-6508-8EDF-FFC5D4882560}"/>
                </a:ext>
              </a:extLst>
            </p:cNvPr>
            <p:cNvSpPr/>
            <p:nvPr/>
          </p:nvSpPr>
          <p:spPr>
            <a:xfrm>
              <a:off x="8636833" y="2460269"/>
              <a:ext cx="839449" cy="794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6" name="Oval 5">
              <a:extLst>
                <a:ext uri="{FF2B5EF4-FFF2-40B4-BE49-F238E27FC236}">
                  <a16:creationId xmlns="" xmlns:a16="http://schemas.microsoft.com/office/drawing/2014/main" id="{D9D7D3D9-9724-1AEF-798A-6D1750317027}"/>
                </a:ext>
              </a:extLst>
            </p:cNvPr>
            <p:cNvSpPr/>
            <p:nvPr/>
          </p:nvSpPr>
          <p:spPr>
            <a:xfrm>
              <a:off x="7395148" y="4527028"/>
              <a:ext cx="839449" cy="794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7" name="Oval 6">
              <a:extLst>
                <a:ext uri="{FF2B5EF4-FFF2-40B4-BE49-F238E27FC236}">
                  <a16:creationId xmlns="" xmlns:a16="http://schemas.microsoft.com/office/drawing/2014/main" id="{93F8A23F-3662-5923-AD26-81DFE4341465}"/>
                </a:ext>
              </a:extLst>
            </p:cNvPr>
            <p:cNvSpPr/>
            <p:nvPr/>
          </p:nvSpPr>
          <p:spPr>
            <a:xfrm>
              <a:off x="7470100" y="1808827"/>
              <a:ext cx="689547" cy="59960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8" name="Oval 7">
              <a:extLst>
                <a:ext uri="{FF2B5EF4-FFF2-40B4-BE49-F238E27FC236}">
                  <a16:creationId xmlns="" xmlns:a16="http://schemas.microsoft.com/office/drawing/2014/main" id="{BBE57C4C-14D4-FEBE-C7B5-383BDFD87D54}"/>
                </a:ext>
              </a:extLst>
            </p:cNvPr>
            <p:cNvSpPr/>
            <p:nvPr/>
          </p:nvSpPr>
          <p:spPr>
            <a:xfrm>
              <a:off x="8786735" y="4227224"/>
              <a:ext cx="689547" cy="59960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10" name="Straight Connector 9">
              <a:extLst>
                <a:ext uri="{FF2B5EF4-FFF2-40B4-BE49-F238E27FC236}">
                  <a16:creationId xmlns="" xmlns:a16="http://schemas.microsoft.com/office/drawing/2014/main" id="{C9766FF9-49A0-4FF6-4CB7-9161084C0113}"/>
                </a:ext>
              </a:extLst>
            </p:cNvPr>
            <p:cNvCxnSpPr>
              <a:cxnSpLocks/>
              <a:stCxn id="4" idx="7"/>
              <a:endCxn id="7" idx="3"/>
            </p:cNvCxnSpPr>
            <p:nvPr/>
          </p:nvCxnSpPr>
          <p:spPr>
            <a:xfrm flipV="1">
              <a:off x="6944929" y="2320624"/>
              <a:ext cx="626153" cy="42588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 xmlns:a16="http://schemas.microsoft.com/office/drawing/2014/main" id="{C1D3D038-4830-1E6F-E38B-F431141D7F1D}"/>
                </a:ext>
              </a:extLst>
            </p:cNvPr>
            <p:cNvCxnSpPr>
              <a:stCxn id="7" idx="6"/>
              <a:endCxn id="5" idx="1"/>
            </p:cNvCxnSpPr>
            <p:nvPr/>
          </p:nvCxnSpPr>
          <p:spPr>
            <a:xfrm>
              <a:off x="8159647" y="2108631"/>
              <a:ext cx="600120" cy="46798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37BCCB40-975B-F9B0-24D9-D2F9973CBE57}"/>
                </a:ext>
              </a:extLst>
            </p:cNvPr>
            <p:cNvCxnSpPr>
              <a:stCxn id="5" idx="4"/>
              <a:endCxn id="8" idx="0"/>
            </p:cNvCxnSpPr>
            <p:nvPr/>
          </p:nvCxnSpPr>
          <p:spPr>
            <a:xfrm>
              <a:off x="9056558" y="3254748"/>
              <a:ext cx="74951" cy="97247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 xmlns:a16="http://schemas.microsoft.com/office/drawing/2014/main" id="{F40182E1-7F1C-0354-531C-D6327E8FE6C0}"/>
                </a:ext>
              </a:extLst>
            </p:cNvPr>
            <p:cNvCxnSpPr>
              <a:stCxn id="6" idx="6"/>
              <a:endCxn id="8" idx="2"/>
            </p:cNvCxnSpPr>
            <p:nvPr/>
          </p:nvCxnSpPr>
          <p:spPr>
            <a:xfrm flipV="1">
              <a:off x="8234597" y="4527028"/>
              <a:ext cx="552138" cy="397240"/>
            </a:xfrm>
            <a:prstGeom prst="line">
              <a:avLst/>
            </a:prstGeom>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 xmlns:a16="http://schemas.microsoft.com/office/drawing/2014/main" id="{79712D78-9AF4-6BB3-2FFE-D09C7E0139E7}"/>
                </a:ext>
              </a:extLst>
            </p:cNvPr>
            <p:cNvSpPr/>
            <p:nvPr/>
          </p:nvSpPr>
          <p:spPr>
            <a:xfrm>
              <a:off x="5753211" y="4150319"/>
              <a:ext cx="839449" cy="794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23" name="Straight Connector 22">
              <a:extLst>
                <a:ext uri="{FF2B5EF4-FFF2-40B4-BE49-F238E27FC236}">
                  <a16:creationId xmlns="" xmlns:a16="http://schemas.microsoft.com/office/drawing/2014/main" id="{7AE63AD3-8E24-625B-98CB-74B00E6E1DCB}"/>
                </a:ext>
              </a:extLst>
            </p:cNvPr>
            <p:cNvCxnSpPr>
              <a:stCxn id="21" idx="6"/>
              <a:endCxn id="5" idx="3"/>
            </p:cNvCxnSpPr>
            <p:nvPr/>
          </p:nvCxnSpPr>
          <p:spPr>
            <a:xfrm flipV="1">
              <a:off x="6592660" y="3138399"/>
              <a:ext cx="2167107" cy="1409160"/>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 xmlns:a16="http://schemas.microsoft.com/office/drawing/2014/main" id="{8C9C3E03-1DA2-0127-C5B6-CF5371193032}"/>
                </a:ext>
              </a:extLst>
            </p:cNvPr>
            <p:cNvPicPr>
              <a:picLocks noChangeAspect="1"/>
            </p:cNvPicPr>
            <p:nvPr/>
          </p:nvPicPr>
          <p:blipFill>
            <a:blip r:embed="rId2"/>
            <a:stretch>
              <a:fillRect/>
            </a:stretch>
          </p:blipFill>
          <p:spPr>
            <a:xfrm>
              <a:off x="8844777" y="2665015"/>
              <a:ext cx="431530" cy="348008"/>
            </a:xfrm>
            <a:prstGeom prst="rect">
              <a:avLst/>
            </a:prstGeom>
          </p:spPr>
        </p:pic>
        <p:pic>
          <p:nvPicPr>
            <p:cNvPr id="28" name="Picture 27">
              <a:extLst>
                <a:ext uri="{FF2B5EF4-FFF2-40B4-BE49-F238E27FC236}">
                  <a16:creationId xmlns="" xmlns:a16="http://schemas.microsoft.com/office/drawing/2014/main" id="{6ABB573F-9D20-7780-E087-EB2DE4F87E16}"/>
                </a:ext>
              </a:extLst>
            </p:cNvPr>
            <p:cNvPicPr>
              <a:picLocks noChangeAspect="1"/>
            </p:cNvPicPr>
            <p:nvPr/>
          </p:nvPicPr>
          <p:blipFill>
            <a:blip r:embed="rId3"/>
            <a:stretch>
              <a:fillRect/>
            </a:stretch>
          </p:blipFill>
          <p:spPr>
            <a:xfrm>
              <a:off x="5903113" y="4326477"/>
              <a:ext cx="550389" cy="500354"/>
            </a:xfrm>
            <a:prstGeom prst="rect">
              <a:avLst/>
            </a:prstGeom>
          </p:spPr>
        </p:pic>
      </p:grpSp>
    </p:spTree>
    <p:extLst>
      <p:ext uri="{BB962C8B-B14F-4D97-AF65-F5344CB8AC3E}">
        <p14:creationId xmlns:p14="http://schemas.microsoft.com/office/powerpoint/2010/main" val="362028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3D2E93-0DD6-4A1C-0F89-C9F17FF2EF06}"/>
              </a:ext>
            </a:extLst>
          </p:cNvPr>
          <p:cNvSpPr>
            <a:spLocks noGrp="1"/>
          </p:cNvSpPr>
          <p:nvPr>
            <p:ph type="ctrTitle" idx="4294967295"/>
          </p:nvPr>
        </p:nvSpPr>
        <p:spPr>
          <a:xfrm>
            <a:off x="273377" y="1431561"/>
            <a:ext cx="11623250" cy="2198687"/>
          </a:xfrm>
        </p:spPr>
        <p:txBody>
          <a:bodyPr>
            <a:normAutofit/>
          </a:bodyPr>
          <a:lstStyle/>
          <a:p>
            <a:r>
              <a:rPr lang="en-US" dirty="0">
                <a:latin typeface="Arial" panose="020B0604020202020204" pitchFamily="34" charset="0"/>
                <a:cs typeface="Arial" panose="020B0604020202020204" pitchFamily="34" charset="0"/>
              </a:rPr>
              <a:t>A shift in Application Packaging and Runtime </a:t>
            </a:r>
            <a:endParaRPr lang="x-none"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 xmlns:a16="http://schemas.microsoft.com/office/drawing/2014/main" id="{CFDB4C96-3748-4A7C-BBC3-B1FDEEBE8D53}"/>
              </a:ext>
            </a:extLst>
          </p:cNvPr>
          <p:cNvGrpSpPr/>
          <p:nvPr/>
        </p:nvGrpSpPr>
        <p:grpSpPr>
          <a:xfrm>
            <a:off x="4976733" y="3228039"/>
            <a:ext cx="2053653" cy="2198400"/>
            <a:chOff x="4976733" y="3630248"/>
            <a:chExt cx="2053653" cy="2198400"/>
          </a:xfrm>
        </p:grpSpPr>
        <p:sp>
          <p:nvSpPr>
            <p:cNvPr id="3" name="Cube 2">
              <a:extLst>
                <a:ext uri="{FF2B5EF4-FFF2-40B4-BE49-F238E27FC236}">
                  <a16:creationId xmlns="" xmlns:a16="http://schemas.microsoft.com/office/drawing/2014/main" id="{6AB34D7F-05B0-A1D3-7DDF-6E14614D8A9B}"/>
                </a:ext>
              </a:extLst>
            </p:cNvPr>
            <p:cNvSpPr/>
            <p:nvPr/>
          </p:nvSpPr>
          <p:spPr>
            <a:xfrm>
              <a:off x="4976733" y="3630248"/>
              <a:ext cx="2053653" cy="2198400"/>
            </a:xfrm>
            <a:prstGeom prst="cube">
              <a:avLst/>
            </a:prstGeom>
            <a:solidFill>
              <a:schemeClr val="bg2"/>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4" name="Arrow: Up 3">
              <a:extLst>
                <a:ext uri="{FF2B5EF4-FFF2-40B4-BE49-F238E27FC236}">
                  <a16:creationId xmlns="" xmlns:a16="http://schemas.microsoft.com/office/drawing/2014/main" id="{189839D7-F5AE-7B28-36E1-07F4E01F5D60}"/>
                </a:ext>
              </a:extLst>
            </p:cNvPr>
            <p:cNvSpPr/>
            <p:nvPr/>
          </p:nvSpPr>
          <p:spPr>
            <a:xfrm>
              <a:off x="6595672" y="5156616"/>
              <a:ext cx="74951" cy="269823"/>
            </a:xfrm>
            <a:prstGeom prst="up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6" name="Straight Connector 5">
              <a:extLst>
                <a:ext uri="{FF2B5EF4-FFF2-40B4-BE49-F238E27FC236}">
                  <a16:creationId xmlns="" xmlns:a16="http://schemas.microsoft.com/office/drawing/2014/main" id="{A7811EFC-6021-E455-169D-9A53CB2A180F}"/>
                </a:ext>
              </a:extLst>
            </p:cNvPr>
            <p:cNvCxnSpPr>
              <a:cxnSpLocks/>
            </p:cNvCxnSpPr>
            <p:nvPr/>
          </p:nvCxnSpPr>
          <p:spPr>
            <a:xfrm>
              <a:off x="5216577" y="3807502"/>
              <a:ext cx="15739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647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2F9A5-9618-70FB-45B5-FE85FDAA968F}"/>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Containerizing an app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9A83498A-4902-D15E-152E-8079C2F697FF}"/>
              </a:ext>
            </a:extLst>
          </p:cNvPr>
          <p:cNvPicPr>
            <a:picLocks noChangeAspect="1"/>
          </p:cNvPicPr>
          <p:nvPr/>
        </p:nvPicPr>
        <p:blipFill>
          <a:blip r:embed="rId2"/>
          <a:stretch>
            <a:fillRect/>
          </a:stretch>
        </p:blipFill>
        <p:spPr>
          <a:xfrm>
            <a:off x="728507" y="1813810"/>
            <a:ext cx="2794182" cy="2234315"/>
          </a:xfrm>
          <a:prstGeom prst="rect">
            <a:avLst/>
          </a:prstGeom>
        </p:spPr>
      </p:pic>
      <p:pic>
        <p:nvPicPr>
          <p:cNvPr id="7" name="Picture 6">
            <a:extLst>
              <a:ext uri="{FF2B5EF4-FFF2-40B4-BE49-F238E27FC236}">
                <a16:creationId xmlns="" xmlns:a16="http://schemas.microsoft.com/office/drawing/2014/main" id="{962FE387-0106-0269-93D0-19C43135DC47}"/>
              </a:ext>
            </a:extLst>
          </p:cNvPr>
          <p:cNvPicPr>
            <a:picLocks noChangeAspect="1"/>
          </p:cNvPicPr>
          <p:nvPr/>
        </p:nvPicPr>
        <p:blipFill>
          <a:blip r:embed="rId3"/>
          <a:stretch>
            <a:fillRect/>
          </a:stretch>
        </p:blipFill>
        <p:spPr>
          <a:xfrm>
            <a:off x="3141923" y="3859166"/>
            <a:ext cx="2794182" cy="2482920"/>
          </a:xfrm>
          <a:prstGeom prst="rect">
            <a:avLst/>
          </a:prstGeom>
        </p:spPr>
      </p:pic>
      <p:pic>
        <p:nvPicPr>
          <p:cNvPr id="9" name="Picture 8">
            <a:extLst>
              <a:ext uri="{FF2B5EF4-FFF2-40B4-BE49-F238E27FC236}">
                <a16:creationId xmlns="" xmlns:a16="http://schemas.microsoft.com/office/drawing/2014/main" id="{0AE7ECE6-781C-EBE6-082A-A45658E2E7F6}"/>
              </a:ext>
            </a:extLst>
          </p:cNvPr>
          <p:cNvPicPr>
            <a:picLocks noChangeAspect="1"/>
          </p:cNvPicPr>
          <p:nvPr/>
        </p:nvPicPr>
        <p:blipFill>
          <a:blip r:embed="rId4"/>
          <a:stretch>
            <a:fillRect/>
          </a:stretch>
        </p:blipFill>
        <p:spPr>
          <a:xfrm>
            <a:off x="5438072" y="1813810"/>
            <a:ext cx="3192987" cy="2234315"/>
          </a:xfrm>
          <a:prstGeom prst="rect">
            <a:avLst/>
          </a:prstGeom>
        </p:spPr>
      </p:pic>
      <p:pic>
        <p:nvPicPr>
          <p:cNvPr id="11" name="Picture 10">
            <a:extLst>
              <a:ext uri="{FF2B5EF4-FFF2-40B4-BE49-F238E27FC236}">
                <a16:creationId xmlns="" xmlns:a16="http://schemas.microsoft.com/office/drawing/2014/main" id="{8CB3B7B5-EE2F-0185-B97A-C2D8BDA75432}"/>
              </a:ext>
            </a:extLst>
          </p:cNvPr>
          <p:cNvPicPr>
            <a:picLocks noChangeAspect="1"/>
          </p:cNvPicPr>
          <p:nvPr/>
        </p:nvPicPr>
        <p:blipFill>
          <a:blip r:embed="rId5"/>
          <a:stretch>
            <a:fillRect/>
          </a:stretch>
        </p:blipFill>
        <p:spPr>
          <a:xfrm>
            <a:off x="8232255" y="3859166"/>
            <a:ext cx="3025358" cy="2482920"/>
          </a:xfrm>
          <a:prstGeom prst="rect">
            <a:avLst/>
          </a:prstGeom>
        </p:spPr>
      </p:pic>
    </p:spTree>
    <p:extLst>
      <p:ext uri="{BB962C8B-B14F-4D97-AF65-F5344CB8AC3E}">
        <p14:creationId xmlns:p14="http://schemas.microsoft.com/office/powerpoint/2010/main" val="3464310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ED8C9-1472-B525-3D24-60C50E34B87F}"/>
              </a:ext>
            </a:extLst>
          </p:cNvPr>
          <p:cNvSpPr>
            <a:spLocks noGrp="1"/>
          </p:cNvSpPr>
          <p:nvPr>
            <p:ph type="title"/>
          </p:nvPr>
        </p:nvSpPr>
        <p:spPr>
          <a:xfrm>
            <a:off x="838200" y="94269"/>
            <a:ext cx="10515600" cy="820132"/>
          </a:xfrm>
        </p:spPr>
        <p:txBody>
          <a:bodyPr>
            <a:normAutofit/>
          </a:bodyPr>
          <a:lstStyle/>
          <a:p>
            <a:r>
              <a:rPr lang="en-IN" sz="3600" b="1" dirty="0">
                <a:solidFill>
                  <a:srgbClr val="E95332"/>
                </a:solidFill>
                <a:latin typeface="Candara" panose="020E0502030303020204" pitchFamily="34" charset="0"/>
              </a:rPr>
              <a:t>Run multiple containers </a:t>
            </a:r>
            <a:endParaRPr lang="x-none" sz="3600" b="1" dirty="0">
              <a:solidFill>
                <a:srgbClr val="E95332"/>
              </a:solidFill>
              <a:latin typeface="Candara" panose="020E0502030303020204" pitchFamily="34" charset="0"/>
            </a:endParaRPr>
          </a:p>
        </p:txBody>
      </p:sp>
      <p:pic>
        <p:nvPicPr>
          <p:cNvPr id="5" name="Picture 4">
            <a:extLst>
              <a:ext uri="{FF2B5EF4-FFF2-40B4-BE49-F238E27FC236}">
                <a16:creationId xmlns="" xmlns:a16="http://schemas.microsoft.com/office/drawing/2014/main" id="{EC9E7CB4-BC4A-E3EF-A3A6-7AD0169F76B2}"/>
              </a:ext>
            </a:extLst>
          </p:cNvPr>
          <p:cNvPicPr>
            <a:picLocks noChangeAspect="1"/>
          </p:cNvPicPr>
          <p:nvPr/>
        </p:nvPicPr>
        <p:blipFill>
          <a:blip r:embed="rId2"/>
          <a:stretch>
            <a:fillRect/>
          </a:stretch>
        </p:blipFill>
        <p:spPr>
          <a:xfrm>
            <a:off x="2670747" y="1897569"/>
            <a:ext cx="6850505" cy="3883469"/>
          </a:xfrm>
          <a:prstGeom prst="rect">
            <a:avLst/>
          </a:prstGeom>
          <a:ln>
            <a:solidFill>
              <a:schemeClr val="tx1"/>
            </a:solidFill>
          </a:ln>
        </p:spPr>
      </p:pic>
    </p:spTree>
    <p:extLst>
      <p:ext uri="{BB962C8B-B14F-4D97-AF65-F5344CB8AC3E}">
        <p14:creationId xmlns:p14="http://schemas.microsoft.com/office/powerpoint/2010/main" val="464099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57D0-9267-8EBC-9E63-3FE8B8459A70}"/>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Orchestrate containers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716C1172-683C-70F5-C9F1-E52C880AFE86}"/>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Run many containers on multiple hosts </a:t>
            </a:r>
          </a:p>
          <a:p>
            <a:r>
              <a:rPr lang="en-US" sz="2400" dirty="0">
                <a:latin typeface="Arial" panose="020B0604020202020204" pitchFamily="34" charset="0"/>
                <a:cs typeface="Arial" panose="020B0604020202020204" pitchFamily="34" charset="0"/>
              </a:rPr>
              <a:t>Scale - manage several instances (replicas) of the same container</a:t>
            </a:r>
          </a:p>
          <a:p>
            <a:r>
              <a:rPr lang="en-IN" sz="2400" dirty="0">
                <a:latin typeface="Arial" panose="020B0604020202020204" pitchFamily="34" charset="0"/>
                <a:cs typeface="Arial" panose="020B0604020202020204" pitchFamily="34" charset="0"/>
              </a:rPr>
              <a:t>Manage a container based environment</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890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FDC2DE-A273-1DC2-33FF-D34FCA484EF6}"/>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Container orchestration platforms </a:t>
            </a:r>
            <a:endParaRPr lang="x-none" sz="3600" b="1" dirty="0">
              <a:solidFill>
                <a:srgbClr val="E95332"/>
              </a:solidFill>
              <a:latin typeface="Candara" panose="020E0502030303020204" pitchFamily="34" charset="0"/>
            </a:endParaRPr>
          </a:p>
        </p:txBody>
      </p:sp>
      <p:sp>
        <p:nvSpPr>
          <p:cNvPr id="10" name="Content Placeholder 9"/>
          <p:cNvSpPr>
            <a:spLocks noGrp="1"/>
          </p:cNvSpPr>
          <p:nvPr>
            <p:ph idx="1"/>
          </p:nvPr>
        </p:nvSpPr>
        <p:spPr/>
        <p:txBody>
          <a:bodyPr/>
          <a:lstStyle/>
          <a:p>
            <a:endParaRPr lang="en-IN"/>
          </a:p>
        </p:txBody>
      </p:sp>
      <p:grpSp>
        <p:nvGrpSpPr>
          <p:cNvPr id="9" name="Group 8">
            <a:extLst>
              <a:ext uri="{FF2B5EF4-FFF2-40B4-BE49-F238E27FC236}">
                <a16:creationId xmlns="" xmlns:a16="http://schemas.microsoft.com/office/drawing/2014/main" id="{8F513F10-B0A3-41E9-ADAB-54F06230DEF2}"/>
              </a:ext>
            </a:extLst>
          </p:cNvPr>
          <p:cNvGrpSpPr/>
          <p:nvPr/>
        </p:nvGrpSpPr>
        <p:grpSpPr>
          <a:xfrm>
            <a:off x="8097678" y="2203860"/>
            <a:ext cx="2308486" cy="2903530"/>
            <a:chOff x="8169638" y="2976562"/>
            <a:chExt cx="2308486" cy="2903530"/>
          </a:xfrm>
        </p:grpSpPr>
        <p:sp>
          <p:nvSpPr>
            <p:cNvPr id="5" name="Rectangle: Rounded Corners 4">
              <a:extLst>
                <a:ext uri="{FF2B5EF4-FFF2-40B4-BE49-F238E27FC236}">
                  <a16:creationId xmlns="" xmlns:a16="http://schemas.microsoft.com/office/drawing/2014/main" id="{94937F92-0131-0EBB-21ED-045E5687816E}"/>
                </a:ext>
              </a:extLst>
            </p:cNvPr>
            <p:cNvSpPr/>
            <p:nvPr/>
          </p:nvSpPr>
          <p:spPr>
            <a:xfrm>
              <a:off x="8274570" y="4736892"/>
              <a:ext cx="2203554" cy="1143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OKD (</a:t>
              </a:r>
              <a:r>
                <a:rPr lang="en-IN" sz="2400" dirty="0" err="1">
                  <a:solidFill>
                    <a:schemeClr val="tx1"/>
                  </a:solidFill>
                </a:rPr>
                <a:t>Openshift</a:t>
              </a:r>
              <a:r>
                <a:rPr lang="en-IN" sz="2400" dirty="0">
                  <a:solidFill>
                    <a:schemeClr val="tx1"/>
                  </a:solidFill>
                </a:rPr>
                <a:t>)</a:t>
              </a:r>
              <a:r>
                <a:rPr lang="en-IN" dirty="0"/>
                <a:t> </a:t>
              </a:r>
              <a:endParaRPr lang="x-none" dirty="0"/>
            </a:p>
          </p:txBody>
        </p:sp>
        <p:pic>
          <p:nvPicPr>
            <p:cNvPr id="6" name="Picture 5">
              <a:extLst>
                <a:ext uri="{FF2B5EF4-FFF2-40B4-BE49-F238E27FC236}">
                  <a16:creationId xmlns="" xmlns:a16="http://schemas.microsoft.com/office/drawing/2014/main" id="{2B3E7DB0-9573-2B44-2874-F396A0D56F1E}"/>
                </a:ext>
              </a:extLst>
            </p:cNvPr>
            <p:cNvPicPr>
              <a:picLocks noChangeAspect="1"/>
            </p:cNvPicPr>
            <p:nvPr/>
          </p:nvPicPr>
          <p:blipFill>
            <a:blip r:embed="rId2"/>
            <a:stretch>
              <a:fillRect/>
            </a:stretch>
          </p:blipFill>
          <p:spPr>
            <a:xfrm>
              <a:off x="8169638" y="2976562"/>
              <a:ext cx="2308485" cy="1143200"/>
            </a:xfrm>
            <a:prstGeom prst="rect">
              <a:avLst/>
            </a:prstGeom>
          </p:spPr>
        </p:pic>
      </p:grpSp>
      <p:grpSp>
        <p:nvGrpSpPr>
          <p:cNvPr id="7" name="Group 6">
            <a:extLst>
              <a:ext uri="{FF2B5EF4-FFF2-40B4-BE49-F238E27FC236}">
                <a16:creationId xmlns="" xmlns:a16="http://schemas.microsoft.com/office/drawing/2014/main" id="{E0245F78-2AB6-4830-B34A-371C1AB08C52}"/>
              </a:ext>
            </a:extLst>
          </p:cNvPr>
          <p:cNvGrpSpPr/>
          <p:nvPr/>
        </p:nvGrpSpPr>
        <p:grpSpPr>
          <a:xfrm>
            <a:off x="1890770" y="2203860"/>
            <a:ext cx="2203554" cy="2884381"/>
            <a:chOff x="2173574" y="2995711"/>
            <a:chExt cx="2203554" cy="2884381"/>
          </a:xfrm>
        </p:grpSpPr>
        <p:sp>
          <p:nvSpPr>
            <p:cNvPr id="4" name="Flowchart: Alternate Process 3">
              <a:extLst>
                <a:ext uri="{FF2B5EF4-FFF2-40B4-BE49-F238E27FC236}">
                  <a16:creationId xmlns="" xmlns:a16="http://schemas.microsoft.com/office/drawing/2014/main" id="{CEE63289-F277-5AB8-2A56-E4391DCE3D59}"/>
                </a:ext>
              </a:extLst>
            </p:cNvPr>
            <p:cNvSpPr/>
            <p:nvPr/>
          </p:nvSpPr>
          <p:spPr>
            <a:xfrm>
              <a:off x="2173574" y="4736892"/>
              <a:ext cx="2203554" cy="1143200"/>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Kubernetes</a:t>
              </a:r>
              <a:r>
                <a:rPr lang="en-IN" dirty="0"/>
                <a:t> </a:t>
              </a:r>
              <a:endParaRPr lang="x-none" dirty="0"/>
            </a:p>
          </p:txBody>
        </p:sp>
        <p:pic>
          <p:nvPicPr>
            <p:cNvPr id="8" name="Picture 7">
              <a:extLst>
                <a:ext uri="{FF2B5EF4-FFF2-40B4-BE49-F238E27FC236}">
                  <a16:creationId xmlns="" xmlns:a16="http://schemas.microsoft.com/office/drawing/2014/main" id="{D97A04A6-6ED6-851B-FC7E-48FAC37CA2D3}"/>
                </a:ext>
              </a:extLst>
            </p:cNvPr>
            <p:cNvPicPr>
              <a:picLocks noChangeAspect="1"/>
            </p:cNvPicPr>
            <p:nvPr/>
          </p:nvPicPr>
          <p:blipFill>
            <a:blip r:embed="rId3"/>
            <a:stretch>
              <a:fillRect/>
            </a:stretch>
          </p:blipFill>
          <p:spPr>
            <a:xfrm>
              <a:off x="2503357" y="2995711"/>
              <a:ext cx="1519006" cy="1306465"/>
            </a:xfrm>
            <a:prstGeom prst="rect">
              <a:avLst/>
            </a:prstGeom>
          </p:spPr>
        </p:pic>
      </p:grpSp>
    </p:spTree>
    <p:extLst>
      <p:ext uri="{BB962C8B-B14F-4D97-AF65-F5344CB8AC3E}">
        <p14:creationId xmlns:p14="http://schemas.microsoft.com/office/powerpoint/2010/main" val="4099340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4EEAE4-5130-2D76-DB12-1F9F7AA3E212}"/>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Kubernetes building blocks (some…)</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0021BC1F-0B87-7711-05C2-A1A47500A22D}"/>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Pod - a group of one or more containers, with shared storage/network</a:t>
            </a:r>
          </a:p>
          <a:p>
            <a:r>
              <a:rPr lang="en-US" sz="2400" dirty="0">
                <a:latin typeface="Arial" panose="020B0604020202020204" pitchFamily="34" charset="0"/>
                <a:cs typeface="Arial" panose="020B0604020202020204" pitchFamily="34" charset="0"/>
              </a:rPr>
              <a:t>Deployment - manages pod definition and defines replicas of pods </a:t>
            </a:r>
          </a:p>
          <a:p>
            <a:r>
              <a:rPr lang="en-US" sz="2400" dirty="0">
                <a:latin typeface="Arial" panose="020B0604020202020204" pitchFamily="34" charset="0"/>
                <a:cs typeface="Arial" panose="020B0604020202020204" pitchFamily="34" charset="0"/>
              </a:rPr>
              <a:t>Service - an abstraction, an access point to a set of Pods </a:t>
            </a:r>
          </a:p>
          <a:p>
            <a:pPr lvl="1">
              <a:buFont typeface="Courier New" panose="02070309020205020404" pitchFamily="49" charset="0"/>
              <a:buChar char="o"/>
            </a:pPr>
            <a:r>
              <a:rPr lang="en-IN" dirty="0">
                <a:latin typeface="Arial" panose="020B0604020202020204" pitchFamily="34" charset="0"/>
                <a:cs typeface="Arial" panose="020B0604020202020204" pitchFamily="34" charset="0"/>
              </a:rPr>
              <a:t>Sometimes called a microservice </a:t>
            </a:r>
            <a:endParaRPr 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210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479EB-15DE-11AC-6332-3411ED98B262}"/>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Microservices - the Kubernetes way</a:t>
            </a:r>
            <a:endParaRPr lang="x-none" sz="3600" b="1" dirty="0">
              <a:solidFill>
                <a:srgbClr val="E95332"/>
              </a:solidFill>
              <a:latin typeface="Candara" panose="020E0502030303020204" pitchFamily="34" charset="0"/>
            </a:endParaRPr>
          </a:p>
        </p:txBody>
      </p:sp>
      <p:sp>
        <p:nvSpPr>
          <p:cNvPr id="26" name="Content Placeholder 25"/>
          <p:cNvSpPr>
            <a:spLocks noGrp="1"/>
          </p:cNvSpPr>
          <p:nvPr>
            <p:ph idx="1"/>
          </p:nvPr>
        </p:nvSpPr>
        <p:spPr/>
        <p:txBody>
          <a:bodyPr/>
          <a:lstStyle/>
          <a:p>
            <a:endParaRPr lang="en-IN"/>
          </a:p>
        </p:txBody>
      </p:sp>
      <p:grpSp>
        <p:nvGrpSpPr>
          <p:cNvPr id="3" name="Group 2">
            <a:extLst>
              <a:ext uri="{FF2B5EF4-FFF2-40B4-BE49-F238E27FC236}">
                <a16:creationId xmlns="" xmlns:a16="http://schemas.microsoft.com/office/drawing/2014/main" id="{0C128999-B904-4D1A-89BF-DC923CE357D0}"/>
              </a:ext>
            </a:extLst>
          </p:cNvPr>
          <p:cNvGrpSpPr/>
          <p:nvPr/>
        </p:nvGrpSpPr>
        <p:grpSpPr>
          <a:xfrm>
            <a:off x="838200" y="1778968"/>
            <a:ext cx="10470629" cy="4030288"/>
            <a:chOff x="599607" y="1844956"/>
            <a:chExt cx="10470629" cy="4030288"/>
          </a:xfrm>
        </p:grpSpPr>
        <p:sp>
          <p:nvSpPr>
            <p:cNvPr id="4" name="Oval 3">
              <a:extLst>
                <a:ext uri="{FF2B5EF4-FFF2-40B4-BE49-F238E27FC236}">
                  <a16:creationId xmlns="" xmlns:a16="http://schemas.microsoft.com/office/drawing/2014/main" id="{E485F52F-4715-5D0C-5E8C-FECEB5136D6F}"/>
                </a:ext>
              </a:extLst>
            </p:cNvPr>
            <p:cNvSpPr/>
            <p:nvPr/>
          </p:nvSpPr>
          <p:spPr>
            <a:xfrm>
              <a:off x="899409" y="3563711"/>
              <a:ext cx="1244183"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Service A</a:t>
              </a:r>
              <a:endParaRPr lang="x-none" b="1" dirty="0"/>
            </a:p>
          </p:txBody>
        </p:sp>
        <p:sp>
          <p:nvSpPr>
            <p:cNvPr id="6" name="Oval 5">
              <a:extLst>
                <a:ext uri="{FF2B5EF4-FFF2-40B4-BE49-F238E27FC236}">
                  <a16:creationId xmlns="" xmlns:a16="http://schemas.microsoft.com/office/drawing/2014/main" id="{8440F7CB-815E-32B1-C899-0CA20C9658A5}"/>
                </a:ext>
              </a:extLst>
            </p:cNvPr>
            <p:cNvSpPr/>
            <p:nvPr/>
          </p:nvSpPr>
          <p:spPr>
            <a:xfrm>
              <a:off x="5443929" y="3563711"/>
              <a:ext cx="1244183"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Service B</a:t>
              </a:r>
              <a:endParaRPr lang="x-none" b="1" dirty="0"/>
            </a:p>
          </p:txBody>
        </p:sp>
        <p:sp>
          <p:nvSpPr>
            <p:cNvPr id="7" name="Rectangle: Rounded Corners 6">
              <a:extLst>
                <a:ext uri="{FF2B5EF4-FFF2-40B4-BE49-F238E27FC236}">
                  <a16:creationId xmlns="" xmlns:a16="http://schemas.microsoft.com/office/drawing/2014/main" id="{9A25E2DA-034F-9F95-68AF-406DD4F41E08}"/>
                </a:ext>
              </a:extLst>
            </p:cNvPr>
            <p:cNvSpPr/>
            <p:nvPr/>
          </p:nvSpPr>
          <p:spPr>
            <a:xfrm>
              <a:off x="3096718" y="3590986"/>
              <a:ext cx="1394085" cy="12591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b="1" dirty="0"/>
                <a:t>Pod</a:t>
              </a:r>
              <a:endParaRPr lang="x-none" b="1" dirty="0"/>
            </a:p>
          </p:txBody>
        </p:sp>
        <p:sp>
          <p:nvSpPr>
            <p:cNvPr id="8" name="Rectangle 7">
              <a:extLst>
                <a:ext uri="{FF2B5EF4-FFF2-40B4-BE49-F238E27FC236}">
                  <a16:creationId xmlns="" xmlns:a16="http://schemas.microsoft.com/office/drawing/2014/main" id="{16678B10-1B7D-C29F-9AAF-CCCBD819B56A}"/>
                </a:ext>
              </a:extLst>
            </p:cNvPr>
            <p:cNvSpPr/>
            <p:nvPr/>
          </p:nvSpPr>
          <p:spPr>
            <a:xfrm>
              <a:off x="3239124" y="3717460"/>
              <a:ext cx="1109271" cy="438462"/>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Container</a:t>
              </a:r>
              <a:endParaRPr lang="x-none" dirty="0"/>
            </a:p>
          </p:txBody>
        </p:sp>
        <p:sp>
          <p:nvSpPr>
            <p:cNvPr id="9" name="Rectangle: Rounded Corners 8">
              <a:extLst>
                <a:ext uri="{FF2B5EF4-FFF2-40B4-BE49-F238E27FC236}">
                  <a16:creationId xmlns="" xmlns:a16="http://schemas.microsoft.com/office/drawing/2014/main" id="{A20789C3-EE56-ED7B-F663-FAB35E64A0E5}"/>
                </a:ext>
              </a:extLst>
            </p:cNvPr>
            <p:cNvSpPr/>
            <p:nvPr/>
          </p:nvSpPr>
          <p:spPr>
            <a:xfrm>
              <a:off x="8919148" y="1844956"/>
              <a:ext cx="1693888" cy="130039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0" name="Rectangle: Rounded Corners 9">
              <a:extLst>
                <a:ext uri="{FF2B5EF4-FFF2-40B4-BE49-F238E27FC236}">
                  <a16:creationId xmlns="" xmlns:a16="http://schemas.microsoft.com/office/drawing/2014/main" id="{DA1B19E7-F41D-B6F5-EF47-53D2C70F17D4}"/>
                </a:ext>
              </a:extLst>
            </p:cNvPr>
            <p:cNvSpPr/>
            <p:nvPr/>
          </p:nvSpPr>
          <p:spPr>
            <a:xfrm>
              <a:off x="9147748" y="2417063"/>
              <a:ext cx="1693888" cy="130039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1" name="Rectangle: Rounded Corners 10">
              <a:extLst>
                <a:ext uri="{FF2B5EF4-FFF2-40B4-BE49-F238E27FC236}">
                  <a16:creationId xmlns="" xmlns:a16="http://schemas.microsoft.com/office/drawing/2014/main" id="{1B3433D8-6B73-091F-7A22-3E6D266DB4BB}"/>
                </a:ext>
              </a:extLst>
            </p:cNvPr>
            <p:cNvSpPr/>
            <p:nvPr/>
          </p:nvSpPr>
          <p:spPr>
            <a:xfrm>
              <a:off x="9376348" y="3007402"/>
              <a:ext cx="1693888" cy="130039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2" name="Rectangle 11">
              <a:extLst>
                <a:ext uri="{FF2B5EF4-FFF2-40B4-BE49-F238E27FC236}">
                  <a16:creationId xmlns="" xmlns:a16="http://schemas.microsoft.com/office/drawing/2014/main" id="{582ADF60-8097-BF7B-37C2-65B66DE53B0D}"/>
                </a:ext>
              </a:extLst>
            </p:cNvPr>
            <p:cNvSpPr/>
            <p:nvPr/>
          </p:nvSpPr>
          <p:spPr>
            <a:xfrm>
              <a:off x="9563725" y="3145353"/>
              <a:ext cx="1394085" cy="572107"/>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Container</a:t>
              </a:r>
              <a:endParaRPr lang="x-none" dirty="0"/>
            </a:p>
          </p:txBody>
        </p:sp>
        <p:sp>
          <p:nvSpPr>
            <p:cNvPr id="13" name="Speech Bubble: Rectangle with Corners Rounded 12">
              <a:extLst>
                <a:ext uri="{FF2B5EF4-FFF2-40B4-BE49-F238E27FC236}">
                  <a16:creationId xmlns="" xmlns:a16="http://schemas.microsoft.com/office/drawing/2014/main" id="{3DE9563A-4A4B-9648-89B0-34280645DB84}"/>
                </a:ext>
              </a:extLst>
            </p:cNvPr>
            <p:cNvSpPr/>
            <p:nvPr/>
          </p:nvSpPr>
          <p:spPr>
            <a:xfrm>
              <a:off x="599607" y="2002154"/>
              <a:ext cx="1693888" cy="1143200"/>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Speech Bubble: Rectangle with Corners Rounded 13">
              <a:extLst>
                <a:ext uri="{FF2B5EF4-FFF2-40B4-BE49-F238E27FC236}">
                  <a16:creationId xmlns="" xmlns:a16="http://schemas.microsoft.com/office/drawing/2014/main" id="{4CAA5769-7593-7ECE-3AE4-8194195099F5}"/>
                </a:ext>
              </a:extLst>
            </p:cNvPr>
            <p:cNvSpPr/>
            <p:nvPr/>
          </p:nvSpPr>
          <p:spPr>
            <a:xfrm>
              <a:off x="3462728" y="2417063"/>
              <a:ext cx="885667" cy="590339"/>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Code</a:t>
              </a:r>
              <a:endParaRPr lang="x-none" sz="1800" dirty="0"/>
            </a:p>
          </p:txBody>
        </p:sp>
        <p:sp>
          <p:nvSpPr>
            <p:cNvPr id="15" name="Arrow: Left-Right 14">
              <a:extLst>
                <a:ext uri="{FF2B5EF4-FFF2-40B4-BE49-F238E27FC236}">
                  <a16:creationId xmlns="" xmlns:a16="http://schemas.microsoft.com/office/drawing/2014/main" id="{492A022A-0501-4351-BDD9-039A8D1D72B7}"/>
                </a:ext>
              </a:extLst>
            </p:cNvPr>
            <p:cNvSpPr/>
            <p:nvPr/>
          </p:nvSpPr>
          <p:spPr>
            <a:xfrm>
              <a:off x="2143592" y="4170438"/>
              <a:ext cx="953124" cy="137361"/>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x-none"/>
            </a:p>
          </p:txBody>
        </p:sp>
        <p:sp>
          <p:nvSpPr>
            <p:cNvPr id="16" name="Arrow: Left-Right 15">
              <a:extLst>
                <a:ext uri="{FF2B5EF4-FFF2-40B4-BE49-F238E27FC236}">
                  <a16:creationId xmlns="" xmlns:a16="http://schemas.microsoft.com/office/drawing/2014/main" id="{8723B989-6CEA-2DA8-0726-FF795A2DB5A8}"/>
                </a:ext>
              </a:extLst>
            </p:cNvPr>
            <p:cNvSpPr/>
            <p:nvPr/>
          </p:nvSpPr>
          <p:spPr>
            <a:xfrm>
              <a:off x="4490803" y="4170438"/>
              <a:ext cx="953126" cy="13736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Arrow: Left-Right 16">
              <a:extLst>
                <a:ext uri="{FF2B5EF4-FFF2-40B4-BE49-F238E27FC236}">
                  <a16:creationId xmlns="" xmlns:a16="http://schemas.microsoft.com/office/drawing/2014/main" id="{53638784-D58E-16E5-3175-968E6D6E9A71}"/>
                </a:ext>
              </a:extLst>
            </p:cNvPr>
            <p:cNvSpPr/>
            <p:nvPr/>
          </p:nvSpPr>
          <p:spPr>
            <a:xfrm rot="20631853">
              <a:off x="6265668" y="2973469"/>
              <a:ext cx="2573255" cy="221363"/>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Arrow: Left-Right 17">
              <a:extLst>
                <a:ext uri="{FF2B5EF4-FFF2-40B4-BE49-F238E27FC236}">
                  <a16:creationId xmlns="" xmlns:a16="http://schemas.microsoft.com/office/drawing/2014/main" id="{558A4579-BD13-93F0-4299-D7F15DB0015C}"/>
                </a:ext>
              </a:extLst>
            </p:cNvPr>
            <p:cNvSpPr/>
            <p:nvPr/>
          </p:nvSpPr>
          <p:spPr>
            <a:xfrm rot="21116422">
              <a:off x="6703756" y="4059756"/>
              <a:ext cx="2573255" cy="221363"/>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Arrow: Left-Right 18">
              <a:extLst>
                <a:ext uri="{FF2B5EF4-FFF2-40B4-BE49-F238E27FC236}">
                  <a16:creationId xmlns="" xmlns:a16="http://schemas.microsoft.com/office/drawing/2014/main" id="{0A948B3E-894A-CA81-5CB6-AC1BBB796C99}"/>
                </a:ext>
              </a:extLst>
            </p:cNvPr>
            <p:cNvSpPr/>
            <p:nvPr/>
          </p:nvSpPr>
          <p:spPr>
            <a:xfrm rot="20652718">
              <a:off x="6612000" y="3444112"/>
              <a:ext cx="2494156" cy="256719"/>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0" name="TextBox 19">
              <a:extLst>
                <a:ext uri="{FF2B5EF4-FFF2-40B4-BE49-F238E27FC236}">
                  <a16:creationId xmlns="" xmlns:a16="http://schemas.microsoft.com/office/drawing/2014/main" id="{BBE6932F-D5DB-2FC6-D100-807EC885CFE0}"/>
                </a:ext>
              </a:extLst>
            </p:cNvPr>
            <p:cNvSpPr txBox="1"/>
            <p:nvPr/>
          </p:nvSpPr>
          <p:spPr>
            <a:xfrm>
              <a:off x="798869" y="2229204"/>
              <a:ext cx="1335622" cy="830997"/>
            </a:xfrm>
            <a:prstGeom prst="rect">
              <a:avLst/>
            </a:prstGeom>
            <a:noFill/>
          </p:spPr>
          <p:txBody>
            <a:bodyPr wrap="none" rtlCol="0">
              <a:spAutoFit/>
            </a:bodyPr>
            <a:lstStyle/>
            <a:p>
              <a:pPr algn="ctr"/>
              <a:r>
                <a:rPr lang="en-US" sz="1600" dirty="0" err="1"/>
                <a:t>Acess</a:t>
              </a:r>
              <a:r>
                <a:rPr lang="en-US" sz="1600" dirty="0"/>
                <a:t> point</a:t>
              </a:r>
            </a:p>
            <a:p>
              <a:pPr algn="ctr"/>
              <a:r>
                <a:rPr lang="en-US" sz="1600" dirty="0"/>
                <a:t>=</a:t>
              </a:r>
            </a:p>
            <a:p>
              <a:pPr algn="ctr"/>
              <a:r>
                <a:rPr lang="en-US" sz="1600" dirty="0"/>
                <a:t>microservice</a:t>
              </a:r>
              <a:endParaRPr lang="x-none" sz="1600" dirty="0"/>
            </a:p>
          </p:txBody>
        </p:sp>
        <p:sp>
          <p:nvSpPr>
            <p:cNvPr id="21" name="TextBox 20">
              <a:extLst>
                <a:ext uri="{FF2B5EF4-FFF2-40B4-BE49-F238E27FC236}">
                  <a16:creationId xmlns="" xmlns:a16="http://schemas.microsoft.com/office/drawing/2014/main" id="{55B996FA-E557-3CB4-015A-6D7C4A024860}"/>
                </a:ext>
              </a:extLst>
            </p:cNvPr>
            <p:cNvSpPr txBox="1"/>
            <p:nvPr/>
          </p:nvSpPr>
          <p:spPr>
            <a:xfrm>
              <a:off x="9562135" y="3766347"/>
              <a:ext cx="841897" cy="523220"/>
            </a:xfrm>
            <a:prstGeom prst="rect">
              <a:avLst/>
            </a:prstGeom>
            <a:noFill/>
          </p:spPr>
          <p:txBody>
            <a:bodyPr wrap="none" rtlCol="0">
              <a:spAutoFit/>
            </a:bodyPr>
            <a:lstStyle/>
            <a:p>
              <a:r>
                <a:rPr lang="en-US" b="1" dirty="0"/>
                <a:t>Pod</a:t>
              </a:r>
            </a:p>
            <a:p>
              <a:r>
                <a:rPr lang="en-US" dirty="0"/>
                <a:t>Repica1</a:t>
              </a:r>
              <a:endParaRPr lang="x-none" dirty="0"/>
            </a:p>
          </p:txBody>
        </p:sp>
        <p:sp>
          <p:nvSpPr>
            <p:cNvPr id="22" name="TextBox 21">
              <a:extLst>
                <a:ext uri="{FF2B5EF4-FFF2-40B4-BE49-F238E27FC236}">
                  <a16:creationId xmlns="" xmlns:a16="http://schemas.microsoft.com/office/drawing/2014/main" id="{FC8D924C-8982-5DE8-C833-62CBC32C5E08}"/>
                </a:ext>
              </a:extLst>
            </p:cNvPr>
            <p:cNvSpPr txBox="1"/>
            <p:nvPr/>
          </p:nvSpPr>
          <p:spPr>
            <a:xfrm>
              <a:off x="9548054" y="2555014"/>
              <a:ext cx="792205" cy="307777"/>
            </a:xfrm>
            <a:prstGeom prst="rect">
              <a:avLst/>
            </a:prstGeom>
            <a:noFill/>
          </p:spPr>
          <p:txBody>
            <a:bodyPr wrap="none" rtlCol="0">
              <a:spAutoFit/>
            </a:bodyPr>
            <a:lstStyle/>
            <a:p>
              <a:r>
                <a:rPr lang="en-US" dirty="0"/>
                <a:t>Replia2</a:t>
              </a:r>
              <a:endParaRPr lang="x-none" dirty="0"/>
            </a:p>
          </p:txBody>
        </p:sp>
        <p:sp>
          <p:nvSpPr>
            <p:cNvPr id="23" name="TextBox 22">
              <a:extLst>
                <a:ext uri="{FF2B5EF4-FFF2-40B4-BE49-F238E27FC236}">
                  <a16:creationId xmlns="" xmlns:a16="http://schemas.microsoft.com/office/drawing/2014/main" id="{DE9DEC09-0280-D41E-9C5F-EC6C67789809}"/>
                </a:ext>
              </a:extLst>
            </p:cNvPr>
            <p:cNvSpPr txBox="1"/>
            <p:nvPr/>
          </p:nvSpPr>
          <p:spPr>
            <a:xfrm>
              <a:off x="9381395" y="1964519"/>
              <a:ext cx="881973" cy="307777"/>
            </a:xfrm>
            <a:prstGeom prst="rect">
              <a:avLst/>
            </a:prstGeom>
            <a:noFill/>
          </p:spPr>
          <p:txBody>
            <a:bodyPr wrap="none" rtlCol="0">
              <a:spAutoFit/>
            </a:bodyPr>
            <a:lstStyle/>
            <a:p>
              <a:r>
                <a:rPr lang="en-US" dirty="0"/>
                <a:t>Replica3</a:t>
              </a:r>
              <a:endParaRPr lang="x-none" dirty="0"/>
            </a:p>
          </p:txBody>
        </p:sp>
        <p:sp>
          <p:nvSpPr>
            <p:cNvPr id="24" name="Left Brace 23">
              <a:extLst>
                <a:ext uri="{FF2B5EF4-FFF2-40B4-BE49-F238E27FC236}">
                  <a16:creationId xmlns="" xmlns:a16="http://schemas.microsoft.com/office/drawing/2014/main" id="{F7026847-EE83-D68F-E04D-B0F9CDAD9F68}"/>
                </a:ext>
              </a:extLst>
            </p:cNvPr>
            <p:cNvSpPr/>
            <p:nvPr/>
          </p:nvSpPr>
          <p:spPr>
            <a:xfrm rot="16200000">
              <a:off x="1904488" y="4317003"/>
              <a:ext cx="778486" cy="23379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x-none"/>
            </a:p>
          </p:txBody>
        </p:sp>
        <p:sp>
          <p:nvSpPr>
            <p:cNvPr id="25" name="Left Brace 24">
              <a:extLst>
                <a:ext uri="{FF2B5EF4-FFF2-40B4-BE49-F238E27FC236}">
                  <a16:creationId xmlns="" xmlns:a16="http://schemas.microsoft.com/office/drawing/2014/main" id="{2152270D-6B11-EDD4-61F1-D7552F18C56F}"/>
                </a:ext>
              </a:extLst>
            </p:cNvPr>
            <p:cNvSpPr/>
            <p:nvPr/>
          </p:nvSpPr>
          <p:spPr>
            <a:xfrm rot="16200000">
              <a:off x="7878578" y="3190351"/>
              <a:ext cx="599555" cy="363267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x-none"/>
            </a:p>
          </p:txBody>
        </p:sp>
      </p:grpSp>
    </p:spTree>
    <p:extLst>
      <p:ext uri="{BB962C8B-B14F-4D97-AF65-F5344CB8AC3E}">
        <p14:creationId xmlns:p14="http://schemas.microsoft.com/office/powerpoint/2010/main" val="1100869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06569-1D90-F017-0F47-555BF7A7F374}"/>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High Complexity </a:t>
            </a:r>
            <a:endParaRPr lang="x-none" sz="3600" b="1" dirty="0">
              <a:solidFill>
                <a:srgbClr val="E95332"/>
              </a:solidFill>
              <a:latin typeface="Candara" panose="020E0502030303020204" pitchFamily="34" charset="0"/>
            </a:endParaRPr>
          </a:p>
        </p:txBody>
      </p:sp>
      <p:sp>
        <p:nvSpPr>
          <p:cNvPr id="13" name="Content Placeholder 12"/>
          <p:cNvSpPr>
            <a:spLocks noGrp="1"/>
          </p:cNvSpPr>
          <p:nvPr>
            <p:ph idx="1"/>
          </p:nvPr>
        </p:nvSpPr>
        <p:spPr/>
        <p:txBody>
          <a:bodyPr/>
          <a:lstStyle/>
          <a:p>
            <a:endParaRPr lang="en-IN"/>
          </a:p>
        </p:txBody>
      </p:sp>
      <p:grpSp>
        <p:nvGrpSpPr>
          <p:cNvPr id="10" name="Group 9">
            <a:extLst>
              <a:ext uri="{FF2B5EF4-FFF2-40B4-BE49-F238E27FC236}">
                <a16:creationId xmlns="" xmlns:a16="http://schemas.microsoft.com/office/drawing/2014/main" id="{E653A9C6-C4A1-4D38-BFF6-40AC19FCA90C}"/>
              </a:ext>
            </a:extLst>
          </p:cNvPr>
          <p:cNvGrpSpPr/>
          <p:nvPr/>
        </p:nvGrpSpPr>
        <p:grpSpPr>
          <a:xfrm>
            <a:off x="1544450" y="2043762"/>
            <a:ext cx="7584798" cy="3164772"/>
            <a:chOff x="1469036" y="2128603"/>
            <a:chExt cx="7584798" cy="3164772"/>
          </a:xfrm>
        </p:grpSpPr>
        <p:sp>
          <p:nvSpPr>
            <p:cNvPr id="4" name="Oval 3">
              <a:extLst>
                <a:ext uri="{FF2B5EF4-FFF2-40B4-BE49-F238E27FC236}">
                  <a16:creationId xmlns="" xmlns:a16="http://schemas.microsoft.com/office/drawing/2014/main" id="{A4F83CEA-5CC2-32D5-E75F-D81F80C2DC2E}"/>
                </a:ext>
              </a:extLst>
            </p:cNvPr>
            <p:cNvSpPr/>
            <p:nvPr/>
          </p:nvSpPr>
          <p:spPr>
            <a:xfrm>
              <a:off x="2158584" y="2524575"/>
              <a:ext cx="629586" cy="6983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5" name="Oval 4">
              <a:extLst>
                <a:ext uri="{FF2B5EF4-FFF2-40B4-BE49-F238E27FC236}">
                  <a16:creationId xmlns="" xmlns:a16="http://schemas.microsoft.com/office/drawing/2014/main" id="{7F8BF2DB-849E-EF25-6925-769FB0A83D2B}"/>
                </a:ext>
              </a:extLst>
            </p:cNvPr>
            <p:cNvSpPr/>
            <p:nvPr/>
          </p:nvSpPr>
          <p:spPr>
            <a:xfrm>
              <a:off x="1469036" y="3588877"/>
              <a:ext cx="689548" cy="6983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6" name="Oval 5">
              <a:extLst>
                <a:ext uri="{FF2B5EF4-FFF2-40B4-BE49-F238E27FC236}">
                  <a16:creationId xmlns="" xmlns:a16="http://schemas.microsoft.com/office/drawing/2014/main" id="{93154FA7-160E-50EF-E6B5-517D031238B9}"/>
                </a:ext>
              </a:extLst>
            </p:cNvPr>
            <p:cNvSpPr/>
            <p:nvPr/>
          </p:nvSpPr>
          <p:spPr>
            <a:xfrm>
              <a:off x="2158584" y="4595065"/>
              <a:ext cx="629586" cy="6983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Oval 6">
              <a:extLst>
                <a:ext uri="{FF2B5EF4-FFF2-40B4-BE49-F238E27FC236}">
                  <a16:creationId xmlns="" xmlns:a16="http://schemas.microsoft.com/office/drawing/2014/main" id="{31DCBEB0-2A60-03CE-D084-F4A04B80DFFB}"/>
                </a:ext>
              </a:extLst>
            </p:cNvPr>
            <p:cNvSpPr/>
            <p:nvPr/>
          </p:nvSpPr>
          <p:spPr>
            <a:xfrm>
              <a:off x="3402767" y="3222885"/>
              <a:ext cx="689548" cy="8094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9" name="Straight Arrow Connector 8">
              <a:extLst>
                <a:ext uri="{FF2B5EF4-FFF2-40B4-BE49-F238E27FC236}">
                  <a16:creationId xmlns="" xmlns:a16="http://schemas.microsoft.com/office/drawing/2014/main" id="{2CCAA6F2-B032-471C-D723-D6D88E138D9D}"/>
                </a:ext>
              </a:extLst>
            </p:cNvPr>
            <p:cNvCxnSpPr>
              <a:stCxn id="4" idx="6"/>
              <a:endCxn id="7" idx="1"/>
            </p:cNvCxnSpPr>
            <p:nvPr/>
          </p:nvCxnSpPr>
          <p:spPr>
            <a:xfrm>
              <a:off x="2788170" y="2873730"/>
              <a:ext cx="715579" cy="467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E57A73D6-4A01-F97F-1966-76B3D45254FA}"/>
                </a:ext>
              </a:extLst>
            </p:cNvPr>
            <p:cNvCxnSpPr>
              <a:stCxn id="5" idx="6"/>
              <a:endCxn id="7" idx="2"/>
            </p:cNvCxnSpPr>
            <p:nvPr/>
          </p:nvCxnSpPr>
          <p:spPr>
            <a:xfrm flipV="1">
              <a:off x="2158584" y="3627620"/>
              <a:ext cx="1244183" cy="310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64BE38F0-B00C-B11A-AF01-FA804A216D92}"/>
                </a:ext>
              </a:extLst>
            </p:cNvPr>
            <p:cNvSpPr/>
            <p:nvPr/>
          </p:nvSpPr>
          <p:spPr>
            <a:xfrm>
              <a:off x="4736892" y="2638269"/>
              <a:ext cx="715579" cy="6983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Oval 14">
              <a:extLst>
                <a:ext uri="{FF2B5EF4-FFF2-40B4-BE49-F238E27FC236}">
                  <a16:creationId xmlns="" xmlns:a16="http://schemas.microsoft.com/office/drawing/2014/main" id="{168F76DE-4C3C-3C46-7FC5-12CB2C78CEBF}"/>
                </a:ext>
              </a:extLst>
            </p:cNvPr>
            <p:cNvSpPr/>
            <p:nvPr/>
          </p:nvSpPr>
          <p:spPr>
            <a:xfrm>
              <a:off x="4822885" y="4182256"/>
              <a:ext cx="629586" cy="6983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17" name="Straight Arrow Connector 16">
              <a:extLst>
                <a:ext uri="{FF2B5EF4-FFF2-40B4-BE49-F238E27FC236}">
                  <a16:creationId xmlns="" xmlns:a16="http://schemas.microsoft.com/office/drawing/2014/main" id="{DFD89CA5-A471-7735-CCC6-0CBA00ACFD04}"/>
                </a:ext>
              </a:extLst>
            </p:cNvPr>
            <p:cNvCxnSpPr>
              <a:stCxn id="7" idx="7"/>
              <a:endCxn id="14" idx="2"/>
            </p:cNvCxnSpPr>
            <p:nvPr/>
          </p:nvCxnSpPr>
          <p:spPr>
            <a:xfrm flipV="1">
              <a:off x="3991333" y="2987424"/>
              <a:ext cx="745559" cy="354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 xmlns:a16="http://schemas.microsoft.com/office/drawing/2014/main" id="{69DBFF80-CC97-2EDA-E661-52B6B69D0244}"/>
                </a:ext>
              </a:extLst>
            </p:cNvPr>
            <p:cNvCxnSpPr>
              <a:stCxn id="7" idx="5"/>
              <a:endCxn id="15" idx="1"/>
            </p:cNvCxnSpPr>
            <p:nvPr/>
          </p:nvCxnSpPr>
          <p:spPr>
            <a:xfrm>
              <a:off x="3991333" y="3913810"/>
              <a:ext cx="923753" cy="370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 xmlns:a16="http://schemas.microsoft.com/office/drawing/2014/main" id="{0745C7FB-E3F7-6A84-4035-E525B51B5EA7}"/>
                </a:ext>
              </a:extLst>
            </p:cNvPr>
            <p:cNvCxnSpPr>
              <a:stCxn id="6" idx="6"/>
              <a:endCxn id="15" idx="2"/>
            </p:cNvCxnSpPr>
            <p:nvPr/>
          </p:nvCxnSpPr>
          <p:spPr>
            <a:xfrm flipV="1">
              <a:off x="2788170" y="4531411"/>
              <a:ext cx="2034715" cy="412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 xmlns:a16="http://schemas.microsoft.com/office/drawing/2014/main" id="{CF8BFF68-A5C2-0E51-D0E5-543CDE80F15E}"/>
                </a:ext>
              </a:extLst>
            </p:cNvPr>
            <p:cNvSpPr/>
            <p:nvPr/>
          </p:nvSpPr>
          <p:spPr>
            <a:xfrm>
              <a:off x="6096000" y="2128603"/>
              <a:ext cx="589614" cy="5096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3" name="Oval 22">
              <a:extLst>
                <a:ext uri="{FF2B5EF4-FFF2-40B4-BE49-F238E27FC236}">
                  <a16:creationId xmlns="" xmlns:a16="http://schemas.microsoft.com/office/drawing/2014/main" id="{8C98947A-0674-1B72-97D4-AD2B994C0787}"/>
                </a:ext>
              </a:extLst>
            </p:cNvPr>
            <p:cNvSpPr/>
            <p:nvPr/>
          </p:nvSpPr>
          <p:spPr>
            <a:xfrm>
              <a:off x="6096000" y="3336579"/>
              <a:ext cx="589614" cy="60145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4" name="Oval 23">
              <a:extLst>
                <a:ext uri="{FF2B5EF4-FFF2-40B4-BE49-F238E27FC236}">
                  <a16:creationId xmlns="" xmlns:a16="http://schemas.microsoft.com/office/drawing/2014/main" id="{442B312A-49F9-27E2-607C-9E09167E1711}"/>
                </a:ext>
              </a:extLst>
            </p:cNvPr>
            <p:cNvSpPr/>
            <p:nvPr/>
          </p:nvSpPr>
          <p:spPr>
            <a:xfrm>
              <a:off x="7019753" y="2638269"/>
              <a:ext cx="589614" cy="5846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26" name="Straight Arrow Connector 25">
              <a:extLst>
                <a:ext uri="{FF2B5EF4-FFF2-40B4-BE49-F238E27FC236}">
                  <a16:creationId xmlns="" xmlns:a16="http://schemas.microsoft.com/office/drawing/2014/main" id="{506A5DC7-C80A-BD47-5B8B-6847DD871C78}"/>
                </a:ext>
              </a:extLst>
            </p:cNvPr>
            <p:cNvCxnSpPr>
              <a:stCxn id="15" idx="7"/>
              <a:endCxn id="23" idx="3"/>
            </p:cNvCxnSpPr>
            <p:nvPr/>
          </p:nvCxnSpPr>
          <p:spPr>
            <a:xfrm flipV="1">
              <a:off x="5360270" y="3849951"/>
              <a:ext cx="822077" cy="43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 xmlns:a16="http://schemas.microsoft.com/office/drawing/2014/main" id="{216B0F13-FE2F-0C99-2CAE-9DE0C6AF01A1}"/>
                </a:ext>
              </a:extLst>
            </p:cNvPr>
            <p:cNvCxnSpPr>
              <a:stCxn id="14" idx="7"/>
              <a:endCxn id="22" idx="3"/>
            </p:cNvCxnSpPr>
            <p:nvPr/>
          </p:nvCxnSpPr>
          <p:spPr>
            <a:xfrm flipV="1">
              <a:off x="5347677" y="2563630"/>
              <a:ext cx="834670" cy="176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 xmlns:a16="http://schemas.microsoft.com/office/drawing/2014/main" id="{4D5D6CEC-C8D8-2C9A-C232-D228F44F60EC}"/>
                </a:ext>
              </a:extLst>
            </p:cNvPr>
            <p:cNvCxnSpPr>
              <a:stCxn id="22" idx="6"/>
              <a:endCxn id="24" idx="0"/>
            </p:cNvCxnSpPr>
            <p:nvPr/>
          </p:nvCxnSpPr>
          <p:spPr>
            <a:xfrm>
              <a:off x="6685614" y="2383436"/>
              <a:ext cx="628946" cy="254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 xmlns:a16="http://schemas.microsoft.com/office/drawing/2014/main" id="{D16276CC-33E9-AFB3-CFBC-1BA244318947}"/>
                </a:ext>
              </a:extLst>
            </p:cNvPr>
            <p:cNvSpPr/>
            <p:nvPr/>
          </p:nvSpPr>
          <p:spPr>
            <a:xfrm>
              <a:off x="7019753" y="4107305"/>
              <a:ext cx="430549" cy="43457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2" name="Oval 31">
              <a:extLst>
                <a:ext uri="{FF2B5EF4-FFF2-40B4-BE49-F238E27FC236}">
                  <a16:creationId xmlns="" xmlns:a16="http://schemas.microsoft.com/office/drawing/2014/main" id="{0E19E9E6-7C0E-5FCB-7AE0-3CB73EED6F53}"/>
                </a:ext>
              </a:extLst>
            </p:cNvPr>
            <p:cNvSpPr/>
            <p:nvPr/>
          </p:nvSpPr>
          <p:spPr>
            <a:xfrm>
              <a:off x="6182347" y="4595065"/>
              <a:ext cx="557184" cy="60145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34" name="Straight Arrow Connector 33">
              <a:extLst>
                <a:ext uri="{FF2B5EF4-FFF2-40B4-BE49-F238E27FC236}">
                  <a16:creationId xmlns="" xmlns:a16="http://schemas.microsoft.com/office/drawing/2014/main" id="{D5D82722-00F7-05F1-7983-4B2632299E80}"/>
                </a:ext>
              </a:extLst>
            </p:cNvPr>
            <p:cNvCxnSpPr>
              <a:stCxn id="23" idx="6"/>
              <a:endCxn id="31" idx="0"/>
            </p:cNvCxnSpPr>
            <p:nvPr/>
          </p:nvCxnSpPr>
          <p:spPr>
            <a:xfrm>
              <a:off x="6685614" y="3637306"/>
              <a:ext cx="549414" cy="469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 xmlns:a16="http://schemas.microsoft.com/office/drawing/2014/main" id="{A4B1A191-4183-B997-9872-D0E1579EE021}"/>
                </a:ext>
              </a:extLst>
            </p:cNvPr>
            <p:cNvCxnSpPr>
              <a:stCxn id="31" idx="3"/>
              <a:endCxn id="32" idx="7"/>
            </p:cNvCxnSpPr>
            <p:nvPr/>
          </p:nvCxnSpPr>
          <p:spPr>
            <a:xfrm flipH="1">
              <a:off x="6657933" y="4478234"/>
              <a:ext cx="424872" cy="20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 xmlns:a16="http://schemas.microsoft.com/office/drawing/2014/main" id="{93A95880-C157-C546-4593-90835D0AFA9A}"/>
                </a:ext>
              </a:extLst>
            </p:cNvPr>
            <p:cNvSpPr/>
            <p:nvPr/>
          </p:nvSpPr>
          <p:spPr>
            <a:xfrm>
              <a:off x="8199620" y="3222885"/>
              <a:ext cx="549414" cy="5846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41" name="Oval 40">
              <a:extLst>
                <a:ext uri="{FF2B5EF4-FFF2-40B4-BE49-F238E27FC236}">
                  <a16:creationId xmlns="" xmlns:a16="http://schemas.microsoft.com/office/drawing/2014/main" id="{8315FECA-72A2-7CDD-EF02-7D8E864DB227}"/>
                </a:ext>
              </a:extLst>
            </p:cNvPr>
            <p:cNvSpPr/>
            <p:nvPr/>
          </p:nvSpPr>
          <p:spPr>
            <a:xfrm>
              <a:off x="8334531" y="2128603"/>
              <a:ext cx="628946" cy="5824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3" name="Straight Arrow Connector 42">
              <a:extLst>
                <a:ext uri="{FF2B5EF4-FFF2-40B4-BE49-F238E27FC236}">
                  <a16:creationId xmlns="" xmlns:a16="http://schemas.microsoft.com/office/drawing/2014/main" id="{F3264C88-5033-8613-11AF-4B494490FC07}"/>
                </a:ext>
              </a:extLst>
            </p:cNvPr>
            <p:cNvCxnSpPr>
              <a:stCxn id="24" idx="7"/>
              <a:endCxn id="41" idx="2"/>
            </p:cNvCxnSpPr>
            <p:nvPr/>
          </p:nvCxnSpPr>
          <p:spPr>
            <a:xfrm flipV="1">
              <a:off x="7523020" y="2419816"/>
              <a:ext cx="811511" cy="304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 xmlns:a16="http://schemas.microsoft.com/office/drawing/2014/main" id="{5F0C8BE0-5AF4-4DED-22EB-01A96A273AB7}"/>
                </a:ext>
              </a:extLst>
            </p:cNvPr>
            <p:cNvCxnSpPr>
              <a:stCxn id="24" idx="6"/>
              <a:endCxn id="37" idx="1"/>
            </p:cNvCxnSpPr>
            <p:nvPr/>
          </p:nvCxnSpPr>
          <p:spPr>
            <a:xfrm>
              <a:off x="7609367" y="2930577"/>
              <a:ext cx="670713" cy="377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 xmlns:a16="http://schemas.microsoft.com/office/drawing/2014/main" id="{D1109391-9870-54DD-8681-D8D4EB510B88}"/>
                </a:ext>
              </a:extLst>
            </p:cNvPr>
            <p:cNvSpPr/>
            <p:nvPr/>
          </p:nvSpPr>
          <p:spPr>
            <a:xfrm>
              <a:off x="8352020" y="3375285"/>
              <a:ext cx="549414" cy="5846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8" name="Oval 7">
              <a:extLst>
                <a:ext uri="{FF2B5EF4-FFF2-40B4-BE49-F238E27FC236}">
                  <a16:creationId xmlns="" xmlns:a16="http://schemas.microsoft.com/office/drawing/2014/main" id="{BB0CC7CE-A61B-14AE-D197-30AC3CBC3832}"/>
                </a:ext>
              </a:extLst>
            </p:cNvPr>
            <p:cNvSpPr/>
            <p:nvPr/>
          </p:nvSpPr>
          <p:spPr>
            <a:xfrm>
              <a:off x="8504420" y="3527685"/>
              <a:ext cx="549414" cy="5846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3402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818517-EC9F-24D8-4C33-99FCEB6408EF}"/>
              </a:ext>
            </a:extLst>
          </p:cNvPr>
          <p:cNvSpPr>
            <a:spLocks noGrp="1"/>
          </p:cNvSpPr>
          <p:nvPr>
            <p:ph type="title"/>
          </p:nvPr>
        </p:nvSpPr>
        <p:spPr/>
        <p:txBody>
          <a:bodyPr>
            <a:normAutofit/>
          </a:bodyPr>
          <a:lstStyle/>
          <a:p>
            <a:r>
              <a:rPr lang="en-US" sz="3600" b="1" dirty="0">
                <a:solidFill>
                  <a:srgbClr val="EB5B29"/>
                </a:solidFill>
                <a:latin typeface="Candara"/>
                <a:sym typeface="Candara"/>
              </a:rPr>
              <a:t>Architecture</a:t>
            </a:r>
            <a:endParaRPr lang="x-none" sz="3600" dirty="0"/>
          </a:p>
        </p:txBody>
      </p:sp>
      <p:sp>
        <p:nvSpPr>
          <p:cNvPr id="4" name="Content Placeholder 3"/>
          <p:cNvSpPr>
            <a:spLocks noGrp="1"/>
          </p:cNvSpPr>
          <p:nvPr>
            <p:ph idx="1"/>
          </p:nvPr>
        </p:nvSpPr>
        <p:spPr/>
        <p:txBody>
          <a:bodyPr/>
          <a:lstStyle/>
          <a:p>
            <a:endParaRPr lang="en-IN"/>
          </a:p>
        </p:txBody>
      </p:sp>
      <p:pic>
        <p:nvPicPr>
          <p:cNvPr id="7" name="Picture 6">
            <a:extLst>
              <a:ext uri="{FF2B5EF4-FFF2-40B4-BE49-F238E27FC236}">
                <a16:creationId xmlns="" xmlns:a16="http://schemas.microsoft.com/office/drawing/2014/main" id="{3BB46AAD-043C-AAE9-1CC0-828AAAD318BF}"/>
              </a:ext>
            </a:extLst>
          </p:cNvPr>
          <p:cNvPicPr>
            <a:picLocks noChangeAspect="1"/>
          </p:cNvPicPr>
          <p:nvPr/>
        </p:nvPicPr>
        <p:blipFill>
          <a:blip r:embed="rId2"/>
          <a:stretch>
            <a:fillRect/>
          </a:stretch>
        </p:blipFill>
        <p:spPr>
          <a:xfrm>
            <a:off x="1996196" y="1473868"/>
            <a:ext cx="7980219" cy="4408458"/>
          </a:xfrm>
          <a:prstGeom prst="rect">
            <a:avLst/>
          </a:prstGeom>
        </p:spPr>
      </p:pic>
    </p:spTree>
    <p:extLst>
      <p:ext uri="{BB962C8B-B14F-4D97-AF65-F5344CB8AC3E}">
        <p14:creationId xmlns:p14="http://schemas.microsoft.com/office/powerpoint/2010/main" val="300335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41F32D-5DA1-8D5D-BDCC-B8DE6ACDF680}"/>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Multiple points of failure</a:t>
            </a:r>
            <a:endParaRPr lang="x-none" sz="3600" b="1" dirty="0">
              <a:solidFill>
                <a:srgbClr val="E95332"/>
              </a:solidFill>
              <a:latin typeface="Candara" panose="020E0502030303020204" pitchFamily="34" charset="0"/>
            </a:endParaRPr>
          </a:p>
        </p:txBody>
      </p:sp>
      <p:sp>
        <p:nvSpPr>
          <p:cNvPr id="8" name="Content Placeholder 7"/>
          <p:cNvSpPr>
            <a:spLocks noGrp="1"/>
          </p:cNvSpPr>
          <p:nvPr>
            <p:ph idx="1"/>
          </p:nvPr>
        </p:nvSpPr>
        <p:spPr/>
        <p:txBody>
          <a:bodyPr/>
          <a:lstStyle/>
          <a:p>
            <a:endParaRPr lang="en-IN"/>
          </a:p>
        </p:txBody>
      </p:sp>
      <p:grpSp>
        <p:nvGrpSpPr>
          <p:cNvPr id="3" name="Group 2">
            <a:extLst>
              <a:ext uri="{FF2B5EF4-FFF2-40B4-BE49-F238E27FC236}">
                <a16:creationId xmlns="" xmlns:a16="http://schemas.microsoft.com/office/drawing/2014/main" id="{B20EE0D9-7C16-4910-826B-076CE26D6F92}"/>
              </a:ext>
            </a:extLst>
          </p:cNvPr>
          <p:cNvGrpSpPr/>
          <p:nvPr/>
        </p:nvGrpSpPr>
        <p:grpSpPr>
          <a:xfrm>
            <a:off x="1439752" y="1976371"/>
            <a:ext cx="8262084" cy="3583236"/>
            <a:chOff x="1326630" y="2155480"/>
            <a:chExt cx="8262084" cy="3583236"/>
          </a:xfrm>
        </p:grpSpPr>
        <p:sp>
          <p:nvSpPr>
            <p:cNvPr id="4" name="Oval 3">
              <a:extLst>
                <a:ext uri="{FF2B5EF4-FFF2-40B4-BE49-F238E27FC236}">
                  <a16:creationId xmlns="" xmlns:a16="http://schemas.microsoft.com/office/drawing/2014/main" id="{34C74949-8390-CA31-059A-D395A5B65789}"/>
                </a:ext>
              </a:extLst>
            </p:cNvPr>
            <p:cNvSpPr/>
            <p:nvPr/>
          </p:nvSpPr>
          <p:spPr>
            <a:xfrm>
              <a:off x="1326630" y="3567659"/>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 name="Oval 4">
              <a:extLst>
                <a:ext uri="{FF2B5EF4-FFF2-40B4-BE49-F238E27FC236}">
                  <a16:creationId xmlns="" xmlns:a16="http://schemas.microsoft.com/office/drawing/2014/main" id="{E573B62A-CCA3-C91C-C87D-24D61071B326}"/>
                </a:ext>
              </a:extLst>
            </p:cNvPr>
            <p:cNvSpPr/>
            <p:nvPr/>
          </p:nvSpPr>
          <p:spPr>
            <a:xfrm>
              <a:off x="2131101" y="2627651"/>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6" name="Oval 5">
              <a:extLst>
                <a:ext uri="{FF2B5EF4-FFF2-40B4-BE49-F238E27FC236}">
                  <a16:creationId xmlns="" xmlns:a16="http://schemas.microsoft.com/office/drawing/2014/main" id="{66B01CAD-B348-CBFA-4E26-6B3C1BE0327A}"/>
                </a:ext>
              </a:extLst>
            </p:cNvPr>
            <p:cNvSpPr/>
            <p:nvPr/>
          </p:nvSpPr>
          <p:spPr>
            <a:xfrm>
              <a:off x="4719405" y="2685855"/>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Oval 8">
              <a:extLst>
                <a:ext uri="{FF2B5EF4-FFF2-40B4-BE49-F238E27FC236}">
                  <a16:creationId xmlns="" xmlns:a16="http://schemas.microsoft.com/office/drawing/2014/main" id="{A99A16A4-58F4-F8F8-F55A-DD2C28982CEC}"/>
                </a:ext>
              </a:extLst>
            </p:cNvPr>
            <p:cNvSpPr/>
            <p:nvPr/>
          </p:nvSpPr>
          <p:spPr>
            <a:xfrm>
              <a:off x="2173573" y="4822443"/>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Oval 9">
              <a:extLst>
                <a:ext uri="{FF2B5EF4-FFF2-40B4-BE49-F238E27FC236}">
                  <a16:creationId xmlns="" xmlns:a16="http://schemas.microsoft.com/office/drawing/2014/main" id="{30EEE61C-CA2B-D6D5-A69F-909067CC6010}"/>
                </a:ext>
              </a:extLst>
            </p:cNvPr>
            <p:cNvSpPr/>
            <p:nvPr/>
          </p:nvSpPr>
          <p:spPr>
            <a:xfrm>
              <a:off x="4122296" y="4517019"/>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1" name="Oval 10">
              <a:extLst>
                <a:ext uri="{FF2B5EF4-FFF2-40B4-BE49-F238E27FC236}">
                  <a16:creationId xmlns="" xmlns:a16="http://schemas.microsoft.com/office/drawing/2014/main" id="{798392DE-4EEB-A2ED-0329-60CFA160A130}"/>
                </a:ext>
              </a:extLst>
            </p:cNvPr>
            <p:cNvSpPr/>
            <p:nvPr/>
          </p:nvSpPr>
          <p:spPr>
            <a:xfrm>
              <a:off x="3096717" y="3652907"/>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Oval 15">
              <a:extLst>
                <a:ext uri="{FF2B5EF4-FFF2-40B4-BE49-F238E27FC236}">
                  <a16:creationId xmlns="" xmlns:a16="http://schemas.microsoft.com/office/drawing/2014/main" id="{A0A05D9F-D5D8-931F-B002-0F775071AA67}"/>
                </a:ext>
              </a:extLst>
            </p:cNvPr>
            <p:cNvSpPr/>
            <p:nvPr/>
          </p:nvSpPr>
          <p:spPr>
            <a:xfrm>
              <a:off x="5256550" y="4115388"/>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Oval 16">
              <a:extLst>
                <a:ext uri="{FF2B5EF4-FFF2-40B4-BE49-F238E27FC236}">
                  <a16:creationId xmlns="" xmlns:a16="http://schemas.microsoft.com/office/drawing/2014/main" id="{D3ACF26B-4514-47A4-1CDF-840E76CA0422}"/>
                </a:ext>
              </a:extLst>
            </p:cNvPr>
            <p:cNvSpPr/>
            <p:nvPr/>
          </p:nvSpPr>
          <p:spPr>
            <a:xfrm>
              <a:off x="6138474" y="2155480"/>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Oval 17">
              <a:extLst>
                <a:ext uri="{FF2B5EF4-FFF2-40B4-BE49-F238E27FC236}">
                  <a16:creationId xmlns="" xmlns:a16="http://schemas.microsoft.com/office/drawing/2014/main" id="{1637B9D8-A2A5-9181-73E0-D8998565D88A}"/>
                </a:ext>
              </a:extLst>
            </p:cNvPr>
            <p:cNvSpPr/>
            <p:nvPr/>
          </p:nvSpPr>
          <p:spPr>
            <a:xfrm>
              <a:off x="7000410" y="3139806"/>
              <a:ext cx="614597" cy="610849"/>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9" name="Oval 18">
              <a:extLst>
                <a:ext uri="{FF2B5EF4-FFF2-40B4-BE49-F238E27FC236}">
                  <a16:creationId xmlns="" xmlns:a16="http://schemas.microsoft.com/office/drawing/2014/main" id="{5DEB6628-3401-0BB8-EEE2-CFF29C759935}"/>
                </a:ext>
              </a:extLst>
            </p:cNvPr>
            <p:cNvSpPr/>
            <p:nvPr/>
          </p:nvSpPr>
          <p:spPr>
            <a:xfrm>
              <a:off x="6840510" y="5127866"/>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21" name="Straight Arrow Connector 20">
              <a:extLst>
                <a:ext uri="{FF2B5EF4-FFF2-40B4-BE49-F238E27FC236}">
                  <a16:creationId xmlns="" xmlns:a16="http://schemas.microsoft.com/office/drawing/2014/main" id="{32949198-0276-CAAF-3186-29E361BB9D71}"/>
                </a:ext>
              </a:extLst>
            </p:cNvPr>
            <p:cNvCxnSpPr>
              <a:stCxn id="4" idx="6"/>
              <a:endCxn id="11" idx="2"/>
            </p:cNvCxnSpPr>
            <p:nvPr/>
          </p:nvCxnSpPr>
          <p:spPr>
            <a:xfrm>
              <a:off x="1941227" y="3873084"/>
              <a:ext cx="1155490" cy="85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 xmlns:a16="http://schemas.microsoft.com/office/drawing/2014/main" id="{4F4C688A-7726-311C-1DF6-E886D9E1C83C}"/>
                </a:ext>
              </a:extLst>
            </p:cNvPr>
            <p:cNvCxnSpPr>
              <a:stCxn id="5" idx="6"/>
              <a:endCxn id="11" idx="0"/>
            </p:cNvCxnSpPr>
            <p:nvPr/>
          </p:nvCxnSpPr>
          <p:spPr>
            <a:xfrm>
              <a:off x="2745698" y="2933076"/>
              <a:ext cx="658318" cy="719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 xmlns:a16="http://schemas.microsoft.com/office/drawing/2014/main" id="{BC9D6171-E99B-37E7-1040-E4AEAA74BEF6}"/>
                </a:ext>
              </a:extLst>
            </p:cNvPr>
            <p:cNvCxnSpPr>
              <a:stCxn id="9" idx="6"/>
              <a:endCxn id="10" idx="2"/>
            </p:cNvCxnSpPr>
            <p:nvPr/>
          </p:nvCxnSpPr>
          <p:spPr>
            <a:xfrm flipV="1">
              <a:off x="2788170" y="4822444"/>
              <a:ext cx="1334126" cy="305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 xmlns:a16="http://schemas.microsoft.com/office/drawing/2014/main" id="{6373BCB5-26F1-FDBD-F1E3-518A1DA20779}"/>
                </a:ext>
              </a:extLst>
            </p:cNvPr>
            <p:cNvSpPr/>
            <p:nvPr/>
          </p:nvSpPr>
          <p:spPr>
            <a:xfrm>
              <a:off x="5481403" y="5127867"/>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32" name="Straight Arrow Connector 31">
              <a:extLst>
                <a:ext uri="{FF2B5EF4-FFF2-40B4-BE49-F238E27FC236}">
                  <a16:creationId xmlns="" xmlns:a16="http://schemas.microsoft.com/office/drawing/2014/main" id="{F024D0F6-D545-4609-7285-D2758885387C}"/>
                </a:ext>
              </a:extLst>
            </p:cNvPr>
            <p:cNvCxnSpPr>
              <a:stCxn id="11" idx="7"/>
              <a:endCxn id="6" idx="3"/>
            </p:cNvCxnSpPr>
            <p:nvPr/>
          </p:nvCxnSpPr>
          <p:spPr>
            <a:xfrm flipV="1">
              <a:off x="3621308" y="3207247"/>
              <a:ext cx="1188103" cy="535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 xmlns:a16="http://schemas.microsoft.com/office/drawing/2014/main" id="{300C9995-E9E3-0124-5B54-2379BBD5A583}"/>
                </a:ext>
              </a:extLst>
            </p:cNvPr>
            <p:cNvCxnSpPr>
              <a:stCxn id="11" idx="5"/>
              <a:endCxn id="10" idx="0"/>
            </p:cNvCxnSpPr>
            <p:nvPr/>
          </p:nvCxnSpPr>
          <p:spPr>
            <a:xfrm>
              <a:off x="3621308" y="4174299"/>
              <a:ext cx="808287" cy="342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 xmlns:a16="http://schemas.microsoft.com/office/drawing/2014/main" id="{B860DA09-1DD4-3E7B-4827-0F62313E8EF4}"/>
                </a:ext>
              </a:extLst>
            </p:cNvPr>
            <p:cNvCxnSpPr>
              <a:stCxn id="6" idx="7"/>
              <a:endCxn id="17" idx="2"/>
            </p:cNvCxnSpPr>
            <p:nvPr/>
          </p:nvCxnSpPr>
          <p:spPr>
            <a:xfrm flipV="1">
              <a:off x="5243996" y="2460905"/>
              <a:ext cx="894478" cy="314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 xmlns:a16="http://schemas.microsoft.com/office/drawing/2014/main" id="{6C47BBAC-1A62-5B3C-CEF4-8564E28C019A}"/>
                </a:ext>
              </a:extLst>
            </p:cNvPr>
            <p:cNvCxnSpPr>
              <a:stCxn id="10" idx="6"/>
              <a:endCxn id="16" idx="2"/>
            </p:cNvCxnSpPr>
            <p:nvPr/>
          </p:nvCxnSpPr>
          <p:spPr>
            <a:xfrm flipV="1">
              <a:off x="4736893" y="4420813"/>
              <a:ext cx="519657" cy="401631"/>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 xmlns:a16="http://schemas.microsoft.com/office/drawing/2014/main" id="{61B71F86-B34E-AC71-977D-E32F804A0EAA}"/>
                </a:ext>
              </a:extLst>
            </p:cNvPr>
            <p:cNvCxnSpPr>
              <a:stCxn id="16" idx="6"/>
              <a:endCxn id="19" idx="0"/>
            </p:cNvCxnSpPr>
            <p:nvPr/>
          </p:nvCxnSpPr>
          <p:spPr>
            <a:xfrm>
              <a:off x="5871147" y="4420813"/>
              <a:ext cx="1276662" cy="707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 xmlns:a16="http://schemas.microsoft.com/office/drawing/2014/main" id="{1FDD1C44-FBB3-CDF8-378E-0E21050F64DC}"/>
                </a:ext>
              </a:extLst>
            </p:cNvPr>
            <p:cNvCxnSpPr>
              <a:stCxn id="19" idx="2"/>
              <a:endCxn id="30" idx="6"/>
            </p:cNvCxnSpPr>
            <p:nvPr/>
          </p:nvCxnSpPr>
          <p:spPr>
            <a:xfrm flipH="1">
              <a:off x="6096000" y="5433291"/>
              <a:ext cx="744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 xmlns:a16="http://schemas.microsoft.com/office/drawing/2014/main" id="{55280A89-6038-8769-7E68-79B7253A3966}"/>
                </a:ext>
              </a:extLst>
            </p:cNvPr>
            <p:cNvCxnSpPr>
              <a:stCxn id="17" idx="6"/>
              <a:endCxn id="18" idx="0"/>
            </p:cNvCxnSpPr>
            <p:nvPr/>
          </p:nvCxnSpPr>
          <p:spPr>
            <a:xfrm>
              <a:off x="6753071" y="2460905"/>
              <a:ext cx="554638" cy="678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 xmlns:a16="http://schemas.microsoft.com/office/drawing/2014/main" id="{A568186F-F510-5435-F93C-0FE80123245C}"/>
                </a:ext>
              </a:extLst>
            </p:cNvPr>
            <p:cNvSpPr/>
            <p:nvPr/>
          </p:nvSpPr>
          <p:spPr>
            <a:xfrm>
              <a:off x="7752411" y="3868874"/>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6" name="Oval 45">
              <a:extLst>
                <a:ext uri="{FF2B5EF4-FFF2-40B4-BE49-F238E27FC236}">
                  <a16:creationId xmlns="" xmlns:a16="http://schemas.microsoft.com/office/drawing/2014/main" id="{167550C2-BC35-90F6-E8C8-840E25803228}"/>
                </a:ext>
              </a:extLst>
            </p:cNvPr>
            <p:cNvSpPr/>
            <p:nvPr/>
          </p:nvSpPr>
          <p:spPr>
            <a:xfrm>
              <a:off x="7856095" y="4010779"/>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7" name="Oval 46">
              <a:extLst>
                <a:ext uri="{FF2B5EF4-FFF2-40B4-BE49-F238E27FC236}">
                  <a16:creationId xmlns="" xmlns:a16="http://schemas.microsoft.com/office/drawing/2014/main" id="{30EE1AF9-7C58-93FE-47FC-5C68BB619D7B}"/>
                </a:ext>
              </a:extLst>
            </p:cNvPr>
            <p:cNvSpPr/>
            <p:nvPr/>
          </p:nvSpPr>
          <p:spPr>
            <a:xfrm>
              <a:off x="7999735" y="4152684"/>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49" name="Straight Arrow Connector 48">
              <a:extLst>
                <a:ext uri="{FF2B5EF4-FFF2-40B4-BE49-F238E27FC236}">
                  <a16:creationId xmlns="" xmlns:a16="http://schemas.microsoft.com/office/drawing/2014/main" id="{A88A85C2-C45A-A9F9-ED91-FC3B87ED3BFE}"/>
                </a:ext>
              </a:extLst>
            </p:cNvPr>
            <p:cNvCxnSpPr>
              <a:stCxn id="18" idx="5"/>
              <a:endCxn id="45" idx="1"/>
            </p:cNvCxnSpPr>
            <p:nvPr/>
          </p:nvCxnSpPr>
          <p:spPr>
            <a:xfrm>
              <a:off x="7525001" y="3661198"/>
              <a:ext cx="317416" cy="297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 xmlns:a16="http://schemas.microsoft.com/office/drawing/2014/main" id="{15DD33BA-FC18-47AF-8240-B10E6C051A39}"/>
                </a:ext>
              </a:extLst>
            </p:cNvPr>
            <p:cNvSpPr/>
            <p:nvPr/>
          </p:nvSpPr>
          <p:spPr>
            <a:xfrm>
              <a:off x="8974117" y="2979886"/>
              <a:ext cx="614597" cy="610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52" name="Straight Arrow Connector 51">
              <a:extLst>
                <a:ext uri="{FF2B5EF4-FFF2-40B4-BE49-F238E27FC236}">
                  <a16:creationId xmlns="" xmlns:a16="http://schemas.microsoft.com/office/drawing/2014/main" id="{2E1FD156-B827-07E0-1657-5C7346ECE071}"/>
                </a:ext>
              </a:extLst>
            </p:cNvPr>
            <p:cNvCxnSpPr>
              <a:stCxn id="18" idx="6"/>
              <a:endCxn id="50" idx="2"/>
            </p:cNvCxnSpPr>
            <p:nvPr/>
          </p:nvCxnSpPr>
          <p:spPr>
            <a:xfrm flipV="1">
              <a:off x="7615007" y="3285311"/>
              <a:ext cx="1359110" cy="15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 xmlns:a16="http://schemas.microsoft.com/office/drawing/2014/main" id="{58D4E5CB-EF36-193E-DDD4-4C1DB15FDAA8}"/>
                </a:ext>
              </a:extLst>
            </p:cNvPr>
            <p:cNvSpPr txBox="1"/>
            <p:nvPr/>
          </p:nvSpPr>
          <p:spPr>
            <a:xfrm>
              <a:off x="7121361" y="3259882"/>
              <a:ext cx="377026" cy="369332"/>
            </a:xfrm>
            <a:prstGeom prst="rect">
              <a:avLst/>
            </a:prstGeom>
            <a:noFill/>
          </p:spPr>
          <p:txBody>
            <a:bodyPr wrap="none" rtlCol="0">
              <a:spAutoFit/>
            </a:bodyPr>
            <a:lstStyle/>
            <a:p>
              <a:r>
                <a:rPr lang="en-US" sz="1800" dirty="0">
                  <a:solidFill>
                    <a:srgbClr val="C00000"/>
                  </a:solidFill>
                </a:rPr>
                <a:t>!!!</a:t>
              </a:r>
              <a:endParaRPr lang="x-none" sz="1800" dirty="0">
                <a:solidFill>
                  <a:srgbClr val="C00000"/>
                </a:solidFill>
              </a:endParaRPr>
            </a:p>
          </p:txBody>
        </p:sp>
        <p:sp>
          <p:nvSpPr>
            <p:cNvPr id="54" name="TextBox 53">
              <a:extLst>
                <a:ext uri="{FF2B5EF4-FFF2-40B4-BE49-F238E27FC236}">
                  <a16:creationId xmlns="" xmlns:a16="http://schemas.microsoft.com/office/drawing/2014/main" id="{7DD9DD1D-153D-2938-1B4D-CE1B457AFB78}"/>
                </a:ext>
              </a:extLst>
            </p:cNvPr>
            <p:cNvSpPr txBox="1"/>
            <p:nvPr/>
          </p:nvSpPr>
          <p:spPr>
            <a:xfrm>
              <a:off x="3218833" y="3746056"/>
              <a:ext cx="312906" cy="369332"/>
            </a:xfrm>
            <a:prstGeom prst="rect">
              <a:avLst/>
            </a:prstGeom>
            <a:noFill/>
          </p:spPr>
          <p:txBody>
            <a:bodyPr wrap="none" rtlCol="0">
              <a:spAutoFit/>
            </a:bodyPr>
            <a:lstStyle/>
            <a:p>
              <a:r>
                <a:rPr lang="en-US" sz="1800" dirty="0"/>
                <a:t>?</a:t>
              </a:r>
              <a:endParaRPr lang="x-none" sz="1800" dirty="0"/>
            </a:p>
          </p:txBody>
        </p:sp>
      </p:grpSp>
    </p:spTree>
    <p:extLst>
      <p:ext uri="{BB962C8B-B14F-4D97-AF65-F5344CB8AC3E}">
        <p14:creationId xmlns:p14="http://schemas.microsoft.com/office/powerpoint/2010/main" val="195765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26E27-C644-87CF-1F6E-FE561B8A5597}"/>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Challenges</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45691627-8804-6BAC-1D49-A9142F21595D}"/>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How are the requests routed between services? </a:t>
            </a:r>
          </a:p>
          <a:p>
            <a:r>
              <a:rPr lang="en-US" sz="2400" dirty="0">
                <a:latin typeface="Arial" panose="020B0604020202020204" pitchFamily="34" charset="0"/>
                <a:cs typeface="Arial" panose="020B0604020202020204" pitchFamily="34" charset="0"/>
              </a:rPr>
              <a:t>How do I detect failures and downtime? </a:t>
            </a:r>
          </a:p>
          <a:p>
            <a:r>
              <a:rPr lang="en-US" sz="2400" dirty="0">
                <a:latin typeface="Arial" panose="020B0604020202020204" pitchFamily="34" charset="0"/>
                <a:cs typeface="Arial" panose="020B0604020202020204" pitchFamily="34" charset="0"/>
              </a:rPr>
              <a:t>How to upgrade and test new versions of a service? </a:t>
            </a:r>
          </a:p>
          <a:p>
            <a:r>
              <a:rPr lang="en-IN" sz="2400" dirty="0">
                <a:latin typeface="Arial" panose="020B0604020202020204" pitchFamily="34" charset="0"/>
                <a:cs typeface="Arial" panose="020B0604020202020204" pitchFamily="34" charset="0"/>
              </a:rPr>
              <a:t>Securing the communication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5786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7C2D8F-B6FC-E03A-809D-50FD0741D3B4}"/>
              </a:ext>
            </a:extLst>
          </p:cNvPr>
          <p:cNvSpPr>
            <a:spLocks noGrp="1"/>
          </p:cNvSpPr>
          <p:nvPr>
            <p:ph type="ctrTitle" idx="4294967295"/>
          </p:nvPr>
        </p:nvSpPr>
        <p:spPr>
          <a:xfrm>
            <a:off x="650450" y="2160850"/>
            <a:ext cx="10363200" cy="2198687"/>
          </a:xfrm>
        </p:spPr>
        <p:txBody>
          <a:bodyPr>
            <a:normAutofit/>
          </a:bodyPr>
          <a:lstStyle/>
          <a:p>
            <a:pPr algn="ctr"/>
            <a:r>
              <a:rPr lang="en-US" dirty="0">
                <a:latin typeface="Arial" panose="020B0604020202020204" pitchFamily="34" charset="0"/>
                <a:cs typeface="Arial" panose="020B0604020202020204" pitchFamily="34" charset="0"/>
              </a:rPr>
              <a:t>Service mesh to the rescue </a:t>
            </a:r>
            <a:endParaRPr 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906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984FF2-CB9B-25C3-C9FC-EDE7B1DA1B6E}"/>
              </a:ext>
            </a:extLst>
          </p:cNvPr>
          <p:cNvSpPr>
            <a:spLocks noGrp="1"/>
          </p:cNvSpPr>
          <p:nvPr>
            <p:ph type="title"/>
          </p:nvPr>
        </p:nvSpPr>
        <p:spPr/>
        <p:txBody>
          <a:bodyPr>
            <a:normAutofit/>
          </a:bodyPr>
          <a:lstStyle/>
          <a:p>
            <a:r>
              <a:rPr lang="en-US" sz="3600" b="1" dirty="0">
                <a:solidFill>
                  <a:srgbClr val="E95332"/>
                </a:solidFill>
                <a:latin typeface="Candara" panose="020E0502030303020204" pitchFamily="34" charset="0"/>
              </a:rPr>
              <a:t>What is a service mesh</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596E1F04-466F-1813-8572-769B5E5100A1}"/>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Infrastructure/framework that handles communication between services </a:t>
            </a:r>
          </a:p>
          <a:p>
            <a:r>
              <a:rPr lang="en-US" sz="2400" dirty="0">
                <a:latin typeface="Arial" panose="020B0604020202020204" pitchFamily="34" charset="0"/>
                <a:cs typeface="Arial" panose="020B0604020202020204" pitchFamily="34" charset="0"/>
              </a:rPr>
              <a:t>Often implemented as network proxies deployed alongside the microservices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3076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9035E-B2D8-4242-6930-8E44F4648905}"/>
              </a:ext>
            </a:extLst>
          </p:cNvPr>
          <p:cNvSpPr>
            <a:spLocks noGrp="1"/>
          </p:cNvSpPr>
          <p:nvPr>
            <p:ph type="ctrTitle" idx="4294967295"/>
          </p:nvPr>
        </p:nvSpPr>
        <p:spPr>
          <a:xfrm>
            <a:off x="829559" y="2329656"/>
            <a:ext cx="10363200" cy="2198687"/>
          </a:xfrm>
        </p:spPr>
        <p:txBody>
          <a:bodyPr/>
          <a:lstStyle/>
          <a:p>
            <a:pPr algn="ctr"/>
            <a:r>
              <a:rPr lang="en-IN" sz="5400" dirty="0" err="1"/>
              <a:t>Istio</a:t>
            </a:r>
            <a:r>
              <a:rPr lang="en-IN" sz="5400" dirty="0"/>
              <a:t> </a:t>
            </a:r>
            <a:r>
              <a:rPr lang="en-IN" sz="5400" dirty="0" smtClean="0"/>
              <a:t/>
            </a:r>
            <a:br>
              <a:rPr lang="en-IN" sz="5400" dirty="0" smtClean="0"/>
            </a:br>
            <a:r>
              <a:rPr lang="en-IN" sz="5400" dirty="0" smtClean="0"/>
              <a:t>...</a:t>
            </a:r>
            <a:r>
              <a:rPr lang="en-IN" sz="5400" dirty="0"/>
              <a:t/>
            </a:r>
            <a:br>
              <a:rPr lang="en-IN" sz="5400" dirty="0"/>
            </a:br>
            <a:r>
              <a:rPr lang="en-IN" sz="4400" dirty="0"/>
              <a:t>Open source service mesh </a:t>
            </a:r>
            <a:endParaRPr lang="x-none" sz="4400" dirty="0"/>
          </a:p>
        </p:txBody>
      </p:sp>
      <p:pic>
        <p:nvPicPr>
          <p:cNvPr id="4" name="Picture 3">
            <a:extLst>
              <a:ext uri="{FF2B5EF4-FFF2-40B4-BE49-F238E27FC236}">
                <a16:creationId xmlns="" xmlns:a16="http://schemas.microsoft.com/office/drawing/2014/main" id="{3468B330-F78B-4928-02AB-A0A0C2466824}"/>
              </a:ext>
            </a:extLst>
          </p:cNvPr>
          <p:cNvPicPr>
            <a:picLocks noChangeAspect="1"/>
          </p:cNvPicPr>
          <p:nvPr/>
        </p:nvPicPr>
        <p:blipFill>
          <a:blip r:embed="rId2"/>
          <a:stretch>
            <a:fillRect/>
          </a:stretch>
        </p:blipFill>
        <p:spPr>
          <a:xfrm>
            <a:off x="3335543" y="2031864"/>
            <a:ext cx="1499017" cy="1723868"/>
          </a:xfrm>
          <a:prstGeom prst="rect">
            <a:avLst/>
          </a:prstGeom>
        </p:spPr>
      </p:pic>
    </p:spTree>
    <p:extLst>
      <p:ext uri="{BB962C8B-B14F-4D97-AF65-F5344CB8AC3E}">
        <p14:creationId xmlns:p14="http://schemas.microsoft.com/office/powerpoint/2010/main" val="80791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7D6CE8-0C91-0B73-875E-4CEB2AA20621}"/>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The dry facts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DB4907E6-EFFD-B421-B761-3E11C9D97931}"/>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Started in May 2017</a:t>
            </a:r>
          </a:p>
          <a:p>
            <a:r>
              <a:rPr lang="en-IN" sz="2400" dirty="0">
                <a:latin typeface="Arial" panose="020B0604020202020204" pitchFamily="34" charset="0"/>
                <a:cs typeface="Arial" panose="020B0604020202020204" pitchFamily="34" charset="0"/>
              </a:rPr>
              <a:t>Means “sail” in Greek</a:t>
            </a:r>
          </a:p>
          <a:p>
            <a:r>
              <a:rPr lang="en-IN" sz="2400" dirty="0">
                <a:latin typeface="Arial" panose="020B0604020202020204" pitchFamily="34" charset="0"/>
                <a:cs typeface="Arial" panose="020B0604020202020204" pitchFamily="34" charset="0"/>
              </a:rPr>
              <a:t>Developed in Go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75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43C9C-B58A-AE83-BD26-70F84F442113}"/>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Istio features</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4091C5F5-25BC-B609-D841-51280EB772E0}"/>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Load balancing (HTTP, </a:t>
            </a:r>
            <a:r>
              <a:rPr lang="en-US" sz="2400" dirty="0" err="1">
                <a:latin typeface="Arial" panose="020B0604020202020204" pitchFamily="34" charset="0"/>
                <a:cs typeface="Arial" panose="020B0604020202020204" pitchFamily="34" charset="0"/>
              </a:rPr>
              <a:t>gRPC</a:t>
            </a:r>
            <a:r>
              <a:rPr lang="en-US" sz="2400" dirty="0">
                <a:latin typeface="Arial" panose="020B0604020202020204" pitchFamily="34" charset="0"/>
                <a:cs typeface="Arial" panose="020B0604020202020204" pitchFamily="34" charset="0"/>
              </a:rPr>
              <a:t>, TCP...) </a:t>
            </a:r>
          </a:p>
          <a:p>
            <a:r>
              <a:rPr lang="en-US" sz="2400" dirty="0">
                <a:latin typeface="Arial" panose="020B0604020202020204" pitchFamily="34" charset="0"/>
                <a:cs typeface="Arial" panose="020B0604020202020204" pitchFamily="34" charset="0"/>
              </a:rPr>
              <a:t>Traffic control (routing rules, retries, timeouts, fault injection, mirroring)</a:t>
            </a:r>
          </a:p>
          <a:p>
            <a:r>
              <a:rPr lang="en-US" sz="2400" dirty="0">
                <a:latin typeface="Arial" panose="020B0604020202020204" pitchFamily="34" charset="0"/>
                <a:cs typeface="Arial" panose="020B0604020202020204" pitchFamily="34" charset="0"/>
              </a:rPr>
              <a:t> Secure service-to-service communication </a:t>
            </a:r>
          </a:p>
          <a:p>
            <a:r>
              <a:rPr lang="en-US" sz="2400" dirty="0">
                <a:latin typeface="Arial" panose="020B0604020202020204" pitchFamily="34" charset="0"/>
                <a:cs typeface="Arial" panose="020B0604020202020204" pitchFamily="34" charset="0"/>
              </a:rPr>
              <a:t> Access controls (authorization) </a:t>
            </a:r>
          </a:p>
          <a:p>
            <a:r>
              <a:rPr lang="en-US" sz="2400" dirty="0">
                <a:latin typeface="Arial" panose="020B0604020202020204" pitchFamily="34" charset="0"/>
                <a:cs typeface="Arial" panose="020B0604020202020204" pitchFamily="34" charset="0"/>
              </a:rPr>
              <a:t> Metrics and traces for traffic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9631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628A10-57CF-FD12-EFE3-558F70325EE4}"/>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Important Terminology</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D3024E21-73AB-442D-3CD7-E652FCBEA07E}"/>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Workload - anything owning/controlling pods (like a Deployment) or the pods themselves</a:t>
            </a:r>
          </a:p>
          <a:p>
            <a:r>
              <a:rPr lang="en-IN" sz="2400" dirty="0">
                <a:latin typeface="Arial" panose="020B0604020202020204" pitchFamily="34" charset="0"/>
                <a:cs typeface="Arial" panose="020B0604020202020204" pitchFamily="34" charset="0"/>
              </a:rPr>
              <a:t>Service - a microservice</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Application - label “app” on a pod/service</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Version - label “version” on a pod/service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1922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BDF898-7544-8973-B867-1757A9B363C6}"/>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Before Istio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grpSp>
        <p:nvGrpSpPr>
          <p:cNvPr id="34" name="Group 33">
            <a:extLst>
              <a:ext uri="{FF2B5EF4-FFF2-40B4-BE49-F238E27FC236}">
                <a16:creationId xmlns="" xmlns:a16="http://schemas.microsoft.com/office/drawing/2014/main" id="{89E094EE-8306-4BEB-B569-01866DE115CA}"/>
              </a:ext>
            </a:extLst>
          </p:cNvPr>
          <p:cNvGrpSpPr/>
          <p:nvPr/>
        </p:nvGrpSpPr>
        <p:grpSpPr>
          <a:xfrm>
            <a:off x="2159974" y="1951027"/>
            <a:ext cx="2638269" cy="3357797"/>
            <a:chOff x="1933730" y="2713219"/>
            <a:chExt cx="2638269" cy="3357797"/>
          </a:xfrm>
        </p:grpSpPr>
        <p:sp>
          <p:nvSpPr>
            <p:cNvPr id="35" name="Rectangle: Rounded Corners 34">
              <a:extLst>
                <a:ext uri="{FF2B5EF4-FFF2-40B4-BE49-F238E27FC236}">
                  <a16:creationId xmlns="" xmlns:a16="http://schemas.microsoft.com/office/drawing/2014/main" id="{28C9359D-02F5-414A-8C90-D32312CFFA18}"/>
                </a:ext>
              </a:extLst>
            </p:cNvPr>
            <p:cNvSpPr/>
            <p:nvPr/>
          </p:nvSpPr>
          <p:spPr>
            <a:xfrm>
              <a:off x="1933730" y="2713219"/>
              <a:ext cx="2638269" cy="3357797"/>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POD AP</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6" name="Rectangle 35">
              <a:extLst>
                <a:ext uri="{FF2B5EF4-FFF2-40B4-BE49-F238E27FC236}">
                  <a16:creationId xmlns="" xmlns:a16="http://schemas.microsoft.com/office/drawing/2014/main" id="{09916501-8D04-4BAE-BBC8-ABA4CC302F3A}"/>
                </a:ext>
              </a:extLst>
            </p:cNvPr>
            <p:cNvSpPr/>
            <p:nvPr/>
          </p:nvSpPr>
          <p:spPr>
            <a:xfrm>
              <a:off x="2200803" y="2953063"/>
              <a:ext cx="2143593" cy="2533337"/>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Cc</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Container</a:t>
              </a:r>
            </a:p>
          </p:txBody>
        </p:sp>
        <p:sp>
          <p:nvSpPr>
            <p:cNvPr id="37" name="Rectangle 36">
              <a:extLst>
                <a:ext uri="{FF2B5EF4-FFF2-40B4-BE49-F238E27FC236}">
                  <a16:creationId xmlns="" xmlns:a16="http://schemas.microsoft.com/office/drawing/2014/main" id="{B3C9B906-ADD8-4851-BE9D-45C4B2AF95EC}"/>
                </a:ext>
              </a:extLst>
            </p:cNvPr>
            <p:cNvSpPr/>
            <p:nvPr/>
          </p:nvSpPr>
          <p:spPr>
            <a:xfrm>
              <a:off x="2350705" y="3094150"/>
              <a:ext cx="1843790" cy="53964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Routing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8" name="Rectangle 37">
              <a:extLst>
                <a:ext uri="{FF2B5EF4-FFF2-40B4-BE49-F238E27FC236}">
                  <a16:creationId xmlns="" xmlns:a16="http://schemas.microsoft.com/office/drawing/2014/main" id="{D5C0D40B-6597-4036-AB1A-C90D58474351}"/>
                </a:ext>
              </a:extLst>
            </p:cNvPr>
            <p:cNvSpPr/>
            <p:nvPr/>
          </p:nvSpPr>
          <p:spPr>
            <a:xfrm>
              <a:off x="2350705" y="3707530"/>
              <a:ext cx="1843790" cy="684587"/>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Circuit breaker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9" name="Rectangle 38">
              <a:extLst>
                <a:ext uri="{FF2B5EF4-FFF2-40B4-BE49-F238E27FC236}">
                  <a16:creationId xmlns="" xmlns:a16="http://schemas.microsoft.com/office/drawing/2014/main" id="{03D61D86-0495-4380-A863-D2DAA2173BA7}"/>
                </a:ext>
              </a:extLst>
            </p:cNvPr>
            <p:cNvSpPr/>
            <p:nvPr/>
          </p:nvSpPr>
          <p:spPr>
            <a:xfrm>
              <a:off x="2350705" y="4483878"/>
              <a:ext cx="1843790" cy="68458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0" name="TextBox 39">
              <a:extLst>
                <a:ext uri="{FF2B5EF4-FFF2-40B4-BE49-F238E27FC236}">
                  <a16:creationId xmlns="" xmlns:a16="http://schemas.microsoft.com/office/drawing/2014/main" id="{DF1689AE-74F0-43F9-AB76-BCBAC6E8FB8D}"/>
                </a:ext>
              </a:extLst>
            </p:cNvPr>
            <p:cNvSpPr txBox="1"/>
            <p:nvPr/>
          </p:nvSpPr>
          <p:spPr>
            <a:xfrm>
              <a:off x="2900542" y="5655231"/>
              <a:ext cx="83388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cs typeface="Arial"/>
                  <a:sym typeface="Arial"/>
                </a:rPr>
                <a:t>POD A</a:t>
              </a:r>
              <a:endParaRPr kumimoji="0" lang="x-none" sz="1600" b="1" i="0" u="none" strike="noStrike" kern="0" cap="none" spc="0" normalizeH="0" baseline="0" noProof="0" dirty="0">
                <a:ln>
                  <a:noFill/>
                </a:ln>
                <a:solidFill>
                  <a:srgbClr val="000000"/>
                </a:solidFill>
                <a:effectLst/>
                <a:uLnTx/>
                <a:uFillTx/>
                <a:cs typeface="Arial"/>
                <a:sym typeface="Arial"/>
              </a:endParaRPr>
            </a:p>
          </p:txBody>
        </p:sp>
      </p:grpSp>
      <p:grpSp>
        <p:nvGrpSpPr>
          <p:cNvPr id="41" name="Group 40">
            <a:extLst>
              <a:ext uri="{FF2B5EF4-FFF2-40B4-BE49-F238E27FC236}">
                <a16:creationId xmlns="" xmlns:a16="http://schemas.microsoft.com/office/drawing/2014/main" id="{840CF0E6-4DFA-45D9-B0FF-130875A83D80}"/>
              </a:ext>
            </a:extLst>
          </p:cNvPr>
          <p:cNvGrpSpPr/>
          <p:nvPr/>
        </p:nvGrpSpPr>
        <p:grpSpPr>
          <a:xfrm>
            <a:off x="7051733" y="1951027"/>
            <a:ext cx="2563318" cy="3357797"/>
            <a:chOff x="7854846" y="2713219"/>
            <a:chExt cx="2563318" cy="3357797"/>
          </a:xfrm>
        </p:grpSpPr>
        <p:sp>
          <p:nvSpPr>
            <p:cNvPr id="42" name="Rectangle: Rounded Corners 41">
              <a:extLst>
                <a:ext uri="{FF2B5EF4-FFF2-40B4-BE49-F238E27FC236}">
                  <a16:creationId xmlns="" xmlns:a16="http://schemas.microsoft.com/office/drawing/2014/main" id="{07C4AE63-F42B-4748-8615-83441C9A2626}"/>
                </a:ext>
              </a:extLst>
            </p:cNvPr>
            <p:cNvSpPr/>
            <p:nvPr/>
          </p:nvSpPr>
          <p:spPr>
            <a:xfrm>
              <a:off x="7854846" y="2713219"/>
              <a:ext cx="2563318" cy="3357797"/>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latin typeface="Arial"/>
                  <a:ea typeface="+mn-ea"/>
                  <a:cs typeface="+mn-cs"/>
                  <a:sym typeface="Arial"/>
                </a:rPr>
                <a:t>POD B</a:t>
              </a:r>
              <a:endParaRPr kumimoji="0" lang="x-none" sz="16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3" name="Rectangle 42">
              <a:extLst>
                <a:ext uri="{FF2B5EF4-FFF2-40B4-BE49-F238E27FC236}">
                  <a16:creationId xmlns="" xmlns:a16="http://schemas.microsoft.com/office/drawing/2014/main" id="{8088C67A-6E87-4E8B-979D-37D50772F094}"/>
                </a:ext>
              </a:extLst>
            </p:cNvPr>
            <p:cNvSpPr/>
            <p:nvPr/>
          </p:nvSpPr>
          <p:spPr>
            <a:xfrm>
              <a:off x="8124669" y="2953063"/>
              <a:ext cx="2133601" cy="2533337"/>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4" name="Rectangle 43">
              <a:extLst>
                <a:ext uri="{FF2B5EF4-FFF2-40B4-BE49-F238E27FC236}">
                  <a16:creationId xmlns="" xmlns:a16="http://schemas.microsoft.com/office/drawing/2014/main" id="{AC31FCE6-69F7-498C-8D94-06179DDAB72C}"/>
                </a:ext>
              </a:extLst>
            </p:cNvPr>
            <p:cNvSpPr/>
            <p:nvPr/>
          </p:nvSpPr>
          <p:spPr>
            <a:xfrm>
              <a:off x="8244590" y="3150563"/>
              <a:ext cx="1888761" cy="53964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Routing code2</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5" name="Rectangle 44">
              <a:extLst>
                <a:ext uri="{FF2B5EF4-FFF2-40B4-BE49-F238E27FC236}">
                  <a16:creationId xmlns="" xmlns:a16="http://schemas.microsoft.com/office/drawing/2014/main" id="{BADE00C6-E5C2-409E-B835-6D7C1A91E3BF}"/>
                </a:ext>
              </a:extLst>
            </p:cNvPr>
            <p:cNvSpPr/>
            <p:nvPr/>
          </p:nvSpPr>
          <p:spPr>
            <a:xfrm>
              <a:off x="8244590" y="3774883"/>
              <a:ext cx="1888761" cy="53964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Circuit Breaker code2</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6" name="Rectangle 45">
              <a:extLst>
                <a:ext uri="{FF2B5EF4-FFF2-40B4-BE49-F238E27FC236}">
                  <a16:creationId xmlns="" xmlns:a16="http://schemas.microsoft.com/office/drawing/2014/main" id="{884AD33E-9D49-411B-90F5-7C5B9C6A5D33}"/>
                </a:ext>
              </a:extLst>
            </p:cNvPr>
            <p:cNvSpPr/>
            <p:nvPr/>
          </p:nvSpPr>
          <p:spPr>
            <a:xfrm>
              <a:off x="8244590" y="4483878"/>
              <a:ext cx="1888761" cy="53964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code2</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7" name="TextBox 46">
              <a:extLst>
                <a:ext uri="{FF2B5EF4-FFF2-40B4-BE49-F238E27FC236}">
                  <a16:creationId xmlns="" xmlns:a16="http://schemas.microsoft.com/office/drawing/2014/main" id="{5F90BACF-1452-4959-9A34-5AB0C14B63C4}"/>
                </a:ext>
              </a:extLst>
            </p:cNvPr>
            <p:cNvSpPr txBox="1"/>
            <p:nvPr/>
          </p:nvSpPr>
          <p:spPr>
            <a:xfrm>
              <a:off x="8559384" y="5097052"/>
              <a:ext cx="105990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cs typeface="Arial"/>
                  <a:sym typeface="Arial"/>
                </a:rPr>
                <a:t>Container2</a:t>
              </a:r>
              <a:endParaRPr kumimoji="0" lang="x-none" sz="1400" b="0" i="0" u="none" strike="noStrike" kern="0" cap="none" spc="0" normalizeH="0" baseline="0" noProof="0" dirty="0">
                <a:ln>
                  <a:noFill/>
                </a:ln>
                <a:solidFill>
                  <a:srgbClr val="000000"/>
                </a:solidFill>
                <a:effectLst/>
                <a:uLnTx/>
                <a:uFillTx/>
                <a:cs typeface="Arial"/>
                <a:sym typeface="Arial"/>
              </a:endParaRPr>
            </a:p>
          </p:txBody>
        </p:sp>
      </p:grpSp>
    </p:spTree>
    <p:extLst>
      <p:ext uri="{BB962C8B-B14F-4D97-AF65-F5344CB8AC3E}">
        <p14:creationId xmlns:p14="http://schemas.microsoft.com/office/powerpoint/2010/main" val="781336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BDF898-7544-8973-B867-1757A9B363C6}"/>
              </a:ext>
            </a:extLst>
          </p:cNvPr>
          <p:cNvSpPr>
            <a:spLocks noGrp="1"/>
          </p:cNvSpPr>
          <p:nvPr>
            <p:ph type="title"/>
          </p:nvPr>
        </p:nvSpPr>
        <p:spPr/>
        <p:txBody>
          <a:bodyPr>
            <a:normAutofit/>
          </a:bodyPr>
          <a:lstStyle/>
          <a:p>
            <a:r>
              <a:rPr lang="en-IN" dirty="0"/>
              <a:t> </a:t>
            </a:r>
            <a:r>
              <a:rPr lang="en-IN" sz="3600" b="1" dirty="0">
                <a:solidFill>
                  <a:srgbClr val="E95332"/>
                </a:solidFill>
                <a:latin typeface="Candara" panose="020E0502030303020204" pitchFamily="34" charset="0"/>
              </a:rPr>
              <a:t>Istio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grpSp>
        <p:nvGrpSpPr>
          <p:cNvPr id="12" name="Group 11">
            <a:extLst>
              <a:ext uri="{FF2B5EF4-FFF2-40B4-BE49-F238E27FC236}">
                <a16:creationId xmlns="" xmlns:a16="http://schemas.microsoft.com/office/drawing/2014/main" id="{DC08B01C-8F00-4B81-8C74-7F70FD3A3531}"/>
              </a:ext>
            </a:extLst>
          </p:cNvPr>
          <p:cNvGrpSpPr/>
          <p:nvPr/>
        </p:nvGrpSpPr>
        <p:grpSpPr>
          <a:xfrm>
            <a:off x="2178829" y="1951027"/>
            <a:ext cx="2638269" cy="3357797"/>
            <a:chOff x="2131695" y="2298439"/>
            <a:chExt cx="2638269" cy="3357797"/>
          </a:xfrm>
        </p:grpSpPr>
        <p:grpSp>
          <p:nvGrpSpPr>
            <p:cNvPr id="20" name="Group 19">
              <a:extLst>
                <a:ext uri="{FF2B5EF4-FFF2-40B4-BE49-F238E27FC236}">
                  <a16:creationId xmlns="" xmlns:a16="http://schemas.microsoft.com/office/drawing/2014/main" id="{AB67DB0E-B511-45F3-837B-86A40D553B72}"/>
                </a:ext>
              </a:extLst>
            </p:cNvPr>
            <p:cNvGrpSpPr/>
            <p:nvPr/>
          </p:nvGrpSpPr>
          <p:grpSpPr>
            <a:xfrm>
              <a:off x="2131695" y="2298439"/>
              <a:ext cx="2638269" cy="3357797"/>
              <a:chOff x="1933730" y="2713219"/>
              <a:chExt cx="2638269" cy="3357797"/>
            </a:xfrm>
          </p:grpSpPr>
          <p:sp>
            <p:nvSpPr>
              <p:cNvPr id="21" name="Rectangle: Rounded Corners 20">
                <a:extLst>
                  <a:ext uri="{FF2B5EF4-FFF2-40B4-BE49-F238E27FC236}">
                    <a16:creationId xmlns="" xmlns:a16="http://schemas.microsoft.com/office/drawing/2014/main" id="{DB0D9419-31A5-4CDA-A095-25B70EAC00F9}"/>
                  </a:ext>
                </a:extLst>
              </p:cNvPr>
              <p:cNvSpPr/>
              <p:nvPr/>
            </p:nvSpPr>
            <p:spPr>
              <a:xfrm>
                <a:off x="1933730" y="2713219"/>
                <a:ext cx="2638269" cy="3357797"/>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POD AP</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2" name="Rectangle 21">
                <a:extLst>
                  <a:ext uri="{FF2B5EF4-FFF2-40B4-BE49-F238E27FC236}">
                    <a16:creationId xmlns="" xmlns:a16="http://schemas.microsoft.com/office/drawing/2014/main" id="{CF051252-4241-4E1E-AFB8-62A437CFFD82}"/>
                  </a:ext>
                </a:extLst>
              </p:cNvPr>
              <p:cNvSpPr/>
              <p:nvPr/>
            </p:nvSpPr>
            <p:spPr>
              <a:xfrm>
                <a:off x="2200803" y="2953063"/>
                <a:ext cx="2143593" cy="2533337"/>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Cc</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Container</a:t>
                </a:r>
              </a:p>
            </p:txBody>
          </p:sp>
          <p:sp>
            <p:nvSpPr>
              <p:cNvPr id="23" name="Rectangle 22">
                <a:extLst>
                  <a:ext uri="{FF2B5EF4-FFF2-40B4-BE49-F238E27FC236}">
                    <a16:creationId xmlns="" xmlns:a16="http://schemas.microsoft.com/office/drawing/2014/main" id="{126FF828-26D2-404E-A156-7494592414EA}"/>
                  </a:ext>
                </a:extLst>
              </p:cNvPr>
              <p:cNvSpPr/>
              <p:nvPr/>
            </p:nvSpPr>
            <p:spPr>
              <a:xfrm>
                <a:off x="2350705" y="3094150"/>
                <a:ext cx="1843790" cy="53964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Routing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4" name="Rectangle 23">
                <a:extLst>
                  <a:ext uri="{FF2B5EF4-FFF2-40B4-BE49-F238E27FC236}">
                    <a16:creationId xmlns="" xmlns:a16="http://schemas.microsoft.com/office/drawing/2014/main" id="{B454513A-8881-40FC-9450-7F09057B6DC1}"/>
                  </a:ext>
                </a:extLst>
              </p:cNvPr>
              <p:cNvSpPr/>
              <p:nvPr/>
            </p:nvSpPr>
            <p:spPr>
              <a:xfrm>
                <a:off x="2350705" y="3707530"/>
                <a:ext cx="1843790" cy="684587"/>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Circuit breaker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5" name="Rectangle 24">
                <a:extLst>
                  <a:ext uri="{FF2B5EF4-FFF2-40B4-BE49-F238E27FC236}">
                    <a16:creationId xmlns="" xmlns:a16="http://schemas.microsoft.com/office/drawing/2014/main" id="{96046A3A-D340-42CC-95DF-D18868A61AF5}"/>
                  </a:ext>
                </a:extLst>
              </p:cNvPr>
              <p:cNvSpPr/>
              <p:nvPr/>
            </p:nvSpPr>
            <p:spPr>
              <a:xfrm>
                <a:off x="2350705" y="4483878"/>
                <a:ext cx="1843790" cy="68458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6" name="TextBox 25">
                <a:extLst>
                  <a:ext uri="{FF2B5EF4-FFF2-40B4-BE49-F238E27FC236}">
                    <a16:creationId xmlns="" xmlns:a16="http://schemas.microsoft.com/office/drawing/2014/main" id="{52C889EE-0723-4D47-83FB-31CFC814EACA}"/>
                  </a:ext>
                </a:extLst>
              </p:cNvPr>
              <p:cNvSpPr txBox="1"/>
              <p:nvPr/>
            </p:nvSpPr>
            <p:spPr>
              <a:xfrm>
                <a:off x="2900542" y="5655231"/>
                <a:ext cx="83388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cs typeface="Arial"/>
                    <a:sym typeface="Arial"/>
                  </a:rPr>
                  <a:t>POD A</a:t>
                </a:r>
                <a:endParaRPr kumimoji="0" lang="x-none" sz="1600" b="1" i="0" u="none" strike="noStrike" kern="0" cap="none" spc="0" normalizeH="0" baseline="0" noProof="0" dirty="0">
                  <a:ln>
                    <a:noFill/>
                  </a:ln>
                  <a:solidFill>
                    <a:srgbClr val="000000"/>
                  </a:solidFill>
                  <a:effectLst/>
                  <a:uLnTx/>
                  <a:uFillTx/>
                  <a:cs typeface="Arial"/>
                  <a:sym typeface="Arial"/>
                </a:endParaRPr>
              </a:p>
            </p:txBody>
          </p:sp>
        </p:grpSp>
        <p:sp>
          <p:nvSpPr>
            <p:cNvPr id="34" name="&quot;Not Allowed&quot; Symbol 33">
              <a:extLst>
                <a:ext uri="{FF2B5EF4-FFF2-40B4-BE49-F238E27FC236}">
                  <a16:creationId xmlns="" xmlns:a16="http://schemas.microsoft.com/office/drawing/2014/main" id="{4FB9B37D-2719-4340-BB8E-C2330BDCB6B8}"/>
                </a:ext>
              </a:extLst>
            </p:cNvPr>
            <p:cNvSpPr/>
            <p:nvPr/>
          </p:nvSpPr>
          <p:spPr>
            <a:xfrm>
              <a:off x="2971143" y="2458930"/>
              <a:ext cx="959371" cy="854439"/>
            </a:xfrm>
            <a:prstGeom prst="noSmoking">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solidFill>
                  <a:schemeClr val="tx1"/>
                </a:solidFill>
              </a:endParaRPr>
            </a:p>
          </p:txBody>
        </p:sp>
      </p:grpSp>
      <p:grpSp>
        <p:nvGrpSpPr>
          <p:cNvPr id="13" name="Group 12">
            <a:extLst>
              <a:ext uri="{FF2B5EF4-FFF2-40B4-BE49-F238E27FC236}">
                <a16:creationId xmlns="" xmlns:a16="http://schemas.microsoft.com/office/drawing/2014/main" id="{1973C3A9-0498-4F26-885F-3266965DCB1F}"/>
              </a:ext>
            </a:extLst>
          </p:cNvPr>
          <p:cNvGrpSpPr/>
          <p:nvPr/>
        </p:nvGrpSpPr>
        <p:grpSpPr>
          <a:xfrm>
            <a:off x="7032878" y="1951027"/>
            <a:ext cx="2563318" cy="3357797"/>
            <a:chOff x="7044141" y="2298439"/>
            <a:chExt cx="2563318" cy="3357797"/>
          </a:xfrm>
        </p:grpSpPr>
        <p:grpSp>
          <p:nvGrpSpPr>
            <p:cNvPr id="27" name="Group 26">
              <a:extLst>
                <a:ext uri="{FF2B5EF4-FFF2-40B4-BE49-F238E27FC236}">
                  <a16:creationId xmlns="" xmlns:a16="http://schemas.microsoft.com/office/drawing/2014/main" id="{4313401A-4008-46F0-8356-611D7A23BD36}"/>
                </a:ext>
              </a:extLst>
            </p:cNvPr>
            <p:cNvGrpSpPr/>
            <p:nvPr/>
          </p:nvGrpSpPr>
          <p:grpSpPr>
            <a:xfrm>
              <a:off x="7044141" y="2298439"/>
              <a:ext cx="2563318" cy="3357797"/>
              <a:chOff x="7854846" y="2713219"/>
              <a:chExt cx="2563318" cy="3357797"/>
            </a:xfrm>
          </p:grpSpPr>
          <p:sp>
            <p:nvSpPr>
              <p:cNvPr id="28" name="Rectangle: Rounded Corners 27">
                <a:extLst>
                  <a:ext uri="{FF2B5EF4-FFF2-40B4-BE49-F238E27FC236}">
                    <a16:creationId xmlns="" xmlns:a16="http://schemas.microsoft.com/office/drawing/2014/main" id="{AA92EB27-BA84-4D5B-AF06-BDE23BBC7ECE}"/>
                  </a:ext>
                </a:extLst>
              </p:cNvPr>
              <p:cNvSpPr/>
              <p:nvPr/>
            </p:nvSpPr>
            <p:spPr>
              <a:xfrm>
                <a:off x="7854846" y="2713219"/>
                <a:ext cx="2563318" cy="3357797"/>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latin typeface="Arial"/>
                    <a:ea typeface="+mn-ea"/>
                    <a:cs typeface="+mn-cs"/>
                    <a:sym typeface="Arial"/>
                  </a:rPr>
                  <a:t>POD B</a:t>
                </a:r>
                <a:endParaRPr kumimoji="0" lang="x-none" sz="16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9" name="Rectangle 28">
                <a:extLst>
                  <a:ext uri="{FF2B5EF4-FFF2-40B4-BE49-F238E27FC236}">
                    <a16:creationId xmlns="" xmlns:a16="http://schemas.microsoft.com/office/drawing/2014/main" id="{C695EDAE-BC6A-42A4-B1AB-6EA7CC88D0B0}"/>
                  </a:ext>
                </a:extLst>
              </p:cNvPr>
              <p:cNvSpPr/>
              <p:nvPr/>
            </p:nvSpPr>
            <p:spPr>
              <a:xfrm>
                <a:off x="8124669" y="2953063"/>
                <a:ext cx="2133601" cy="2533337"/>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0" name="Rectangle 29">
                <a:extLst>
                  <a:ext uri="{FF2B5EF4-FFF2-40B4-BE49-F238E27FC236}">
                    <a16:creationId xmlns="" xmlns:a16="http://schemas.microsoft.com/office/drawing/2014/main" id="{CD89BF20-E1EE-4D04-98FF-2EA9DD5E681E}"/>
                  </a:ext>
                </a:extLst>
              </p:cNvPr>
              <p:cNvSpPr/>
              <p:nvPr/>
            </p:nvSpPr>
            <p:spPr>
              <a:xfrm>
                <a:off x="8244590" y="3150563"/>
                <a:ext cx="1888761" cy="53964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Routing code2</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1" name="Rectangle 30">
                <a:extLst>
                  <a:ext uri="{FF2B5EF4-FFF2-40B4-BE49-F238E27FC236}">
                    <a16:creationId xmlns="" xmlns:a16="http://schemas.microsoft.com/office/drawing/2014/main" id="{541C0621-F96C-44D7-B2FC-498DB22198AA}"/>
                  </a:ext>
                </a:extLst>
              </p:cNvPr>
              <p:cNvSpPr/>
              <p:nvPr/>
            </p:nvSpPr>
            <p:spPr>
              <a:xfrm>
                <a:off x="8244590" y="3774883"/>
                <a:ext cx="1888761" cy="53964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Circuit Breaker code2</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2" name="Rectangle 31">
                <a:extLst>
                  <a:ext uri="{FF2B5EF4-FFF2-40B4-BE49-F238E27FC236}">
                    <a16:creationId xmlns="" xmlns:a16="http://schemas.microsoft.com/office/drawing/2014/main" id="{722756FC-1F74-4EEA-AADA-3DADBA79036E}"/>
                  </a:ext>
                </a:extLst>
              </p:cNvPr>
              <p:cNvSpPr/>
              <p:nvPr/>
            </p:nvSpPr>
            <p:spPr>
              <a:xfrm>
                <a:off x="8244590" y="4483878"/>
                <a:ext cx="1888761" cy="53964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code2</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3" name="TextBox 32">
                <a:extLst>
                  <a:ext uri="{FF2B5EF4-FFF2-40B4-BE49-F238E27FC236}">
                    <a16:creationId xmlns="" xmlns:a16="http://schemas.microsoft.com/office/drawing/2014/main" id="{0542C538-660C-4828-B7B5-76FE0A46F8CD}"/>
                  </a:ext>
                </a:extLst>
              </p:cNvPr>
              <p:cNvSpPr txBox="1"/>
              <p:nvPr/>
            </p:nvSpPr>
            <p:spPr>
              <a:xfrm>
                <a:off x="8559384" y="5097052"/>
                <a:ext cx="105990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cs typeface="Arial"/>
                    <a:sym typeface="Arial"/>
                  </a:rPr>
                  <a:t>Container2</a:t>
                </a:r>
                <a:endParaRPr kumimoji="0" lang="x-none" sz="1400" b="0" i="0" u="none" strike="noStrike" kern="0" cap="none" spc="0" normalizeH="0" baseline="0" noProof="0" dirty="0">
                  <a:ln>
                    <a:noFill/>
                  </a:ln>
                  <a:solidFill>
                    <a:srgbClr val="000000"/>
                  </a:solidFill>
                  <a:effectLst/>
                  <a:uLnTx/>
                  <a:uFillTx/>
                  <a:cs typeface="Arial"/>
                  <a:sym typeface="Arial"/>
                </a:endParaRPr>
              </a:p>
            </p:txBody>
          </p:sp>
        </p:grpSp>
        <p:sp>
          <p:nvSpPr>
            <p:cNvPr id="35" name="&quot;Not Allowed&quot; Symbol 34">
              <a:extLst>
                <a:ext uri="{FF2B5EF4-FFF2-40B4-BE49-F238E27FC236}">
                  <a16:creationId xmlns="" xmlns:a16="http://schemas.microsoft.com/office/drawing/2014/main" id="{6554CFCC-4D91-496E-8B04-5D38A58A53AC}"/>
                </a:ext>
              </a:extLst>
            </p:cNvPr>
            <p:cNvSpPr/>
            <p:nvPr/>
          </p:nvSpPr>
          <p:spPr>
            <a:xfrm>
              <a:off x="7888808" y="2516456"/>
              <a:ext cx="959371" cy="854439"/>
            </a:xfrm>
            <a:prstGeom prst="noSmoking">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solidFill>
                  <a:schemeClr val="tx1"/>
                </a:solidFill>
              </a:endParaRPr>
            </a:p>
          </p:txBody>
        </p:sp>
      </p:grpSp>
    </p:spTree>
    <p:extLst>
      <p:ext uri="{BB962C8B-B14F-4D97-AF65-F5344CB8AC3E}">
        <p14:creationId xmlns:p14="http://schemas.microsoft.com/office/powerpoint/2010/main" val="253850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4F97ACD-5610-FA01-19C7-6FCC4F844DDE}"/>
              </a:ext>
            </a:extLst>
          </p:cNvPr>
          <p:cNvSpPr>
            <a:spLocks noGrp="1"/>
          </p:cNvSpPr>
          <p:nvPr>
            <p:ph type="title"/>
          </p:nvPr>
        </p:nvSpPr>
        <p:spPr/>
        <p:txBody>
          <a:bodyPr>
            <a:normAutofit/>
          </a:bodyPr>
          <a:lstStyle/>
          <a:p>
            <a:r>
              <a:rPr lang="en-US" sz="3600" b="1" dirty="0">
                <a:solidFill>
                  <a:srgbClr val="EB5B29"/>
                </a:solidFill>
                <a:latin typeface="Candara"/>
                <a:sym typeface="Candara"/>
              </a:rPr>
              <a:t>The Trade Off</a:t>
            </a:r>
            <a:endParaRPr lang="x-none" sz="3600" dirty="0"/>
          </a:p>
        </p:txBody>
      </p:sp>
      <p:sp>
        <p:nvSpPr>
          <p:cNvPr id="5" name="Text Placeholder 4">
            <a:extLst>
              <a:ext uri="{FF2B5EF4-FFF2-40B4-BE49-F238E27FC236}">
                <a16:creationId xmlns="" xmlns:a16="http://schemas.microsoft.com/office/drawing/2014/main" id="{B2AE2B13-BAC4-3C0F-D797-680ADCD0BA29}"/>
              </a:ext>
            </a:extLst>
          </p:cNvPr>
          <p:cNvSpPr>
            <a:spLocks noGrp="1"/>
          </p:cNvSpPr>
          <p:nvPr>
            <p:ph idx="1"/>
          </p:nvPr>
        </p:nvSpPr>
        <p:spPr/>
        <p:txBody>
          <a:bodyPr/>
          <a:lstStyle/>
          <a:p>
            <a:pPr marL="50799" indent="0">
              <a:buNone/>
            </a:pPr>
            <a:r>
              <a:rPr lang="en-US" sz="2400" dirty="0">
                <a:latin typeface="Arial" panose="020B0604020202020204" pitchFamily="34" charset="0"/>
                <a:cs typeface="Arial" panose="020B0604020202020204" pitchFamily="34" charset="0"/>
              </a:rPr>
              <a:t>Improved delivery velocity in exchange for </a:t>
            </a:r>
          </a:p>
          <a:p>
            <a:pPr marL="50799" indent="0">
              <a:buNone/>
            </a:pPr>
            <a:r>
              <a:rPr lang="en-US" sz="2400" dirty="0">
                <a:latin typeface="Arial" panose="020B0604020202020204" pitchFamily="34" charset="0"/>
                <a:cs typeface="Arial" panose="020B0604020202020204" pitchFamily="34" charset="0"/>
              </a:rPr>
              <a:t>increased operational complexity</a:t>
            </a:r>
            <a:endParaRPr lang="x-none" sz="2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AB489877-119D-AAA0-EAB1-E5E4D802E61E}"/>
              </a:ext>
            </a:extLst>
          </p:cNvPr>
          <p:cNvPicPr>
            <a:picLocks noChangeAspect="1"/>
          </p:cNvPicPr>
          <p:nvPr/>
        </p:nvPicPr>
        <p:blipFill>
          <a:blip r:embed="rId2"/>
          <a:stretch>
            <a:fillRect/>
          </a:stretch>
        </p:blipFill>
        <p:spPr>
          <a:xfrm>
            <a:off x="7450458" y="1184520"/>
            <a:ext cx="3792861" cy="3344374"/>
          </a:xfrm>
          <a:prstGeom prst="rect">
            <a:avLst/>
          </a:prstGeom>
        </p:spPr>
      </p:pic>
      <p:sp>
        <p:nvSpPr>
          <p:cNvPr id="9" name="TextBox 8">
            <a:extLst>
              <a:ext uri="{FF2B5EF4-FFF2-40B4-BE49-F238E27FC236}">
                <a16:creationId xmlns="" xmlns:a16="http://schemas.microsoft.com/office/drawing/2014/main" id="{AA0BE749-0A16-9463-DE25-6FC18C9653DE}"/>
              </a:ext>
            </a:extLst>
          </p:cNvPr>
          <p:cNvSpPr txBox="1"/>
          <p:nvPr/>
        </p:nvSpPr>
        <p:spPr>
          <a:xfrm>
            <a:off x="8136190" y="4528894"/>
            <a:ext cx="2685351" cy="461665"/>
          </a:xfrm>
          <a:prstGeom prst="rect">
            <a:avLst/>
          </a:prstGeom>
          <a:noFill/>
        </p:spPr>
        <p:txBody>
          <a:bodyPr wrap="none" rtlCol="0">
            <a:spAutoFit/>
          </a:bodyPr>
          <a:lstStyle/>
          <a:p>
            <a:r>
              <a:rPr lang="en-IN" sz="2400" dirty="0">
                <a:latin typeface="Arial" panose="020B0604020202020204" pitchFamily="34" charset="0"/>
                <a:cs typeface="Arial" panose="020B0604020202020204" pitchFamily="34" charset="0"/>
              </a:rPr>
              <a:t>Hail microservices</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9913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B2CCC-37F3-7D4F-FE30-330D20CE70EE}"/>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Istio</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E77DCB38-A782-9DCE-A7AA-9F3545939BAD}"/>
              </a:ext>
            </a:extLst>
          </p:cNvPr>
          <p:cNvSpPr>
            <a:spLocks noGrp="1"/>
          </p:cNvSpPr>
          <p:nvPr>
            <p:ph idx="1"/>
          </p:nvPr>
        </p:nvSpPr>
        <p:spPr/>
        <p:txBody>
          <a:bodyPr/>
          <a:lstStyle/>
          <a:p>
            <a:pPr marL="50799" indent="0">
              <a:buNone/>
            </a:pPr>
            <a:r>
              <a:rPr lang="en-US" sz="2400" dirty="0"/>
              <a:t>A service mesh designed to connect, manage and secure micro services </a:t>
            </a:r>
          </a:p>
          <a:p>
            <a:pPr marL="50799" indent="0">
              <a:buNone/>
            </a:pPr>
            <a:endParaRPr lang="en-US" dirty="0"/>
          </a:p>
          <a:p>
            <a:pPr marL="50799" indent="0">
              <a:buNone/>
            </a:pPr>
            <a:endParaRPr lang="en-US" dirty="0"/>
          </a:p>
          <a:p>
            <a:pPr marL="50799" indent="0">
              <a:buNone/>
            </a:pPr>
            <a:r>
              <a:rPr lang="en-US" dirty="0"/>
              <a:t>                                                 </a:t>
            </a:r>
            <a:r>
              <a:rPr lang="en-US" dirty="0">
                <a:solidFill>
                  <a:srgbClr val="E95332"/>
                </a:solidFill>
                <a:latin typeface="Arial" panose="020B0604020202020204" pitchFamily="34" charset="0"/>
                <a:cs typeface="Arial" panose="020B0604020202020204" pitchFamily="34" charset="0"/>
              </a:rPr>
              <a:t>Open Source</a:t>
            </a:r>
            <a:endParaRPr lang="x-none" dirty="0">
              <a:solidFill>
                <a:srgbClr val="E9533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218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B2CCC-37F3-7D4F-FE30-330D20CE70EE}"/>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Istio</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E77DCB38-A782-9DCE-A7AA-9F3545939BAD}"/>
              </a:ext>
            </a:extLst>
          </p:cNvPr>
          <p:cNvSpPr>
            <a:spLocks noGrp="1"/>
          </p:cNvSpPr>
          <p:nvPr>
            <p:ph idx="1"/>
          </p:nvPr>
        </p:nvSpPr>
        <p:spPr/>
        <p:txBody>
          <a:bodyPr/>
          <a:lstStyle/>
          <a:p>
            <a:pPr marL="50799" indent="0">
              <a:buNone/>
            </a:pPr>
            <a:r>
              <a:rPr lang="en-US" sz="2400" dirty="0">
                <a:latin typeface="Arial" panose="020B0604020202020204" pitchFamily="34" charset="0"/>
                <a:cs typeface="Arial" panose="020B0604020202020204" pitchFamily="34" charset="0"/>
              </a:rPr>
              <a:t>A service mesh designed to connect, manage and secure micro services </a:t>
            </a:r>
          </a:p>
          <a:p>
            <a:pPr marL="50799" indent="0">
              <a:buNone/>
            </a:pPr>
            <a:endParaRPr lang="en-US" dirty="0"/>
          </a:p>
          <a:p>
            <a:pPr marL="50799" indent="0">
              <a:buNone/>
            </a:pPr>
            <a:endParaRPr lang="en-US" dirty="0"/>
          </a:p>
          <a:p>
            <a:pPr marL="50799" indent="0">
              <a:buNone/>
            </a:pPr>
            <a:r>
              <a:rPr lang="en-US" dirty="0">
                <a:latin typeface="Arial" panose="020B0604020202020204" pitchFamily="34" charset="0"/>
                <a:cs typeface="Arial" panose="020B0604020202020204" pitchFamily="34" charset="0"/>
              </a:rPr>
              <a:t>                                       </a:t>
            </a:r>
            <a:r>
              <a:rPr lang="en-US" dirty="0">
                <a:solidFill>
                  <a:srgbClr val="E95332"/>
                </a:solidFill>
                <a:latin typeface="Arial" panose="020B0604020202020204" pitchFamily="34" charset="0"/>
                <a:cs typeface="Arial" panose="020B0604020202020204" pitchFamily="34" charset="0"/>
              </a:rPr>
              <a:t>Open Source</a:t>
            </a:r>
          </a:p>
          <a:p>
            <a:pPr marL="50799" indent="0" algn="ctr">
              <a:buNone/>
            </a:pPr>
            <a:endParaRPr lang="en-US" dirty="0">
              <a:solidFill>
                <a:schemeClr val="accent2">
                  <a:lumMod val="75000"/>
                </a:schemeClr>
              </a:solidFill>
            </a:endParaRPr>
          </a:p>
          <a:p>
            <a:pPr marL="50799" indent="0" algn="ctr">
              <a:buNone/>
            </a:pPr>
            <a:r>
              <a:rPr lang="en-IN" dirty="0">
                <a:solidFill>
                  <a:schemeClr val="accent1">
                    <a:lumMod val="75000"/>
                  </a:schemeClr>
                </a:solidFill>
                <a:latin typeface="Arial" panose="020B0604020202020204" pitchFamily="34" charset="0"/>
                <a:cs typeface="Arial" panose="020B0604020202020204" pitchFamily="34" charset="0"/>
              </a:rPr>
              <a:t>Zero Code Changes </a:t>
            </a:r>
            <a:endParaRPr lang="x-none"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783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0E21DFA-316A-C0A4-F136-F3FC1B0830DB}"/>
              </a:ext>
            </a:extLst>
          </p:cNvPr>
          <p:cNvSpPr txBox="1"/>
          <p:nvPr/>
        </p:nvSpPr>
        <p:spPr>
          <a:xfrm>
            <a:off x="4673276" y="2659559"/>
            <a:ext cx="2700676" cy="769441"/>
          </a:xfrm>
          <a:prstGeom prst="rect">
            <a:avLst/>
          </a:prstGeom>
          <a:noFill/>
        </p:spPr>
        <p:txBody>
          <a:bodyPr wrap="none" rtlCol="0">
            <a:spAutoFit/>
          </a:bodyPr>
          <a:lstStyle/>
          <a:p>
            <a:r>
              <a:rPr lang="en-IN" sz="4400" b="1" dirty="0">
                <a:solidFill>
                  <a:srgbClr val="E95332"/>
                </a:solidFill>
                <a:latin typeface="Candara" panose="020E0502030303020204" pitchFamily="34" charset="0"/>
              </a:rPr>
              <a:t>FEATURES</a:t>
            </a:r>
            <a:endParaRPr lang="x-none" sz="4400" b="1" dirty="0">
              <a:solidFill>
                <a:srgbClr val="E95332"/>
              </a:solidFill>
              <a:latin typeface="Candara" panose="020E0502030303020204" pitchFamily="34" charset="0"/>
            </a:endParaRPr>
          </a:p>
        </p:txBody>
      </p:sp>
    </p:spTree>
    <p:extLst>
      <p:ext uri="{BB962C8B-B14F-4D97-AF65-F5344CB8AC3E}">
        <p14:creationId xmlns:p14="http://schemas.microsoft.com/office/powerpoint/2010/main" val="3853682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C1966-FF1C-1DC5-2198-85389E8C709D}"/>
              </a:ext>
            </a:extLst>
          </p:cNvPr>
          <p:cNvSpPr>
            <a:spLocks noGrp="1"/>
          </p:cNvSpPr>
          <p:nvPr>
            <p:ph type="title"/>
          </p:nvPr>
        </p:nvSpPr>
        <p:spPr/>
        <p:txBody>
          <a:bodyPr>
            <a:normAutofit/>
          </a:bodyPr>
          <a:lstStyle/>
          <a:p>
            <a:r>
              <a:rPr lang="en-US" sz="3600" b="1" dirty="0">
                <a:solidFill>
                  <a:srgbClr val="E95332"/>
                </a:solidFill>
                <a:latin typeface="Candara" panose="020E0502030303020204" pitchFamily="34" charset="0"/>
              </a:rPr>
              <a:t>Intelligent Routing And Load Balancing</a:t>
            </a:r>
            <a:endParaRPr lang="x-none" sz="3600" b="1" dirty="0">
              <a:solidFill>
                <a:srgbClr val="E95332"/>
              </a:solidFill>
              <a:latin typeface="Candara" panose="020E0502030303020204" pitchFamily="34" charset="0"/>
            </a:endParaRPr>
          </a:p>
        </p:txBody>
      </p:sp>
      <p:sp>
        <p:nvSpPr>
          <p:cNvPr id="4" name="Text Placeholder 3">
            <a:extLst>
              <a:ext uri="{FF2B5EF4-FFF2-40B4-BE49-F238E27FC236}">
                <a16:creationId xmlns="" xmlns:a16="http://schemas.microsoft.com/office/drawing/2014/main" id="{113D68B5-4505-92D8-BB76-F28A45195684}"/>
              </a:ext>
            </a:extLst>
          </p:cNvPr>
          <p:cNvSpPr>
            <a:spLocks noGrp="1"/>
          </p:cNvSpPr>
          <p:nvPr>
            <p:ph idx="1"/>
          </p:nvPr>
        </p:nvSpPr>
        <p:spPr>
          <a:xfrm>
            <a:off x="838200" y="1206500"/>
            <a:ext cx="6324600" cy="4970463"/>
          </a:xfrm>
        </p:spPr>
        <p:txBody>
          <a:bodyPr>
            <a:normAutofit/>
          </a:bodyPr>
          <a:lstStyle/>
          <a:p>
            <a:r>
              <a:rPr lang="en-US" sz="2400" dirty="0">
                <a:latin typeface="Arial" panose="020B0604020202020204" pitchFamily="34" charset="0"/>
                <a:cs typeface="Arial" panose="020B0604020202020204" pitchFamily="34" charset="0"/>
              </a:rPr>
              <a:t>Conduct traffic between services with dynamic route configuration</a:t>
            </a:r>
          </a:p>
          <a:p>
            <a:r>
              <a:rPr lang="en-IN" sz="2400" dirty="0">
                <a:latin typeface="Arial" panose="020B0604020202020204" pitchFamily="34" charset="0"/>
                <a:cs typeface="Arial" panose="020B0604020202020204" pitchFamily="34" charset="0"/>
              </a:rPr>
              <a:t>A/B tests</a:t>
            </a:r>
          </a:p>
          <a:p>
            <a:r>
              <a:rPr lang="en-IN" sz="2400" dirty="0">
                <a:latin typeface="Arial" panose="020B0604020202020204" pitchFamily="34" charset="0"/>
                <a:cs typeface="Arial" panose="020B0604020202020204" pitchFamily="34" charset="0"/>
              </a:rPr>
              <a:t>Canary releases</a:t>
            </a:r>
          </a:p>
          <a:p>
            <a:r>
              <a:rPr lang="en-IN" sz="2400" dirty="0">
                <a:latin typeface="Arial" panose="020B0604020202020204" pitchFamily="34" charset="0"/>
                <a:cs typeface="Arial" panose="020B0604020202020204" pitchFamily="34" charset="0"/>
              </a:rPr>
              <a:t>Red/Black deployments </a:t>
            </a:r>
            <a:endParaRPr lang="x-none"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40EDC59C-F2EE-D125-8487-B200B812A497}"/>
              </a:ext>
            </a:extLst>
          </p:cNvPr>
          <p:cNvPicPr>
            <a:picLocks noChangeAspect="1"/>
          </p:cNvPicPr>
          <p:nvPr/>
        </p:nvPicPr>
        <p:blipFill>
          <a:blip r:embed="rId2"/>
          <a:stretch>
            <a:fillRect/>
          </a:stretch>
        </p:blipFill>
        <p:spPr>
          <a:xfrm>
            <a:off x="7767968" y="2201741"/>
            <a:ext cx="3006436" cy="3311237"/>
          </a:xfrm>
          <a:prstGeom prst="rect">
            <a:avLst/>
          </a:prstGeom>
        </p:spPr>
      </p:pic>
    </p:spTree>
    <p:extLst>
      <p:ext uri="{BB962C8B-B14F-4D97-AF65-F5344CB8AC3E}">
        <p14:creationId xmlns:p14="http://schemas.microsoft.com/office/powerpoint/2010/main" val="2230280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C1966-FF1C-1DC5-2198-85389E8C709D}"/>
              </a:ext>
            </a:extLst>
          </p:cNvPr>
          <p:cNvSpPr>
            <a:spLocks noGrp="1"/>
          </p:cNvSpPr>
          <p:nvPr>
            <p:ph type="title"/>
          </p:nvPr>
        </p:nvSpPr>
        <p:spPr/>
        <p:txBody>
          <a:bodyPr>
            <a:normAutofit/>
          </a:bodyPr>
          <a:lstStyle/>
          <a:p>
            <a:r>
              <a:rPr lang="en-US" dirty="0"/>
              <a:t>Resilience Across Languages And Platforms</a:t>
            </a:r>
            <a:endParaRPr lang="x-none" sz="3600" b="1" dirty="0">
              <a:solidFill>
                <a:srgbClr val="E95332"/>
              </a:solidFill>
              <a:latin typeface="Candara" panose="020E0502030303020204" pitchFamily="34" charset="0"/>
            </a:endParaRPr>
          </a:p>
        </p:txBody>
      </p:sp>
      <p:sp>
        <p:nvSpPr>
          <p:cNvPr id="4" name="Text Placeholder 3">
            <a:extLst>
              <a:ext uri="{FF2B5EF4-FFF2-40B4-BE49-F238E27FC236}">
                <a16:creationId xmlns="" xmlns:a16="http://schemas.microsoft.com/office/drawing/2014/main" id="{113D68B5-4505-92D8-BB76-F28A45195684}"/>
              </a:ext>
            </a:extLst>
          </p:cNvPr>
          <p:cNvSpPr>
            <a:spLocks noGrp="1"/>
          </p:cNvSpPr>
          <p:nvPr>
            <p:ph idx="1"/>
          </p:nvPr>
        </p:nvSpPr>
        <p:spPr>
          <a:xfrm>
            <a:off x="838200" y="1206501"/>
            <a:ext cx="6672943" cy="4889500"/>
          </a:xfrm>
        </p:spPr>
        <p:txBody>
          <a:bodyPr>
            <a:normAutofit/>
          </a:bodyPr>
          <a:lstStyle/>
          <a:p>
            <a:r>
              <a:rPr lang="en-US" dirty="0"/>
              <a:t>Increase reliability by shielding applications from flaky networks and cascading failures in adverse conditions </a:t>
            </a:r>
            <a:endParaRPr lang="en-US" dirty="0" smtClean="0"/>
          </a:p>
          <a:p>
            <a:r>
              <a:rPr lang="en-US" dirty="0" smtClean="0"/>
              <a:t>Provides features like timeouts, retries and circuit breakers </a:t>
            </a:r>
          </a:p>
          <a:p>
            <a:endParaRPr lang="en-US" dirty="0"/>
          </a:p>
        </p:txBody>
      </p:sp>
      <p:pic>
        <p:nvPicPr>
          <p:cNvPr id="5" name="Picture 4">
            <a:extLst>
              <a:ext uri="{FF2B5EF4-FFF2-40B4-BE49-F238E27FC236}">
                <a16:creationId xmlns="" xmlns:a16="http://schemas.microsoft.com/office/drawing/2014/main" id="{E0CE3005-05C6-FA11-E60D-21CB0E919D6A}"/>
              </a:ext>
            </a:extLst>
          </p:cNvPr>
          <p:cNvPicPr>
            <a:picLocks noChangeAspect="1"/>
          </p:cNvPicPr>
          <p:nvPr/>
        </p:nvPicPr>
        <p:blipFill>
          <a:blip r:embed="rId2"/>
          <a:stretch>
            <a:fillRect/>
          </a:stretch>
        </p:blipFill>
        <p:spPr>
          <a:xfrm>
            <a:off x="8100860" y="2352593"/>
            <a:ext cx="2969157" cy="3357800"/>
          </a:xfrm>
          <a:prstGeom prst="rect">
            <a:avLst/>
          </a:prstGeom>
        </p:spPr>
      </p:pic>
    </p:spTree>
    <p:extLst>
      <p:ext uri="{BB962C8B-B14F-4D97-AF65-F5344CB8AC3E}">
        <p14:creationId xmlns:p14="http://schemas.microsoft.com/office/powerpoint/2010/main" val="2427960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CB8408-D9D2-735F-50AB-3E31FE86F821}"/>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Fleet-wide Policy Enforcement</a:t>
            </a:r>
            <a:endParaRPr lang="x-none" sz="3600" b="1" dirty="0">
              <a:solidFill>
                <a:srgbClr val="E95332"/>
              </a:solidFill>
              <a:latin typeface="Candara" panose="020E0502030303020204" pitchFamily="34" charset="0"/>
            </a:endParaRPr>
          </a:p>
        </p:txBody>
      </p:sp>
      <p:sp>
        <p:nvSpPr>
          <p:cNvPr id="4" name="Text Placeholder 3">
            <a:extLst>
              <a:ext uri="{FF2B5EF4-FFF2-40B4-BE49-F238E27FC236}">
                <a16:creationId xmlns="" xmlns:a16="http://schemas.microsoft.com/office/drawing/2014/main" id="{81F84D19-E635-A54B-78B3-B70408B5866A}"/>
              </a:ext>
            </a:extLst>
          </p:cNvPr>
          <p:cNvSpPr>
            <a:spLocks noGrp="1"/>
          </p:cNvSpPr>
          <p:nvPr>
            <p:ph idx="1"/>
          </p:nvPr>
        </p:nvSpPr>
        <p:spPr>
          <a:xfrm>
            <a:off x="838200" y="1206500"/>
            <a:ext cx="6977743" cy="4970463"/>
          </a:xfrm>
        </p:spPr>
        <p:txBody>
          <a:bodyPr/>
          <a:lstStyle/>
          <a:p>
            <a:r>
              <a:rPr lang="en-US" sz="2400" dirty="0">
                <a:latin typeface="Arial" panose="020B0604020202020204" pitchFamily="34" charset="0"/>
                <a:cs typeface="Arial" panose="020B0604020202020204" pitchFamily="34" charset="0"/>
              </a:rPr>
              <a:t>Apply organizational policy to the interaction between services</a:t>
            </a:r>
          </a:p>
          <a:p>
            <a:r>
              <a:rPr lang="en-US" sz="2400" dirty="0">
                <a:latin typeface="Arial" panose="020B0604020202020204" pitchFamily="34" charset="0"/>
                <a:cs typeface="Arial" panose="020B0604020202020204" pitchFamily="34" charset="0"/>
              </a:rPr>
              <a:t>Ensure access policies are enforced</a:t>
            </a:r>
          </a:p>
          <a:p>
            <a:r>
              <a:rPr lang="en-US" sz="2400" dirty="0">
                <a:latin typeface="Arial" panose="020B0604020202020204" pitchFamily="34" charset="0"/>
                <a:cs typeface="Arial" panose="020B0604020202020204" pitchFamily="34" charset="0"/>
              </a:rPr>
              <a:t>Make sure resources are fairly distributed among consumers.</a:t>
            </a:r>
          </a:p>
          <a:p>
            <a:endParaRPr lang="x-none" dirty="0"/>
          </a:p>
        </p:txBody>
      </p:sp>
      <p:pic>
        <p:nvPicPr>
          <p:cNvPr id="6" name="Picture 5">
            <a:extLst>
              <a:ext uri="{FF2B5EF4-FFF2-40B4-BE49-F238E27FC236}">
                <a16:creationId xmlns="" xmlns:a16="http://schemas.microsoft.com/office/drawing/2014/main" id="{A8E95767-FD2E-B557-063F-B8CC5FCD6644}"/>
              </a:ext>
            </a:extLst>
          </p:cNvPr>
          <p:cNvPicPr>
            <a:picLocks noChangeAspect="1"/>
          </p:cNvPicPr>
          <p:nvPr/>
        </p:nvPicPr>
        <p:blipFill>
          <a:blip r:embed="rId3"/>
          <a:stretch>
            <a:fillRect/>
          </a:stretch>
        </p:blipFill>
        <p:spPr>
          <a:xfrm>
            <a:off x="8572892" y="2736271"/>
            <a:ext cx="2780908" cy="3292240"/>
          </a:xfrm>
          <a:prstGeom prst="rect">
            <a:avLst/>
          </a:prstGeom>
        </p:spPr>
      </p:pic>
    </p:spTree>
    <p:extLst>
      <p:ext uri="{BB962C8B-B14F-4D97-AF65-F5344CB8AC3E}">
        <p14:creationId xmlns:p14="http://schemas.microsoft.com/office/powerpoint/2010/main" val="1636601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88A0-6CBB-D442-3B35-BEC0346F3788}"/>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In-depth Telemetry And Reporting</a:t>
            </a:r>
            <a:endParaRPr lang="x-none" sz="3600" b="1" dirty="0">
              <a:solidFill>
                <a:srgbClr val="E95332"/>
              </a:solidFill>
              <a:latin typeface="Candara" panose="020E0502030303020204" pitchFamily="34" charset="0"/>
            </a:endParaRPr>
          </a:p>
        </p:txBody>
      </p:sp>
      <p:sp>
        <p:nvSpPr>
          <p:cNvPr id="4" name="Text Placeholder 3">
            <a:extLst>
              <a:ext uri="{FF2B5EF4-FFF2-40B4-BE49-F238E27FC236}">
                <a16:creationId xmlns="" xmlns:a16="http://schemas.microsoft.com/office/drawing/2014/main" id="{56B8A5D9-4F59-CAA0-132D-88380FC89DC2}"/>
              </a:ext>
            </a:extLst>
          </p:cNvPr>
          <p:cNvSpPr>
            <a:spLocks noGrp="1"/>
          </p:cNvSpPr>
          <p:nvPr>
            <p:ph idx="1"/>
          </p:nvPr>
        </p:nvSpPr>
        <p:spPr>
          <a:xfrm>
            <a:off x="838200" y="1206500"/>
            <a:ext cx="6716486" cy="4970463"/>
          </a:xfrm>
        </p:spPr>
        <p:txBody>
          <a:bodyPr>
            <a:normAutofit/>
          </a:bodyPr>
          <a:lstStyle/>
          <a:p>
            <a:r>
              <a:rPr lang="en-US" sz="2400" dirty="0">
                <a:latin typeface="Arial" panose="020B0604020202020204" pitchFamily="34" charset="0"/>
                <a:cs typeface="Arial" panose="020B0604020202020204" pitchFamily="34" charset="0"/>
              </a:rPr>
              <a:t>Understand the dependencies between services, the nature and flow of traffic between them, and quickly identify issues with distributed tracing. </a:t>
            </a:r>
            <a:endParaRPr lang="x-none"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9B8766CE-43AF-9F27-4BF5-9735123794BC}"/>
              </a:ext>
            </a:extLst>
          </p:cNvPr>
          <p:cNvPicPr>
            <a:picLocks noChangeAspect="1"/>
          </p:cNvPicPr>
          <p:nvPr/>
        </p:nvPicPr>
        <p:blipFill>
          <a:blip r:embed="rId2"/>
          <a:stretch>
            <a:fillRect/>
          </a:stretch>
        </p:blipFill>
        <p:spPr>
          <a:xfrm>
            <a:off x="8161116" y="2268266"/>
            <a:ext cx="2985869" cy="3373887"/>
          </a:xfrm>
          <a:prstGeom prst="rect">
            <a:avLst/>
          </a:prstGeom>
        </p:spPr>
      </p:pic>
    </p:spTree>
    <p:extLst>
      <p:ext uri="{BB962C8B-B14F-4D97-AF65-F5344CB8AC3E}">
        <p14:creationId xmlns:p14="http://schemas.microsoft.com/office/powerpoint/2010/main" val="2691663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B15FB3-5DD9-63AF-6E42-C0D7F0D3EFBE}"/>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Architecture</a:t>
            </a:r>
            <a:r>
              <a:rPr lang="en-IN" dirty="0"/>
              <a:t> </a:t>
            </a:r>
            <a:endParaRPr lang="x-none" dirty="0"/>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B82BF634-E673-8479-0319-FF9AC1350736}"/>
              </a:ext>
            </a:extLst>
          </p:cNvPr>
          <p:cNvPicPr>
            <a:picLocks noChangeAspect="1"/>
          </p:cNvPicPr>
          <p:nvPr/>
        </p:nvPicPr>
        <p:blipFill>
          <a:blip r:embed="rId2"/>
          <a:stretch>
            <a:fillRect/>
          </a:stretch>
        </p:blipFill>
        <p:spPr>
          <a:xfrm>
            <a:off x="1551137" y="1452871"/>
            <a:ext cx="8908473" cy="4504870"/>
          </a:xfrm>
          <a:prstGeom prst="rect">
            <a:avLst/>
          </a:prstGeom>
        </p:spPr>
      </p:pic>
    </p:spTree>
    <p:extLst>
      <p:ext uri="{BB962C8B-B14F-4D97-AF65-F5344CB8AC3E}">
        <p14:creationId xmlns:p14="http://schemas.microsoft.com/office/powerpoint/2010/main" val="2983923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88A0-6CBB-D442-3B35-BEC0346F3788}"/>
              </a:ext>
            </a:extLst>
          </p:cNvPr>
          <p:cNvSpPr>
            <a:spLocks noGrp="1"/>
          </p:cNvSpPr>
          <p:nvPr>
            <p:ph type="title"/>
          </p:nvPr>
        </p:nvSpPr>
        <p:spPr/>
        <p:txBody>
          <a:bodyPr>
            <a:normAutofit/>
          </a:bodyPr>
          <a:lstStyle/>
          <a:p>
            <a:r>
              <a:rPr lang="en-IN" sz="3600" b="1" dirty="0" err="1" smtClean="0">
                <a:solidFill>
                  <a:srgbClr val="E95332"/>
                </a:solidFill>
                <a:latin typeface="Candara" panose="020E0502030303020204" pitchFamily="34" charset="0"/>
              </a:rPr>
              <a:t>Istio</a:t>
            </a:r>
            <a:r>
              <a:rPr lang="en-IN" sz="3600" b="1" dirty="0" smtClean="0">
                <a:solidFill>
                  <a:srgbClr val="E95332"/>
                </a:solidFill>
                <a:latin typeface="Candara" panose="020E0502030303020204" pitchFamily="34" charset="0"/>
              </a:rPr>
              <a:t> Architecture </a:t>
            </a:r>
            <a:endParaRPr lang="x-none" sz="3600" b="1" dirty="0">
              <a:solidFill>
                <a:srgbClr val="E95332"/>
              </a:solidFill>
              <a:latin typeface="Candara" panose="020E0502030303020204" pitchFamily="34" charset="0"/>
            </a:endParaRPr>
          </a:p>
        </p:txBody>
      </p:sp>
      <p:sp>
        <p:nvSpPr>
          <p:cNvPr id="5" name="Content Placeholder 4"/>
          <p:cNvSpPr>
            <a:spLocks noGrp="1"/>
          </p:cNvSpPr>
          <p:nvPr>
            <p:ph idx="1"/>
          </p:nvPr>
        </p:nvSpPr>
        <p:spPr/>
        <p:txBody>
          <a:bodyPr/>
          <a:lstStyle/>
          <a:p>
            <a:endParaRPr lang="en-IN"/>
          </a:p>
        </p:txBody>
      </p:sp>
      <p:pic>
        <p:nvPicPr>
          <p:cNvPr id="1026" name="Picture 2" descr="Understanding Istio and its Installation | SUSE Commun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530" y="826128"/>
            <a:ext cx="7224939" cy="535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355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88A0-6CBB-D442-3B35-BEC0346F3788}"/>
              </a:ext>
            </a:extLst>
          </p:cNvPr>
          <p:cNvSpPr>
            <a:spLocks noGrp="1"/>
          </p:cNvSpPr>
          <p:nvPr>
            <p:ph type="title"/>
          </p:nvPr>
        </p:nvSpPr>
        <p:spPr/>
        <p:txBody>
          <a:bodyPr>
            <a:normAutofit/>
          </a:bodyPr>
          <a:lstStyle/>
          <a:p>
            <a:r>
              <a:rPr lang="en-IN" sz="3600" b="1" dirty="0" err="1" smtClean="0">
                <a:solidFill>
                  <a:srgbClr val="E95332"/>
                </a:solidFill>
                <a:latin typeface="Candara" panose="020E0502030303020204" pitchFamily="34" charset="0"/>
              </a:rPr>
              <a:t>Istio</a:t>
            </a:r>
            <a:r>
              <a:rPr lang="en-IN" sz="3600" b="1" dirty="0" smtClean="0">
                <a:solidFill>
                  <a:srgbClr val="E95332"/>
                </a:solidFill>
                <a:latin typeface="Candara" panose="020E0502030303020204" pitchFamily="34" charset="0"/>
              </a:rPr>
              <a:t> Architecture </a:t>
            </a:r>
            <a:endParaRPr lang="x-none" sz="3600" b="1" dirty="0">
              <a:solidFill>
                <a:srgbClr val="E95332"/>
              </a:solidFill>
              <a:latin typeface="Candara" panose="020E0502030303020204" pitchFamily="34" charset="0"/>
            </a:endParaRPr>
          </a:p>
        </p:txBody>
      </p:sp>
      <p:sp>
        <p:nvSpPr>
          <p:cNvPr id="5" name="Content Placeholder 4"/>
          <p:cNvSpPr>
            <a:spLocks noGrp="1"/>
          </p:cNvSpPr>
          <p:nvPr>
            <p:ph idx="1"/>
          </p:nvPr>
        </p:nvSpPr>
        <p:spPr/>
        <p:txBody>
          <a:bodyPr/>
          <a:lstStyle/>
          <a:p>
            <a:r>
              <a:rPr lang="en-US" dirty="0" err="1"/>
              <a:t>Istio</a:t>
            </a:r>
            <a:r>
              <a:rPr lang="en-US" dirty="0"/>
              <a:t> has two </a:t>
            </a:r>
            <a:r>
              <a:rPr lang="en-US" dirty="0" smtClean="0"/>
              <a:t>components:</a:t>
            </a:r>
          </a:p>
          <a:p>
            <a:pPr lvl="1"/>
            <a:r>
              <a:rPr lang="en-US" b="1" dirty="0"/>
              <a:t>D</a:t>
            </a:r>
            <a:r>
              <a:rPr lang="en-US" b="1" dirty="0" smtClean="0"/>
              <a:t>ata plane</a:t>
            </a:r>
            <a:r>
              <a:rPr lang="en-US" dirty="0"/>
              <a:t>: The data plane is composed of a set of intelligent proxies (Envoy) deployed as sidecars.</a:t>
            </a:r>
            <a:endParaRPr lang="en-US" dirty="0" smtClean="0"/>
          </a:p>
          <a:p>
            <a:pPr lvl="1"/>
            <a:r>
              <a:rPr lang="en-US" b="1" dirty="0" smtClean="0"/>
              <a:t>Control plane</a:t>
            </a:r>
            <a:r>
              <a:rPr lang="en-US" dirty="0"/>
              <a:t>: The control plane manages and configures the proxies to route traffic.</a:t>
            </a:r>
          </a:p>
          <a:p>
            <a:pPr lvl="1"/>
            <a:endParaRPr lang="en-US" dirty="0"/>
          </a:p>
          <a:p>
            <a:pPr lvl="1"/>
            <a:endParaRPr lang="en-US" dirty="0" smtClean="0"/>
          </a:p>
        </p:txBody>
      </p:sp>
    </p:spTree>
    <p:extLst>
      <p:ext uri="{BB962C8B-B14F-4D97-AF65-F5344CB8AC3E}">
        <p14:creationId xmlns:p14="http://schemas.microsoft.com/office/powerpoint/2010/main" val="283917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10AD9EC-ECB9-1312-C13D-DD4F1D4EE666}"/>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Microservices Are Hard</a:t>
            </a:r>
            <a:endParaRPr lang="x-none" sz="3600" b="1" dirty="0">
              <a:solidFill>
                <a:srgbClr val="E95332"/>
              </a:solidFill>
              <a:latin typeface="Candara" panose="020E0502030303020204" pitchFamily="34" charset="0"/>
            </a:endParaRPr>
          </a:p>
        </p:txBody>
      </p:sp>
      <p:sp>
        <p:nvSpPr>
          <p:cNvPr id="8" name="Text Placeholder 7">
            <a:extLst>
              <a:ext uri="{FF2B5EF4-FFF2-40B4-BE49-F238E27FC236}">
                <a16:creationId xmlns="" xmlns:a16="http://schemas.microsoft.com/office/drawing/2014/main" id="{F9141E0F-88E0-90C1-1BB3-FD216AB09957}"/>
              </a:ext>
            </a:extLst>
          </p:cNvPr>
          <p:cNvSpPr>
            <a:spLocks noGrp="1"/>
          </p:cNvSpPr>
          <p:nvPr>
            <p:ph idx="1"/>
          </p:nvPr>
        </p:nvSpPr>
        <p:spPr/>
        <p:txBody>
          <a:bodyPr>
            <a:normAutofit/>
          </a:bodyPr>
          <a:lstStyle/>
          <a:p>
            <a:pPr>
              <a:buFont typeface="Wingdings" panose="05000000000000000000" pitchFamily="2" charset="2"/>
              <a:buChar char="§"/>
            </a:pPr>
            <a:r>
              <a:rPr lang="en-US" sz="2400" dirty="0">
                <a:latin typeface="Arial" panose="020B0604020202020204" pitchFamily="34" charset="0"/>
                <a:cs typeface="Arial" panose="020B0604020202020204" pitchFamily="34" charset="0"/>
              </a:rPr>
              <a:t>Applications aren’t running in green-field environments</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Network layer is hard to manage</a:t>
            </a:r>
          </a:p>
          <a:p>
            <a:pPr>
              <a:buFont typeface="Wingdings" panose="05000000000000000000" pitchFamily="2" charset="2"/>
              <a:buChar char="§"/>
            </a:pPr>
            <a:r>
              <a:rPr lang="en-IN" sz="2400" dirty="0">
                <a:latin typeface="Arial" panose="020B0604020202020204" pitchFamily="34" charset="0"/>
                <a:cs typeface="Arial" panose="020B0604020202020204" pitchFamily="34" charset="0"/>
              </a:rPr>
              <a:t>Tooling is nascent (Just coming to existence)</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113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CFD845-8A26-0373-2F27-2155A6A4EED9}"/>
              </a:ext>
            </a:extLst>
          </p:cNvPr>
          <p:cNvSpPr>
            <a:spLocks noGrp="1"/>
          </p:cNvSpPr>
          <p:nvPr>
            <p:ph type="title"/>
          </p:nvPr>
        </p:nvSpPr>
        <p:spPr/>
        <p:txBody>
          <a:bodyPr>
            <a:normAutofit/>
          </a:bodyPr>
          <a:lstStyle/>
          <a:p>
            <a:r>
              <a:rPr lang="en-IN" sz="3600" b="1" dirty="0">
                <a:solidFill>
                  <a:srgbClr val="E95332"/>
                </a:solidFill>
              </a:rPr>
              <a:t>Envoy</a:t>
            </a:r>
            <a:endParaRPr lang="x-none" sz="3600" b="1" dirty="0">
              <a:solidFill>
                <a:srgbClr val="E95332"/>
              </a:solidFill>
            </a:endParaRPr>
          </a:p>
        </p:txBody>
      </p:sp>
      <p:sp>
        <p:nvSpPr>
          <p:cNvPr id="4" name="Text Placeholder 3">
            <a:extLst>
              <a:ext uri="{FF2B5EF4-FFF2-40B4-BE49-F238E27FC236}">
                <a16:creationId xmlns="" xmlns:a16="http://schemas.microsoft.com/office/drawing/2014/main" id="{AC2EFB1F-94F6-D276-BE26-145E27DFBF05}"/>
              </a:ext>
            </a:extLst>
          </p:cNvPr>
          <p:cNvSpPr>
            <a:spLocks noGrp="1"/>
          </p:cNvSpPr>
          <p:nvPr>
            <p:ph idx="1"/>
          </p:nvPr>
        </p:nvSpPr>
        <p:spPr/>
        <p:txBody>
          <a:bodyPr/>
          <a:lstStyle/>
          <a:p>
            <a:r>
              <a:rPr lang="en-US" dirty="0" smtClean="0"/>
              <a:t>An </a:t>
            </a:r>
            <a:r>
              <a:rPr lang="en-US" dirty="0"/>
              <a:t>open-source edge and service proxy designed for cloud-native applications</a:t>
            </a:r>
            <a:r>
              <a:rPr lang="en-US" dirty="0" smtClean="0"/>
              <a:t>.</a:t>
            </a:r>
          </a:p>
          <a:p>
            <a:r>
              <a:rPr lang="en-US" dirty="0"/>
              <a:t>Envoy proxies are deployed as sidecars to services,</a:t>
            </a:r>
            <a:endParaRPr lang="en-US" sz="2400" dirty="0" smtClean="0">
              <a:latin typeface="Arial" panose="020B0604020202020204" pitchFamily="34" charset="0"/>
              <a:cs typeface="Arial" panose="020B0604020202020204" pitchFamily="34" charset="0"/>
            </a:endParaRPr>
          </a:p>
          <a:p>
            <a:endParaRPr lang="en-US" dirty="0"/>
          </a:p>
          <a:p>
            <a:r>
              <a:rPr lang="en-US" sz="2400" dirty="0" smtClean="0">
                <a:latin typeface="Arial" panose="020B0604020202020204" pitchFamily="34" charset="0"/>
                <a:cs typeface="Arial" panose="020B0604020202020204" pitchFamily="34" charset="0"/>
              </a:rPr>
              <a:t>C</a:t>
            </a:r>
            <a:r>
              <a:rPr lang="en-US" sz="2400" dirty="0">
                <a:latin typeface="Arial" panose="020B0604020202020204" pitchFamily="34" charset="0"/>
                <a:cs typeface="Arial" panose="020B0604020202020204" pitchFamily="34" charset="0"/>
              </a:rPr>
              <a:t>++ based L4/L7 proxy</a:t>
            </a:r>
          </a:p>
          <a:p>
            <a:r>
              <a:rPr lang="en-IN" sz="2400" dirty="0">
                <a:latin typeface="Arial" panose="020B0604020202020204" pitchFamily="34" charset="0"/>
                <a:cs typeface="Arial" panose="020B0604020202020204" pitchFamily="34" charset="0"/>
              </a:rPr>
              <a:t>Low memory footprint</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Battle tested at Lyft</a:t>
            </a:r>
          </a:p>
          <a:p>
            <a:r>
              <a:rPr lang="en-IN" sz="2400" dirty="0">
                <a:latin typeface="Arial" panose="020B0604020202020204" pitchFamily="34" charset="0"/>
                <a:cs typeface="Arial" panose="020B0604020202020204" pitchFamily="34" charset="0"/>
              </a:rPr>
              <a:t>Runs with 100+ services</a:t>
            </a:r>
          </a:p>
          <a:p>
            <a:r>
              <a:rPr lang="en-IN" sz="2400" dirty="0">
                <a:latin typeface="Arial" panose="020B0604020202020204" pitchFamily="34" charset="0"/>
                <a:cs typeface="Arial" panose="020B0604020202020204" pitchFamily="34" charset="0"/>
              </a:rPr>
              <a:t>10K VMs</a:t>
            </a:r>
          </a:p>
          <a:p>
            <a:r>
              <a:rPr lang="en-IN" sz="2400" dirty="0">
                <a:latin typeface="Arial" panose="020B0604020202020204" pitchFamily="34" charset="0"/>
                <a:cs typeface="Arial" panose="020B0604020202020204" pitchFamily="34" charset="0"/>
              </a:rPr>
              <a:t>2M requests/sec           </a:t>
            </a:r>
            <a:endParaRPr lang="en-US" sz="2400" dirty="0">
              <a:latin typeface="Arial" panose="020B0604020202020204" pitchFamily="34" charset="0"/>
              <a:cs typeface="Arial" panose="020B0604020202020204" pitchFamily="34" charset="0"/>
            </a:endParaRPr>
          </a:p>
          <a:p>
            <a:pPr marL="50799" indent="0">
              <a:buNone/>
            </a:pPr>
            <a:endParaRPr lang="x-none" dirty="0"/>
          </a:p>
        </p:txBody>
      </p:sp>
      <p:pic>
        <p:nvPicPr>
          <p:cNvPr id="6" name="Picture 5">
            <a:extLst>
              <a:ext uri="{FF2B5EF4-FFF2-40B4-BE49-F238E27FC236}">
                <a16:creationId xmlns="" xmlns:a16="http://schemas.microsoft.com/office/drawing/2014/main" id="{3B7470BB-4D33-6A12-D69E-AF3BABCA818A}"/>
              </a:ext>
            </a:extLst>
          </p:cNvPr>
          <p:cNvPicPr>
            <a:picLocks noChangeAspect="1"/>
          </p:cNvPicPr>
          <p:nvPr/>
        </p:nvPicPr>
        <p:blipFill>
          <a:blip r:embed="rId2"/>
          <a:stretch>
            <a:fillRect/>
          </a:stretch>
        </p:blipFill>
        <p:spPr>
          <a:xfrm>
            <a:off x="7498107" y="3238413"/>
            <a:ext cx="4224867" cy="2256463"/>
          </a:xfrm>
          <a:prstGeom prst="rect">
            <a:avLst/>
          </a:prstGeom>
        </p:spPr>
      </p:pic>
    </p:spTree>
    <p:extLst>
      <p:ext uri="{BB962C8B-B14F-4D97-AF65-F5344CB8AC3E}">
        <p14:creationId xmlns:p14="http://schemas.microsoft.com/office/powerpoint/2010/main" val="3533784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456A2-9FCD-601B-42B8-9527493162E0}"/>
              </a:ext>
            </a:extLst>
          </p:cNvPr>
          <p:cNvSpPr>
            <a:spLocks noGrp="1"/>
          </p:cNvSpPr>
          <p:nvPr>
            <p:ph type="title"/>
          </p:nvPr>
        </p:nvSpPr>
        <p:spPr/>
        <p:txBody>
          <a:bodyPr>
            <a:normAutofit/>
          </a:bodyPr>
          <a:lstStyle/>
          <a:p>
            <a:r>
              <a:rPr lang="en-IN" sz="3600" b="1" dirty="0" err="1" smtClean="0">
                <a:solidFill>
                  <a:srgbClr val="E95332"/>
                </a:solidFill>
                <a:latin typeface="Candara" panose="020E0502030303020204" pitchFamily="34" charset="0"/>
              </a:rPr>
              <a:t>Istio</a:t>
            </a:r>
            <a:r>
              <a:rPr lang="en-IN" sz="3600" b="1" dirty="0" smtClean="0">
                <a:solidFill>
                  <a:srgbClr val="E95332"/>
                </a:solidFill>
                <a:latin typeface="Candara" panose="020E0502030303020204" pitchFamily="34" charset="0"/>
              </a:rPr>
              <a:t> Traffic Management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C620A0F-4060-3BCF-11C7-E4C3D054D7C3}"/>
              </a:ext>
            </a:extLst>
          </p:cNvPr>
          <p:cNvSpPr>
            <a:spLocks noGrp="1"/>
          </p:cNvSpPr>
          <p:nvPr>
            <p:ph idx="1"/>
          </p:nvPr>
        </p:nvSpPr>
        <p:spPr/>
        <p:txBody>
          <a:bodyPr>
            <a:normAutofit/>
          </a:bodyPr>
          <a:lstStyle/>
          <a:p>
            <a:r>
              <a:rPr lang="en-US" dirty="0" err="1"/>
              <a:t>Istio’s</a:t>
            </a:r>
            <a:r>
              <a:rPr lang="en-US" dirty="0"/>
              <a:t> traffic routing rules let you easily control the flow of traffic and API calls between services.</a:t>
            </a:r>
          </a:p>
          <a:p>
            <a:endParaRPr lang="en-US" dirty="0" smtClean="0"/>
          </a:p>
          <a:p>
            <a:r>
              <a:rPr lang="en-US" dirty="0" smtClean="0"/>
              <a:t>Some </a:t>
            </a:r>
            <a:r>
              <a:rPr lang="en-US" dirty="0"/>
              <a:t>of the traffic management API resources,</a:t>
            </a:r>
          </a:p>
          <a:p>
            <a:pPr marL="457200" lvl="1" indent="0">
              <a:buNone/>
            </a:pPr>
            <a:r>
              <a:rPr lang="en-US" dirty="0" smtClean="0"/>
              <a:t>1</a:t>
            </a:r>
            <a:r>
              <a:rPr lang="en-US" dirty="0"/>
              <a:t>. Virtual Services </a:t>
            </a:r>
          </a:p>
          <a:p>
            <a:pPr marL="457200" lvl="1" indent="0">
              <a:buNone/>
            </a:pPr>
            <a:r>
              <a:rPr lang="en-US" dirty="0"/>
              <a:t>2. Destination rules</a:t>
            </a:r>
          </a:p>
          <a:p>
            <a:pPr marL="457200" lvl="1" indent="0">
              <a:buNone/>
            </a:pPr>
            <a:r>
              <a:rPr lang="en-US" dirty="0"/>
              <a:t>3. Gateways </a:t>
            </a:r>
          </a:p>
          <a:p>
            <a:pPr marL="457200" lvl="1" indent="0">
              <a:buNone/>
            </a:pPr>
            <a:r>
              <a:rPr lang="en-US" dirty="0"/>
              <a:t>4. Service entries </a:t>
            </a:r>
          </a:p>
          <a:p>
            <a:pPr marL="457200" lvl="1" indent="0">
              <a:buNone/>
            </a:pPr>
            <a:r>
              <a:rPr lang="en-US" dirty="0"/>
              <a:t>5. Sidecars</a:t>
            </a:r>
            <a:endParaRPr lang="x-none" dirty="0">
              <a:latin typeface="Arial" panose="020B0604020202020204" pitchFamily="34" charset="0"/>
              <a:cs typeface="Arial" panose="020B0604020202020204" pitchFamily="34" charset="0"/>
            </a:endParaRPr>
          </a:p>
        </p:txBody>
      </p:sp>
      <p:pic>
        <p:nvPicPr>
          <p:cNvPr id="2050" name="Picture 2" descr="Introduction to Istio Traffic Management | by George Novack | The Startup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975" y="3401786"/>
            <a:ext cx="5330825" cy="2055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184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456A2-9FCD-601B-42B8-9527493162E0}"/>
              </a:ext>
            </a:extLst>
          </p:cNvPr>
          <p:cNvSpPr>
            <a:spLocks noGrp="1"/>
          </p:cNvSpPr>
          <p:nvPr>
            <p:ph type="title"/>
          </p:nvPr>
        </p:nvSpPr>
        <p:spPr/>
        <p:txBody>
          <a:bodyPr>
            <a:normAutofit/>
          </a:bodyPr>
          <a:lstStyle/>
          <a:p>
            <a:r>
              <a:rPr lang="en-IN" sz="3600" b="1" dirty="0" smtClean="0">
                <a:solidFill>
                  <a:srgbClr val="E95332"/>
                </a:solidFill>
                <a:latin typeface="Candara" panose="020E0502030303020204" pitchFamily="34" charset="0"/>
              </a:rPr>
              <a:t>Virtual Services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C620A0F-4060-3BCF-11C7-E4C3D054D7C3}"/>
              </a:ext>
            </a:extLst>
          </p:cNvPr>
          <p:cNvSpPr>
            <a:spLocks noGrp="1"/>
          </p:cNvSpPr>
          <p:nvPr>
            <p:ph idx="1"/>
          </p:nvPr>
        </p:nvSpPr>
        <p:spPr/>
        <p:txBody>
          <a:bodyPr>
            <a:normAutofit/>
          </a:bodyPr>
          <a:lstStyle/>
          <a:p>
            <a:r>
              <a:rPr lang="en-US" dirty="0"/>
              <a:t> </a:t>
            </a:r>
            <a:r>
              <a:rPr lang="en-US" dirty="0" smtClean="0"/>
              <a:t>A </a:t>
            </a:r>
            <a:r>
              <a:rPr lang="en-US" dirty="0"/>
              <a:t>virtual service is a </a:t>
            </a:r>
            <a:r>
              <a:rPr lang="en-US" dirty="0" err="1"/>
              <a:t>Kubernetes</a:t>
            </a:r>
            <a:r>
              <a:rPr lang="en-US" dirty="0"/>
              <a:t> custom resource (CR</a:t>
            </a:r>
            <a:r>
              <a:rPr lang="en-US" dirty="0" smtClean="0"/>
              <a:t>) that defines traffic routing rules </a:t>
            </a:r>
          </a:p>
          <a:p>
            <a:r>
              <a:rPr lang="en-US" dirty="0" smtClean="0"/>
              <a:t> Key features include,</a:t>
            </a:r>
          </a:p>
          <a:p>
            <a:pPr lvl="1"/>
            <a:r>
              <a:rPr lang="en-US" dirty="0" smtClean="0"/>
              <a:t>Traffic Routing</a:t>
            </a:r>
          </a:p>
          <a:p>
            <a:pPr lvl="1"/>
            <a:r>
              <a:rPr lang="en-US" dirty="0" smtClean="0"/>
              <a:t>Request Matching</a:t>
            </a:r>
          </a:p>
          <a:p>
            <a:pPr lvl="1"/>
            <a:r>
              <a:rPr lang="en-US" dirty="0" smtClean="0"/>
              <a:t>Timeouts and Retires</a:t>
            </a:r>
          </a:p>
          <a:p>
            <a:pPr lvl="1"/>
            <a:r>
              <a:rPr lang="en-US" dirty="0" smtClean="0"/>
              <a:t>Load Balancing</a:t>
            </a:r>
          </a:p>
          <a:p>
            <a:pPr lvl="1"/>
            <a:r>
              <a:rPr lang="en-US" dirty="0" smtClean="0"/>
              <a:t>TLS Configuration</a:t>
            </a:r>
          </a:p>
          <a:p>
            <a:pPr lvl="1"/>
            <a:r>
              <a:rPr lang="en-US" dirty="0" smtClean="0"/>
              <a:t>Retirement and Mirroring</a:t>
            </a:r>
          </a:p>
          <a:p>
            <a:endParaRPr lang="en-US" dirty="0" smtClean="0"/>
          </a:p>
        </p:txBody>
      </p:sp>
    </p:spTree>
    <p:extLst>
      <p:ext uri="{BB962C8B-B14F-4D97-AF65-F5344CB8AC3E}">
        <p14:creationId xmlns:p14="http://schemas.microsoft.com/office/powerpoint/2010/main" val="2747575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456A2-9FCD-601B-42B8-9527493162E0}"/>
              </a:ext>
            </a:extLst>
          </p:cNvPr>
          <p:cNvSpPr>
            <a:spLocks noGrp="1"/>
          </p:cNvSpPr>
          <p:nvPr>
            <p:ph type="title"/>
          </p:nvPr>
        </p:nvSpPr>
        <p:spPr/>
        <p:txBody>
          <a:bodyPr>
            <a:normAutofit/>
          </a:bodyPr>
          <a:lstStyle/>
          <a:p>
            <a:r>
              <a:rPr lang="en-IN" sz="3600" b="1" dirty="0" smtClean="0">
                <a:solidFill>
                  <a:srgbClr val="E95332"/>
                </a:solidFill>
                <a:latin typeface="Candara" panose="020E0502030303020204" pitchFamily="34" charset="0"/>
              </a:rPr>
              <a:t>How to work with Virtual Services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C620A0F-4060-3BCF-11C7-E4C3D054D7C3}"/>
              </a:ext>
            </a:extLst>
          </p:cNvPr>
          <p:cNvSpPr>
            <a:spLocks noGrp="1"/>
          </p:cNvSpPr>
          <p:nvPr>
            <p:ph idx="1"/>
          </p:nvPr>
        </p:nvSpPr>
        <p:spPr/>
        <p:txBody>
          <a:bodyPr>
            <a:normAutofit/>
          </a:bodyPr>
          <a:lstStyle/>
          <a:p>
            <a:r>
              <a:rPr lang="en-US" dirty="0" smtClean="0"/>
              <a:t>Define a virtual service </a:t>
            </a:r>
          </a:p>
          <a:p>
            <a:r>
              <a:rPr lang="en-US" dirty="0" smtClean="0"/>
              <a:t>Apply the virtual service </a:t>
            </a:r>
          </a:p>
          <a:p>
            <a:r>
              <a:rPr lang="en-US" dirty="0" smtClean="0"/>
              <a:t>Verify the configuration </a:t>
            </a:r>
          </a:p>
          <a:p>
            <a:r>
              <a:rPr lang="en-US" dirty="0" smtClean="0"/>
              <a:t>Observe Traffic </a:t>
            </a:r>
            <a:r>
              <a:rPr lang="en-US" dirty="0" err="1"/>
              <a:t>b</a:t>
            </a:r>
            <a:r>
              <a:rPr lang="en-US" dirty="0" err="1" smtClean="0"/>
              <a:t>ehaviour</a:t>
            </a:r>
            <a:endParaRPr lang="en-US" dirty="0" smtClean="0"/>
          </a:p>
        </p:txBody>
      </p:sp>
    </p:spTree>
    <p:extLst>
      <p:ext uri="{BB962C8B-B14F-4D97-AF65-F5344CB8AC3E}">
        <p14:creationId xmlns:p14="http://schemas.microsoft.com/office/powerpoint/2010/main" val="3989191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456A2-9FCD-601B-42B8-9527493162E0}"/>
              </a:ext>
            </a:extLst>
          </p:cNvPr>
          <p:cNvSpPr>
            <a:spLocks noGrp="1"/>
          </p:cNvSpPr>
          <p:nvPr>
            <p:ph type="title"/>
          </p:nvPr>
        </p:nvSpPr>
        <p:spPr/>
        <p:txBody>
          <a:bodyPr>
            <a:normAutofit/>
          </a:bodyPr>
          <a:lstStyle/>
          <a:p>
            <a:r>
              <a:rPr lang="en-IN" sz="3600" b="1" dirty="0" smtClean="0">
                <a:solidFill>
                  <a:srgbClr val="E95332"/>
                </a:solidFill>
                <a:latin typeface="Candara" panose="020E0502030303020204" pitchFamily="34" charset="0"/>
              </a:rPr>
              <a:t>Destination Rules</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C620A0F-4060-3BCF-11C7-E4C3D054D7C3}"/>
              </a:ext>
            </a:extLst>
          </p:cNvPr>
          <p:cNvSpPr>
            <a:spLocks noGrp="1"/>
          </p:cNvSpPr>
          <p:nvPr>
            <p:ph idx="1"/>
          </p:nvPr>
        </p:nvSpPr>
        <p:spPr/>
        <p:txBody>
          <a:bodyPr>
            <a:normAutofit/>
          </a:bodyPr>
          <a:lstStyle/>
          <a:p>
            <a:r>
              <a:rPr lang="en-US" dirty="0"/>
              <a:t>Destination Rules are another </a:t>
            </a:r>
            <a:r>
              <a:rPr lang="en-US" dirty="0" smtClean="0"/>
              <a:t>custom </a:t>
            </a:r>
            <a:r>
              <a:rPr lang="en-US" dirty="0"/>
              <a:t>resource used for configuring and fine-tuning the behavior of traffic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Used in conjunction with Virtual services </a:t>
            </a:r>
            <a:endParaRPr lang="en-US" dirty="0"/>
          </a:p>
          <a:p>
            <a:r>
              <a:rPr lang="en-US" dirty="0" smtClean="0"/>
              <a:t>Key features include,</a:t>
            </a:r>
          </a:p>
          <a:p>
            <a:pPr lvl="1"/>
            <a:r>
              <a:rPr lang="en-US" dirty="0" smtClean="0"/>
              <a:t>Subnet Definition </a:t>
            </a:r>
          </a:p>
          <a:p>
            <a:pPr lvl="1"/>
            <a:r>
              <a:rPr lang="en-US" dirty="0" smtClean="0"/>
              <a:t>Traffic Policies </a:t>
            </a:r>
          </a:p>
          <a:p>
            <a:pPr lvl="1"/>
            <a:r>
              <a:rPr lang="en-US" dirty="0" smtClean="0"/>
              <a:t>Connection pool settings </a:t>
            </a:r>
          </a:p>
          <a:p>
            <a:pPr lvl="1"/>
            <a:r>
              <a:rPr lang="en-US" dirty="0" smtClean="0"/>
              <a:t>Circuit breaking </a:t>
            </a:r>
          </a:p>
          <a:p>
            <a:pPr lvl="1"/>
            <a:r>
              <a:rPr lang="en-US" dirty="0" smtClean="0"/>
              <a:t>TLS Settings </a:t>
            </a:r>
          </a:p>
          <a:p>
            <a:endParaRPr lang="en-US" dirty="0" smtClean="0"/>
          </a:p>
        </p:txBody>
      </p:sp>
    </p:spTree>
    <p:extLst>
      <p:ext uri="{BB962C8B-B14F-4D97-AF65-F5344CB8AC3E}">
        <p14:creationId xmlns:p14="http://schemas.microsoft.com/office/powerpoint/2010/main" val="2240395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456A2-9FCD-601B-42B8-9527493162E0}"/>
              </a:ext>
            </a:extLst>
          </p:cNvPr>
          <p:cNvSpPr>
            <a:spLocks noGrp="1"/>
          </p:cNvSpPr>
          <p:nvPr>
            <p:ph type="title"/>
          </p:nvPr>
        </p:nvSpPr>
        <p:spPr/>
        <p:txBody>
          <a:bodyPr>
            <a:normAutofit/>
          </a:bodyPr>
          <a:lstStyle/>
          <a:p>
            <a:r>
              <a:rPr lang="en-IN" sz="3600" b="1" dirty="0" smtClean="0">
                <a:solidFill>
                  <a:srgbClr val="E95332"/>
                </a:solidFill>
                <a:latin typeface="Candara" panose="020E0502030303020204" pitchFamily="34" charset="0"/>
              </a:rPr>
              <a:t>Gateways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C620A0F-4060-3BCF-11C7-E4C3D054D7C3}"/>
              </a:ext>
            </a:extLst>
          </p:cNvPr>
          <p:cNvSpPr>
            <a:spLocks noGrp="1"/>
          </p:cNvSpPr>
          <p:nvPr>
            <p:ph idx="1"/>
          </p:nvPr>
        </p:nvSpPr>
        <p:spPr/>
        <p:txBody>
          <a:bodyPr>
            <a:normAutofit/>
          </a:bodyPr>
          <a:lstStyle/>
          <a:p>
            <a:r>
              <a:rPr lang="en-US" dirty="0"/>
              <a:t>A</a:t>
            </a:r>
            <a:r>
              <a:rPr lang="en-US" dirty="0" smtClean="0"/>
              <a:t> gateway custom resource that allows to </a:t>
            </a:r>
            <a:r>
              <a:rPr lang="en-US" dirty="0"/>
              <a:t>manage inbound and outbound traffic for </a:t>
            </a:r>
            <a:r>
              <a:rPr lang="en-US" dirty="0" smtClean="0"/>
              <a:t>your mesh</a:t>
            </a:r>
          </a:p>
          <a:p>
            <a:r>
              <a:rPr lang="en-US" dirty="0" smtClean="0"/>
              <a:t>Key features include,</a:t>
            </a:r>
          </a:p>
          <a:p>
            <a:pPr lvl="1"/>
            <a:r>
              <a:rPr lang="en-US" dirty="0" smtClean="0"/>
              <a:t>External service exposure </a:t>
            </a:r>
          </a:p>
          <a:p>
            <a:pPr lvl="1"/>
            <a:r>
              <a:rPr lang="en-US" dirty="0" smtClean="0"/>
              <a:t>Host based routing</a:t>
            </a:r>
          </a:p>
          <a:p>
            <a:pPr lvl="1"/>
            <a:r>
              <a:rPr lang="en-US" dirty="0" smtClean="0"/>
              <a:t>TLS termination </a:t>
            </a:r>
          </a:p>
          <a:p>
            <a:pPr lvl="1"/>
            <a:r>
              <a:rPr lang="en-US" dirty="0" smtClean="0"/>
              <a:t>Load balancing </a:t>
            </a:r>
          </a:p>
          <a:p>
            <a:pPr lvl="1"/>
            <a:r>
              <a:rPr lang="en-US" dirty="0" smtClean="0"/>
              <a:t>HTTP and TCP traffic handling </a:t>
            </a:r>
            <a:endParaRPr lang="en-US" dirty="0"/>
          </a:p>
        </p:txBody>
      </p:sp>
    </p:spTree>
    <p:extLst>
      <p:ext uri="{BB962C8B-B14F-4D97-AF65-F5344CB8AC3E}">
        <p14:creationId xmlns:p14="http://schemas.microsoft.com/office/powerpoint/2010/main" val="709108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456A2-9FCD-601B-42B8-9527493162E0}"/>
              </a:ext>
            </a:extLst>
          </p:cNvPr>
          <p:cNvSpPr>
            <a:spLocks noGrp="1"/>
          </p:cNvSpPr>
          <p:nvPr>
            <p:ph type="title"/>
          </p:nvPr>
        </p:nvSpPr>
        <p:spPr/>
        <p:txBody>
          <a:bodyPr>
            <a:normAutofit/>
          </a:bodyPr>
          <a:lstStyle/>
          <a:p>
            <a:r>
              <a:rPr lang="en-IN" sz="3600" b="1" dirty="0" smtClean="0">
                <a:solidFill>
                  <a:srgbClr val="E95332"/>
                </a:solidFill>
                <a:latin typeface="Candara" panose="020E0502030303020204" pitchFamily="34" charset="0"/>
              </a:rPr>
              <a:t>Service Entries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C620A0F-4060-3BCF-11C7-E4C3D054D7C3}"/>
              </a:ext>
            </a:extLst>
          </p:cNvPr>
          <p:cNvSpPr>
            <a:spLocks noGrp="1"/>
          </p:cNvSpPr>
          <p:nvPr>
            <p:ph idx="1"/>
          </p:nvPr>
        </p:nvSpPr>
        <p:spPr/>
        <p:txBody>
          <a:bodyPr>
            <a:normAutofit/>
          </a:bodyPr>
          <a:lstStyle/>
          <a:p>
            <a:r>
              <a:rPr lang="en-US" dirty="0" smtClean="0"/>
              <a:t>A service </a:t>
            </a:r>
            <a:r>
              <a:rPr lang="en-US" dirty="0"/>
              <a:t>entry </a:t>
            </a:r>
            <a:r>
              <a:rPr lang="en-US" dirty="0"/>
              <a:t>is a </a:t>
            </a:r>
            <a:r>
              <a:rPr lang="en-US" dirty="0" err="1"/>
              <a:t>Kubernetes</a:t>
            </a:r>
            <a:r>
              <a:rPr lang="en-US" dirty="0"/>
              <a:t> custom resource that allows you to </a:t>
            </a:r>
            <a:r>
              <a:rPr lang="en-US" dirty="0" smtClean="0"/>
              <a:t>add </a:t>
            </a:r>
            <a:r>
              <a:rPr lang="en-US" dirty="0"/>
              <a:t>an entry to the service registry that </a:t>
            </a:r>
            <a:r>
              <a:rPr lang="en-US" dirty="0" err="1"/>
              <a:t>Istio</a:t>
            </a:r>
            <a:r>
              <a:rPr lang="en-US" dirty="0"/>
              <a:t> maintains </a:t>
            </a:r>
            <a:r>
              <a:rPr lang="en-US" dirty="0" smtClean="0"/>
              <a:t>internally</a:t>
            </a:r>
          </a:p>
          <a:p>
            <a:r>
              <a:rPr lang="en-US" dirty="0" smtClean="0">
                <a:latin typeface="Arial" panose="020B0604020202020204" pitchFamily="34" charset="0"/>
                <a:cs typeface="Arial" panose="020B0604020202020204" pitchFamily="34" charset="0"/>
              </a:rPr>
              <a:t>Key Features include,</a:t>
            </a:r>
          </a:p>
          <a:p>
            <a:pPr lvl="1"/>
            <a:r>
              <a:rPr lang="en-US" dirty="0" smtClean="0"/>
              <a:t>Defining external service</a:t>
            </a:r>
          </a:p>
          <a:p>
            <a:pPr lvl="1"/>
            <a:r>
              <a:rPr lang="en-US" dirty="0" smtClean="0">
                <a:latin typeface="Arial" panose="020B0604020202020204" pitchFamily="34" charset="0"/>
                <a:cs typeface="Arial" panose="020B0604020202020204" pitchFamily="34" charset="0"/>
              </a:rPr>
              <a:t>Custom Hostnames and ports</a:t>
            </a:r>
          </a:p>
          <a:p>
            <a:pPr lvl="1"/>
            <a:r>
              <a:rPr lang="en-US" dirty="0" smtClean="0"/>
              <a:t>TLS Configuration </a:t>
            </a:r>
          </a:p>
          <a:p>
            <a:pPr lvl="1"/>
            <a:r>
              <a:rPr lang="en-US" dirty="0" smtClean="0">
                <a:latin typeface="Arial" panose="020B0604020202020204" pitchFamily="34" charset="0"/>
                <a:cs typeface="Arial" panose="020B0604020202020204" pitchFamily="34" charset="0"/>
              </a:rPr>
              <a:t>Load Balancing </a:t>
            </a:r>
          </a:p>
          <a:p>
            <a:pPr lvl="1"/>
            <a:r>
              <a:rPr lang="en-US" dirty="0" smtClean="0"/>
              <a:t>Health Checking </a:t>
            </a:r>
            <a:endParaRPr 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1287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D456A2-9FCD-601B-42B8-9527493162E0}"/>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Sidecar Proxy</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C620A0F-4060-3BCF-11C7-E4C3D054D7C3}"/>
              </a:ext>
            </a:extLst>
          </p:cNvPr>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proxy is deployed in a container next to each instance of microservice (inside a pod) </a:t>
            </a:r>
          </a:p>
          <a:p>
            <a:r>
              <a:rPr lang="en-IN" sz="2400" dirty="0">
                <a:latin typeface="Arial" panose="020B0604020202020204" pitchFamily="34" charset="0"/>
                <a:cs typeface="Arial" panose="020B0604020202020204" pitchFamily="34" charset="0"/>
              </a:rPr>
              <a:t>Container name: </a:t>
            </a:r>
            <a:r>
              <a:rPr lang="en-IN" sz="2400" dirty="0" err="1">
                <a:latin typeface="Arial" panose="020B0604020202020204" pitchFamily="34" charset="0"/>
                <a:cs typeface="Arial" panose="020B0604020202020204" pitchFamily="34" charset="0"/>
              </a:rPr>
              <a:t>istio</a:t>
            </a:r>
            <a:r>
              <a:rPr lang="en-IN" sz="2400" dirty="0">
                <a:latin typeface="Arial" panose="020B0604020202020204" pitchFamily="34" charset="0"/>
                <a:cs typeface="Arial" panose="020B0604020202020204" pitchFamily="34" charset="0"/>
              </a:rPr>
              <a:t>-proxy</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It is transparent to application code</a:t>
            </a:r>
          </a:p>
          <a:p>
            <a:r>
              <a:rPr lang="en-US" sz="2400" dirty="0">
                <a:latin typeface="Arial" panose="020B0604020202020204" pitchFamily="34" charset="0"/>
                <a:cs typeface="Arial" panose="020B0604020202020204" pitchFamily="34" charset="0"/>
              </a:rPr>
              <a:t>Envoy open source proxy is currently used </a:t>
            </a:r>
            <a:endParaRPr lang="en-US" sz="2400" dirty="0" smtClean="0">
              <a:latin typeface="Arial" panose="020B0604020202020204" pitchFamily="34" charset="0"/>
              <a:cs typeface="Arial" panose="020B0604020202020204" pitchFamily="34" charset="0"/>
            </a:endParaRPr>
          </a:p>
          <a:p>
            <a:r>
              <a:rPr lang="en-US" dirty="0" smtClean="0"/>
              <a:t>Key features include, </a:t>
            </a:r>
          </a:p>
          <a:p>
            <a:pPr lvl="1"/>
            <a:r>
              <a:rPr lang="en-US" dirty="0" smtClean="0">
                <a:latin typeface="Arial" panose="020B0604020202020204" pitchFamily="34" charset="0"/>
                <a:cs typeface="Arial" panose="020B0604020202020204" pitchFamily="34" charset="0"/>
              </a:rPr>
              <a:t>Proxy Functionality</a:t>
            </a:r>
          </a:p>
          <a:p>
            <a:pPr lvl="1"/>
            <a:r>
              <a:rPr lang="en-US" dirty="0" smtClean="0"/>
              <a:t>Service mesh integration </a:t>
            </a:r>
          </a:p>
          <a:p>
            <a:pPr lvl="1"/>
            <a:r>
              <a:rPr lang="en-US" dirty="0" smtClean="0">
                <a:latin typeface="Arial" panose="020B0604020202020204" pitchFamily="34" charset="0"/>
                <a:cs typeface="Arial" panose="020B0604020202020204" pitchFamily="34" charset="0"/>
              </a:rPr>
              <a:t>Dynami</a:t>
            </a:r>
            <a:r>
              <a:rPr lang="en-US" dirty="0" smtClean="0"/>
              <a:t>c configuration</a:t>
            </a:r>
          </a:p>
          <a:p>
            <a:pPr lvl="1"/>
            <a:r>
              <a:rPr lang="en-US" dirty="0" err="1" smtClean="0">
                <a:latin typeface="Arial" panose="020B0604020202020204" pitchFamily="34" charset="0"/>
                <a:cs typeface="Arial" panose="020B0604020202020204" pitchFamily="34" charset="0"/>
              </a:rPr>
              <a:t>Obsesrvability</a:t>
            </a:r>
            <a:endParaRPr lang="en-US" dirty="0" smtClean="0">
              <a:latin typeface="Arial" panose="020B0604020202020204" pitchFamily="34" charset="0"/>
              <a:cs typeface="Arial" panose="020B0604020202020204" pitchFamily="34" charset="0"/>
            </a:endParaRPr>
          </a:p>
          <a:p>
            <a:pPr lvl="1"/>
            <a:r>
              <a:rPr lang="en-US" dirty="0" smtClean="0"/>
              <a:t>Security </a:t>
            </a:r>
          </a:p>
          <a:p>
            <a:pPr marL="457200" lvl="1" indent="0">
              <a:buNone/>
            </a:pPr>
            <a:endParaRPr 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261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101D4-8375-DC8B-F95B-B22835C9B583}"/>
              </a:ext>
            </a:extLst>
          </p:cNvPr>
          <p:cNvSpPr>
            <a:spLocks noGrp="1"/>
          </p:cNvSpPr>
          <p:nvPr>
            <p:ph type="title"/>
          </p:nvPr>
        </p:nvSpPr>
        <p:spPr/>
        <p:txBody>
          <a:bodyPr>
            <a:normAutofit/>
          </a:bodyPr>
          <a:lstStyle/>
          <a:p>
            <a:r>
              <a:rPr lang="en-US" sz="3600" b="1" dirty="0">
                <a:solidFill>
                  <a:srgbClr val="E95332"/>
                </a:solidFill>
                <a:latin typeface="Candara" panose="020E0502030303020204" pitchFamily="34" charset="0"/>
              </a:rPr>
              <a:t>How is the sidecar injected?</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FE97035D-076C-98F4-4E0F-5DD8FE87895E}"/>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Manually</a:t>
            </a:r>
          </a:p>
          <a:p>
            <a:r>
              <a:rPr lang="en-US" sz="2400" dirty="0">
                <a:latin typeface="Arial" panose="020B0604020202020204" pitchFamily="34" charset="0"/>
                <a:cs typeface="Arial" panose="020B0604020202020204" pitchFamily="34" charset="0"/>
              </a:rPr>
              <a:t>Automatically injected to pod on creation</a:t>
            </a:r>
            <a:endParaRPr lang="en-IN" sz="24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dirty="0" err="1">
                <a:latin typeface="Arial" panose="020B0604020202020204" pitchFamily="34" charset="0"/>
                <a:cs typeface="Arial" panose="020B0604020202020204" pitchFamily="34" charset="0"/>
              </a:rPr>
              <a:t>kubectl</a:t>
            </a:r>
            <a:r>
              <a:rPr lang="en-US" dirty="0">
                <a:latin typeface="Arial" panose="020B0604020202020204" pitchFamily="34" charset="0"/>
                <a:cs typeface="Arial" panose="020B0604020202020204" pitchFamily="34" charset="0"/>
              </a:rPr>
              <a:t> label namespace default </a:t>
            </a:r>
            <a:r>
              <a:rPr lang="en-US" dirty="0" err="1">
                <a:latin typeface="Arial" panose="020B0604020202020204" pitchFamily="34" charset="0"/>
                <a:cs typeface="Arial" panose="020B0604020202020204" pitchFamily="34" charset="0"/>
              </a:rPr>
              <a:t>istio</a:t>
            </a:r>
            <a:r>
              <a:rPr lang="en-US" dirty="0">
                <a:latin typeface="Arial" panose="020B0604020202020204" pitchFamily="34" charset="0"/>
                <a:cs typeface="Arial" panose="020B0604020202020204" pitchFamily="34" charset="0"/>
              </a:rPr>
              <a:t>-injection=enabled </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Mutating Admission Webhook is used for sidecar injection </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Actually… 2 containers are injected: </a:t>
            </a:r>
            <a:r>
              <a:rPr lang="en-US" dirty="0" err="1">
                <a:latin typeface="Arial" panose="020B0604020202020204" pitchFamily="34" charset="0"/>
                <a:cs typeface="Arial" panose="020B0604020202020204" pitchFamily="34" charset="0"/>
              </a:rPr>
              <a:t>istio-init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istio</a:t>
            </a:r>
            <a:r>
              <a:rPr lang="en-US" dirty="0">
                <a:latin typeface="Arial" panose="020B0604020202020204" pitchFamily="34" charset="0"/>
                <a:cs typeface="Arial" panose="020B0604020202020204" pitchFamily="34" charset="0"/>
              </a:rPr>
              <a:t>-proxy </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17248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32E4A8-2919-B660-AC92-D58E2C0EC2A7}"/>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Istio architecture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927E3BEF-72B4-BE5F-C9AE-0E8CF9D0E905}"/>
              </a:ext>
            </a:extLst>
          </p:cNvPr>
          <p:cNvPicPr>
            <a:picLocks noChangeAspect="1"/>
          </p:cNvPicPr>
          <p:nvPr/>
        </p:nvPicPr>
        <p:blipFill>
          <a:blip r:embed="rId2"/>
          <a:stretch>
            <a:fillRect/>
          </a:stretch>
        </p:blipFill>
        <p:spPr>
          <a:xfrm>
            <a:off x="2278505" y="1693889"/>
            <a:ext cx="7704943" cy="4424107"/>
          </a:xfrm>
          <a:prstGeom prst="rect">
            <a:avLst/>
          </a:prstGeom>
          <a:ln>
            <a:solidFill>
              <a:schemeClr val="tx1"/>
            </a:solidFill>
          </a:ln>
        </p:spPr>
      </p:pic>
    </p:spTree>
    <p:extLst>
      <p:ext uri="{BB962C8B-B14F-4D97-AF65-F5344CB8AC3E}">
        <p14:creationId xmlns:p14="http://schemas.microsoft.com/office/powerpoint/2010/main" val="39857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5DF4E-667A-3073-9854-1A419FD63C47}"/>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Things To Consider</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9B84EEF-8CA6-8F62-D94B-0F06420DEB65}"/>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Security</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72060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68AE6F-BB2A-3104-294E-774363C02AB6}"/>
              </a:ext>
            </a:extLst>
          </p:cNvPr>
          <p:cNvSpPr>
            <a:spLocks noGrp="1"/>
          </p:cNvSpPr>
          <p:nvPr>
            <p:ph type="title"/>
          </p:nvPr>
        </p:nvSpPr>
        <p:spPr/>
        <p:txBody>
          <a:bodyPr>
            <a:normAutofit/>
          </a:bodyPr>
          <a:lstStyle/>
          <a:p>
            <a:r>
              <a:rPr lang="en-US" sz="3600" b="1" dirty="0">
                <a:solidFill>
                  <a:srgbClr val="E95332"/>
                </a:solidFill>
                <a:latin typeface="Candara" panose="020E0502030303020204" pitchFamily="34" charset="0"/>
              </a:rPr>
              <a:t>Sidecar Proxy in Istio and Kubernetes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grpSp>
        <p:nvGrpSpPr>
          <p:cNvPr id="23" name="Group 22">
            <a:extLst>
              <a:ext uri="{FF2B5EF4-FFF2-40B4-BE49-F238E27FC236}">
                <a16:creationId xmlns="" xmlns:a16="http://schemas.microsoft.com/office/drawing/2014/main" id="{3D8197F8-1B6E-4BF0-8EFA-FAAAC46EB66B}"/>
              </a:ext>
            </a:extLst>
          </p:cNvPr>
          <p:cNvGrpSpPr/>
          <p:nvPr/>
        </p:nvGrpSpPr>
        <p:grpSpPr>
          <a:xfrm>
            <a:off x="1763275" y="2073830"/>
            <a:ext cx="2593299" cy="3267856"/>
            <a:chOff x="1753849" y="2593298"/>
            <a:chExt cx="2593299" cy="3267856"/>
          </a:xfrm>
        </p:grpSpPr>
        <p:sp>
          <p:nvSpPr>
            <p:cNvPr id="24" name="Rectangle: Rounded Corners 23">
              <a:extLst>
                <a:ext uri="{FF2B5EF4-FFF2-40B4-BE49-F238E27FC236}">
                  <a16:creationId xmlns="" xmlns:a16="http://schemas.microsoft.com/office/drawing/2014/main" id="{7425B57C-F5F1-453F-BFA7-A0C2E9B5D9BA}"/>
                </a:ext>
              </a:extLst>
            </p:cNvPr>
            <p:cNvSpPr/>
            <p:nvPr/>
          </p:nvSpPr>
          <p:spPr>
            <a:xfrm>
              <a:off x="1753849" y="2593298"/>
              <a:ext cx="2593299" cy="3267856"/>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Arial"/>
                  <a:ea typeface="+mn-ea"/>
                  <a:cs typeface="+mn-cs"/>
                  <a:sym typeface="Arial"/>
                </a:rPr>
                <a:t>POD </a:t>
              </a:r>
              <a:endParaRPr kumimoji="0" lang="x-none" sz="18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5" name="Rectangle 24">
              <a:extLst>
                <a:ext uri="{FF2B5EF4-FFF2-40B4-BE49-F238E27FC236}">
                  <a16:creationId xmlns="" xmlns:a16="http://schemas.microsoft.com/office/drawing/2014/main" id="{6C16A2FC-A31C-49D5-B7E3-41A2DF3B459A}"/>
                </a:ext>
              </a:extLst>
            </p:cNvPr>
            <p:cNvSpPr/>
            <p:nvPr/>
          </p:nvSpPr>
          <p:spPr>
            <a:xfrm>
              <a:off x="2058648" y="2743400"/>
              <a:ext cx="2033667" cy="2623079"/>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6" name="Rectangle 25">
              <a:extLst>
                <a:ext uri="{FF2B5EF4-FFF2-40B4-BE49-F238E27FC236}">
                  <a16:creationId xmlns="" xmlns:a16="http://schemas.microsoft.com/office/drawing/2014/main" id="{4DD29B99-BA73-4E81-B83E-3C92D231F307}"/>
                </a:ext>
              </a:extLst>
            </p:cNvPr>
            <p:cNvSpPr/>
            <p:nvPr/>
          </p:nvSpPr>
          <p:spPr>
            <a:xfrm>
              <a:off x="2203554" y="2893102"/>
              <a:ext cx="1783830" cy="535898"/>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Routing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7" name="Rectangle 26">
              <a:extLst>
                <a:ext uri="{FF2B5EF4-FFF2-40B4-BE49-F238E27FC236}">
                  <a16:creationId xmlns="" xmlns:a16="http://schemas.microsoft.com/office/drawing/2014/main" id="{ED3575CB-4A73-4B0F-B825-2AF09401D430}"/>
                </a:ext>
              </a:extLst>
            </p:cNvPr>
            <p:cNvSpPr/>
            <p:nvPr/>
          </p:nvSpPr>
          <p:spPr>
            <a:xfrm>
              <a:off x="2203554" y="3578702"/>
              <a:ext cx="1783830" cy="535898"/>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Circuit breaker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8" name="Rectangle 27">
              <a:extLst>
                <a:ext uri="{FF2B5EF4-FFF2-40B4-BE49-F238E27FC236}">
                  <a16:creationId xmlns="" xmlns:a16="http://schemas.microsoft.com/office/drawing/2014/main" id="{9BC186ED-2F0F-46D2-89B5-4A8C31FF3A48}"/>
                </a:ext>
              </a:extLst>
            </p:cNvPr>
            <p:cNvSpPr/>
            <p:nvPr/>
          </p:nvSpPr>
          <p:spPr>
            <a:xfrm>
              <a:off x="2203554" y="4264302"/>
              <a:ext cx="1783830" cy="697442"/>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grpSp>
        <p:nvGrpSpPr>
          <p:cNvPr id="29" name="Group 28">
            <a:extLst>
              <a:ext uri="{FF2B5EF4-FFF2-40B4-BE49-F238E27FC236}">
                <a16:creationId xmlns="" xmlns:a16="http://schemas.microsoft.com/office/drawing/2014/main" id="{CA6C2143-1373-48F6-BFB1-43C2F3F3A8AF}"/>
              </a:ext>
            </a:extLst>
          </p:cNvPr>
          <p:cNvGrpSpPr/>
          <p:nvPr/>
        </p:nvGrpSpPr>
        <p:grpSpPr>
          <a:xfrm>
            <a:off x="6248117" y="2073830"/>
            <a:ext cx="2518348" cy="3267856"/>
            <a:chOff x="7615004" y="2593298"/>
            <a:chExt cx="2518348" cy="3267856"/>
          </a:xfrm>
        </p:grpSpPr>
        <p:sp>
          <p:nvSpPr>
            <p:cNvPr id="30" name="Rectangle: Rounded Corners 29">
              <a:extLst>
                <a:ext uri="{FF2B5EF4-FFF2-40B4-BE49-F238E27FC236}">
                  <a16:creationId xmlns="" xmlns:a16="http://schemas.microsoft.com/office/drawing/2014/main" id="{E2CE6F4C-BBEE-42F9-94BE-FE66D44D3294}"/>
                </a:ext>
              </a:extLst>
            </p:cNvPr>
            <p:cNvSpPr/>
            <p:nvPr/>
          </p:nvSpPr>
          <p:spPr>
            <a:xfrm>
              <a:off x="7615004" y="2593298"/>
              <a:ext cx="2518348" cy="3267856"/>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Arial"/>
                  <a:ea typeface="+mn-ea"/>
                  <a:cs typeface="+mn-cs"/>
                  <a:sym typeface="Arial"/>
                </a:rPr>
                <a:t>POD</a:t>
              </a: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 </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1" name="Rectangle 30">
              <a:extLst>
                <a:ext uri="{FF2B5EF4-FFF2-40B4-BE49-F238E27FC236}">
                  <a16:creationId xmlns="" xmlns:a16="http://schemas.microsoft.com/office/drawing/2014/main" id="{D4F09770-63B7-461C-993B-444C57055C16}"/>
                </a:ext>
              </a:extLst>
            </p:cNvPr>
            <p:cNvSpPr/>
            <p:nvPr/>
          </p:nvSpPr>
          <p:spPr>
            <a:xfrm>
              <a:off x="7794885" y="2872056"/>
              <a:ext cx="2193561" cy="556944"/>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Side Car Container</a:t>
              </a:r>
              <a:endParaRPr kumimoji="0" lang="x-none" sz="14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2" name="Rectangle 31">
              <a:extLst>
                <a:ext uri="{FF2B5EF4-FFF2-40B4-BE49-F238E27FC236}">
                  <a16:creationId xmlns="" xmlns:a16="http://schemas.microsoft.com/office/drawing/2014/main" id="{3D7897C8-C39C-420D-B4F6-9EF69B1B0F7A}"/>
                </a:ext>
              </a:extLst>
            </p:cNvPr>
            <p:cNvSpPr/>
            <p:nvPr/>
          </p:nvSpPr>
          <p:spPr>
            <a:xfrm>
              <a:off x="7794885" y="3707758"/>
              <a:ext cx="2193561" cy="1658721"/>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3" name="Rectangle 32">
              <a:extLst>
                <a:ext uri="{FF2B5EF4-FFF2-40B4-BE49-F238E27FC236}">
                  <a16:creationId xmlns="" xmlns:a16="http://schemas.microsoft.com/office/drawing/2014/main" id="{23D5BFC4-F5B3-4F63-8F36-856B4428C057}"/>
                </a:ext>
              </a:extLst>
            </p:cNvPr>
            <p:cNvSpPr/>
            <p:nvPr/>
          </p:nvSpPr>
          <p:spPr>
            <a:xfrm>
              <a:off x="7914807" y="3897443"/>
              <a:ext cx="1933731" cy="674557"/>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spTree>
    <p:extLst>
      <p:ext uri="{BB962C8B-B14F-4D97-AF65-F5344CB8AC3E}">
        <p14:creationId xmlns:p14="http://schemas.microsoft.com/office/powerpoint/2010/main" val="637302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A7D4F-7057-CD1D-823A-43A52AECCE97}"/>
              </a:ext>
            </a:extLst>
          </p:cNvPr>
          <p:cNvSpPr>
            <a:spLocks noGrp="1"/>
          </p:cNvSpPr>
          <p:nvPr>
            <p:ph type="title"/>
          </p:nvPr>
        </p:nvSpPr>
        <p:spPr/>
        <p:txBody>
          <a:bodyPr>
            <a:normAutofit/>
          </a:bodyPr>
          <a:lstStyle/>
          <a:p>
            <a:r>
              <a:rPr lang="en-US" sz="3600" b="1" dirty="0">
                <a:solidFill>
                  <a:srgbClr val="E95332"/>
                </a:solidFill>
                <a:latin typeface="Candara" panose="020E0502030303020204" pitchFamily="34" charset="0"/>
              </a:rPr>
              <a:t>With Istio - sidecar intercepts all traffic</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sp>
        <p:nvSpPr>
          <p:cNvPr id="35" name="TextBox 34">
            <a:extLst>
              <a:ext uri="{FF2B5EF4-FFF2-40B4-BE49-F238E27FC236}">
                <a16:creationId xmlns="" xmlns:a16="http://schemas.microsoft.com/office/drawing/2014/main" id="{D1BF271B-9364-98AA-146D-54BEFC66FEB9}"/>
              </a:ext>
            </a:extLst>
          </p:cNvPr>
          <p:cNvSpPr txBox="1"/>
          <p:nvPr/>
        </p:nvSpPr>
        <p:spPr>
          <a:xfrm>
            <a:off x="651426" y="6031209"/>
            <a:ext cx="9459642" cy="461665"/>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Configuration is transparent to the services and not part of the code </a:t>
            </a:r>
            <a:endParaRPr lang="x-none" sz="2400" dirty="0">
              <a:latin typeface="Arial" panose="020B0604020202020204" pitchFamily="34" charset="0"/>
              <a:cs typeface="Arial" panose="020B0604020202020204" pitchFamily="34" charset="0"/>
            </a:endParaRPr>
          </a:p>
        </p:txBody>
      </p:sp>
      <p:grpSp>
        <p:nvGrpSpPr>
          <p:cNvPr id="26" name="Group 25">
            <a:extLst>
              <a:ext uri="{FF2B5EF4-FFF2-40B4-BE49-F238E27FC236}">
                <a16:creationId xmlns="" xmlns:a16="http://schemas.microsoft.com/office/drawing/2014/main" id="{5AC9DE41-B18D-48A2-9828-250AC45F9507}"/>
              </a:ext>
            </a:extLst>
          </p:cNvPr>
          <p:cNvGrpSpPr/>
          <p:nvPr/>
        </p:nvGrpSpPr>
        <p:grpSpPr>
          <a:xfrm>
            <a:off x="506266" y="1730198"/>
            <a:ext cx="11002780" cy="3927424"/>
            <a:chOff x="449705" y="2158583"/>
            <a:chExt cx="11002780" cy="3927424"/>
          </a:xfrm>
        </p:grpSpPr>
        <p:sp>
          <p:nvSpPr>
            <p:cNvPr id="28" name="Rectangle: Rounded Corners 27">
              <a:extLst>
                <a:ext uri="{FF2B5EF4-FFF2-40B4-BE49-F238E27FC236}">
                  <a16:creationId xmlns="" xmlns:a16="http://schemas.microsoft.com/office/drawing/2014/main" id="{C5A197DB-7583-43A2-8993-98A11F56F6D6}"/>
                </a:ext>
              </a:extLst>
            </p:cNvPr>
            <p:cNvSpPr/>
            <p:nvPr/>
          </p:nvSpPr>
          <p:spPr>
            <a:xfrm>
              <a:off x="449705" y="2158584"/>
              <a:ext cx="2668249" cy="3927423"/>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2000" b="1" i="0" u="none" strike="noStrike" kern="0" cap="none" spc="0" normalizeH="0" baseline="0" noProof="0" dirty="0">
                  <a:ln>
                    <a:noFill/>
                  </a:ln>
                  <a:solidFill>
                    <a:srgbClr val="000000"/>
                  </a:solidFill>
                  <a:effectLst/>
                  <a:uLnTx/>
                  <a:uFillTx/>
                  <a:latin typeface="Arial"/>
                  <a:ea typeface="+mn-ea"/>
                  <a:cs typeface="+mn-cs"/>
                  <a:sym typeface="Arial"/>
                </a:rPr>
                <a:t>POD A</a:t>
              </a:r>
              <a:endParaRPr kumimoji="0" lang="x-none" sz="20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0" name="Rectangle: Rounded Corners 29">
              <a:extLst>
                <a:ext uri="{FF2B5EF4-FFF2-40B4-BE49-F238E27FC236}">
                  <a16:creationId xmlns="" xmlns:a16="http://schemas.microsoft.com/office/drawing/2014/main" id="{B43D4349-79C2-4275-A684-3B0115AD0F8E}"/>
                </a:ext>
              </a:extLst>
            </p:cNvPr>
            <p:cNvSpPr/>
            <p:nvPr/>
          </p:nvSpPr>
          <p:spPr>
            <a:xfrm>
              <a:off x="4616970" y="2158583"/>
              <a:ext cx="2668249" cy="3927423"/>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2000" b="1" i="0" u="none" strike="noStrike" kern="0" cap="none" spc="0" normalizeH="0" baseline="0" noProof="0" dirty="0">
                  <a:ln>
                    <a:noFill/>
                  </a:ln>
                  <a:solidFill>
                    <a:srgbClr val="000000"/>
                  </a:solidFill>
                  <a:effectLst/>
                  <a:uLnTx/>
                  <a:uFillTx/>
                  <a:latin typeface="Arial"/>
                  <a:ea typeface="+mn-ea"/>
                  <a:cs typeface="+mn-cs"/>
                  <a:sym typeface="Arial"/>
                </a:rPr>
                <a:t>POD B</a:t>
              </a:r>
              <a:endParaRPr kumimoji="0" lang="x-none" sz="20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1" name="Rectangle: Rounded Corners 30">
              <a:extLst>
                <a:ext uri="{FF2B5EF4-FFF2-40B4-BE49-F238E27FC236}">
                  <a16:creationId xmlns="" xmlns:a16="http://schemas.microsoft.com/office/drawing/2014/main" id="{D10B6C0A-B9E9-4170-8368-617044BA1A20}"/>
                </a:ext>
              </a:extLst>
            </p:cNvPr>
            <p:cNvSpPr/>
            <p:nvPr/>
          </p:nvSpPr>
          <p:spPr>
            <a:xfrm>
              <a:off x="8784236" y="2158583"/>
              <a:ext cx="2668249" cy="3927423"/>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2000" b="1" i="0" u="none" strike="noStrike" kern="0" cap="none" spc="0" normalizeH="0" baseline="0" noProof="0" dirty="0">
                  <a:ln>
                    <a:noFill/>
                  </a:ln>
                  <a:solidFill>
                    <a:srgbClr val="000000"/>
                  </a:solidFill>
                  <a:effectLst/>
                  <a:uLnTx/>
                  <a:uFillTx/>
                  <a:latin typeface="Arial"/>
                  <a:ea typeface="+mn-ea"/>
                  <a:cs typeface="+mn-cs"/>
                  <a:sym typeface="Arial"/>
                </a:rPr>
                <a:t>POD C</a:t>
              </a:r>
              <a:endParaRPr kumimoji="0" lang="x-none" sz="20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6" name="Rectangle 35">
              <a:extLst>
                <a:ext uri="{FF2B5EF4-FFF2-40B4-BE49-F238E27FC236}">
                  <a16:creationId xmlns="" xmlns:a16="http://schemas.microsoft.com/office/drawing/2014/main" id="{5FB62287-342D-4085-ABCC-0A497E0E51E5}"/>
                </a:ext>
              </a:extLst>
            </p:cNvPr>
            <p:cNvSpPr/>
            <p:nvPr/>
          </p:nvSpPr>
          <p:spPr>
            <a:xfrm>
              <a:off x="739515" y="2480872"/>
              <a:ext cx="2153587" cy="142406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7" name="Rectangle 36">
              <a:extLst>
                <a:ext uri="{FF2B5EF4-FFF2-40B4-BE49-F238E27FC236}">
                  <a16:creationId xmlns="" xmlns:a16="http://schemas.microsoft.com/office/drawing/2014/main" id="{63DCC268-9249-4C9A-8BBA-CF933DE6406A}"/>
                </a:ext>
              </a:extLst>
            </p:cNvPr>
            <p:cNvSpPr/>
            <p:nvPr/>
          </p:nvSpPr>
          <p:spPr>
            <a:xfrm>
              <a:off x="739515" y="4377128"/>
              <a:ext cx="2153587" cy="88442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Sidecar 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8" name="Rectangle 37">
              <a:extLst>
                <a:ext uri="{FF2B5EF4-FFF2-40B4-BE49-F238E27FC236}">
                  <a16:creationId xmlns="" xmlns:a16="http://schemas.microsoft.com/office/drawing/2014/main" id="{6FBDA031-8606-4E26-8782-87167D80DE7B}"/>
                </a:ext>
              </a:extLst>
            </p:cNvPr>
            <p:cNvSpPr/>
            <p:nvPr/>
          </p:nvSpPr>
          <p:spPr>
            <a:xfrm>
              <a:off x="869430" y="2593298"/>
              <a:ext cx="1873770" cy="689548"/>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9" name="Rectangle 38">
              <a:extLst>
                <a:ext uri="{FF2B5EF4-FFF2-40B4-BE49-F238E27FC236}">
                  <a16:creationId xmlns="" xmlns:a16="http://schemas.microsoft.com/office/drawing/2014/main" id="{C09127E0-9202-4689-8746-58ADDBAEEF60}"/>
                </a:ext>
              </a:extLst>
            </p:cNvPr>
            <p:cNvSpPr/>
            <p:nvPr/>
          </p:nvSpPr>
          <p:spPr>
            <a:xfrm>
              <a:off x="4874300" y="2480872"/>
              <a:ext cx="2153587" cy="142406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0" name="Rectangle 39">
              <a:extLst>
                <a:ext uri="{FF2B5EF4-FFF2-40B4-BE49-F238E27FC236}">
                  <a16:creationId xmlns="" xmlns:a16="http://schemas.microsoft.com/office/drawing/2014/main" id="{112A703C-6331-4479-A982-9B48E49724DF}"/>
                </a:ext>
              </a:extLst>
            </p:cNvPr>
            <p:cNvSpPr/>
            <p:nvPr/>
          </p:nvSpPr>
          <p:spPr>
            <a:xfrm>
              <a:off x="5014210" y="2582055"/>
              <a:ext cx="1873770" cy="689548"/>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1" name="Rectangle 40">
              <a:extLst>
                <a:ext uri="{FF2B5EF4-FFF2-40B4-BE49-F238E27FC236}">
                  <a16:creationId xmlns="" xmlns:a16="http://schemas.microsoft.com/office/drawing/2014/main" id="{AE138697-9229-48B2-90B8-1D5B52DFD4D0}"/>
                </a:ext>
              </a:extLst>
            </p:cNvPr>
            <p:cNvSpPr/>
            <p:nvPr/>
          </p:nvSpPr>
          <p:spPr>
            <a:xfrm>
              <a:off x="4874299" y="4324663"/>
              <a:ext cx="2153587" cy="88442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Sidecar 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2" name="Rectangle 41">
              <a:extLst>
                <a:ext uri="{FF2B5EF4-FFF2-40B4-BE49-F238E27FC236}">
                  <a16:creationId xmlns="" xmlns:a16="http://schemas.microsoft.com/office/drawing/2014/main" id="{5D20375D-7FE4-45A2-A225-27E28BB5CF30}"/>
                </a:ext>
              </a:extLst>
            </p:cNvPr>
            <p:cNvSpPr/>
            <p:nvPr/>
          </p:nvSpPr>
          <p:spPr>
            <a:xfrm>
              <a:off x="9041566" y="2499609"/>
              <a:ext cx="2153587" cy="142406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3" name="Rectangle 42">
              <a:extLst>
                <a:ext uri="{FF2B5EF4-FFF2-40B4-BE49-F238E27FC236}">
                  <a16:creationId xmlns="" xmlns:a16="http://schemas.microsoft.com/office/drawing/2014/main" id="{69C4FBC2-E59E-46CA-922E-3B4712F720D3}"/>
                </a:ext>
              </a:extLst>
            </p:cNvPr>
            <p:cNvSpPr/>
            <p:nvPr/>
          </p:nvSpPr>
          <p:spPr>
            <a:xfrm>
              <a:off x="9181474" y="2660754"/>
              <a:ext cx="1873770" cy="689548"/>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Business logic code</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4" name="Rectangle 43">
              <a:extLst>
                <a:ext uri="{FF2B5EF4-FFF2-40B4-BE49-F238E27FC236}">
                  <a16:creationId xmlns="" xmlns:a16="http://schemas.microsoft.com/office/drawing/2014/main" id="{C80FE880-AB1A-4951-9E1B-56E55F865905}"/>
                </a:ext>
              </a:extLst>
            </p:cNvPr>
            <p:cNvSpPr/>
            <p:nvPr/>
          </p:nvSpPr>
          <p:spPr>
            <a:xfrm>
              <a:off x="9041566" y="4347149"/>
              <a:ext cx="2153587" cy="88442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Sidecar 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5" name="Arrow: Up-Down 44">
              <a:extLst>
                <a:ext uri="{FF2B5EF4-FFF2-40B4-BE49-F238E27FC236}">
                  <a16:creationId xmlns="" xmlns:a16="http://schemas.microsoft.com/office/drawing/2014/main" id="{CA4C78BE-699B-4B14-9D45-B8CECDA23DB2}"/>
                </a:ext>
              </a:extLst>
            </p:cNvPr>
            <p:cNvSpPr/>
            <p:nvPr/>
          </p:nvSpPr>
          <p:spPr>
            <a:xfrm>
              <a:off x="1648918" y="3904938"/>
              <a:ext cx="209861" cy="472190"/>
            </a:xfrm>
            <a:prstGeom prst="upDown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46" name="Arrow: Up-Down 45">
              <a:extLst>
                <a:ext uri="{FF2B5EF4-FFF2-40B4-BE49-F238E27FC236}">
                  <a16:creationId xmlns="" xmlns:a16="http://schemas.microsoft.com/office/drawing/2014/main" id="{9408529A-36C3-499F-845B-2C67573ECC9C}"/>
                </a:ext>
              </a:extLst>
            </p:cNvPr>
            <p:cNvSpPr/>
            <p:nvPr/>
          </p:nvSpPr>
          <p:spPr>
            <a:xfrm>
              <a:off x="5846164" y="3904938"/>
              <a:ext cx="249836" cy="445958"/>
            </a:xfrm>
            <a:prstGeom prst="upDown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47" name="Arrow: Up-Down 46">
              <a:extLst>
                <a:ext uri="{FF2B5EF4-FFF2-40B4-BE49-F238E27FC236}">
                  <a16:creationId xmlns="" xmlns:a16="http://schemas.microsoft.com/office/drawing/2014/main" id="{8EDBD7F7-9AB2-4626-A92E-E3AFDFE489D9}"/>
                </a:ext>
              </a:extLst>
            </p:cNvPr>
            <p:cNvSpPr/>
            <p:nvPr/>
          </p:nvSpPr>
          <p:spPr>
            <a:xfrm>
              <a:off x="10043411" y="3904938"/>
              <a:ext cx="179882" cy="419726"/>
            </a:xfrm>
            <a:prstGeom prst="upDown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cxnSp>
          <p:nvCxnSpPr>
            <p:cNvPr id="48" name="Straight Arrow Connector 47">
              <a:extLst>
                <a:ext uri="{FF2B5EF4-FFF2-40B4-BE49-F238E27FC236}">
                  <a16:creationId xmlns="" xmlns:a16="http://schemas.microsoft.com/office/drawing/2014/main" id="{ADC9EB51-1F50-4125-B1F9-1B34A061A4E4}"/>
                </a:ext>
              </a:extLst>
            </p:cNvPr>
            <p:cNvCxnSpPr/>
            <p:nvPr/>
          </p:nvCxnSpPr>
          <p:spPr>
            <a:xfrm>
              <a:off x="7027886" y="4512039"/>
              <a:ext cx="2013680" cy="0"/>
            </a:xfrm>
            <a:prstGeom prst="straightConnector1">
              <a:avLst/>
            </a:prstGeom>
            <a:noFill/>
            <a:ln w="9525" cap="flat" cmpd="sng" algn="ctr">
              <a:solidFill>
                <a:srgbClr val="000000">
                  <a:shade val="95000"/>
                  <a:satMod val="105000"/>
                </a:srgbClr>
              </a:solidFill>
              <a:prstDash val="solid"/>
              <a:tailEnd type="triangle"/>
            </a:ln>
            <a:effectLst/>
          </p:spPr>
        </p:cxnSp>
        <p:cxnSp>
          <p:nvCxnSpPr>
            <p:cNvPr id="49" name="Straight Arrow Connector 48">
              <a:extLst>
                <a:ext uri="{FF2B5EF4-FFF2-40B4-BE49-F238E27FC236}">
                  <a16:creationId xmlns="" xmlns:a16="http://schemas.microsoft.com/office/drawing/2014/main" id="{F3E339EF-EA52-4EA3-A075-2E11D6F0F36A}"/>
                </a:ext>
              </a:extLst>
            </p:cNvPr>
            <p:cNvCxnSpPr>
              <a:cxnSpLocks/>
            </p:cNvCxnSpPr>
            <p:nvPr/>
          </p:nvCxnSpPr>
          <p:spPr>
            <a:xfrm flipH="1" flipV="1">
              <a:off x="7027886" y="4819339"/>
              <a:ext cx="2013680" cy="22486"/>
            </a:xfrm>
            <a:prstGeom prst="straightConnector1">
              <a:avLst/>
            </a:prstGeom>
            <a:noFill/>
            <a:ln w="9525" cap="flat" cmpd="sng" algn="ctr">
              <a:solidFill>
                <a:srgbClr val="000000">
                  <a:shade val="95000"/>
                  <a:satMod val="105000"/>
                </a:srgbClr>
              </a:solidFill>
              <a:prstDash val="solid"/>
              <a:tailEnd type="triangle"/>
            </a:ln>
            <a:effectLst/>
          </p:spPr>
        </p:cxnSp>
        <p:cxnSp>
          <p:nvCxnSpPr>
            <p:cNvPr id="50" name="Straight Arrow Connector 49">
              <a:extLst>
                <a:ext uri="{FF2B5EF4-FFF2-40B4-BE49-F238E27FC236}">
                  <a16:creationId xmlns="" xmlns:a16="http://schemas.microsoft.com/office/drawing/2014/main" id="{47D0B2B0-53F0-488D-8594-A1DA4CEDDACD}"/>
                </a:ext>
              </a:extLst>
            </p:cNvPr>
            <p:cNvCxnSpPr>
              <a:cxnSpLocks/>
            </p:cNvCxnSpPr>
            <p:nvPr/>
          </p:nvCxnSpPr>
          <p:spPr>
            <a:xfrm flipH="1">
              <a:off x="2876863" y="4890544"/>
              <a:ext cx="1981197" cy="52465"/>
            </a:xfrm>
            <a:prstGeom prst="straightConnector1">
              <a:avLst/>
            </a:prstGeom>
            <a:noFill/>
            <a:ln w="9525" cap="flat" cmpd="sng" algn="ctr">
              <a:solidFill>
                <a:srgbClr val="000000">
                  <a:shade val="95000"/>
                  <a:satMod val="105000"/>
                </a:srgbClr>
              </a:solidFill>
              <a:prstDash val="solid"/>
              <a:tailEnd type="triangle"/>
            </a:ln>
            <a:effectLst/>
          </p:spPr>
        </p:cxnSp>
        <p:cxnSp>
          <p:nvCxnSpPr>
            <p:cNvPr id="51" name="Straight Arrow Connector 50">
              <a:extLst>
                <a:ext uri="{FF2B5EF4-FFF2-40B4-BE49-F238E27FC236}">
                  <a16:creationId xmlns="" xmlns:a16="http://schemas.microsoft.com/office/drawing/2014/main" id="{FD9DB80A-973D-4582-AD0D-940925870BD9}"/>
                </a:ext>
              </a:extLst>
            </p:cNvPr>
            <p:cNvCxnSpPr/>
            <p:nvPr/>
          </p:nvCxnSpPr>
          <p:spPr>
            <a:xfrm>
              <a:off x="2893102" y="4512039"/>
              <a:ext cx="1981197" cy="0"/>
            </a:xfrm>
            <a:prstGeom prst="straightConnector1">
              <a:avLst/>
            </a:prstGeom>
            <a:noFill/>
            <a:ln w="9525" cap="flat" cmpd="sng" algn="ctr">
              <a:solidFill>
                <a:srgbClr val="000000">
                  <a:shade val="95000"/>
                  <a:satMod val="105000"/>
                </a:srgbClr>
              </a:solidFill>
              <a:prstDash val="solid"/>
              <a:tailEnd type="triangle"/>
            </a:ln>
            <a:effectLst/>
          </p:spPr>
        </p:cxnSp>
        <p:sp>
          <p:nvSpPr>
            <p:cNvPr id="52" name="Rectangle 51">
              <a:extLst>
                <a:ext uri="{FF2B5EF4-FFF2-40B4-BE49-F238E27FC236}">
                  <a16:creationId xmlns="" xmlns:a16="http://schemas.microsoft.com/office/drawing/2014/main" id="{2AA7682B-10B4-489F-8458-BEC444190C11}"/>
                </a:ext>
              </a:extLst>
            </p:cNvPr>
            <p:cNvSpPr/>
            <p:nvPr/>
          </p:nvSpPr>
          <p:spPr>
            <a:xfrm>
              <a:off x="3372787" y="5104150"/>
              <a:ext cx="986850" cy="98185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mn-cs"/>
                  <a:sym typeface="Arial"/>
                </a:rPr>
                <a:t>HTTP, TCP, TLS</a:t>
              </a: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3" name="Rectangle 52">
              <a:extLst>
                <a:ext uri="{FF2B5EF4-FFF2-40B4-BE49-F238E27FC236}">
                  <a16:creationId xmlns="" xmlns:a16="http://schemas.microsoft.com/office/drawing/2014/main" id="{DCD14856-B2C0-4A5B-BC3E-E85DCB01505A}"/>
                </a:ext>
              </a:extLst>
            </p:cNvPr>
            <p:cNvSpPr/>
            <p:nvPr/>
          </p:nvSpPr>
          <p:spPr>
            <a:xfrm>
              <a:off x="7541302" y="5081671"/>
              <a:ext cx="986850" cy="981856"/>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mn-cs"/>
                  <a:sym typeface="Arial"/>
                </a:rPr>
                <a:t>HTTP, TCP, TLS</a:t>
              </a:r>
              <a:r>
                <a:rPr kumimoji="0" lang="en-IN" sz="1400" b="0" i="0" u="none" strike="noStrike" kern="0" cap="none" spc="0" normalizeH="0" baseline="0" noProof="0" dirty="0">
                  <a:ln>
                    <a:noFill/>
                  </a:ln>
                  <a:solidFill>
                    <a:srgbClr val="000000"/>
                  </a:solidFill>
                  <a:effectLst/>
                  <a:uLnTx/>
                  <a:uFillTx/>
                  <a:latin typeface="Arial"/>
                  <a:ea typeface="+mn-ea"/>
                  <a:cs typeface="+mn-cs"/>
                  <a:sym typeface="Arial"/>
                </a:rPr>
                <a:t>..</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spTree>
    <p:extLst>
      <p:ext uri="{BB962C8B-B14F-4D97-AF65-F5344CB8AC3E}">
        <p14:creationId xmlns:p14="http://schemas.microsoft.com/office/powerpoint/2010/main" val="42705046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5241A5-2AE9-23FE-58B4-08E4FF9FE8C3}"/>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Istio routing in Kubernetes</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grpSp>
        <p:nvGrpSpPr>
          <p:cNvPr id="21" name="Group 20">
            <a:extLst>
              <a:ext uri="{FF2B5EF4-FFF2-40B4-BE49-F238E27FC236}">
                <a16:creationId xmlns="" xmlns:a16="http://schemas.microsoft.com/office/drawing/2014/main" id="{4F1F5F78-11AB-40FE-AE3C-242F7D62F402}"/>
              </a:ext>
            </a:extLst>
          </p:cNvPr>
          <p:cNvGrpSpPr/>
          <p:nvPr/>
        </p:nvGrpSpPr>
        <p:grpSpPr>
          <a:xfrm>
            <a:off x="765580" y="1760185"/>
            <a:ext cx="10660840" cy="3613093"/>
            <a:chOff x="264826" y="1948721"/>
            <a:chExt cx="10885358" cy="4417503"/>
          </a:xfrm>
        </p:grpSpPr>
        <p:sp>
          <p:nvSpPr>
            <p:cNvPr id="23" name="Oval 22">
              <a:extLst>
                <a:ext uri="{FF2B5EF4-FFF2-40B4-BE49-F238E27FC236}">
                  <a16:creationId xmlns="" xmlns:a16="http://schemas.microsoft.com/office/drawing/2014/main" id="{50653338-6172-4F30-BF6E-32F4B1259FE7}"/>
                </a:ext>
              </a:extLst>
            </p:cNvPr>
            <p:cNvSpPr/>
            <p:nvPr/>
          </p:nvSpPr>
          <p:spPr>
            <a:xfrm>
              <a:off x="264826" y="3177915"/>
              <a:ext cx="1174230" cy="1143200"/>
            </a:xfrm>
            <a:prstGeom prst="ellipse">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Service A</a:t>
              </a:r>
              <a:endParaRPr kumimoji="0" lang="x-none" sz="14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4" name="Oval 23">
              <a:extLst>
                <a:ext uri="{FF2B5EF4-FFF2-40B4-BE49-F238E27FC236}">
                  <a16:creationId xmlns="" xmlns:a16="http://schemas.microsoft.com/office/drawing/2014/main" id="{ADBD9485-2C17-49C1-9048-3519A773C692}"/>
                </a:ext>
              </a:extLst>
            </p:cNvPr>
            <p:cNvSpPr/>
            <p:nvPr/>
          </p:nvSpPr>
          <p:spPr>
            <a:xfrm>
              <a:off x="6323351" y="4162669"/>
              <a:ext cx="1174230" cy="1143200"/>
            </a:xfrm>
            <a:prstGeom prst="ellipse">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Service B</a:t>
              </a:r>
              <a:endParaRPr kumimoji="0" lang="x-none" sz="14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5" name="Rectangle: Rounded Corners 24">
              <a:extLst>
                <a:ext uri="{FF2B5EF4-FFF2-40B4-BE49-F238E27FC236}">
                  <a16:creationId xmlns="" xmlns:a16="http://schemas.microsoft.com/office/drawing/2014/main" id="{F45AA688-E8E0-4B42-87D2-E13A96BBC507}"/>
                </a:ext>
              </a:extLst>
            </p:cNvPr>
            <p:cNvSpPr/>
            <p:nvPr/>
          </p:nvSpPr>
          <p:spPr>
            <a:xfrm>
              <a:off x="9353862" y="1948721"/>
              <a:ext cx="1783830" cy="2038663"/>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6" name="Rectangle: Rounded Corners 25">
              <a:extLst>
                <a:ext uri="{FF2B5EF4-FFF2-40B4-BE49-F238E27FC236}">
                  <a16:creationId xmlns="" xmlns:a16="http://schemas.microsoft.com/office/drawing/2014/main" id="{A11E754F-8FF2-44D4-A0A6-DE47736F54A9}"/>
                </a:ext>
              </a:extLst>
            </p:cNvPr>
            <p:cNvSpPr/>
            <p:nvPr/>
          </p:nvSpPr>
          <p:spPr>
            <a:xfrm>
              <a:off x="9366354" y="4327561"/>
              <a:ext cx="1783830" cy="2038663"/>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Pod</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Relica1</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7" name="Rectangle: Rounded Corners 26">
              <a:extLst>
                <a:ext uri="{FF2B5EF4-FFF2-40B4-BE49-F238E27FC236}">
                  <a16:creationId xmlns="" xmlns:a16="http://schemas.microsoft.com/office/drawing/2014/main" id="{38435369-63D0-411B-A5FF-A2E8302D16E9}"/>
                </a:ext>
              </a:extLst>
            </p:cNvPr>
            <p:cNvSpPr/>
            <p:nvPr/>
          </p:nvSpPr>
          <p:spPr>
            <a:xfrm>
              <a:off x="2720714" y="2695606"/>
              <a:ext cx="1783830" cy="2038663"/>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Arial"/>
                  <a:ea typeface="+mn-ea"/>
                  <a:cs typeface="+mn-cs"/>
                  <a:sym typeface="Arial"/>
                </a:rPr>
                <a:t>Pod</a:t>
              </a:r>
              <a:endParaRPr kumimoji="0" lang="x-none" sz="1800" b="1"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8" name="Arrow: Left-Right 27">
              <a:extLst>
                <a:ext uri="{FF2B5EF4-FFF2-40B4-BE49-F238E27FC236}">
                  <a16:creationId xmlns="" xmlns:a16="http://schemas.microsoft.com/office/drawing/2014/main" id="{C3F21688-2D63-4018-8BB5-1E4007010C59}"/>
                </a:ext>
              </a:extLst>
            </p:cNvPr>
            <p:cNvSpPr/>
            <p:nvPr/>
          </p:nvSpPr>
          <p:spPr>
            <a:xfrm>
              <a:off x="1590206" y="3749515"/>
              <a:ext cx="1021830" cy="237869"/>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9" name="Arrow: Left-Right 28">
              <a:extLst>
                <a:ext uri="{FF2B5EF4-FFF2-40B4-BE49-F238E27FC236}">
                  <a16:creationId xmlns="" xmlns:a16="http://schemas.microsoft.com/office/drawing/2014/main" id="{3BD4F7DE-601E-45DC-B59C-A9B60805F6E5}"/>
                </a:ext>
              </a:extLst>
            </p:cNvPr>
            <p:cNvSpPr/>
            <p:nvPr/>
          </p:nvSpPr>
          <p:spPr>
            <a:xfrm rot="20550727">
              <a:off x="5156389" y="3415041"/>
              <a:ext cx="4032354" cy="238394"/>
            </a:xfrm>
            <a:prstGeom prst="leftRightArrow">
              <a:avLst/>
            </a:prstGeom>
            <a:solidFill>
              <a:srgbClr val="FFFFFF"/>
            </a:solidFill>
            <a:ln w="25400" cap="flat" cmpd="sng" algn="ctr">
              <a:solidFill>
                <a:srgbClr val="D1505E">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0" name="Arrow: Left-Right 29">
              <a:extLst>
                <a:ext uri="{FF2B5EF4-FFF2-40B4-BE49-F238E27FC236}">
                  <a16:creationId xmlns="" xmlns:a16="http://schemas.microsoft.com/office/drawing/2014/main" id="{742FE3D6-557B-4E4C-BB9C-C673369BCA11}"/>
                </a:ext>
              </a:extLst>
            </p:cNvPr>
            <p:cNvSpPr/>
            <p:nvPr/>
          </p:nvSpPr>
          <p:spPr>
            <a:xfrm rot="20321243">
              <a:off x="7322063" y="3617927"/>
              <a:ext cx="1711920" cy="148786"/>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1" name="Arrow: Left-Right 30">
              <a:extLst>
                <a:ext uri="{FF2B5EF4-FFF2-40B4-BE49-F238E27FC236}">
                  <a16:creationId xmlns="" xmlns:a16="http://schemas.microsoft.com/office/drawing/2014/main" id="{6B27262B-4A7B-497E-B020-D9C56BC2EEB7}"/>
                </a:ext>
              </a:extLst>
            </p:cNvPr>
            <p:cNvSpPr/>
            <p:nvPr/>
          </p:nvSpPr>
          <p:spPr>
            <a:xfrm>
              <a:off x="7497581" y="4961744"/>
              <a:ext cx="1783830" cy="209863"/>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2" name="Rectangle 31">
              <a:extLst>
                <a:ext uri="{FF2B5EF4-FFF2-40B4-BE49-F238E27FC236}">
                  <a16:creationId xmlns="" xmlns:a16="http://schemas.microsoft.com/office/drawing/2014/main" id="{192F8B81-E5DE-48CC-B344-14525588B3F7}"/>
                </a:ext>
              </a:extLst>
            </p:cNvPr>
            <p:cNvSpPr/>
            <p:nvPr/>
          </p:nvSpPr>
          <p:spPr>
            <a:xfrm>
              <a:off x="2893102" y="2814680"/>
              <a:ext cx="1454046" cy="49723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3" name="Rectangle 32">
              <a:extLst>
                <a:ext uri="{FF2B5EF4-FFF2-40B4-BE49-F238E27FC236}">
                  <a16:creationId xmlns="" xmlns:a16="http://schemas.microsoft.com/office/drawing/2014/main" id="{08EB84E4-2F73-4766-BB4C-F415DB123F56}"/>
                </a:ext>
              </a:extLst>
            </p:cNvPr>
            <p:cNvSpPr/>
            <p:nvPr/>
          </p:nvSpPr>
          <p:spPr>
            <a:xfrm>
              <a:off x="2893102" y="3429000"/>
              <a:ext cx="1454046" cy="64373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Sidecar</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4" name="Rectangle 33">
              <a:extLst>
                <a:ext uri="{FF2B5EF4-FFF2-40B4-BE49-F238E27FC236}">
                  <a16:creationId xmlns="" xmlns:a16="http://schemas.microsoft.com/office/drawing/2014/main" id="{6193222D-6EFB-4EF7-911D-4605DB389595}"/>
                </a:ext>
              </a:extLst>
            </p:cNvPr>
            <p:cNvSpPr/>
            <p:nvPr/>
          </p:nvSpPr>
          <p:spPr>
            <a:xfrm>
              <a:off x="9518754" y="4485654"/>
              <a:ext cx="1454046" cy="49723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5" name="Rectangle 34">
              <a:extLst>
                <a:ext uri="{FF2B5EF4-FFF2-40B4-BE49-F238E27FC236}">
                  <a16:creationId xmlns="" xmlns:a16="http://schemas.microsoft.com/office/drawing/2014/main" id="{C85ABE72-DBD4-40C6-9DE7-5E265A88E848}"/>
                </a:ext>
              </a:extLst>
            </p:cNvPr>
            <p:cNvSpPr/>
            <p:nvPr/>
          </p:nvSpPr>
          <p:spPr>
            <a:xfrm>
              <a:off x="9518754" y="2076256"/>
              <a:ext cx="1454046" cy="49723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6" name="Rectangle 35">
              <a:extLst>
                <a:ext uri="{FF2B5EF4-FFF2-40B4-BE49-F238E27FC236}">
                  <a16:creationId xmlns="" xmlns:a16="http://schemas.microsoft.com/office/drawing/2014/main" id="{0BB78A4C-3E7A-4D0A-917A-874B6CB65DA6}"/>
                </a:ext>
              </a:extLst>
            </p:cNvPr>
            <p:cNvSpPr/>
            <p:nvPr/>
          </p:nvSpPr>
          <p:spPr>
            <a:xfrm>
              <a:off x="9505013" y="2685383"/>
              <a:ext cx="1454046" cy="64373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Sidecar</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7" name="Rectangle 36">
              <a:extLst>
                <a:ext uri="{FF2B5EF4-FFF2-40B4-BE49-F238E27FC236}">
                  <a16:creationId xmlns="" xmlns:a16="http://schemas.microsoft.com/office/drawing/2014/main" id="{51E08AFD-04AA-4122-B3D1-57A7F587642C}"/>
                </a:ext>
              </a:extLst>
            </p:cNvPr>
            <p:cNvSpPr/>
            <p:nvPr/>
          </p:nvSpPr>
          <p:spPr>
            <a:xfrm>
              <a:off x="9505013" y="5066675"/>
              <a:ext cx="1454046" cy="643730"/>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Sidecar</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Container</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8" name="TextBox 37">
              <a:extLst>
                <a:ext uri="{FF2B5EF4-FFF2-40B4-BE49-F238E27FC236}">
                  <a16:creationId xmlns="" xmlns:a16="http://schemas.microsoft.com/office/drawing/2014/main" id="{5F880DC6-3874-433D-929B-D216505F8076}"/>
                </a:ext>
              </a:extLst>
            </p:cNvPr>
            <p:cNvSpPr txBox="1"/>
            <p:nvPr/>
          </p:nvSpPr>
          <p:spPr>
            <a:xfrm>
              <a:off x="9463190" y="3345229"/>
              <a:ext cx="78258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cs typeface="Arial"/>
                  <a:sym typeface="Arial"/>
                </a:rPr>
                <a:t>Pod</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Relica1</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39" name="Arrow: Left-Right 38">
              <a:extLst>
                <a:ext uri="{FF2B5EF4-FFF2-40B4-BE49-F238E27FC236}">
                  <a16:creationId xmlns="" xmlns:a16="http://schemas.microsoft.com/office/drawing/2014/main" id="{2EDF0BD4-3461-4324-8418-5DFAB774F841}"/>
                </a:ext>
              </a:extLst>
            </p:cNvPr>
            <p:cNvSpPr/>
            <p:nvPr/>
          </p:nvSpPr>
          <p:spPr>
            <a:xfrm>
              <a:off x="4706911" y="4485654"/>
              <a:ext cx="1439056" cy="248615"/>
            </a:xfrm>
            <a:prstGeom prst="leftRightArrow">
              <a:avLst/>
            </a:prstGeom>
            <a:solidFill>
              <a:srgbClr val="FFFFFF"/>
            </a:solidFill>
            <a:ln w="25400" cap="flat" cmpd="sng" algn="ctr">
              <a:solidFill>
                <a:srgbClr val="000000"/>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grpSp>
      <p:sp>
        <p:nvSpPr>
          <p:cNvPr id="40" name="TextBox 39">
            <a:extLst>
              <a:ext uri="{FF2B5EF4-FFF2-40B4-BE49-F238E27FC236}">
                <a16:creationId xmlns="" xmlns:a16="http://schemas.microsoft.com/office/drawing/2014/main" id="{9EB3F806-B2F5-40C7-AA05-63D76A0A7ACD}"/>
              </a:ext>
            </a:extLst>
          </p:cNvPr>
          <p:cNvSpPr txBox="1"/>
          <p:nvPr/>
        </p:nvSpPr>
        <p:spPr>
          <a:xfrm>
            <a:off x="765580" y="5417068"/>
            <a:ext cx="6922416"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Communication is “Envoy to </a:t>
            </a:r>
            <a:r>
              <a:rPr lang="en-US" sz="2400" dirty="0" err="1">
                <a:latin typeface="Arial" panose="020B0604020202020204" pitchFamily="34" charset="0"/>
                <a:cs typeface="Arial" panose="020B0604020202020204" pitchFamily="34" charset="0"/>
              </a:rPr>
              <a:t>Envoy”by</a:t>
            </a:r>
            <a:r>
              <a:rPr lang="en-US" sz="2400" dirty="0">
                <a:latin typeface="Arial" panose="020B0604020202020204" pitchFamily="34" charset="0"/>
                <a:cs typeface="Arial" panose="020B0604020202020204" pitchFamily="34" charset="0"/>
              </a:rPr>
              <a:t> passing the Kubernetes Service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384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BF1BB2-ADFB-3A60-FC84-14FB8B06EF4A}"/>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Different routing scenarios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C160B600-C524-ACEA-6E2E-2CF13DEBFB48}"/>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A/B testing </a:t>
            </a:r>
          </a:p>
          <a:p>
            <a:r>
              <a:rPr lang="en-IN" sz="2400" dirty="0">
                <a:latin typeface="Arial" panose="020B0604020202020204" pitchFamily="34" charset="0"/>
                <a:cs typeface="Arial" panose="020B0604020202020204" pitchFamily="34" charset="0"/>
              </a:rPr>
              <a:t>Traffic shifting </a:t>
            </a:r>
          </a:p>
          <a:p>
            <a:pPr lvl="1">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Canary deployment (an example of traffic shifting) </a:t>
            </a:r>
            <a:endParaRPr lang="en-IN"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Mirroring traffic </a:t>
            </a:r>
          </a:p>
        </p:txBody>
      </p:sp>
    </p:spTree>
    <p:extLst>
      <p:ext uri="{BB962C8B-B14F-4D97-AF65-F5344CB8AC3E}">
        <p14:creationId xmlns:p14="http://schemas.microsoft.com/office/powerpoint/2010/main" val="2721446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DA8DA9-A154-BC91-9642-465F05A26282}"/>
              </a:ext>
            </a:extLst>
          </p:cNvPr>
          <p:cNvSpPr>
            <a:spLocks noGrp="1"/>
          </p:cNvSpPr>
          <p:nvPr>
            <p:ph type="title"/>
          </p:nvPr>
        </p:nvSpPr>
        <p:spPr/>
        <p:txBody>
          <a:bodyPr>
            <a:normAutofit/>
          </a:bodyPr>
          <a:lstStyle/>
          <a:p>
            <a:r>
              <a:rPr lang="en-US" sz="3600" b="1" dirty="0">
                <a:solidFill>
                  <a:srgbClr val="E95332"/>
                </a:solidFill>
                <a:latin typeface="Candara" panose="020E0502030303020204" pitchFamily="34" charset="0"/>
              </a:rPr>
              <a:t>Weighted Routing with Istio - A/B</a:t>
            </a:r>
            <a:endParaRPr lang="x-none" sz="3600" b="1" dirty="0">
              <a:solidFill>
                <a:srgbClr val="E95332"/>
              </a:solidFill>
              <a:latin typeface="Candara" panose="020E0502030303020204" pitchFamily="34" charset="0"/>
            </a:endParaRPr>
          </a:p>
        </p:txBody>
      </p:sp>
      <p:sp>
        <p:nvSpPr>
          <p:cNvPr id="21" name="Content Placeholder 20"/>
          <p:cNvSpPr>
            <a:spLocks noGrp="1"/>
          </p:cNvSpPr>
          <p:nvPr>
            <p:ph idx="1"/>
          </p:nvPr>
        </p:nvSpPr>
        <p:spPr/>
        <p:txBody>
          <a:bodyPr/>
          <a:lstStyle/>
          <a:p>
            <a:endParaRPr lang="en-IN"/>
          </a:p>
        </p:txBody>
      </p:sp>
      <p:grpSp>
        <p:nvGrpSpPr>
          <p:cNvPr id="3" name="Group 2">
            <a:extLst>
              <a:ext uri="{FF2B5EF4-FFF2-40B4-BE49-F238E27FC236}">
                <a16:creationId xmlns="" xmlns:a16="http://schemas.microsoft.com/office/drawing/2014/main" id="{7BE03A24-43F3-4FB9-8994-BBCC4CB39D04}"/>
              </a:ext>
            </a:extLst>
          </p:cNvPr>
          <p:cNvGrpSpPr/>
          <p:nvPr/>
        </p:nvGrpSpPr>
        <p:grpSpPr>
          <a:xfrm>
            <a:off x="542146" y="1869823"/>
            <a:ext cx="10300739" cy="3727954"/>
            <a:chOff x="542146" y="1869823"/>
            <a:chExt cx="10300739" cy="3727954"/>
          </a:xfrm>
        </p:grpSpPr>
        <p:sp>
          <p:nvSpPr>
            <p:cNvPr id="4" name="Oval 3">
              <a:extLst>
                <a:ext uri="{FF2B5EF4-FFF2-40B4-BE49-F238E27FC236}">
                  <a16:creationId xmlns="" xmlns:a16="http://schemas.microsoft.com/office/drawing/2014/main" id="{6137B247-81B1-B831-1B41-985CF4756032}"/>
                </a:ext>
              </a:extLst>
            </p:cNvPr>
            <p:cNvSpPr/>
            <p:nvPr/>
          </p:nvSpPr>
          <p:spPr>
            <a:xfrm>
              <a:off x="542146" y="3013023"/>
              <a:ext cx="1061802"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Oval 4">
              <a:extLst>
                <a:ext uri="{FF2B5EF4-FFF2-40B4-BE49-F238E27FC236}">
                  <a16:creationId xmlns="" xmlns:a16="http://schemas.microsoft.com/office/drawing/2014/main" id="{742FF091-6113-79FF-163C-CA57AF865001}"/>
                </a:ext>
              </a:extLst>
            </p:cNvPr>
            <p:cNvSpPr/>
            <p:nvPr/>
          </p:nvSpPr>
          <p:spPr>
            <a:xfrm>
              <a:off x="6213424" y="2666801"/>
              <a:ext cx="1061802"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 xmlns:a16="http://schemas.microsoft.com/office/drawing/2014/main" id="{570EC65C-EC18-DCB6-C87F-D8D883B67DCC}"/>
                </a:ext>
              </a:extLst>
            </p:cNvPr>
            <p:cNvSpPr/>
            <p:nvPr/>
          </p:nvSpPr>
          <p:spPr>
            <a:xfrm>
              <a:off x="3625121" y="3013023"/>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Pod</a:t>
              </a:r>
              <a:endParaRPr lang="x-none" dirty="0"/>
            </a:p>
          </p:txBody>
        </p:sp>
        <p:sp>
          <p:nvSpPr>
            <p:cNvPr id="7" name="Rectangle: Rounded Corners 6">
              <a:extLst>
                <a:ext uri="{FF2B5EF4-FFF2-40B4-BE49-F238E27FC236}">
                  <a16:creationId xmlns="" xmlns:a16="http://schemas.microsoft.com/office/drawing/2014/main" id="{CD4CE40D-ED60-041C-A6CF-3CE9B3D5BA8A}"/>
                </a:ext>
              </a:extLst>
            </p:cNvPr>
            <p:cNvSpPr/>
            <p:nvPr/>
          </p:nvSpPr>
          <p:spPr>
            <a:xfrm>
              <a:off x="9478780" y="2264039"/>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r>
                <a:rPr lang="en-US" dirty="0"/>
                <a:t>Repica2</a:t>
              </a:r>
            </a:p>
          </p:txBody>
        </p:sp>
        <p:sp>
          <p:nvSpPr>
            <p:cNvPr id="8" name="Rectangle: Rounded Corners 7">
              <a:extLst>
                <a:ext uri="{FF2B5EF4-FFF2-40B4-BE49-F238E27FC236}">
                  <a16:creationId xmlns="" xmlns:a16="http://schemas.microsoft.com/office/drawing/2014/main" id="{20FC74C0-B08E-22DC-36A8-720ADAFCCEF6}"/>
                </a:ext>
              </a:extLst>
            </p:cNvPr>
            <p:cNvSpPr/>
            <p:nvPr/>
          </p:nvSpPr>
          <p:spPr>
            <a:xfrm>
              <a:off x="9011588" y="4454577"/>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Pod</a:t>
              </a:r>
            </a:p>
            <a:p>
              <a:r>
                <a:rPr lang="en-US" b="1" dirty="0"/>
                <a:t>Version2</a:t>
              </a:r>
              <a:endParaRPr lang="x-none" b="1" dirty="0"/>
            </a:p>
          </p:txBody>
        </p:sp>
        <p:sp>
          <p:nvSpPr>
            <p:cNvPr id="9" name="Rectangle: Rounded Corners 8">
              <a:extLst>
                <a:ext uri="{FF2B5EF4-FFF2-40B4-BE49-F238E27FC236}">
                  <a16:creationId xmlns="" xmlns:a16="http://schemas.microsoft.com/office/drawing/2014/main" id="{36D45E26-044D-645C-70FA-6BD82DE5A574}"/>
                </a:ext>
              </a:extLst>
            </p:cNvPr>
            <p:cNvSpPr/>
            <p:nvPr/>
          </p:nvSpPr>
          <p:spPr>
            <a:xfrm>
              <a:off x="9248930" y="1869823"/>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Pod</a:t>
              </a:r>
            </a:p>
            <a:p>
              <a:r>
                <a:rPr lang="en-US" b="1" dirty="0"/>
                <a:t>Version1</a:t>
              </a:r>
            </a:p>
            <a:p>
              <a:r>
                <a:rPr lang="en-US" dirty="0"/>
                <a:t>Replica1</a:t>
              </a:r>
              <a:endParaRPr lang="x-none" dirty="0"/>
            </a:p>
          </p:txBody>
        </p:sp>
        <p:sp>
          <p:nvSpPr>
            <p:cNvPr id="10" name="Arrow: Left-Right 9">
              <a:extLst>
                <a:ext uri="{FF2B5EF4-FFF2-40B4-BE49-F238E27FC236}">
                  <a16:creationId xmlns="" xmlns:a16="http://schemas.microsoft.com/office/drawing/2014/main" id="{8D0A8158-83C1-3A7C-F2EA-438AC64C64CD}"/>
                </a:ext>
              </a:extLst>
            </p:cNvPr>
            <p:cNvSpPr/>
            <p:nvPr/>
          </p:nvSpPr>
          <p:spPr>
            <a:xfrm>
              <a:off x="1833798" y="3407239"/>
              <a:ext cx="1658910" cy="20539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1" name="Arrow: Left-Right 10">
              <a:extLst>
                <a:ext uri="{FF2B5EF4-FFF2-40B4-BE49-F238E27FC236}">
                  <a16:creationId xmlns="" xmlns:a16="http://schemas.microsoft.com/office/drawing/2014/main" id="{D3838D35-E002-D0AF-914F-938C4D14C053}"/>
                </a:ext>
              </a:extLst>
            </p:cNvPr>
            <p:cNvSpPr/>
            <p:nvPr/>
          </p:nvSpPr>
          <p:spPr>
            <a:xfrm rot="20721183">
              <a:off x="7200489" y="2575504"/>
              <a:ext cx="2020839" cy="213594"/>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2" name="Arrow: Left-Right 11">
              <a:extLst>
                <a:ext uri="{FF2B5EF4-FFF2-40B4-BE49-F238E27FC236}">
                  <a16:creationId xmlns="" xmlns:a16="http://schemas.microsoft.com/office/drawing/2014/main" id="{56E5D6F7-ACEF-0ED8-EB2F-3D553C894E03}"/>
                </a:ext>
              </a:extLst>
            </p:cNvPr>
            <p:cNvSpPr/>
            <p:nvPr/>
          </p:nvSpPr>
          <p:spPr>
            <a:xfrm rot="20704408">
              <a:off x="7257073" y="3271989"/>
              <a:ext cx="1992398" cy="25680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3" name="Arrow: Left-Right 12">
              <a:extLst>
                <a:ext uri="{FF2B5EF4-FFF2-40B4-BE49-F238E27FC236}">
                  <a16:creationId xmlns="" xmlns:a16="http://schemas.microsoft.com/office/drawing/2014/main" id="{5B83942C-7E33-7380-E976-A90822292433}"/>
                </a:ext>
              </a:extLst>
            </p:cNvPr>
            <p:cNvSpPr/>
            <p:nvPr/>
          </p:nvSpPr>
          <p:spPr>
            <a:xfrm rot="1860800">
              <a:off x="6718142" y="4390082"/>
              <a:ext cx="2217794" cy="175765"/>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Arrow: Left-Right 13">
              <a:extLst>
                <a:ext uri="{FF2B5EF4-FFF2-40B4-BE49-F238E27FC236}">
                  <a16:creationId xmlns="" xmlns:a16="http://schemas.microsoft.com/office/drawing/2014/main" id="{493B1CA4-5E98-36D6-7839-E74BCB7E135A}"/>
                </a:ext>
              </a:extLst>
            </p:cNvPr>
            <p:cNvSpPr/>
            <p:nvPr/>
          </p:nvSpPr>
          <p:spPr>
            <a:xfrm>
              <a:off x="5121639" y="3267856"/>
              <a:ext cx="994348" cy="161144"/>
            </a:xfrm>
            <a:prstGeom prst="leftRightArrow">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TextBox 14">
              <a:extLst>
                <a:ext uri="{FF2B5EF4-FFF2-40B4-BE49-F238E27FC236}">
                  <a16:creationId xmlns="" xmlns:a16="http://schemas.microsoft.com/office/drawing/2014/main" id="{27253B00-8F43-35FD-759C-49107D334284}"/>
                </a:ext>
              </a:extLst>
            </p:cNvPr>
            <p:cNvSpPr txBox="1"/>
            <p:nvPr/>
          </p:nvSpPr>
          <p:spPr>
            <a:xfrm>
              <a:off x="681753" y="3351020"/>
              <a:ext cx="782587" cy="523220"/>
            </a:xfrm>
            <a:prstGeom prst="rect">
              <a:avLst/>
            </a:prstGeom>
            <a:noFill/>
          </p:spPr>
          <p:txBody>
            <a:bodyPr wrap="none" rtlCol="0">
              <a:spAutoFit/>
            </a:bodyPr>
            <a:lstStyle/>
            <a:p>
              <a:pPr algn="ctr"/>
              <a:r>
                <a:rPr lang="en-US" dirty="0"/>
                <a:t>Service</a:t>
              </a:r>
            </a:p>
            <a:p>
              <a:pPr algn="ctr"/>
              <a:r>
                <a:rPr lang="en-US" dirty="0"/>
                <a:t>A</a:t>
              </a:r>
              <a:endParaRPr lang="x-none" dirty="0"/>
            </a:p>
          </p:txBody>
        </p:sp>
        <p:sp>
          <p:nvSpPr>
            <p:cNvPr id="16" name="TextBox 15">
              <a:extLst>
                <a:ext uri="{FF2B5EF4-FFF2-40B4-BE49-F238E27FC236}">
                  <a16:creationId xmlns="" xmlns:a16="http://schemas.microsoft.com/office/drawing/2014/main" id="{A6DC8DC0-01C8-5F2B-220E-78314F832A6A}"/>
                </a:ext>
              </a:extLst>
            </p:cNvPr>
            <p:cNvSpPr txBox="1"/>
            <p:nvPr/>
          </p:nvSpPr>
          <p:spPr>
            <a:xfrm>
              <a:off x="6343385" y="3065876"/>
              <a:ext cx="782587" cy="523220"/>
            </a:xfrm>
            <a:prstGeom prst="rect">
              <a:avLst/>
            </a:prstGeom>
            <a:noFill/>
          </p:spPr>
          <p:txBody>
            <a:bodyPr wrap="none" rtlCol="0">
              <a:spAutoFit/>
            </a:bodyPr>
            <a:lstStyle/>
            <a:p>
              <a:pPr algn="ctr"/>
              <a:r>
                <a:rPr lang="en-US" dirty="0"/>
                <a:t>Service</a:t>
              </a:r>
            </a:p>
            <a:p>
              <a:pPr algn="ctr"/>
              <a:r>
                <a:rPr lang="en-US" dirty="0"/>
                <a:t>B</a:t>
              </a:r>
              <a:endParaRPr lang="x-none" dirty="0"/>
            </a:p>
          </p:txBody>
        </p:sp>
        <p:sp>
          <p:nvSpPr>
            <p:cNvPr id="17" name="TextBox 16">
              <a:extLst>
                <a:ext uri="{FF2B5EF4-FFF2-40B4-BE49-F238E27FC236}">
                  <a16:creationId xmlns="" xmlns:a16="http://schemas.microsoft.com/office/drawing/2014/main" id="{0A965E7A-35A4-55D2-22B5-EFDD9A89F85D}"/>
                </a:ext>
              </a:extLst>
            </p:cNvPr>
            <p:cNvSpPr txBox="1"/>
            <p:nvPr/>
          </p:nvSpPr>
          <p:spPr>
            <a:xfrm rot="20324859">
              <a:off x="7862224" y="2646314"/>
              <a:ext cx="893102" cy="646331"/>
            </a:xfrm>
            <a:prstGeom prst="rect">
              <a:avLst/>
            </a:prstGeom>
            <a:noFill/>
          </p:spPr>
          <p:txBody>
            <a:bodyPr wrap="square" rtlCol="0">
              <a:spAutoFit/>
            </a:bodyPr>
            <a:lstStyle/>
            <a:p>
              <a:r>
                <a:rPr lang="en-US" dirty="0"/>
                <a:t>50% </a:t>
              </a:r>
            </a:p>
            <a:p>
              <a:r>
                <a:rPr lang="en-US" dirty="0"/>
                <a:t>Traffic</a:t>
              </a:r>
              <a:endParaRPr lang="x-none" dirty="0"/>
            </a:p>
          </p:txBody>
        </p:sp>
        <p:sp>
          <p:nvSpPr>
            <p:cNvPr id="18" name="TextBox 17">
              <a:extLst>
                <a:ext uri="{FF2B5EF4-FFF2-40B4-BE49-F238E27FC236}">
                  <a16:creationId xmlns="" xmlns:a16="http://schemas.microsoft.com/office/drawing/2014/main" id="{AB07E7CF-4756-21AE-F97D-59F0467A606F}"/>
                </a:ext>
              </a:extLst>
            </p:cNvPr>
            <p:cNvSpPr txBox="1"/>
            <p:nvPr/>
          </p:nvSpPr>
          <p:spPr>
            <a:xfrm>
              <a:off x="7145442" y="4334452"/>
              <a:ext cx="681597" cy="523220"/>
            </a:xfrm>
            <a:prstGeom prst="rect">
              <a:avLst/>
            </a:prstGeom>
            <a:noFill/>
          </p:spPr>
          <p:txBody>
            <a:bodyPr wrap="none" rtlCol="0">
              <a:spAutoFit/>
            </a:bodyPr>
            <a:lstStyle/>
            <a:p>
              <a:r>
                <a:rPr lang="en-US" dirty="0"/>
                <a:t>50%</a:t>
              </a:r>
            </a:p>
            <a:p>
              <a:r>
                <a:rPr lang="en-US" dirty="0"/>
                <a:t>Traffic</a:t>
              </a:r>
              <a:endParaRPr lang="x-none" dirty="0"/>
            </a:p>
          </p:txBody>
        </p:sp>
      </p:grpSp>
      <p:sp>
        <p:nvSpPr>
          <p:cNvPr id="19" name="TextBox 18">
            <a:extLst>
              <a:ext uri="{FF2B5EF4-FFF2-40B4-BE49-F238E27FC236}">
                <a16:creationId xmlns="" xmlns:a16="http://schemas.microsoft.com/office/drawing/2014/main" id="{3611574A-A1D8-7665-6236-313561EEAC1D}"/>
              </a:ext>
            </a:extLst>
          </p:cNvPr>
          <p:cNvSpPr txBox="1"/>
          <p:nvPr/>
        </p:nvSpPr>
        <p:spPr>
          <a:xfrm>
            <a:off x="537149" y="5702366"/>
            <a:ext cx="7100021" cy="830997"/>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Proportion of traffic routed to a version is</a:t>
            </a:r>
          </a:p>
          <a:p>
            <a:r>
              <a:rPr lang="en-US" sz="2400" dirty="0">
                <a:latin typeface="Arial" panose="020B0604020202020204" pitchFamily="34" charset="0"/>
                <a:cs typeface="Arial" panose="020B0604020202020204" pitchFamily="34" charset="0"/>
              </a:rPr>
              <a:t>independent of number of instances of that version</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2040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DA8DA9-A154-BC91-9642-465F05A26282}"/>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Weighted Routing - Canary</a:t>
            </a:r>
            <a:endParaRPr lang="x-none" sz="3600" b="1" dirty="0">
              <a:solidFill>
                <a:srgbClr val="E95332"/>
              </a:solidFill>
              <a:latin typeface="Candara" panose="020E0502030303020204" pitchFamily="34" charset="0"/>
            </a:endParaRPr>
          </a:p>
        </p:txBody>
      </p:sp>
      <p:sp>
        <p:nvSpPr>
          <p:cNvPr id="21" name="Content Placeholder 20"/>
          <p:cNvSpPr>
            <a:spLocks noGrp="1"/>
          </p:cNvSpPr>
          <p:nvPr>
            <p:ph idx="1"/>
          </p:nvPr>
        </p:nvSpPr>
        <p:spPr/>
        <p:txBody>
          <a:bodyPr/>
          <a:lstStyle/>
          <a:p>
            <a:endParaRPr lang="en-IN"/>
          </a:p>
        </p:txBody>
      </p:sp>
      <p:grpSp>
        <p:nvGrpSpPr>
          <p:cNvPr id="20" name="Group 19">
            <a:extLst>
              <a:ext uri="{FF2B5EF4-FFF2-40B4-BE49-F238E27FC236}">
                <a16:creationId xmlns="" xmlns:a16="http://schemas.microsoft.com/office/drawing/2014/main" id="{F1435F6E-CCF5-4C78-AFC8-6A2E76828B11}"/>
              </a:ext>
            </a:extLst>
          </p:cNvPr>
          <p:cNvGrpSpPr/>
          <p:nvPr/>
        </p:nvGrpSpPr>
        <p:grpSpPr>
          <a:xfrm>
            <a:off x="542146" y="1869823"/>
            <a:ext cx="10300739" cy="3727954"/>
            <a:chOff x="542146" y="1869823"/>
            <a:chExt cx="10300739" cy="3727954"/>
          </a:xfrm>
        </p:grpSpPr>
        <p:sp>
          <p:nvSpPr>
            <p:cNvPr id="4" name="Oval 3">
              <a:extLst>
                <a:ext uri="{FF2B5EF4-FFF2-40B4-BE49-F238E27FC236}">
                  <a16:creationId xmlns="" xmlns:a16="http://schemas.microsoft.com/office/drawing/2014/main" id="{6137B247-81B1-B831-1B41-985CF4756032}"/>
                </a:ext>
              </a:extLst>
            </p:cNvPr>
            <p:cNvSpPr/>
            <p:nvPr/>
          </p:nvSpPr>
          <p:spPr>
            <a:xfrm>
              <a:off x="542146" y="3013023"/>
              <a:ext cx="1061802"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Oval 4">
              <a:extLst>
                <a:ext uri="{FF2B5EF4-FFF2-40B4-BE49-F238E27FC236}">
                  <a16:creationId xmlns="" xmlns:a16="http://schemas.microsoft.com/office/drawing/2014/main" id="{742FF091-6113-79FF-163C-CA57AF865001}"/>
                </a:ext>
              </a:extLst>
            </p:cNvPr>
            <p:cNvSpPr/>
            <p:nvPr/>
          </p:nvSpPr>
          <p:spPr>
            <a:xfrm>
              <a:off x="6213424" y="2666801"/>
              <a:ext cx="1061802"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 xmlns:a16="http://schemas.microsoft.com/office/drawing/2014/main" id="{570EC65C-EC18-DCB6-C87F-D8D883B67DCC}"/>
                </a:ext>
              </a:extLst>
            </p:cNvPr>
            <p:cNvSpPr/>
            <p:nvPr/>
          </p:nvSpPr>
          <p:spPr>
            <a:xfrm>
              <a:off x="3625121" y="3013023"/>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Pod</a:t>
              </a:r>
              <a:endParaRPr lang="x-none" dirty="0"/>
            </a:p>
          </p:txBody>
        </p:sp>
        <p:sp>
          <p:nvSpPr>
            <p:cNvPr id="7" name="Rectangle: Rounded Corners 6">
              <a:extLst>
                <a:ext uri="{FF2B5EF4-FFF2-40B4-BE49-F238E27FC236}">
                  <a16:creationId xmlns="" xmlns:a16="http://schemas.microsoft.com/office/drawing/2014/main" id="{CD4CE40D-ED60-041C-A6CF-3CE9B3D5BA8A}"/>
                </a:ext>
              </a:extLst>
            </p:cNvPr>
            <p:cNvSpPr/>
            <p:nvPr/>
          </p:nvSpPr>
          <p:spPr>
            <a:xfrm>
              <a:off x="9478780" y="2264039"/>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r>
                <a:rPr lang="en-US" dirty="0"/>
                <a:t>Repica2</a:t>
              </a:r>
            </a:p>
          </p:txBody>
        </p:sp>
        <p:sp>
          <p:nvSpPr>
            <p:cNvPr id="8" name="Rectangle: Rounded Corners 7">
              <a:extLst>
                <a:ext uri="{FF2B5EF4-FFF2-40B4-BE49-F238E27FC236}">
                  <a16:creationId xmlns="" xmlns:a16="http://schemas.microsoft.com/office/drawing/2014/main" id="{20FC74C0-B08E-22DC-36A8-720ADAFCCEF6}"/>
                </a:ext>
              </a:extLst>
            </p:cNvPr>
            <p:cNvSpPr/>
            <p:nvPr/>
          </p:nvSpPr>
          <p:spPr>
            <a:xfrm>
              <a:off x="9011588" y="4454577"/>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Pod</a:t>
              </a:r>
            </a:p>
            <a:p>
              <a:r>
                <a:rPr lang="en-US" b="1" dirty="0"/>
                <a:t>Version2</a:t>
              </a:r>
              <a:endParaRPr lang="x-none" b="1" dirty="0"/>
            </a:p>
          </p:txBody>
        </p:sp>
        <p:sp>
          <p:nvSpPr>
            <p:cNvPr id="9" name="Rectangle: Rounded Corners 8">
              <a:extLst>
                <a:ext uri="{FF2B5EF4-FFF2-40B4-BE49-F238E27FC236}">
                  <a16:creationId xmlns="" xmlns:a16="http://schemas.microsoft.com/office/drawing/2014/main" id="{36D45E26-044D-645C-70FA-6BD82DE5A574}"/>
                </a:ext>
              </a:extLst>
            </p:cNvPr>
            <p:cNvSpPr/>
            <p:nvPr/>
          </p:nvSpPr>
          <p:spPr>
            <a:xfrm>
              <a:off x="9248930" y="1869823"/>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Pod</a:t>
              </a:r>
            </a:p>
            <a:p>
              <a:r>
                <a:rPr lang="en-US" b="1" dirty="0"/>
                <a:t>Version1</a:t>
              </a:r>
            </a:p>
            <a:p>
              <a:r>
                <a:rPr lang="en-US" dirty="0"/>
                <a:t>Replica1</a:t>
              </a:r>
              <a:endParaRPr lang="x-none" dirty="0"/>
            </a:p>
          </p:txBody>
        </p:sp>
        <p:sp>
          <p:nvSpPr>
            <p:cNvPr id="10" name="Arrow: Left-Right 9">
              <a:extLst>
                <a:ext uri="{FF2B5EF4-FFF2-40B4-BE49-F238E27FC236}">
                  <a16:creationId xmlns="" xmlns:a16="http://schemas.microsoft.com/office/drawing/2014/main" id="{8D0A8158-83C1-3A7C-F2EA-438AC64C64CD}"/>
                </a:ext>
              </a:extLst>
            </p:cNvPr>
            <p:cNvSpPr/>
            <p:nvPr/>
          </p:nvSpPr>
          <p:spPr>
            <a:xfrm>
              <a:off x="1833798" y="3407239"/>
              <a:ext cx="1658910" cy="20539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1" name="Arrow: Left-Right 10">
              <a:extLst>
                <a:ext uri="{FF2B5EF4-FFF2-40B4-BE49-F238E27FC236}">
                  <a16:creationId xmlns="" xmlns:a16="http://schemas.microsoft.com/office/drawing/2014/main" id="{D3838D35-E002-D0AF-914F-938C4D14C053}"/>
                </a:ext>
              </a:extLst>
            </p:cNvPr>
            <p:cNvSpPr/>
            <p:nvPr/>
          </p:nvSpPr>
          <p:spPr>
            <a:xfrm rot="20721183">
              <a:off x="7200489" y="2575504"/>
              <a:ext cx="2020839" cy="213594"/>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2" name="Arrow: Left-Right 11">
              <a:extLst>
                <a:ext uri="{FF2B5EF4-FFF2-40B4-BE49-F238E27FC236}">
                  <a16:creationId xmlns="" xmlns:a16="http://schemas.microsoft.com/office/drawing/2014/main" id="{56E5D6F7-ACEF-0ED8-EB2F-3D553C894E03}"/>
                </a:ext>
              </a:extLst>
            </p:cNvPr>
            <p:cNvSpPr/>
            <p:nvPr/>
          </p:nvSpPr>
          <p:spPr>
            <a:xfrm rot="20704408">
              <a:off x="7257073" y="3271989"/>
              <a:ext cx="1992398" cy="25680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3" name="Arrow: Left-Right 12">
              <a:extLst>
                <a:ext uri="{FF2B5EF4-FFF2-40B4-BE49-F238E27FC236}">
                  <a16:creationId xmlns="" xmlns:a16="http://schemas.microsoft.com/office/drawing/2014/main" id="{5B83942C-7E33-7380-E976-A90822292433}"/>
                </a:ext>
              </a:extLst>
            </p:cNvPr>
            <p:cNvSpPr/>
            <p:nvPr/>
          </p:nvSpPr>
          <p:spPr>
            <a:xfrm rot="1860800">
              <a:off x="6718142" y="4390082"/>
              <a:ext cx="2217794" cy="175765"/>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Arrow: Left-Right 13">
              <a:extLst>
                <a:ext uri="{FF2B5EF4-FFF2-40B4-BE49-F238E27FC236}">
                  <a16:creationId xmlns="" xmlns:a16="http://schemas.microsoft.com/office/drawing/2014/main" id="{493B1CA4-5E98-36D6-7839-E74BCB7E135A}"/>
                </a:ext>
              </a:extLst>
            </p:cNvPr>
            <p:cNvSpPr/>
            <p:nvPr/>
          </p:nvSpPr>
          <p:spPr>
            <a:xfrm>
              <a:off x="5121639" y="3267856"/>
              <a:ext cx="994348" cy="161144"/>
            </a:xfrm>
            <a:prstGeom prst="leftRightArrow">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TextBox 14">
              <a:extLst>
                <a:ext uri="{FF2B5EF4-FFF2-40B4-BE49-F238E27FC236}">
                  <a16:creationId xmlns="" xmlns:a16="http://schemas.microsoft.com/office/drawing/2014/main" id="{27253B00-8F43-35FD-759C-49107D334284}"/>
                </a:ext>
              </a:extLst>
            </p:cNvPr>
            <p:cNvSpPr txBox="1"/>
            <p:nvPr/>
          </p:nvSpPr>
          <p:spPr>
            <a:xfrm>
              <a:off x="681753" y="3351020"/>
              <a:ext cx="782587" cy="523220"/>
            </a:xfrm>
            <a:prstGeom prst="rect">
              <a:avLst/>
            </a:prstGeom>
            <a:noFill/>
          </p:spPr>
          <p:txBody>
            <a:bodyPr wrap="none" rtlCol="0">
              <a:spAutoFit/>
            </a:bodyPr>
            <a:lstStyle/>
            <a:p>
              <a:pPr algn="ctr"/>
              <a:r>
                <a:rPr lang="en-US" dirty="0"/>
                <a:t>Service</a:t>
              </a:r>
            </a:p>
            <a:p>
              <a:pPr algn="ctr"/>
              <a:r>
                <a:rPr lang="en-US" dirty="0"/>
                <a:t>A</a:t>
              </a:r>
              <a:endParaRPr lang="x-none" dirty="0"/>
            </a:p>
          </p:txBody>
        </p:sp>
        <p:sp>
          <p:nvSpPr>
            <p:cNvPr id="16" name="TextBox 15">
              <a:extLst>
                <a:ext uri="{FF2B5EF4-FFF2-40B4-BE49-F238E27FC236}">
                  <a16:creationId xmlns="" xmlns:a16="http://schemas.microsoft.com/office/drawing/2014/main" id="{A6DC8DC0-01C8-5F2B-220E-78314F832A6A}"/>
                </a:ext>
              </a:extLst>
            </p:cNvPr>
            <p:cNvSpPr txBox="1"/>
            <p:nvPr/>
          </p:nvSpPr>
          <p:spPr>
            <a:xfrm>
              <a:off x="6343385" y="3065876"/>
              <a:ext cx="782587" cy="523220"/>
            </a:xfrm>
            <a:prstGeom prst="rect">
              <a:avLst/>
            </a:prstGeom>
            <a:noFill/>
          </p:spPr>
          <p:txBody>
            <a:bodyPr wrap="none" rtlCol="0">
              <a:spAutoFit/>
            </a:bodyPr>
            <a:lstStyle/>
            <a:p>
              <a:pPr algn="ctr"/>
              <a:r>
                <a:rPr lang="en-US" dirty="0"/>
                <a:t>Service</a:t>
              </a:r>
            </a:p>
            <a:p>
              <a:pPr algn="ctr"/>
              <a:r>
                <a:rPr lang="en-US" dirty="0"/>
                <a:t>B</a:t>
              </a:r>
              <a:endParaRPr lang="x-none" dirty="0"/>
            </a:p>
          </p:txBody>
        </p:sp>
        <p:sp>
          <p:nvSpPr>
            <p:cNvPr id="17" name="TextBox 16">
              <a:extLst>
                <a:ext uri="{FF2B5EF4-FFF2-40B4-BE49-F238E27FC236}">
                  <a16:creationId xmlns="" xmlns:a16="http://schemas.microsoft.com/office/drawing/2014/main" id="{0A965E7A-35A4-55D2-22B5-EFDD9A89F85D}"/>
                </a:ext>
              </a:extLst>
            </p:cNvPr>
            <p:cNvSpPr txBox="1"/>
            <p:nvPr/>
          </p:nvSpPr>
          <p:spPr>
            <a:xfrm rot="20546812">
              <a:off x="7870109" y="2779515"/>
              <a:ext cx="681597" cy="523220"/>
            </a:xfrm>
            <a:prstGeom prst="rect">
              <a:avLst/>
            </a:prstGeom>
            <a:noFill/>
          </p:spPr>
          <p:txBody>
            <a:bodyPr wrap="none" rtlCol="0">
              <a:spAutoFit/>
            </a:bodyPr>
            <a:lstStyle/>
            <a:p>
              <a:r>
                <a:rPr lang="en-US" dirty="0"/>
                <a:t>90% </a:t>
              </a:r>
            </a:p>
            <a:p>
              <a:r>
                <a:rPr lang="en-US" dirty="0"/>
                <a:t>Traffic</a:t>
              </a:r>
              <a:endParaRPr lang="x-none" dirty="0"/>
            </a:p>
          </p:txBody>
        </p:sp>
        <p:sp>
          <p:nvSpPr>
            <p:cNvPr id="18" name="TextBox 17">
              <a:extLst>
                <a:ext uri="{FF2B5EF4-FFF2-40B4-BE49-F238E27FC236}">
                  <a16:creationId xmlns="" xmlns:a16="http://schemas.microsoft.com/office/drawing/2014/main" id="{AB07E7CF-4756-21AE-F97D-59F0467A606F}"/>
                </a:ext>
              </a:extLst>
            </p:cNvPr>
            <p:cNvSpPr txBox="1"/>
            <p:nvPr/>
          </p:nvSpPr>
          <p:spPr>
            <a:xfrm>
              <a:off x="7145442" y="4334452"/>
              <a:ext cx="681597" cy="523220"/>
            </a:xfrm>
            <a:prstGeom prst="rect">
              <a:avLst/>
            </a:prstGeom>
            <a:noFill/>
          </p:spPr>
          <p:txBody>
            <a:bodyPr wrap="none" rtlCol="0">
              <a:spAutoFit/>
            </a:bodyPr>
            <a:lstStyle/>
            <a:p>
              <a:r>
                <a:rPr lang="en-US" dirty="0"/>
                <a:t>10%</a:t>
              </a:r>
            </a:p>
            <a:p>
              <a:r>
                <a:rPr lang="en-US" dirty="0"/>
                <a:t>Traffic</a:t>
              </a:r>
              <a:endParaRPr lang="x-none" dirty="0"/>
            </a:p>
          </p:txBody>
        </p:sp>
      </p:grpSp>
      <p:sp>
        <p:nvSpPr>
          <p:cNvPr id="19" name="TextBox 18">
            <a:extLst>
              <a:ext uri="{FF2B5EF4-FFF2-40B4-BE49-F238E27FC236}">
                <a16:creationId xmlns="" xmlns:a16="http://schemas.microsoft.com/office/drawing/2014/main" id="{3611574A-A1D8-7665-6236-313561EEAC1D}"/>
              </a:ext>
            </a:extLst>
          </p:cNvPr>
          <p:cNvSpPr txBox="1"/>
          <p:nvPr/>
        </p:nvSpPr>
        <p:spPr>
          <a:xfrm>
            <a:off x="537149" y="5702366"/>
            <a:ext cx="7100021" cy="830997"/>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Proportion of traffic routed to a version is</a:t>
            </a:r>
          </a:p>
          <a:p>
            <a:r>
              <a:rPr lang="en-US" sz="2400" dirty="0">
                <a:latin typeface="Arial" panose="020B0604020202020204" pitchFamily="34" charset="0"/>
                <a:cs typeface="Arial" panose="020B0604020202020204" pitchFamily="34" charset="0"/>
              </a:rPr>
              <a:t>independent of number of instances of that version</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7136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DA8DA9-A154-BC91-9642-465F05A26282}"/>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Matching Routing with Istio</a:t>
            </a:r>
            <a:endParaRPr lang="x-none" sz="3600" b="1" dirty="0">
              <a:solidFill>
                <a:srgbClr val="E95332"/>
              </a:solidFill>
              <a:latin typeface="Candara" panose="020E0502030303020204" pitchFamily="34" charset="0"/>
            </a:endParaRPr>
          </a:p>
        </p:txBody>
      </p:sp>
      <p:sp>
        <p:nvSpPr>
          <p:cNvPr id="12" name="Content Placeholder 11"/>
          <p:cNvSpPr>
            <a:spLocks noGrp="1"/>
          </p:cNvSpPr>
          <p:nvPr>
            <p:ph idx="1"/>
          </p:nvPr>
        </p:nvSpPr>
        <p:spPr/>
        <p:txBody>
          <a:bodyPr/>
          <a:lstStyle/>
          <a:p>
            <a:endParaRPr lang="en-IN"/>
          </a:p>
        </p:txBody>
      </p:sp>
      <p:grpSp>
        <p:nvGrpSpPr>
          <p:cNvPr id="7" name="Group 6">
            <a:extLst>
              <a:ext uri="{FF2B5EF4-FFF2-40B4-BE49-F238E27FC236}">
                <a16:creationId xmlns="" xmlns:a16="http://schemas.microsoft.com/office/drawing/2014/main" id="{5CDF4A62-5D31-47E0-8A65-E72BBDA03BBA}"/>
              </a:ext>
            </a:extLst>
          </p:cNvPr>
          <p:cNvGrpSpPr/>
          <p:nvPr/>
        </p:nvGrpSpPr>
        <p:grpSpPr>
          <a:xfrm>
            <a:off x="919218" y="1907530"/>
            <a:ext cx="10070889" cy="3727954"/>
            <a:chOff x="542146" y="1869823"/>
            <a:chExt cx="10070889" cy="3727954"/>
          </a:xfrm>
        </p:grpSpPr>
        <p:sp>
          <p:nvSpPr>
            <p:cNvPr id="4" name="Oval 3">
              <a:extLst>
                <a:ext uri="{FF2B5EF4-FFF2-40B4-BE49-F238E27FC236}">
                  <a16:creationId xmlns="" xmlns:a16="http://schemas.microsoft.com/office/drawing/2014/main" id="{6137B247-81B1-B831-1B41-985CF4756032}"/>
                </a:ext>
              </a:extLst>
            </p:cNvPr>
            <p:cNvSpPr/>
            <p:nvPr/>
          </p:nvSpPr>
          <p:spPr>
            <a:xfrm>
              <a:off x="542146" y="3013023"/>
              <a:ext cx="1061802"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Oval 4">
              <a:extLst>
                <a:ext uri="{FF2B5EF4-FFF2-40B4-BE49-F238E27FC236}">
                  <a16:creationId xmlns="" xmlns:a16="http://schemas.microsoft.com/office/drawing/2014/main" id="{742FF091-6113-79FF-163C-CA57AF865001}"/>
                </a:ext>
              </a:extLst>
            </p:cNvPr>
            <p:cNvSpPr/>
            <p:nvPr/>
          </p:nvSpPr>
          <p:spPr>
            <a:xfrm>
              <a:off x="6213424" y="2666801"/>
              <a:ext cx="1061802"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 xmlns:a16="http://schemas.microsoft.com/office/drawing/2014/main" id="{570EC65C-EC18-DCB6-C87F-D8D883B67DCC}"/>
                </a:ext>
              </a:extLst>
            </p:cNvPr>
            <p:cNvSpPr/>
            <p:nvPr/>
          </p:nvSpPr>
          <p:spPr>
            <a:xfrm>
              <a:off x="3625121" y="3013023"/>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Pod</a:t>
              </a:r>
              <a:endParaRPr lang="x-none" dirty="0"/>
            </a:p>
          </p:txBody>
        </p:sp>
        <p:sp>
          <p:nvSpPr>
            <p:cNvPr id="8" name="Rectangle: Rounded Corners 7">
              <a:extLst>
                <a:ext uri="{FF2B5EF4-FFF2-40B4-BE49-F238E27FC236}">
                  <a16:creationId xmlns="" xmlns:a16="http://schemas.microsoft.com/office/drawing/2014/main" id="{20FC74C0-B08E-22DC-36A8-720ADAFCCEF6}"/>
                </a:ext>
              </a:extLst>
            </p:cNvPr>
            <p:cNvSpPr/>
            <p:nvPr/>
          </p:nvSpPr>
          <p:spPr>
            <a:xfrm>
              <a:off x="9011588" y="4454577"/>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Pod</a:t>
              </a:r>
            </a:p>
            <a:p>
              <a:r>
                <a:rPr lang="en-US" b="1" dirty="0"/>
                <a:t>Version2</a:t>
              </a:r>
              <a:endParaRPr lang="x-none" b="1" dirty="0"/>
            </a:p>
          </p:txBody>
        </p:sp>
        <p:sp>
          <p:nvSpPr>
            <p:cNvPr id="9" name="Rectangle: Rounded Corners 8">
              <a:extLst>
                <a:ext uri="{FF2B5EF4-FFF2-40B4-BE49-F238E27FC236}">
                  <a16:creationId xmlns="" xmlns:a16="http://schemas.microsoft.com/office/drawing/2014/main" id="{36D45E26-044D-645C-70FA-6BD82DE5A574}"/>
                </a:ext>
              </a:extLst>
            </p:cNvPr>
            <p:cNvSpPr/>
            <p:nvPr/>
          </p:nvSpPr>
          <p:spPr>
            <a:xfrm>
              <a:off x="9248930" y="1869823"/>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Pod</a:t>
              </a:r>
            </a:p>
            <a:p>
              <a:r>
                <a:rPr lang="en-US" b="1" dirty="0"/>
                <a:t>Version1</a:t>
              </a:r>
            </a:p>
            <a:p>
              <a:endParaRPr lang="x-none" dirty="0"/>
            </a:p>
          </p:txBody>
        </p:sp>
        <p:sp>
          <p:nvSpPr>
            <p:cNvPr id="10" name="Arrow: Left-Right 9">
              <a:extLst>
                <a:ext uri="{FF2B5EF4-FFF2-40B4-BE49-F238E27FC236}">
                  <a16:creationId xmlns="" xmlns:a16="http://schemas.microsoft.com/office/drawing/2014/main" id="{8D0A8158-83C1-3A7C-F2EA-438AC64C64CD}"/>
                </a:ext>
              </a:extLst>
            </p:cNvPr>
            <p:cNvSpPr/>
            <p:nvPr/>
          </p:nvSpPr>
          <p:spPr>
            <a:xfrm>
              <a:off x="1833798" y="3407239"/>
              <a:ext cx="1658910" cy="20539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1" name="Arrow: Left-Right 10">
              <a:extLst>
                <a:ext uri="{FF2B5EF4-FFF2-40B4-BE49-F238E27FC236}">
                  <a16:creationId xmlns="" xmlns:a16="http://schemas.microsoft.com/office/drawing/2014/main" id="{D3838D35-E002-D0AF-914F-938C4D14C053}"/>
                </a:ext>
              </a:extLst>
            </p:cNvPr>
            <p:cNvSpPr/>
            <p:nvPr/>
          </p:nvSpPr>
          <p:spPr>
            <a:xfrm rot="20721183">
              <a:off x="7200489" y="2575504"/>
              <a:ext cx="2020839" cy="213594"/>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3" name="Arrow: Left-Right 12">
              <a:extLst>
                <a:ext uri="{FF2B5EF4-FFF2-40B4-BE49-F238E27FC236}">
                  <a16:creationId xmlns="" xmlns:a16="http://schemas.microsoft.com/office/drawing/2014/main" id="{5B83942C-7E33-7380-E976-A90822292433}"/>
                </a:ext>
              </a:extLst>
            </p:cNvPr>
            <p:cNvSpPr/>
            <p:nvPr/>
          </p:nvSpPr>
          <p:spPr>
            <a:xfrm rot="1860800">
              <a:off x="6718142" y="4390082"/>
              <a:ext cx="2217794" cy="175765"/>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Arrow: Left-Right 13">
              <a:extLst>
                <a:ext uri="{FF2B5EF4-FFF2-40B4-BE49-F238E27FC236}">
                  <a16:creationId xmlns="" xmlns:a16="http://schemas.microsoft.com/office/drawing/2014/main" id="{493B1CA4-5E98-36D6-7839-E74BCB7E135A}"/>
                </a:ext>
              </a:extLst>
            </p:cNvPr>
            <p:cNvSpPr/>
            <p:nvPr/>
          </p:nvSpPr>
          <p:spPr>
            <a:xfrm>
              <a:off x="5121639" y="3267856"/>
              <a:ext cx="994348" cy="161144"/>
            </a:xfrm>
            <a:prstGeom prst="leftRightArrow">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TextBox 14">
              <a:extLst>
                <a:ext uri="{FF2B5EF4-FFF2-40B4-BE49-F238E27FC236}">
                  <a16:creationId xmlns="" xmlns:a16="http://schemas.microsoft.com/office/drawing/2014/main" id="{27253B00-8F43-35FD-759C-49107D334284}"/>
                </a:ext>
              </a:extLst>
            </p:cNvPr>
            <p:cNvSpPr txBox="1"/>
            <p:nvPr/>
          </p:nvSpPr>
          <p:spPr>
            <a:xfrm>
              <a:off x="681753" y="3351020"/>
              <a:ext cx="782587" cy="523220"/>
            </a:xfrm>
            <a:prstGeom prst="rect">
              <a:avLst/>
            </a:prstGeom>
            <a:noFill/>
          </p:spPr>
          <p:txBody>
            <a:bodyPr wrap="none" rtlCol="0">
              <a:spAutoFit/>
            </a:bodyPr>
            <a:lstStyle/>
            <a:p>
              <a:pPr algn="ctr"/>
              <a:r>
                <a:rPr lang="en-US" dirty="0"/>
                <a:t>Service</a:t>
              </a:r>
            </a:p>
            <a:p>
              <a:pPr algn="ctr"/>
              <a:r>
                <a:rPr lang="en-US" dirty="0"/>
                <a:t>A</a:t>
              </a:r>
              <a:endParaRPr lang="x-none" dirty="0"/>
            </a:p>
          </p:txBody>
        </p:sp>
        <p:sp>
          <p:nvSpPr>
            <p:cNvPr id="16" name="TextBox 15">
              <a:extLst>
                <a:ext uri="{FF2B5EF4-FFF2-40B4-BE49-F238E27FC236}">
                  <a16:creationId xmlns="" xmlns:a16="http://schemas.microsoft.com/office/drawing/2014/main" id="{A6DC8DC0-01C8-5F2B-220E-78314F832A6A}"/>
                </a:ext>
              </a:extLst>
            </p:cNvPr>
            <p:cNvSpPr txBox="1"/>
            <p:nvPr/>
          </p:nvSpPr>
          <p:spPr>
            <a:xfrm>
              <a:off x="6343385" y="3065876"/>
              <a:ext cx="782587" cy="523220"/>
            </a:xfrm>
            <a:prstGeom prst="rect">
              <a:avLst/>
            </a:prstGeom>
            <a:noFill/>
          </p:spPr>
          <p:txBody>
            <a:bodyPr wrap="none" rtlCol="0">
              <a:spAutoFit/>
            </a:bodyPr>
            <a:lstStyle/>
            <a:p>
              <a:pPr algn="ctr"/>
              <a:r>
                <a:rPr lang="en-US" dirty="0"/>
                <a:t>Service</a:t>
              </a:r>
            </a:p>
            <a:p>
              <a:pPr algn="ctr"/>
              <a:r>
                <a:rPr lang="en-US" dirty="0"/>
                <a:t>B</a:t>
              </a:r>
              <a:endParaRPr lang="x-none" dirty="0"/>
            </a:p>
          </p:txBody>
        </p:sp>
        <p:sp>
          <p:nvSpPr>
            <p:cNvPr id="17" name="TextBox 16">
              <a:extLst>
                <a:ext uri="{FF2B5EF4-FFF2-40B4-BE49-F238E27FC236}">
                  <a16:creationId xmlns="" xmlns:a16="http://schemas.microsoft.com/office/drawing/2014/main" id="{0A965E7A-35A4-55D2-22B5-EFDD9A89F85D}"/>
                </a:ext>
              </a:extLst>
            </p:cNvPr>
            <p:cNvSpPr txBox="1"/>
            <p:nvPr/>
          </p:nvSpPr>
          <p:spPr>
            <a:xfrm>
              <a:off x="7827039" y="1979545"/>
              <a:ext cx="652743" cy="523220"/>
            </a:xfrm>
            <a:prstGeom prst="rect">
              <a:avLst/>
            </a:prstGeom>
            <a:noFill/>
          </p:spPr>
          <p:txBody>
            <a:bodyPr wrap="none" rtlCol="0">
              <a:spAutoFit/>
            </a:bodyPr>
            <a:lstStyle/>
            <a:p>
              <a:r>
                <a:rPr lang="en-US" dirty="0"/>
                <a:t>All</a:t>
              </a:r>
            </a:p>
            <a:p>
              <a:r>
                <a:rPr lang="en-US" dirty="0"/>
                <a:t>Users</a:t>
              </a:r>
              <a:endParaRPr lang="x-none" dirty="0"/>
            </a:p>
          </p:txBody>
        </p:sp>
        <p:sp>
          <p:nvSpPr>
            <p:cNvPr id="18" name="TextBox 17">
              <a:extLst>
                <a:ext uri="{FF2B5EF4-FFF2-40B4-BE49-F238E27FC236}">
                  <a16:creationId xmlns="" xmlns:a16="http://schemas.microsoft.com/office/drawing/2014/main" id="{AB07E7CF-4756-21AE-F97D-59F0467A606F}"/>
                </a:ext>
              </a:extLst>
            </p:cNvPr>
            <p:cNvSpPr txBox="1"/>
            <p:nvPr/>
          </p:nvSpPr>
          <p:spPr>
            <a:xfrm>
              <a:off x="7145442" y="4334452"/>
              <a:ext cx="574196" cy="523220"/>
            </a:xfrm>
            <a:prstGeom prst="rect">
              <a:avLst/>
            </a:prstGeom>
            <a:noFill/>
          </p:spPr>
          <p:txBody>
            <a:bodyPr wrap="none" rtlCol="0">
              <a:spAutoFit/>
            </a:bodyPr>
            <a:lstStyle/>
            <a:p>
              <a:r>
                <a:rPr lang="en-US" dirty="0"/>
                <a:t>User</a:t>
              </a:r>
            </a:p>
            <a:p>
              <a:r>
                <a:rPr lang="en-US" dirty="0"/>
                <a:t>Alisa</a:t>
              </a:r>
              <a:endParaRPr lang="x-none" dirty="0"/>
            </a:p>
          </p:txBody>
        </p:sp>
      </p:grpSp>
    </p:spTree>
    <p:extLst>
      <p:ext uri="{BB962C8B-B14F-4D97-AF65-F5344CB8AC3E}">
        <p14:creationId xmlns:p14="http://schemas.microsoft.com/office/powerpoint/2010/main" val="30435565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DA8DA9-A154-BC91-9642-465F05A26282}"/>
              </a:ext>
            </a:extLst>
          </p:cNvPr>
          <p:cNvSpPr>
            <a:spLocks noGrp="1"/>
          </p:cNvSpPr>
          <p:nvPr>
            <p:ph type="title"/>
          </p:nvPr>
        </p:nvSpPr>
        <p:spPr/>
        <p:txBody>
          <a:bodyPr/>
          <a:lstStyle/>
          <a:p>
            <a:r>
              <a:rPr lang="en-IN" sz="3600" b="1" dirty="0">
                <a:solidFill>
                  <a:srgbClr val="E95332"/>
                </a:solidFill>
                <a:latin typeface="Candara" panose="020E0502030303020204" pitchFamily="34" charset="0"/>
              </a:rPr>
              <a:t>Mirroring traffic</a:t>
            </a:r>
            <a:endParaRPr lang="x-none" sz="3600" b="1" dirty="0">
              <a:solidFill>
                <a:srgbClr val="E95332"/>
              </a:solidFill>
              <a:latin typeface="Candara" panose="020E0502030303020204" pitchFamily="34" charset="0"/>
            </a:endParaRPr>
          </a:p>
        </p:txBody>
      </p:sp>
      <p:sp>
        <p:nvSpPr>
          <p:cNvPr id="19" name="Content Placeholder 18"/>
          <p:cNvSpPr>
            <a:spLocks noGrp="1"/>
          </p:cNvSpPr>
          <p:nvPr>
            <p:ph idx="1"/>
          </p:nvPr>
        </p:nvSpPr>
        <p:spPr/>
        <p:txBody>
          <a:bodyPr/>
          <a:lstStyle/>
          <a:p>
            <a:endParaRPr lang="en-IN"/>
          </a:p>
        </p:txBody>
      </p:sp>
      <p:grpSp>
        <p:nvGrpSpPr>
          <p:cNvPr id="7" name="Group 6">
            <a:extLst>
              <a:ext uri="{FF2B5EF4-FFF2-40B4-BE49-F238E27FC236}">
                <a16:creationId xmlns="" xmlns:a16="http://schemas.microsoft.com/office/drawing/2014/main" id="{54B07E65-5FAB-4E0F-88DC-EF74E880E6D5}"/>
              </a:ext>
            </a:extLst>
          </p:cNvPr>
          <p:cNvGrpSpPr/>
          <p:nvPr/>
        </p:nvGrpSpPr>
        <p:grpSpPr>
          <a:xfrm>
            <a:off x="1060555" y="1964091"/>
            <a:ext cx="10070889" cy="3727954"/>
            <a:chOff x="542146" y="1869823"/>
            <a:chExt cx="10070889" cy="3727954"/>
          </a:xfrm>
        </p:grpSpPr>
        <p:sp>
          <p:nvSpPr>
            <p:cNvPr id="4" name="Oval 3">
              <a:extLst>
                <a:ext uri="{FF2B5EF4-FFF2-40B4-BE49-F238E27FC236}">
                  <a16:creationId xmlns="" xmlns:a16="http://schemas.microsoft.com/office/drawing/2014/main" id="{6137B247-81B1-B831-1B41-985CF4756032}"/>
                </a:ext>
              </a:extLst>
            </p:cNvPr>
            <p:cNvSpPr/>
            <p:nvPr/>
          </p:nvSpPr>
          <p:spPr>
            <a:xfrm>
              <a:off x="542146" y="3013023"/>
              <a:ext cx="1061802"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Oval 4">
              <a:extLst>
                <a:ext uri="{FF2B5EF4-FFF2-40B4-BE49-F238E27FC236}">
                  <a16:creationId xmlns="" xmlns:a16="http://schemas.microsoft.com/office/drawing/2014/main" id="{742FF091-6113-79FF-163C-CA57AF865001}"/>
                </a:ext>
              </a:extLst>
            </p:cNvPr>
            <p:cNvSpPr/>
            <p:nvPr/>
          </p:nvSpPr>
          <p:spPr>
            <a:xfrm>
              <a:off x="6213424" y="2666801"/>
              <a:ext cx="1061802" cy="1143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 xmlns:a16="http://schemas.microsoft.com/office/drawing/2014/main" id="{570EC65C-EC18-DCB6-C87F-D8D883B67DCC}"/>
                </a:ext>
              </a:extLst>
            </p:cNvPr>
            <p:cNvSpPr/>
            <p:nvPr/>
          </p:nvSpPr>
          <p:spPr>
            <a:xfrm>
              <a:off x="3625121" y="3013023"/>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Pod</a:t>
              </a:r>
              <a:endParaRPr lang="x-none" dirty="0"/>
            </a:p>
          </p:txBody>
        </p:sp>
        <p:sp>
          <p:nvSpPr>
            <p:cNvPr id="8" name="Rectangle: Rounded Corners 7">
              <a:extLst>
                <a:ext uri="{FF2B5EF4-FFF2-40B4-BE49-F238E27FC236}">
                  <a16:creationId xmlns="" xmlns:a16="http://schemas.microsoft.com/office/drawing/2014/main" id="{20FC74C0-B08E-22DC-36A8-720ADAFCCEF6}"/>
                </a:ext>
              </a:extLst>
            </p:cNvPr>
            <p:cNvSpPr/>
            <p:nvPr/>
          </p:nvSpPr>
          <p:spPr>
            <a:xfrm>
              <a:off x="9011588" y="4454577"/>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Pod</a:t>
              </a:r>
            </a:p>
            <a:p>
              <a:r>
                <a:rPr lang="en-US" b="1" dirty="0"/>
                <a:t>Version2</a:t>
              </a:r>
              <a:endParaRPr lang="x-none" b="1" dirty="0"/>
            </a:p>
          </p:txBody>
        </p:sp>
        <p:sp>
          <p:nvSpPr>
            <p:cNvPr id="9" name="Rectangle: Rounded Corners 8">
              <a:extLst>
                <a:ext uri="{FF2B5EF4-FFF2-40B4-BE49-F238E27FC236}">
                  <a16:creationId xmlns="" xmlns:a16="http://schemas.microsoft.com/office/drawing/2014/main" id="{36D45E26-044D-645C-70FA-6BD82DE5A574}"/>
                </a:ext>
              </a:extLst>
            </p:cNvPr>
            <p:cNvSpPr/>
            <p:nvPr/>
          </p:nvSpPr>
          <p:spPr>
            <a:xfrm>
              <a:off x="9248930" y="1869823"/>
              <a:ext cx="1364105" cy="1143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Pod</a:t>
              </a:r>
            </a:p>
            <a:p>
              <a:r>
                <a:rPr lang="en-US" b="1" dirty="0"/>
                <a:t>Version1</a:t>
              </a:r>
            </a:p>
            <a:p>
              <a:endParaRPr lang="x-none" dirty="0"/>
            </a:p>
          </p:txBody>
        </p:sp>
        <p:sp>
          <p:nvSpPr>
            <p:cNvPr id="10" name="Arrow: Left-Right 9">
              <a:extLst>
                <a:ext uri="{FF2B5EF4-FFF2-40B4-BE49-F238E27FC236}">
                  <a16:creationId xmlns="" xmlns:a16="http://schemas.microsoft.com/office/drawing/2014/main" id="{8D0A8158-83C1-3A7C-F2EA-438AC64C64CD}"/>
                </a:ext>
              </a:extLst>
            </p:cNvPr>
            <p:cNvSpPr/>
            <p:nvPr/>
          </p:nvSpPr>
          <p:spPr>
            <a:xfrm>
              <a:off x="1833798" y="3407239"/>
              <a:ext cx="1658910" cy="20539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1" name="Arrow: Left-Right 10">
              <a:extLst>
                <a:ext uri="{FF2B5EF4-FFF2-40B4-BE49-F238E27FC236}">
                  <a16:creationId xmlns="" xmlns:a16="http://schemas.microsoft.com/office/drawing/2014/main" id="{D3838D35-E002-D0AF-914F-938C4D14C053}"/>
                </a:ext>
              </a:extLst>
            </p:cNvPr>
            <p:cNvSpPr/>
            <p:nvPr/>
          </p:nvSpPr>
          <p:spPr>
            <a:xfrm rot="20721183">
              <a:off x="7200489" y="2575504"/>
              <a:ext cx="2020839" cy="213594"/>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3" name="Arrow: Left-Right 12">
              <a:extLst>
                <a:ext uri="{FF2B5EF4-FFF2-40B4-BE49-F238E27FC236}">
                  <a16:creationId xmlns="" xmlns:a16="http://schemas.microsoft.com/office/drawing/2014/main" id="{5B83942C-7E33-7380-E976-A90822292433}"/>
                </a:ext>
              </a:extLst>
            </p:cNvPr>
            <p:cNvSpPr/>
            <p:nvPr/>
          </p:nvSpPr>
          <p:spPr>
            <a:xfrm rot="1860800">
              <a:off x="6718142" y="4390082"/>
              <a:ext cx="2217794" cy="175765"/>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Arrow: Left-Right 13">
              <a:extLst>
                <a:ext uri="{FF2B5EF4-FFF2-40B4-BE49-F238E27FC236}">
                  <a16:creationId xmlns="" xmlns:a16="http://schemas.microsoft.com/office/drawing/2014/main" id="{493B1CA4-5E98-36D6-7839-E74BCB7E135A}"/>
                </a:ext>
              </a:extLst>
            </p:cNvPr>
            <p:cNvSpPr/>
            <p:nvPr/>
          </p:nvSpPr>
          <p:spPr>
            <a:xfrm>
              <a:off x="5121639" y="3267856"/>
              <a:ext cx="994348" cy="161144"/>
            </a:xfrm>
            <a:prstGeom prst="leftRightArrow">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TextBox 14">
              <a:extLst>
                <a:ext uri="{FF2B5EF4-FFF2-40B4-BE49-F238E27FC236}">
                  <a16:creationId xmlns="" xmlns:a16="http://schemas.microsoft.com/office/drawing/2014/main" id="{27253B00-8F43-35FD-759C-49107D334284}"/>
                </a:ext>
              </a:extLst>
            </p:cNvPr>
            <p:cNvSpPr txBox="1"/>
            <p:nvPr/>
          </p:nvSpPr>
          <p:spPr>
            <a:xfrm>
              <a:off x="681753" y="3351020"/>
              <a:ext cx="782587" cy="523220"/>
            </a:xfrm>
            <a:prstGeom prst="rect">
              <a:avLst/>
            </a:prstGeom>
            <a:noFill/>
          </p:spPr>
          <p:txBody>
            <a:bodyPr wrap="none" rtlCol="0">
              <a:spAutoFit/>
            </a:bodyPr>
            <a:lstStyle/>
            <a:p>
              <a:pPr algn="ctr"/>
              <a:r>
                <a:rPr lang="en-US" dirty="0"/>
                <a:t>Service</a:t>
              </a:r>
            </a:p>
            <a:p>
              <a:pPr algn="ctr"/>
              <a:r>
                <a:rPr lang="en-US" dirty="0"/>
                <a:t>A</a:t>
              </a:r>
              <a:endParaRPr lang="x-none" dirty="0"/>
            </a:p>
          </p:txBody>
        </p:sp>
        <p:sp>
          <p:nvSpPr>
            <p:cNvPr id="16" name="TextBox 15">
              <a:extLst>
                <a:ext uri="{FF2B5EF4-FFF2-40B4-BE49-F238E27FC236}">
                  <a16:creationId xmlns="" xmlns:a16="http://schemas.microsoft.com/office/drawing/2014/main" id="{A6DC8DC0-01C8-5F2B-220E-78314F832A6A}"/>
                </a:ext>
              </a:extLst>
            </p:cNvPr>
            <p:cNvSpPr txBox="1"/>
            <p:nvPr/>
          </p:nvSpPr>
          <p:spPr>
            <a:xfrm>
              <a:off x="6343385" y="3065876"/>
              <a:ext cx="782587" cy="523220"/>
            </a:xfrm>
            <a:prstGeom prst="rect">
              <a:avLst/>
            </a:prstGeom>
            <a:noFill/>
          </p:spPr>
          <p:txBody>
            <a:bodyPr wrap="none" rtlCol="0">
              <a:spAutoFit/>
            </a:bodyPr>
            <a:lstStyle/>
            <a:p>
              <a:pPr algn="ctr"/>
              <a:r>
                <a:rPr lang="en-US" dirty="0"/>
                <a:t>Service</a:t>
              </a:r>
            </a:p>
            <a:p>
              <a:pPr algn="ctr"/>
              <a:r>
                <a:rPr lang="en-US" dirty="0"/>
                <a:t>B</a:t>
              </a:r>
              <a:endParaRPr lang="x-none" dirty="0"/>
            </a:p>
          </p:txBody>
        </p:sp>
        <p:sp>
          <p:nvSpPr>
            <p:cNvPr id="17" name="TextBox 16">
              <a:extLst>
                <a:ext uri="{FF2B5EF4-FFF2-40B4-BE49-F238E27FC236}">
                  <a16:creationId xmlns="" xmlns:a16="http://schemas.microsoft.com/office/drawing/2014/main" id="{0A965E7A-35A4-55D2-22B5-EFDD9A89F85D}"/>
                </a:ext>
              </a:extLst>
            </p:cNvPr>
            <p:cNvSpPr txBox="1"/>
            <p:nvPr/>
          </p:nvSpPr>
          <p:spPr>
            <a:xfrm>
              <a:off x="7725088" y="1953425"/>
              <a:ext cx="681597" cy="523220"/>
            </a:xfrm>
            <a:prstGeom prst="rect">
              <a:avLst/>
            </a:prstGeom>
            <a:noFill/>
          </p:spPr>
          <p:txBody>
            <a:bodyPr wrap="none" rtlCol="0">
              <a:spAutoFit/>
            </a:bodyPr>
            <a:lstStyle/>
            <a:p>
              <a:r>
                <a:rPr lang="en-US" dirty="0"/>
                <a:t>Real</a:t>
              </a:r>
            </a:p>
            <a:p>
              <a:r>
                <a:rPr lang="en-US" dirty="0"/>
                <a:t>Traffic</a:t>
              </a:r>
              <a:endParaRPr lang="x-none" dirty="0"/>
            </a:p>
          </p:txBody>
        </p:sp>
        <p:sp>
          <p:nvSpPr>
            <p:cNvPr id="18" name="TextBox 17">
              <a:extLst>
                <a:ext uri="{FF2B5EF4-FFF2-40B4-BE49-F238E27FC236}">
                  <a16:creationId xmlns="" xmlns:a16="http://schemas.microsoft.com/office/drawing/2014/main" id="{AB07E7CF-4756-21AE-F97D-59F0467A606F}"/>
                </a:ext>
              </a:extLst>
            </p:cNvPr>
            <p:cNvSpPr txBox="1"/>
            <p:nvPr/>
          </p:nvSpPr>
          <p:spPr>
            <a:xfrm>
              <a:off x="7145442" y="4334452"/>
              <a:ext cx="920445" cy="523220"/>
            </a:xfrm>
            <a:prstGeom prst="rect">
              <a:avLst/>
            </a:prstGeom>
            <a:noFill/>
          </p:spPr>
          <p:txBody>
            <a:bodyPr wrap="none" rtlCol="0">
              <a:spAutoFit/>
            </a:bodyPr>
            <a:lstStyle/>
            <a:p>
              <a:r>
                <a:rPr lang="en-US" dirty="0"/>
                <a:t>Copy </a:t>
              </a:r>
            </a:p>
            <a:p>
              <a:r>
                <a:rPr lang="en-US" dirty="0"/>
                <a:t>Of Traffic</a:t>
              </a:r>
              <a:endParaRPr lang="x-none" dirty="0"/>
            </a:p>
          </p:txBody>
        </p:sp>
        <p:sp>
          <p:nvSpPr>
            <p:cNvPr id="3" name="TextBox 2">
              <a:extLst>
                <a:ext uri="{FF2B5EF4-FFF2-40B4-BE49-F238E27FC236}">
                  <a16:creationId xmlns="" xmlns:a16="http://schemas.microsoft.com/office/drawing/2014/main" id="{C818E40D-B0E7-6C40-BE3E-A7A25E866C86}"/>
                </a:ext>
              </a:extLst>
            </p:cNvPr>
            <p:cNvSpPr txBox="1"/>
            <p:nvPr/>
          </p:nvSpPr>
          <p:spPr>
            <a:xfrm>
              <a:off x="7016400" y="5074557"/>
              <a:ext cx="1178528" cy="523220"/>
            </a:xfrm>
            <a:prstGeom prst="rect">
              <a:avLst/>
            </a:prstGeom>
            <a:noFill/>
          </p:spPr>
          <p:txBody>
            <a:bodyPr wrap="none" rtlCol="0">
              <a:spAutoFit/>
            </a:bodyPr>
            <a:lstStyle/>
            <a:p>
              <a:r>
                <a:rPr lang="en-IN" dirty="0"/>
                <a:t>Response</a:t>
              </a:r>
            </a:p>
            <a:p>
              <a:r>
                <a:rPr lang="en-IN" dirty="0"/>
                <a:t> disregarded</a:t>
              </a:r>
              <a:endParaRPr lang="x-none" dirty="0"/>
            </a:p>
          </p:txBody>
        </p:sp>
      </p:grpSp>
    </p:spTree>
    <p:extLst>
      <p:ext uri="{BB962C8B-B14F-4D97-AF65-F5344CB8AC3E}">
        <p14:creationId xmlns:p14="http://schemas.microsoft.com/office/powerpoint/2010/main" val="36146808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B194835-D470-6AC6-A531-F33E406E28D9}"/>
              </a:ext>
            </a:extLst>
          </p:cNvPr>
          <p:cNvSpPr>
            <a:spLocks noGrp="1"/>
          </p:cNvSpPr>
          <p:nvPr>
            <p:ph type="ctrTitle"/>
          </p:nvPr>
        </p:nvSpPr>
        <p:spPr>
          <a:xfrm>
            <a:off x="675588" y="2066030"/>
            <a:ext cx="5776800" cy="2356065"/>
          </a:xfrm>
        </p:spPr>
        <p:txBody>
          <a:bodyPr/>
          <a:lstStyle/>
          <a:p>
            <a:pPr algn="ctr"/>
            <a:r>
              <a:rPr lang="en-US" sz="4000" dirty="0">
                <a:latin typeface="Arial" panose="020B0604020202020204" pitchFamily="34" charset="0"/>
                <a:cs typeface="Arial" panose="020B0604020202020204" pitchFamily="34" charset="0"/>
              </a:rPr>
              <a:t>"Anything that can go wrong will go wrong“</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 (Murphy’s law) </a:t>
            </a:r>
            <a:endParaRPr lang="x-none"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B2D0F6CD-D40B-1CBD-3779-662668FC6B5C}"/>
              </a:ext>
            </a:extLst>
          </p:cNvPr>
          <p:cNvPicPr>
            <a:picLocks noChangeAspect="1"/>
          </p:cNvPicPr>
          <p:nvPr/>
        </p:nvPicPr>
        <p:blipFill>
          <a:blip r:embed="rId2"/>
          <a:stretch>
            <a:fillRect/>
          </a:stretch>
        </p:blipFill>
        <p:spPr>
          <a:xfrm>
            <a:off x="7341781" y="1190411"/>
            <a:ext cx="3102964" cy="4107305"/>
          </a:xfrm>
          <a:prstGeom prst="rect">
            <a:avLst/>
          </a:prstGeom>
          <a:ln>
            <a:solidFill>
              <a:schemeClr val="bg1"/>
            </a:solidFill>
          </a:ln>
        </p:spPr>
      </p:pic>
    </p:spTree>
    <p:extLst>
      <p:ext uri="{BB962C8B-B14F-4D97-AF65-F5344CB8AC3E}">
        <p14:creationId xmlns:p14="http://schemas.microsoft.com/office/powerpoint/2010/main" val="236652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891AB74-5DF5-5EFC-D382-F7176845B4BB}"/>
              </a:ext>
            </a:extLst>
          </p:cNvPr>
          <p:cNvPicPr>
            <a:picLocks noChangeAspect="1"/>
          </p:cNvPicPr>
          <p:nvPr/>
        </p:nvPicPr>
        <p:blipFill>
          <a:blip r:embed="rId2"/>
          <a:stretch>
            <a:fillRect/>
          </a:stretch>
        </p:blipFill>
        <p:spPr>
          <a:xfrm>
            <a:off x="4482060" y="1124262"/>
            <a:ext cx="3462728" cy="4871804"/>
          </a:xfrm>
          <a:prstGeom prst="rect">
            <a:avLst/>
          </a:prstGeom>
          <a:ln>
            <a:solidFill>
              <a:schemeClr val="bg1"/>
            </a:solidFill>
          </a:ln>
        </p:spPr>
      </p:pic>
    </p:spTree>
    <p:extLst>
      <p:ext uri="{BB962C8B-B14F-4D97-AF65-F5344CB8AC3E}">
        <p14:creationId xmlns:p14="http://schemas.microsoft.com/office/powerpoint/2010/main" val="338813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5DF4E-667A-3073-9854-1A419FD63C47}"/>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Things To Consider</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9B84EEF-8CA6-8F62-D94B-0F06420DEB65}"/>
              </a:ext>
            </a:extLst>
          </p:cNvPr>
          <p:cNvSpPr>
            <a:spLocks noGrp="1"/>
          </p:cNvSpPr>
          <p:nvPr>
            <p:ph idx="1"/>
          </p:nvPr>
        </p:nvSpPr>
        <p:spPr/>
        <p:txBody>
          <a:bodyPr>
            <a:normAutofit/>
          </a:bodyPr>
          <a:lstStyle/>
          <a:p>
            <a:r>
              <a:rPr lang="en-IN" sz="2400" dirty="0" smtClean="0">
                <a:latin typeface="Arial" panose="020B0604020202020204" pitchFamily="34" charset="0"/>
                <a:cs typeface="Arial" panose="020B0604020202020204" pitchFamily="34" charset="0"/>
              </a:rPr>
              <a:t>Security</a:t>
            </a:r>
          </a:p>
          <a:p>
            <a:r>
              <a:rPr lang="en-IN" dirty="0"/>
              <a:t>Canary deployments</a:t>
            </a:r>
            <a:endParaRPr lang="x-none" dirty="0"/>
          </a:p>
          <a:p>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7395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805A55-9B73-DEC4-40F4-17BDD1687AF1}"/>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Chaos engineering with Istio</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D560B637-EF1D-8456-AB43-FD1609D3FEC4}"/>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Inject delays</a:t>
            </a:r>
          </a:p>
          <a:p>
            <a:pPr lvl="1">
              <a:buFont typeface="Courier New" panose="02070309020205020404" pitchFamily="49" charset="0"/>
              <a:buChar char="o"/>
            </a:pPr>
            <a:r>
              <a:rPr lang="en-IN" dirty="0">
                <a:latin typeface="Arial" panose="020B0604020202020204" pitchFamily="34" charset="0"/>
                <a:cs typeface="Arial" panose="020B0604020202020204" pitchFamily="34" charset="0"/>
              </a:rPr>
              <a:t>Simulate network latency </a:t>
            </a:r>
          </a:p>
          <a:p>
            <a:pPr lvl="1">
              <a:buFont typeface="Courier New" panose="02070309020205020404" pitchFamily="49" charset="0"/>
              <a:buChar char="o"/>
            </a:pPr>
            <a:r>
              <a:rPr lang="en-IN" dirty="0">
                <a:latin typeface="Arial" panose="020B0604020202020204" pitchFamily="34" charset="0"/>
                <a:cs typeface="Arial" panose="020B0604020202020204" pitchFamily="34" charset="0"/>
              </a:rPr>
              <a:t>Simulate an overloaded service </a:t>
            </a:r>
          </a:p>
          <a:p>
            <a:pPr marL="50799" indent="0">
              <a:buNone/>
            </a:pP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Define aborts (Inject Errors)</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Simulate failure in a service (return a predefined HTTP Error) </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A good alternative for a manual shutdown or “scale to zero” </a:t>
            </a:r>
            <a:endParaRPr 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26403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FC76BC-2536-895C-2798-13BEA2380BB6}"/>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Inject delay</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grpSp>
        <p:nvGrpSpPr>
          <p:cNvPr id="24" name="Group 23">
            <a:extLst>
              <a:ext uri="{FF2B5EF4-FFF2-40B4-BE49-F238E27FC236}">
                <a16:creationId xmlns="" xmlns:a16="http://schemas.microsoft.com/office/drawing/2014/main" id="{8ACF5A0B-6F75-41F6-8497-E6B4CAC6A848}"/>
              </a:ext>
            </a:extLst>
          </p:cNvPr>
          <p:cNvGrpSpPr/>
          <p:nvPr/>
        </p:nvGrpSpPr>
        <p:grpSpPr>
          <a:xfrm>
            <a:off x="397472" y="1407801"/>
            <a:ext cx="10777928" cy="4968173"/>
            <a:chOff x="359764" y="1615190"/>
            <a:chExt cx="10777928" cy="4968173"/>
          </a:xfrm>
        </p:grpSpPr>
        <p:sp>
          <p:nvSpPr>
            <p:cNvPr id="25" name="Oval 24">
              <a:extLst>
                <a:ext uri="{FF2B5EF4-FFF2-40B4-BE49-F238E27FC236}">
                  <a16:creationId xmlns="" xmlns:a16="http://schemas.microsoft.com/office/drawing/2014/main" id="{065ED478-F959-4604-B617-24E531ECC5D7}"/>
                </a:ext>
              </a:extLst>
            </p:cNvPr>
            <p:cNvSpPr/>
            <p:nvPr/>
          </p:nvSpPr>
          <p:spPr>
            <a:xfrm>
              <a:off x="359764" y="3237875"/>
              <a:ext cx="1244184" cy="1143200"/>
            </a:xfrm>
            <a:prstGeom prst="ellipse">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6" name="Oval 25">
              <a:extLst>
                <a:ext uri="{FF2B5EF4-FFF2-40B4-BE49-F238E27FC236}">
                  <a16:creationId xmlns="" xmlns:a16="http://schemas.microsoft.com/office/drawing/2014/main" id="{73796538-8507-425D-B237-66A59385CB7B}"/>
                </a:ext>
              </a:extLst>
            </p:cNvPr>
            <p:cNvSpPr/>
            <p:nvPr/>
          </p:nvSpPr>
          <p:spPr>
            <a:xfrm>
              <a:off x="6390808" y="3237875"/>
              <a:ext cx="1244184" cy="1143200"/>
            </a:xfrm>
            <a:prstGeom prst="ellipse">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7" name="Rectangle: Rounded Corners 26">
              <a:extLst>
                <a:ext uri="{FF2B5EF4-FFF2-40B4-BE49-F238E27FC236}">
                  <a16:creationId xmlns="" xmlns:a16="http://schemas.microsoft.com/office/drawing/2014/main" id="{28FB2059-B113-4233-99D5-DD9BF7B83A02}"/>
                </a:ext>
              </a:extLst>
            </p:cNvPr>
            <p:cNvSpPr/>
            <p:nvPr/>
          </p:nvSpPr>
          <p:spPr>
            <a:xfrm>
              <a:off x="2683239" y="2998033"/>
              <a:ext cx="1873771" cy="1813810"/>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Pod</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8" name="Rectangle: Rounded Corners 27">
              <a:extLst>
                <a:ext uri="{FF2B5EF4-FFF2-40B4-BE49-F238E27FC236}">
                  <a16:creationId xmlns="" xmlns:a16="http://schemas.microsoft.com/office/drawing/2014/main" id="{47AFB0CE-9CAF-45F9-8790-C879B48CE6E8}"/>
                </a:ext>
              </a:extLst>
            </p:cNvPr>
            <p:cNvSpPr/>
            <p:nvPr/>
          </p:nvSpPr>
          <p:spPr>
            <a:xfrm>
              <a:off x="9263921" y="2091128"/>
              <a:ext cx="1873771" cy="1813810"/>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9" name="Rectangle: Rounded Corners 28">
              <a:extLst>
                <a:ext uri="{FF2B5EF4-FFF2-40B4-BE49-F238E27FC236}">
                  <a16:creationId xmlns="" xmlns:a16="http://schemas.microsoft.com/office/drawing/2014/main" id="{DC29858B-4F79-459E-9816-5DF6A9132234}"/>
                </a:ext>
              </a:extLst>
            </p:cNvPr>
            <p:cNvSpPr/>
            <p:nvPr/>
          </p:nvSpPr>
          <p:spPr>
            <a:xfrm>
              <a:off x="8771743" y="1615190"/>
              <a:ext cx="1873771" cy="1813810"/>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0" name="Rectangle: Rounded Corners 29">
              <a:extLst>
                <a:ext uri="{FF2B5EF4-FFF2-40B4-BE49-F238E27FC236}">
                  <a16:creationId xmlns="" xmlns:a16="http://schemas.microsoft.com/office/drawing/2014/main" id="{AFC14ABC-D247-41AD-94A2-79969C5D660D}"/>
                </a:ext>
              </a:extLst>
            </p:cNvPr>
            <p:cNvSpPr/>
            <p:nvPr/>
          </p:nvSpPr>
          <p:spPr>
            <a:xfrm>
              <a:off x="9263920" y="4769553"/>
              <a:ext cx="1873771" cy="1813810"/>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1" name="Freeform: Shape 30">
              <a:extLst>
                <a:ext uri="{FF2B5EF4-FFF2-40B4-BE49-F238E27FC236}">
                  <a16:creationId xmlns="" xmlns:a16="http://schemas.microsoft.com/office/drawing/2014/main" id="{E8C28B20-9F54-48B3-A5AA-322EEBE66818}"/>
                </a:ext>
              </a:extLst>
            </p:cNvPr>
            <p:cNvSpPr/>
            <p:nvPr/>
          </p:nvSpPr>
          <p:spPr>
            <a:xfrm rot="10591501">
              <a:off x="4951871" y="1721918"/>
              <a:ext cx="1306949" cy="1918180"/>
            </a:xfrm>
            <a:custGeom>
              <a:avLst/>
              <a:gdLst>
                <a:gd name="connsiteX0" fmla="*/ 1147422 w 1306949"/>
                <a:gd name="connsiteY0" fmla="*/ 1917951 h 1918180"/>
                <a:gd name="connsiteX1" fmla="*/ 115006 w 1306949"/>
                <a:gd name="connsiteY1" fmla="*/ 1855259 h 1918180"/>
                <a:gd name="connsiteX2" fmla="*/ 229 w 1306949"/>
                <a:gd name="connsiteY2" fmla="*/ 1725641 h 1918180"/>
                <a:gd name="connsiteX3" fmla="*/ 29910 w 1306949"/>
                <a:gd name="connsiteY3" fmla="*/ 1236868 h 1918180"/>
                <a:gd name="connsiteX4" fmla="*/ 111380 w 1306949"/>
                <a:gd name="connsiteY4" fmla="*/ 1128806 h 1918180"/>
                <a:gd name="connsiteX5" fmla="*/ 134023 w 1306949"/>
                <a:gd name="connsiteY5" fmla="*/ 1125648 h 1918180"/>
                <a:gd name="connsiteX6" fmla="*/ 354942 w 1306949"/>
                <a:gd name="connsiteY6" fmla="*/ 0 h 1918180"/>
                <a:gd name="connsiteX7" fmla="*/ 579832 w 1306949"/>
                <a:gd name="connsiteY7" fmla="*/ 1145879 h 1918180"/>
                <a:gd name="connsiteX8" fmla="*/ 551262 w 1306949"/>
                <a:gd name="connsiteY8" fmla="*/ 1145879 h 1918180"/>
                <a:gd name="connsiteX9" fmla="*/ 1191943 w 1306949"/>
                <a:gd name="connsiteY9" fmla="*/ 1184784 h 1918180"/>
                <a:gd name="connsiteX10" fmla="*/ 1306720 w 1306949"/>
                <a:gd name="connsiteY10" fmla="*/ 1314401 h 1918180"/>
                <a:gd name="connsiteX11" fmla="*/ 1277039 w 1306949"/>
                <a:gd name="connsiteY11" fmla="*/ 1803175 h 1918180"/>
                <a:gd name="connsiteX12" fmla="*/ 1147422 w 1306949"/>
                <a:gd name="connsiteY12" fmla="*/ 1917951 h 191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06949" h="1918180">
                  <a:moveTo>
                    <a:pt x="1147422" y="1917951"/>
                  </a:moveTo>
                  <a:lnTo>
                    <a:pt x="115006" y="1855259"/>
                  </a:lnTo>
                  <a:cubicBezTo>
                    <a:pt x="47518" y="1851160"/>
                    <a:pt x="-3869" y="1793129"/>
                    <a:pt x="229" y="1725641"/>
                  </a:cubicBezTo>
                  <a:lnTo>
                    <a:pt x="29910" y="1236868"/>
                  </a:lnTo>
                  <a:cubicBezTo>
                    <a:pt x="32983" y="1186252"/>
                    <a:pt x="66394" y="1144693"/>
                    <a:pt x="111380" y="1128806"/>
                  </a:cubicBezTo>
                  <a:lnTo>
                    <a:pt x="134023" y="1125648"/>
                  </a:lnTo>
                  <a:lnTo>
                    <a:pt x="354942" y="0"/>
                  </a:lnTo>
                  <a:lnTo>
                    <a:pt x="579832" y="1145879"/>
                  </a:lnTo>
                  <a:lnTo>
                    <a:pt x="551262" y="1145879"/>
                  </a:lnTo>
                  <a:lnTo>
                    <a:pt x="1191943" y="1184784"/>
                  </a:lnTo>
                  <a:cubicBezTo>
                    <a:pt x="1259431" y="1188882"/>
                    <a:pt x="1310818" y="1246913"/>
                    <a:pt x="1306720" y="1314401"/>
                  </a:cubicBezTo>
                  <a:lnTo>
                    <a:pt x="1277039" y="1803175"/>
                  </a:lnTo>
                  <a:cubicBezTo>
                    <a:pt x="1272941" y="1870662"/>
                    <a:pt x="1214910" y="1922050"/>
                    <a:pt x="1147422" y="1917951"/>
                  </a:cubicBezTo>
                  <a:close/>
                </a:path>
              </a:pathLst>
            </a:custGeom>
            <a:solidFill>
              <a:srgbClr val="FFFFFF"/>
            </a:solidFill>
            <a:ln w="25400" cap="flat" cmpd="sng" algn="ctr">
              <a:solidFill>
                <a:srgbClr val="E29F1D"/>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2" name="Arrow: Left-Right 31">
              <a:extLst>
                <a:ext uri="{FF2B5EF4-FFF2-40B4-BE49-F238E27FC236}">
                  <a16:creationId xmlns="" xmlns:a16="http://schemas.microsoft.com/office/drawing/2014/main" id="{4591F34E-7D1F-4A65-BD4C-010DD7829604}"/>
                </a:ext>
              </a:extLst>
            </p:cNvPr>
            <p:cNvSpPr/>
            <p:nvPr/>
          </p:nvSpPr>
          <p:spPr>
            <a:xfrm>
              <a:off x="1679004" y="3677944"/>
              <a:ext cx="929179" cy="226994"/>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3" name="Arrow: Left-Right 32">
              <a:extLst>
                <a:ext uri="{FF2B5EF4-FFF2-40B4-BE49-F238E27FC236}">
                  <a16:creationId xmlns="" xmlns:a16="http://schemas.microsoft.com/office/drawing/2014/main" id="{67729B88-A6CE-4A42-B9FB-9F1017EE1188}"/>
                </a:ext>
              </a:extLst>
            </p:cNvPr>
            <p:cNvSpPr/>
            <p:nvPr/>
          </p:nvSpPr>
          <p:spPr>
            <a:xfrm>
              <a:off x="4632066" y="3702570"/>
              <a:ext cx="1683686" cy="202368"/>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4" name="Arrow: Left-Right 33">
              <a:extLst>
                <a:ext uri="{FF2B5EF4-FFF2-40B4-BE49-F238E27FC236}">
                  <a16:creationId xmlns="" xmlns:a16="http://schemas.microsoft.com/office/drawing/2014/main" id="{9324800A-5F01-4665-AD46-A790C649D98A}"/>
                </a:ext>
              </a:extLst>
            </p:cNvPr>
            <p:cNvSpPr/>
            <p:nvPr/>
          </p:nvSpPr>
          <p:spPr>
            <a:xfrm rot="20258377">
              <a:off x="7529060" y="3018262"/>
              <a:ext cx="1177655" cy="199381"/>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5" name="Arrow: Left-Right 34">
              <a:extLst>
                <a:ext uri="{FF2B5EF4-FFF2-40B4-BE49-F238E27FC236}">
                  <a16:creationId xmlns="" xmlns:a16="http://schemas.microsoft.com/office/drawing/2014/main" id="{28435F41-5921-4E3A-A776-23C6E334DB70}"/>
                </a:ext>
              </a:extLst>
            </p:cNvPr>
            <p:cNvSpPr/>
            <p:nvPr/>
          </p:nvSpPr>
          <p:spPr>
            <a:xfrm rot="20541026">
              <a:off x="7636591" y="3647936"/>
              <a:ext cx="1481537" cy="240548"/>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6" name="Arrow: Left-Right 35">
              <a:extLst>
                <a:ext uri="{FF2B5EF4-FFF2-40B4-BE49-F238E27FC236}">
                  <a16:creationId xmlns="" xmlns:a16="http://schemas.microsoft.com/office/drawing/2014/main" id="{3E9ECF02-61FF-4357-B02E-316B1FD1366A}"/>
                </a:ext>
              </a:extLst>
            </p:cNvPr>
            <p:cNvSpPr/>
            <p:nvPr/>
          </p:nvSpPr>
          <p:spPr>
            <a:xfrm rot="2030957">
              <a:off x="7211968" y="4864065"/>
              <a:ext cx="2151867" cy="221700"/>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7" name="TextBox 36">
              <a:extLst>
                <a:ext uri="{FF2B5EF4-FFF2-40B4-BE49-F238E27FC236}">
                  <a16:creationId xmlns="" xmlns:a16="http://schemas.microsoft.com/office/drawing/2014/main" id="{D75AC9AE-416A-470F-8B3E-AA3758CF0786}"/>
                </a:ext>
              </a:extLst>
            </p:cNvPr>
            <p:cNvSpPr txBox="1"/>
            <p:nvPr/>
          </p:nvSpPr>
          <p:spPr>
            <a:xfrm>
              <a:off x="558488" y="3643328"/>
              <a:ext cx="782587"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Service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A</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38" name="TextBox 37">
              <a:extLst>
                <a:ext uri="{FF2B5EF4-FFF2-40B4-BE49-F238E27FC236}">
                  <a16:creationId xmlns="" xmlns:a16="http://schemas.microsoft.com/office/drawing/2014/main" id="{F8B57879-F349-4A6A-B1B4-8FF38495B6D4}"/>
                </a:ext>
              </a:extLst>
            </p:cNvPr>
            <p:cNvSpPr txBox="1"/>
            <p:nvPr/>
          </p:nvSpPr>
          <p:spPr>
            <a:xfrm>
              <a:off x="6633143" y="3584200"/>
              <a:ext cx="782587"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Service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B</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39" name="TextBox 38">
              <a:extLst>
                <a:ext uri="{FF2B5EF4-FFF2-40B4-BE49-F238E27FC236}">
                  <a16:creationId xmlns="" xmlns:a16="http://schemas.microsoft.com/office/drawing/2014/main" id="{60E769CB-1AD0-4722-96DE-78595B920CDC}"/>
                </a:ext>
              </a:extLst>
            </p:cNvPr>
            <p:cNvSpPr txBox="1"/>
            <p:nvPr/>
          </p:nvSpPr>
          <p:spPr>
            <a:xfrm>
              <a:off x="4920702" y="1783431"/>
              <a:ext cx="146642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Add 7 seconds</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delay to</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response</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0" name="TextBox 39">
              <a:extLst>
                <a:ext uri="{FF2B5EF4-FFF2-40B4-BE49-F238E27FC236}">
                  <a16:creationId xmlns="" xmlns:a16="http://schemas.microsoft.com/office/drawing/2014/main" id="{754D0D98-4921-4EFA-B9FF-8493294669EC}"/>
                </a:ext>
              </a:extLst>
            </p:cNvPr>
            <p:cNvSpPr txBox="1"/>
            <p:nvPr/>
          </p:nvSpPr>
          <p:spPr>
            <a:xfrm>
              <a:off x="8806002" y="2522841"/>
              <a:ext cx="960519" cy="73866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cs typeface="Arial"/>
                  <a:sym typeface="Arial"/>
                </a:rPr>
                <a:t>Pod</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cs typeface="Arial"/>
                  <a:sym typeface="Arial"/>
                </a:rPr>
                <a:t>Version1</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Instance1</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1" name="TextBox 40">
              <a:extLst>
                <a:ext uri="{FF2B5EF4-FFF2-40B4-BE49-F238E27FC236}">
                  <a16:creationId xmlns="" xmlns:a16="http://schemas.microsoft.com/office/drawing/2014/main" id="{D53D3791-3AFC-4DA4-A9DF-4827CC8A810F}"/>
                </a:ext>
              </a:extLst>
            </p:cNvPr>
            <p:cNvSpPr txBox="1"/>
            <p:nvPr/>
          </p:nvSpPr>
          <p:spPr>
            <a:xfrm>
              <a:off x="9423312" y="3472464"/>
              <a:ext cx="960519"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Instance2</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2" name="TextBox 41">
              <a:extLst>
                <a:ext uri="{FF2B5EF4-FFF2-40B4-BE49-F238E27FC236}">
                  <a16:creationId xmlns="" xmlns:a16="http://schemas.microsoft.com/office/drawing/2014/main" id="{2055E297-1200-4CED-8AD4-09668B3951A5}"/>
                </a:ext>
              </a:extLst>
            </p:cNvPr>
            <p:cNvSpPr txBox="1"/>
            <p:nvPr/>
          </p:nvSpPr>
          <p:spPr>
            <a:xfrm>
              <a:off x="9415147" y="5709034"/>
              <a:ext cx="891591"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Pod</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Version2</a:t>
              </a:r>
              <a:endParaRPr kumimoji="0" lang="x-none" sz="1400" b="0" i="0" u="none" strike="noStrike" kern="0" cap="none" spc="0" normalizeH="0" baseline="0" noProof="0" dirty="0">
                <a:ln>
                  <a:noFill/>
                </a:ln>
                <a:solidFill>
                  <a:srgbClr val="000000"/>
                </a:solidFill>
                <a:effectLst/>
                <a:uLnTx/>
                <a:uFillTx/>
                <a:cs typeface="Arial"/>
                <a:sym typeface="Arial"/>
              </a:endParaRPr>
            </a:p>
          </p:txBody>
        </p:sp>
      </p:grpSp>
    </p:spTree>
    <p:extLst>
      <p:ext uri="{BB962C8B-B14F-4D97-AF65-F5344CB8AC3E}">
        <p14:creationId xmlns:p14="http://schemas.microsoft.com/office/powerpoint/2010/main" val="1834942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FC76BC-2536-895C-2798-13BEA2380BB6}"/>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Inject Error</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grpSp>
        <p:nvGrpSpPr>
          <p:cNvPr id="24" name="Group 23">
            <a:extLst>
              <a:ext uri="{FF2B5EF4-FFF2-40B4-BE49-F238E27FC236}">
                <a16:creationId xmlns="" xmlns:a16="http://schemas.microsoft.com/office/drawing/2014/main" id="{320589F6-F4A6-4412-B9F1-D90DCF08436E}"/>
              </a:ext>
            </a:extLst>
          </p:cNvPr>
          <p:cNvGrpSpPr/>
          <p:nvPr/>
        </p:nvGrpSpPr>
        <p:grpSpPr>
          <a:xfrm>
            <a:off x="575872" y="1143850"/>
            <a:ext cx="10777928" cy="5262359"/>
            <a:chOff x="359764" y="1615190"/>
            <a:chExt cx="10777928" cy="5262359"/>
          </a:xfrm>
        </p:grpSpPr>
        <p:sp>
          <p:nvSpPr>
            <p:cNvPr id="25" name="Oval 24">
              <a:extLst>
                <a:ext uri="{FF2B5EF4-FFF2-40B4-BE49-F238E27FC236}">
                  <a16:creationId xmlns="" xmlns:a16="http://schemas.microsoft.com/office/drawing/2014/main" id="{2FBFD782-CF12-4ED8-8C00-142E63A36942}"/>
                </a:ext>
              </a:extLst>
            </p:cNvPr>
            <p:cNvSpPr/>
            <p:nvPr/>
          </p:nvSpPr>
          <p:spPr>
            <a:xfrm>
              <a:off x="359764" y="3237875"/>
              <a:ext cx="1244184" cy="1143200"/>
            </a:xfrm>
            <a:prstGeom prst="ellipse">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9" name="Oval 28">
              <a:extLst>
                <a:ext uri="{FF2B5EF4-FFF2-40B4-BE49-F238E27FC236}">
                  <a16:creationId xmlns="" xmlns:a16="http://schemas.microsoft.com/office/drawing/2014/main" id="{4344F8D0-2F31-4E80-B574-C9889B89548E}"/>
                </a:ext>
              </a:extLst>
            </p:cNvPr>
            <p:cNvSpPr/>
            <p:nvPr/>
          </p:nvSpPr>
          <p:spPr>
            <a:xfrm>
              <a:off x="6390808" y="3237875"/>
              <a:ext cx="1244184" cy="1143200"/>
            </a:xfrm>
            <a:prstGeom prst="ellipse">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0" name="Rectangle: Rounded Corners 29">
              <a:extLst>
                <a:ext uri="{FF2B5EF4-FFF2-40B4-BE49-F238E27FC236}">
                  <a16:creationId xmlns="" xmlns:a16="http://schemas.microsoft.com/office/drawing/2014/main" id="{093900FB-9932-409D-8FF0-A8459A27FE02}"/>
                </a:ext>
              </a:extLst>
            </p:cNvPr>
            <p:cNvSpPr/>
            <p:nvPr/>
          </p:nvSpPr>
          <p:spPr>
            <a:xfrm>
              <a:off x="2683239" y="2998033"/>
              <a:ext cx="1873771" cy="1813810"/>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Pod</a:t>
              </a:r>
              <a:endParaRPr kumimoji="0" lang="x-none"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1" name="Rectangle: Rounded Corners 30">
              <a:extLst>
                <a:ext uri="{FF2B5EF4-FFF2-40B4-BE49-F238E27FC236}">
                  <a16:creationId xmlns="" xmlns:a16="http://schemas.microsoft.com/office/drawing/2014/main" id="{8B8C871E-AC04-451B-AC50-37377A1587AE}"/>
                </a:ext>
              </a:extLst>
            </p:cNvPr>
            <p:cNvSpPr/>
            <p:nvPr/>
          </p:nvSpPr>
          <p:spPr>
            <a:xfrm>
              <a:off x="9263921" y="2091128"/>
              <a:ext cx="1873771" cy="1813810"/>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2" name="Rectangle: Rounded Corners 31">
              <a:extLst>
                <a:ext uri="{FF2B5EF4-FFF2-40B4-BE49-F238E27FC236}">
                  <a16:creationId xmlns="" xmlns:a16="http://schemas.microsoft.com/office/drawing/2014/main" id="{C70810BE-0D56-451C-B061-A2A11FE9A96A}"/>
                </a:ext>
              </a:extLst>
            </p:cNvPr>
            <p:cNvSpPr/>
            <p:nvPr/>
          </p:nvSpPr>
          <p:spPr>
            <a:xfrm>
              <a:off x="8771743" y="1615190"/>
              <a:ext cx="1873771" cy="1813810"/>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3" name="Rectangle: Rounded Corners 32">
              <a:extLst>
                <a:ext uri="{FF2B5EF4-FFF2-40B4-BE49-F238E27FC236}">
                  <a16:creationId xmlns="" xmlns:a16="http://schemas.microsoft.com/office/drawing/2014/main" id="{CA880674-E753-41E8-B615-13D2BB73213D}"/>
                </a:ext>
              </a:extLst>
            </p:cNvPr>
            <p:cNvSpPr/>
            <p:nvPr/>
          </p:nvSpPr>
          <p:spPr>
            <a:xfrm>
              <a:off x="9243215" y="5063739"/>
              <a:ext cx="1873771" cy="1813810"/>
            </a:xfrm>
            <a:prstGeom prst="round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4" name="Arrow: Left-Right 33">
              <a:extLst>
                <a:ext uri="{FF2B5EF4-FFF2-40B4-BE49-F238E27FC236}">
                  <a16:creationId xmlns="" xmlns:a16="http://schemas.microsoft.com/office/drawing/2014/main" id="{2D5235BE-10B6-44F7-A134-8D016D0153EF}"/>
                </a:ext>
              </a:extLst>
            </p:cNvPr>
            <p:cNvSpPr/>
            <p:nvPr/>
          </p:nvSpPr>
          <p:spPr>
            <a:xfrm>
              <a:off x="1679004" y="3677944"/>
              <a:ext cx="929179" cy="226994"/>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5" name="Arrow: Left-Right 34">
              <a:extLst>
                <a:ext uri="{FF2B5EF4-FFF2-40B4-BE49-F238E27FC236}">
                  <a16:creationId xmlns="" xmlns:a16="http://schemas.microsoft.com/office/drawing/2014/main" id="{83A1A129-EAC0-4F9A-A96F-E13E9B9335B6}"/>
                </a:ext>
              </a:extLst>
            </p:cNvPr>
            <p:cNvSpPr/>
            <p:nvPr/>
          </p:nvSpPr>
          <p:spPr>
            <a:xfrm>
              <a:off x="4632066" y="3702570"/>
              <a:ext cx="1683686" cy="202368"/>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6" name="Arrow: Left-Right 35">
              <a:extLst>
                <a:ext uri="{FF2B5EF4-FFF2-40B4-BE49-F238E27FC236}">
                  <a16:creationId xmlns="" xmlns:a16="http://schemas.microsoft.com/office/drawing/2014/main" id="{0CAE1873-F3A0-4A68-A4DF-C3DE789DF5B9}"/>
                </a:ext>
              </a:extLst>
            </p:cNvPr>
            <p:cNvSpPr/>
            <p:nvPr/>
          </p:nvSpPr>
          <p:spPr>
            <a:xfrm rot="20258377">
              <a:off x="7529060" y="3018262"/>
              <a:ext cx="1177655" cy="199381"/>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7" name="Arrow: Left-Right 36">
              <a:extLst>
                <a:ext uri="{FF2B5EF4-FFF2-40B4-BE49-F238E27FC236}">
                  <a16:creationId xmlns="" xmlns:a16="http://schemas.microsoft.com/office/drawing/2014/main" id="{B1A9133C-836C-4682-8A47-82D90D8D1C51}"/>
                </a:ext>
              </a:extLst>
            </p:cNvPr>
            <p:cNvSpPr/>
            <p:nvPr/>
          </p:nvSpPr>
          <p:spPr>
            <a:xfrm rot="20541026">
              <a:off x="7636591" y="3647936"/>
              <a:ext cx="1481537" cy="240548"/>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8" name="Arrow: Left-Right 37">
              <a:extLst>
                <a:ext uri="{FF2B5EF4-FFF2-40B4-BE49-F238E27FC236}">
                  <a16:creationId xmlns="" xmlns:a16="http://schemas.microsoft.com/office/drawing/2014/main" id="{7CE9F2BA-3AFA-43E3-8B11-3DE32D81FCB5}"/>
                </a:ext>
              </a:extLst>
            </p:cNvPr>
            <p:cNvSpPr/>
            <p:nvPr/>
          </p:nvSpPr>
          <p:spPr>
            <a:xfrm rot="2889324">
              <a:off x="6992816" y="5111570"/>
              <a:ext cx="2434684" cy="261663"/>
            </a:xfrm>
            <a:prstGeom prst="leftRightArrow">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9" name="TextBox 38">
              <a:extLst>
                <a:ext uri="{FF2B5EF4-FFF2-40B4-BE49-F238E27FC236}">
                  <a16:creationId xmlns="" xmlns:a16="http://schemas.microsoft.com/office/drawing/2014/main" id="{05CC96BB-C7F2-45D0-BE07-CF538BE37148}"/>
                </a:ext>
              </a:extLst>
            </p:cNvPr>
            <p:cNvSpPr txBox="1"/>
            <p:nvPr/>
          </p:nvSpPr>
          <p:spPr>
            <a:xfrm>
              <a:off x="558488" y="3643328"/>
              <a:ext cx="782587"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Service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A</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0" name="TextBox 39">
              <a:extLst>
                <a:ext uri="{FF2B5EF4-FFF2-40B4-BE49-F238E27FC236}">
                  <a16:creationId xmlns="" xmlns:a16="http://schemas.microsoft.com/office/drawing/2014/main" id="{1FEB5A19-3734-45D5-BDFB-92E4FEA9ED05}"/>
                </a:ext>
              </a:extLst>
            </p:cNvPr>
            <p:cNvSpPr txBox="1"/>
            <p:nvPr/>
          </p:nvSpPr>
          <p:spPr>
            <a:xfrm>
              <a:off x="6633143" y="3584200"/>
              <a:ext cx="782587"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Service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B</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1" name="TextBox 40">
              <a:extLst>
                <a:ext uri="{FF2B5EF4-FFF2-40B4-BE49-F238E27FC236}">
                  <a16:creationId xmlns="" xmlns:a16="http://schemas.microsoft.com/office/drawing/2014/main" id="{48D07D73-5DD3-4F8A-BF3C-76C724CFE568}"/>
                </a:ext>
              </a:extLst>
            </p:cNvPr>
            <p:cNvSpPr txBox="1"/>
            <p:nvPr/>
          </p:nvSpPr>
          <p:spPr>
            <a:xfrm>
              <a:off x="8806002" y="2522841"/>
              <a:ext cx="960519" cy="73866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cs typeface="Arial"/>
                  <a:sym typeface="Arial"/>
                </a:rPr>
                <a:t>Pod</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cs typeface="Arial"/>
                  <a:sym typeface="Arial"/>
                </a:rPr>
                <a:t>Version1</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Instance1</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2" name="TextBox 41">
              <a:extLst>
                <a:ext uri="{FF2B5EF4-FFF2-40B4-BE49-F238E27FC236}">
                  <a16:creationId xmlns="" xmlns:a16="http://schemas.microsoft.com/office/drawing/2014/main" id="{E06DFB33-28EF-4C80-B727-BD13F94D3AC4}"/>
                </a:ext>
              </a:extLst>
            </p:cNvPr>
            <p:cNvSpPr txBox="1"/>
            <p:nvPr/>
          </p:nvSpPr>
          <p:spPr>
            <a:xfrm>
              <a:off x="9423312" y="3472464"/>
              <a:ext cx="960519"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Instance2</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3" name="TextBox 42">
              <a:extLst>
                <a:ext uri="{FF2B5EF4-FFF2-40B4-BE49-F238E27FC236}">
                  <a16:creationId xmlns="" xmlns:a16="http://schemas.microsoft.com/office/drawing/2014/main" id="{752CA7ED-2C9F-472F-9B60-5A4273457C4D}"/>
                </a:ext>
              </a:extLst>
            </p:cNvPr>
            <p:cNvSpPr txBox="1"/>
            <p:nvPr/>
          </p:nvSpPr>
          <p:spPr>
            <a:xfrm>
              <a:off x="9415147" y="5709034"/>
              <a:ext cx="891591"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Pod</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Version2</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4" name="Freeform: Shape 43">
              <a:extLst>
                <a:ext uri="{FF2B5EF4-FFF2-40B4-BE49-F238E27FC236}">
                  <a16:creationId xmlns="" xmlns:a16="http://schemas.microsoft.com/office/drawing/2014/main" id="{AD30B165-96E5-4172-90D8-0C2DAC25CCFE}"/>
                </a:ext>
              </a:extLst>
            </p:cNvPr>
            <p:cNvSpPr/>
            <p:nvPr/>
          </p:nvSpPr>
          <p:spPr>
            <a:xfrm>
              <a:off x="5572676" y="2041923"/>
              <a:ext cx="2550987" cy="987939"/>
            </a:xfrm>
            <a:custGeom>
              <a:avLst/>
              <a:gdLst>
                <a:gd name="connsiteX0" fmla="*/ 164660 w 2550987"/>
                <a:gd name="connsiteY0" fmla="*/ 0 h 987939"/>
                <a:gd name="connsiteX1" fmla="*/ 1399210 w 2550987"/>
                <a:gd name="connsiteY1" fmla="*/ 0 h 987939"/>
                <a:gd name="connsiteX2" fmla="*/ 1563870 w 2550987"/>
                <a:gd name="connsiteY2" fmla="*/ 164660 h 987939"/>
                <a:gd name="connsiteX3" fmla="*/ 1563870 w 2550987"/>
                <a:gd name="connsiteY3" fmla="*/ 540900 h 987939"/>
                <a:gd name="connsiteX4" fmla="*/ 2550987 w 2550987"/>
                <a:gd name="connsiteY4" fmla="*/ 920934 h 987939"/>
                <a:gd name="connsiteX5" fmla="*/ 1547893 w 2550987"/>
                <a:gd name="connsiteY5" fmla="*/ 891878 h 987939"/>
                <a:gd name="connsiteX6" fmla="*/ 1515642 w 2550987"/>
                <a:gd name="connsiteY6" fmla="*/ 939711 h 987939"/>
                <a:gd name="connsiteX7" fmla="*/ 1399210 w 2550987"/>
                <a:gd name="connsiteY7" fmla="*/ 987939 h 987939"/>
                <a:gd name="connsiteX8" fmla="*/ 164660 w 2550987"/>
                <a:gd name="connsiteY8" fmla="*/ 987939 h 987939"/>
                <a:gd name="connsiteX9" fmla="*/ 0 w 2550987"/>
                <a:gd name="connsiteY9" fmla="*/ 823279 h 987939"/>
                <a:gd name="connsiteX10" fmla="*/ 0 w 2550987"/>
                <a:gd name="connsiteY10" fmla="*/ 164660 h 987939"/>
                <a:gd name="connsiteX11" fmla="*/ 164660 w 2550987"/>
                <a:gd name="connsiteY11" fmla="*/ 0 h 98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50987" h="987939">
                  <a:moveTo>
                    <a:pt x="164660" y="0"/>
                  </a:moveTo>
                  <a:lnTo>
                    <a:pt x="1399210" y="0"/>
                  </a:lnTo>
                  <a:cubicBezTo>
                    <a:pt x="1490149" y="0"/>
                    <a:pt x="1563870" y="73721"/>
                    <a:pt x="1563870" y="164660"/>
                  </a:cubicBezTo>
                  <a:lnTo>
                    <a:pt x="1563870" y="540900"/>
                  </a:lnTo>
                  <a:lnTo>
                    <a:pt x="2550987" y="920934"/>
                  </a:lnTo>
                  <a:lnTo>
                    <a:pt x="1547893" y="891878"/>
                  </a:lnTo>
                  <a:lnTo>
                    <a:pt x="1515642" y="939711"/>
                  </a:lnTo>
                  <a:cubicBezTo>
                    <a:pt x="1485845" y="969509"/>
                    <a:pt x="1444680" y="987939"/>
                    <a:pt x="1399210" y="987939"/>
                  </a:cubicBezTo>
                  <a:lnTo>
                    <a:pt x="164660" y="987939"/>
                  </a:lnTo>
                  <a:cubicBezTo>
                    <a:pt x="73721" y="987939"/>
                    <a:pt x="0" y="914218"/>
                    <a:pt x="0" y="823279"/>
                  </a:cubicBezTo>
                  <a:lnTo>
                    <a:pt x="0" y="164660"/>
                  </a:lnTo>
                  <a:cubicBezTo>
                    <a:pt x="0" y="73721"/>
                    <a:pt x="73721" y="0"/>
                    <a:pt x="164660" y="0"/>
                  </a:cubicBezTo>
                  <a:close/>
                </a:path>
              </a:pathLst>
            </a:custGeom>
            <a:solidFill>
              <a:srgbClr val="FFFFFF"/>
            </a:solidFill>
            <a:ln w="25400" cap="flat" cmpd="sng" algn="ctr">
              <a:solidFill>
                <a:srgbClr val="000000"/>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45" name="Freeform: Shape 44">
              <a:extLst>
                <a:ext uri="{FF2B5EF4-FFF2-40B4-BE49-F238E27FC236}">
                  <a16:creationId xmlns="" xmlns:a16="http://schemas.microsoft.com/office/drawing/2014/main" id="{E508A0A5-3779-4489-9DAA-65D656387A27}"/>
                </a:ext>
              </a:extLst>
            </p:cNvPr>
            <p:cNvSpPr/>
            <p:nvPr/>
          </p:nvSpPr>
          <p:spPr>
            <a:xfrm>
              <a:off x="8409482" y="4107419"/>
              <a:ext cx="1357039" cy="1399132"/>
            </a:xfrm>
            <a:custGeom>
              <a:avLst/>
              <a:gdLst>
                <a:gd name="connsiteX0" fmla="*/ 134652 w 1357039"/>
                <a:gd name="connsiteY0" fmla="*/ 0 h 1399132"/>
                <a:gd name="connsiteX1" fmla="*/ 1222387 w 1357039"/>
                <a:gd name="connsiteY1" fmla="*/ 0 h 1399132"/>
                <a:gd name="connsiteX2" fmla="*/ 1357039 w 1357039"/>
                <a:gd name="connsiteY2" fmla="*/ 134652 h 1399132"/>
                <a:gd name="connsiteX3" fmla="*/ 1357039 w 1357039"/>
                <a:gd name="connsiteY3" fmla="*/ 673245 h 1399132"/>
                <a:gd name="connsiteX4" fmla="*/ 1222387 w 1357039"/>
                <a:gd name="connsiteY4" fmla="*/ 807897 h 1399132"/>
                <a:gd name="connsiteX5" fmla="*/ 390799 w 1357039"/>
                <a:gd name="connsiteY5" fmla="*/ 807897 h 1399132"/>
                <a:gd name="connsiteX6" fmla="*/ 279287 w 1357039"/>
                <a:gd name="connsiteY6" fmla="*/ 1399132 h 1399132"/>
                <a:gd name="connsiteX7" fmla="*/ 167776 w 1357039"/>
                <a:gd name="connsiteY7" fmla="*/ 807897 h 1399132"/>
                <a:gd name="connsiteX8" fmla="*/ 134652 w 1357039"/>
                <a:gd name="connsiteY8" fmla="*/ 807897 h 1399132"/>
                <a:gd name="connsiteX9" fmla="*/ 0 w 1357039"/>
                <a:gd name="connsiteY9" fmla="*/ 673245 h 1399132"/>
                <a:gd name="connsiteX10" fmla="*/ 0 w 1357039"/>
                <a:gd name="connsiteY10" fmla="*/ 134652 h 1399132"/>
                <a:gd name="connsiteX11" fmla="*/ 134652 w 1357039"/>
                <a:gd name="connsiteY11" fmla="*/ 0 h 1399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7039" h="1399132">
                  <a:moveTo>
                    <a:pt x="134652" y="0"/>
                  </a:moveTo>
                  <a:lnTo>
                    <a:pt x="1222387" y="0"/>
                  </a:lnTo>
                  <a:cubicBezTo>
                    <a:pt x="1296753" y="0"/>
                    <a:pt x="1357039" y="60286"/>
                    <a:pt x="1357039" y="134652"/>
                  </a:cubicBezTo>
                  <a:lnTo>
                    <a:pt x="1357039" y="673245"/>
                  </a:lnTo>
                  <a:cubicBezTo>
                    <a:pt x="1357039" y="747611"/>
                    <a:pt x="1296753" y="807897"/>
                    <a:pt x="1222387" y="807897"/>
                  </a:cubicBezTo>
                  <a:lnTo>
                    <a:pt x="390799" y="807897"/>
                  </a:lnTo>
                  <a:lnTo>
                    <a:pt x="279287" y="1399132"/>
                  </a:lnTo>
                  <a:lnTo>
                    <a:pt x="167776" y="807897"/>
                  </a:lnTo>
                  <a:lnTo>
                    <a:pt x="134652" y="807897"/>
                  </a:lnTo>
                  <a:cubicBezTo>
                    <a:pt x="60286" y="807897"/>
                    <a:pt x="0" y="747611"/>
                    <a:pt x="0" y="673245"/>
                  </a:cubicBezTo>
                  <a:lnTo>
                    <a:pt x="0" y="134652"/>
                  </a:lnTo>
                  <a:cubicBezTo>
                    <a:pt x="0" y="60286"/>
                    <a:pt x="60286" y="0"/>
                    <a:pt x="134652" y="0"/>
                  </a:cubicBezTo>
                  <a:close/>
                </a:path>
              </a:pathLst>
            </a:custGeom>
            <a:solidFill>
              <a:srgbClr val="FFFFFF"/>
            </a:solidFill>
            <a:ln w="25400" cap="flat" cmpd="sng" algn="ctr">
              <a:solidFill>
                <a:srgbClr val="C00000"/>
              </a:solid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x-none" sz="1400" b="0" i="0" u="none" strike="noStrike" kern="0" cap="none" spc="0" normalizeH="0" baseline="0" noProof="0">
                <a:ln>
                  <a:noFill/>
                </a:ln>
                <a:solidFill>
                  <a:srgbClr val="C00000"/>
                </a:solidFill>
                <a:effectLst/>
                <a:uLnTx/>
                <a:uFillTx/>
                <a:latin typeface="Arial"/>
                <a:ea typeface="+mn-ea"/>
                <a:cs typeface="+mn-cs"/>
                <a:sym typeface="Arial"/>
              </a:endParaRPr>
            </a:p>
          </p:txBody>
        </p:sp>
        <p:sp>
          <p:nvSpPr>
            <p:cNvPr id="46" name="TextBox 45">
              <a:extLst>
                <a:ext uri="{FF2B5EF4-FFF2-40B4-BE49-F238E27FC236}">
                  <a16:creationId xmlns="" xmlns:a16="http://schemas.microsoft.com/office/drawing/2014/main" id="{99F5A78A-B45C-43E8-A79C-28E8FCE82124}"/>
                </a:ext>
              </a:extLst>
            </p:cNvPr>
            <p:cNvSpPr txBox="1"/>
            <p:nvPr/>
          </p:nvSpPr>
          <p:spPr>
            <a:xfrm>
              <a:off x="5787347" y="2215727"/>
              <a:ext cx="1099981" cy="73866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Work as</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usual for all</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cs typeface="Arial"/>
                  <a:sym typeface="Arial"/>
                </a:rPr>
                <a:t>the users</a:t>
              </a:r>
              <a:endParaRPr kumimoji="0" lang="x-none" sz="1400" b="0" i="0" u="none" strike="noStrike" kern="0" cap="none" spc="0" normalizeH="0" baseline="0" noProof="0" dirty="0">
                <a:ln>
                  <a:noFill/>
                </a:ln>
                <a:solidFill>
                  <a:srgbClr val="000000"/>
                </a:solidFill>
                <a:effectLst/>
                <a:uLnTx/>
                <a:uFillTx/>
                <a:cs typeface="Arial"/>
                <a:sym typeface="Arial"/>
              </a:endParaRPr>
            </a:p>
          </p:txBody>
        </p:sp>
        <p:sp>
          <p:nvSpPr>
            <p:cNvPr id="47" name="TextBox 46">
              <a:extLst>
                <a:ext uri="{FF2B5EF4-FFF2-40B4-BE49-F238E27FC236}">
                  <a16:creationId xmlns="" xmlns:a16="http://schemas.microsoft.com/office/drawing/2014/main" id="{0D9C39B4-7F48-4510-94F0-E9BC2C48F91B}"/>
                </a:ext>
              </a:extLst>
            </p:cNvPr>
            <p:cNvSpPr txBox="1"/>
            <p:nvPr/>
          </p:nvSpPr>
          <p:spPr>
            <a:xfrm>
              <a:off x="8503546" y="4175559"/>
              <a:ext cx="1168910" cy="73866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cs typeface="Arial"/>
                  <a:sym typeface="Arial"/>
                </a:rPr>
                <a:t>Return Error</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cs typeface="Arial"/>
                  <a:sym typeface="Arial"/>
                </a:rPr>
                <a:t>500 for user</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cs typeface="Arial"/>
                  <a:sym typeface="Arial"/>
                </a:rPr>
                <a:t>Alissa</a:t>
              </a:r>
              <a:endParaRPr kumimoji="0" lang="x-none" sz="1400" b="0" i="0" u="none" strike="noStrike" kern="0" cap="none" spc="0" normalizeH="0" baseline="0" noProof="0" dirty="0">
                <a:ln>
                  <a:noFill/>
                </a:ln>
                <a:solidFill>
                  <a:srgbClr val="000000"/>
                </a:solidFill>
                <a:effectLst/>
                <a:uLnTx/>
                <a:uFillTx/>
                <a:cs typeface="Arial"/>
                <a:sym typeface="Arial"/>
              </a:endParaRPr>
            </a:p>
          </p:txBody>
        </p:sp>
      </p:grpSp>
    </p:spTree>
    <p:extLst>
      <p:ext uri="{BB962C8B-B14F-4D97-AF65-F5344CB8AC3E}">
        <p14:creationId xmlns:p14="http://schemas.microsoft.com/office/powerpoint/2010/main" val="2388292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4DFE23-B899-027C-B974-8D03B014EFA7}"/>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Circuit breaker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6183664F-F019-1936-226F-D86C5DC0AA8E}"/>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Set a connection pool to limit connections and requests</a:t>
            </a:r>
          </a:p>
          <a:p>
            <a:r>
              <a:rPr lang="en-US" sz="2400" dirty="0">
                <a:latin typeface="Arial" panose="020B0604020202020204" pitchFamily="34" charset="0"/>
                <a:cs typeface="Arial" panose="020B0604020202020204" pitchFamily="34" charset="0"/>
              </a:rPr>
              <a:t>Example: “Set a connection pool of 100 connections with no more than 10 req/connection to service A”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3146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1170AF-1405-35FD-8198-B90AAA3633CC}"/>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Outlier detection</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92F70349-52BC-D3FF-21F2-A700CBFC8A19}"/>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Classify instances as healthy/unhealthy</a:t>
            </a:r>
          </a:p>
          <a:p>
            <a:r>
              <a:rPr lang="en-US" sz="2400" dirty="0">
                <a:latin typeface="Arial" panose="020B0604020202020204" pitchFamily="34" charset="0"/>
                <a:cs typeface="Arial" panose="020B0604020202020204" pitchFamily="34" charset="0"/>
              </a:rPr>
              <a:t>Eject unhealthy instances for a defined timeframe which can be increased over time </a:t>
            </a:r>
          </a:p>
          <a:p>
            <a:r>
              <a:rPr lang="en-US" sz="2400" dirty="0">
                <a:latin typeface="Arial" panose="020B0604020202020204" pitchFamily="34" charset="0"/>
                <a:cs typeface="Arial" panose="020B0604020202020204" pitchFamily="34" charset="0"/>
              </a:rPr>
              <a:t>Example: “Scan all pods every 5 mins, any instance that fails 7 consecutive times with 5XX error code will be ejected for 15 minutes.”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39154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4E54B5-FA31-69D8-9A30-A8B598FC4601}"/>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Authorization and Authentication</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D60E5B13-7040-24DF-689E-BE58D875F12C}"/>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Authentication</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End user authentication (JSON Web Token (JWT) )</a:t>
            </a:r>
            <a:endParaRPr lang="en-IN"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Service to service authentication (mutual TLS)</a:t>
            </a:r>
            <a:endParaRPr lang="en-IN" dirty="0">
              <a:latin typeface="Arial" panose="020B0604020202020204" pitchFamily="34" charset="0"/>
              <a:cs typeface="Arial" panose="020B0604020202020204" pitchFamily="34" charset="0"/>
            </a:endParaRPr>
          </a:p>
          <a:p>
            <a:pPr lvl="2">
              <a:buFont typeface="Wingdings" panose="05000000000000000000" pitchFamily="2" charset="2"/>
              <a:buChar char="§"/>
            </a:pPr>
            <a:r>
              <a:rPr lang="fr-FR" sz="2400" dirty="0">
                <a:latin typeface="Arial" panose="020B0604020202020204" pitchFamily="34" charset="0"/>
                <a:cs typeface="Arial" panose="020B0604020202020204" pitchFamily="34" charset="0"/>
              </a:rPr>
              <a:t>Permissive mode </a:t>
            </a:r>
            <a:r>
              <a:rPr lang="fr-FR" sz="2400" dirty="0" err="1">
                <a:latin typeface="Arial" panose="020B0604020202020204" pitchFamily="34" charset="0"/>
                <a:cs typeface="Arial" panose="020B0604020202020204" pitchFamily="34" charset="0"/>
              </a:rPr>
              <a:t>is</a:t>
            </a:r>
            <a:r>
              <a:rPr lang="fr-FR" sz="2400" dirty="0">
                <a:latin typeface="Arial" panose="020B0604020202020204" pitchFamily="34" charset="0"/>
                <a:cs typeface="Arial" panose="020B0604020202020204" pitchFamily="34" charset="0"/>
              </a:rPr>
              <a:t> possible for flexible migration</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Authorization </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Can service send to service </a:t>
            </a:r>
            <a:r>
              <a:rPr lang="en-US" b="1" dirty="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Roles are visible across namespaces</a:t>
            </a:r>
            <a:endParaRPr lang="en-IN" b="1"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IN" dirty="0" err="1">
                <a:latin typeface="Arial" panose="020B0604020202020204" pitchFamily="34" charset="0"/>
                <a:cs typeface="Arial" panose="020B0604020202020204" pitchFamily="34" charset="0"/>
              </a:rPr>
              <a:t>ServiceRole</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ServiceRoleBinding</a:t>
            </a:r>
            <a:r>
              <a:rPr lang="en-IN" dirty="0">
                <a:latin typeface="Arial" panose="020B0604020202020204" pitchFamily="34" charset="0"/>
                <a:cs typeface="Arial" panose="020B0604020202020204" pitchFamily="34" charset="0"/>
              </a:rPr>
              <a:t> </a:t>
            </a:r>
            <a:endParaRPr 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78696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F80AE1-1FB0-36CB-E1D3-825997159939}"/>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Security</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6B9D7A8B-4E44-7EA7-0879-4A9D1724E898}"/>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Defining a Gateway ingress/egress to enable traffic in/out of mesh</a:t>
            </a:r>
          </a:p>
          <a:p>
            <a:r>
              <a:rPr lang="en-US" sz="2400" dirty="0">
                <a:latin typeface="Arial" panose="020B0604020202020204" pitchFamily="34" charset="0"/>
                <a:cs typeface="Arial" panose="020B0604020202020204" pitchFamily="34" charset="0"/>
              </a:rPr>
              <a:t>Citadel monitors service accounts creation and creates a certificate for them</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Certificates only in memory, sent to Envoy via SDS API </a:t>
            </a:r>
          </a:p>
          <a:p>
            <a:r>
              <a:rPr lang="en-US" sz="2400" dirty="0" err="1">
                <a:latin typeface="Arial" panose="020B0604020202020204" pitchFamily="34" charset="0"/>
                <a:cs typeface="Arial" panose="020B0604020202020204" pitchFamily="34" charset="0"/>
              </a:rPr>
              <a:t>mTLS</a:t>
            </a:r>
            <a:r>
              <a:rPr lang="en-US" sz="2400" dirty="0">
                <a:latin typeface="Arial" panose="020B0604020202020204" pitchFamily="34" charset="0"/>
                <a:cs typeface="Arial" panose="020B0604020202020204" pitchFamily="34" charset="0"/>
              </a:rPr>
              <a:t> can be defined on multiple levels </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Client and server exchange certificates, 2 way</a:t>
            </a:r>
          </a:p>
          <a:p>
            <a:pPr lvl="1">
              <a:buFont typeface="Courier New" panose="02070309020205020404" pitchFamily="49" charset="0"/>
              <a:buChar char="o"/>
            </a:pPr>
            <a:r>
              <a:rPr lang="en-US" dirty="0">
                <a:latin typeface="Arial" panose="020B0604020202020204" pitchFamily="34" charset="0"/>
                <a:cs typeface="Arial" panose="020B0604020202020204" pitchFamily="34" charset="0"/>
              </a:rPr>
              <a:t>All mesh, specific service, etc. </a:t>
            </a:r>
          </a:p>
          <a:p>
            <a:endParaRPr lang="en-US" dirty="0"/>
          </a:p>
        </p:txBody>
      </p:sp>
    </p:spTree>
    <p:extLst>
      <p:ext uri="{BB962C8B-B14F-4D97-AF65-F5344CB8AC3E}">
        <p14:creationId xmlns:p14="http://schemas.microsoft.com/office/powerpoint/2010/main" val="42257135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8D588-7033-E037-1F02-4AD3447B22A9}"/>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Configuration objects</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3919797D-A468-E862-6F39-181B67B4375D}"/>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Virtual service != Kubernetes service</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Rules for how requests to a service are routed within service mesh </a:t>
            </a:r>
            <a:endParaRPr lang="en-IN"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dirty="0">
                <a:latin typeface="Arial" panose="020B0604020202020204" pitchFamily="34" charset="0"/>
                <a:cs typeface="Arial" panose="020B0604020202020204" pitchFamily="34" charset="0"/>
              </a:rPr>
              <a:t>Routing logic, load weighting, chaos injection </a:t>
            </a:r>
            <a:endParaRPr lang="en-IN"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Destination Rule</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Configures policies to be applied to a request after </a:t>
            </a:r>
            <a:r>
              <a:rPr lang="en-US" dirty="0" err="1">
                <a:latin typeface="Arial" panose="020B0604020202020204" pitchFamily="34" charset="0"/>
                <a:cs typeface="Arial" panose="020B0604020202020204" pitchFamily="34" charset="0"/>
              </a:rPr>
              <a:t>VirtualService</a:t>
            </a:r>
            <a:r>
              <a:rPr lang="en-US" dirty="0">
                <a:latin typeface="Arial" panose="020B0604020202020204" pitchFamily="34" charset="0"/>
                <a:cs typeface="Arial" panose="020B0604020202020204" pitchFamily="34" charset="0"/>
              </a:rPr>
              <a:t> routing has occurred</a:t>
            </a:r>
            <a:endParaRPr lang="en-IN" dirty="0">
              <a:latin typeface="Arial" panose="020B0604020202020204" pitchFamily="34" charset="0"/>
              <a:cs typeface="Arial" panose="020B0604020202020204" pitchFamily="34" charset="0"/>
            </a:endParaRPr>
          </a:p>
          <a:p>
            <a:pPr lvl="1">
              <a:buFont typeface="Arial" panose="020B0604020202020204" pitchFamily="34" charset="0"/>
              <a:buChar char="•"/>
            </a:pPr>
            <a:r>
              <a:rPr lang="en-IN" dirty="0">
                <a:latin typeface="Arial" panose="020B0604020202020204" pitchFamily="34" charset="0"/>
                <a:cs typeface="Arial" panose="020B0604020202020204" pitchFamily="34" charset="0"/>
              </a:rPr>
              <a:t>Load balancer, circuit breaker</a:t>
            </a:r>
          </a:p>
          <a:p>
            <a:r>
              <a:rPr lang="en-US" sz="2400" dirty="0" err="1">
                <a:latin typeface="Arial" panose="020B0604020202020204" pitchFamily="34" charset="0"/>
                <a:cs typeface="Arial" panose="020B0604020202020204" pitchFamily="34" charset="0"/>
              </a:rPr>
              <a:t>MeshPolicy</a:t>
            </a:r>
            <a:r>
              <a:rPr lang="en-US" sz="2400" dirty="0">
                <a:latin typeface="Arial" panose="020B0604020202020204" pitchFamily="34" charset="0"/>
                <a:cs typeface="Arial" panose="020B0604020202020204" pitchFamily="34" charset="0"/>
              </a:rPr>
              <a:t>, Gateway, </a:t>
            </a:r>
            <a:r>
              <a:rPr lang="en-US" sz="2400" dirty="0" err="1">
                <a:latin typeface="Arial" panose="020B0604020202020204" pitchFamily="34" charset="0"/>
                <a:cs typeface="Arial" panose="020B0604020202020204" pitchFamily="34" charset="0"/>
              </a:rPr>
              <a:t>ServiceEntry</a:t>
            </a:r>
            <a:r>
              <a:rPr lang="en-US" sz="2400" dirty="0">
                <a:latin typeface="Arial" panose="020B0604020202020204" pitchFamily="34" charset="0"/>
                <a:cs typeface="Arial" panose="020B0604020202020204" pitchFamily="34" charset="0"/>
              </a:rPr>
              <a:t> and more...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19929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4D9255-7614-C3E4-0591-68CDF8944749}"/>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Configuration </a:t>
            </a:r>
            <a:r>
              <a:rPr lang="en-IN" sz="3600" b="1" dirty="0" err="1">
                <a:solidFill>
                  <a:srgbClr val="E95332"/>
                </a:solidFill>
                <a:latin typeface="Candara" panose="020E0502030303020204" pitchFamily="34" charset="0"/>
              </a:rPr>
              <a:t>Yaml</a:t>
            </a:r>
            <a:r>
              <a:rPr lang="en-IN" sz="3600" b="1" dirty="0">
                <a:solidFill>
                  <a:srgbClr val="E95332"/>
                </a:solidFill>
                <a:latin typeface="Candara" panose="020E0502030303020204" pitchFamily="34" charset="0"/>
              </a:rPr>
              <a:t> example</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EEACF1E2-5258-2889-2210-A76361A31B51}"/>
              </a:ext>
            </a:extLst>
          </p:cNvPr>
          <p:cNvPicPr>
            <a:picLocks noChangeAspect="1"/>
          </p:cNvPicPr>
          <p:nvPr/>
        </p:nvPicPr>
        <p:blipFill>
          <a:blip r:embed="rId2"/>
          <a:stretch>
            <a:fillRect/>
          </a:stretch>
        </p:blipFill>
        <p:spPr>
          <a:xfrm>
            <a:off x="4721902" y="1888760"/>
            <a:ext cx="5861154" cy="4078407"/>
          </a:xfrm>
          <a:prstGeom prst="rect">
            <a:avLst/>
          </a:prstGeom>
          <a:ln>
            <a:solidFill>
              <a:schemeClr val="tx1"/>
            </a:solidFill>
          </a:ln>
        </p:spPr>
      </p:pic>
      <p:sp>
        <p:nvSpPr>
          <p:cNvPr id="6" name="TextBox 5">
            <a:extLst>
              <a:ext uri="{FF2B5EF4-FFF2-40B4-BE49-F238E27FC236}">
                <a16:creationId xmlns="" xmlns:a16="http://schemas.microsoft.com/office/drawing/2014/main" id="{83E81DF9-80EB-3516-A4ED-ECD8FBE728E5}"/>
              </a:ext>
            </a:extLst>
          </p:cNvPr>
          <p:cNvSpPr txBox="1"/>
          <p:nvPr/>
        </p:nvSpPr>
        <p:spPr>
          <a:xfrm>
            <a:off x="1134877" y="1888760"/>
            <a:ext cx="2853665" cy="1569660"/>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All Istio objects are </a:t>
            </a:r>
          </a:p>
          <a:p>
            <a:pPr algn="ctr"/>
            <a:r>
              <a:rPr lang="en-US" sz="2400" dirty="0">
                <a:latin typeface="Arial" panose="020B0604020202020204" pitchFamily="34" charset="0"/>
                <a:cs typeface="Arial" panose="020B0604020202020204" pitchFamily="34" charset="0"/>
              </a:rPr>
              <a:t>CRD</a:t>
            </a:r>
          </a:p>
          <a:p>
            <a:pPr algn="ct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CustomResource</a:t>
            </a: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 Definition)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5907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92549-19F6-96CD-AB68-F0EEAD163F0D}"/>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New set of challenges </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55BD5C99-2719-F8C6-AD49-0009F2A5FE89}"/>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How many versions exist for service A?</a:t>
            </a:r>
          </a:p>
          <a:p>
            <a:r>
              <a:rPr lang="en-US" sz="2400" dirty="0">
                <a:latin typeface="Arial" panose="020B0604020202020204" pitchFamily="34" charset="0"/>
                <a:cs typeface="Arial" panose="020B0604020202020204" pitchFamily="34" charset="0"/>
              </a:rPr>
              <a:t>Is there any traffic now?</a:t>
            </a:r>
          </a:p>
          <a:p>
            <a:r>
              <a:rPr lang="en-US" sz="2400" dirty="0">
                <a:latin typeface="Arial" panose="020B0604020202020204" pitchFamily="34" charset="0"/>
                <a:cs typeface="Arial" panose="020B0604020202020204" pitchFamily="34" charset="0"/>
              </a:rPr>
              <a:t>Is routing configured for service B?</a:t>
            </a:r>
          </a:p>
          <a:p>
            <a:r>
              <a:rPr lang="en-IN" sz="2400" dirty="0">
                <a:latin typeface="Arial" panose="020B0604020202020204" pitchFamily="34" charset="0"/>
                <a:cs typeface="Arial" panose="020B0604020202020204" pitchFamily="34" charset="0"/>
              </a:rPr>
              <a:t>Is my configuration valid?</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Is security on?</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Is the app healthy?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829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5DF4E-667A-3073-9854-1A419FD63C47}"/>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Things To Consider</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9B84EEF-8CA6-8F62-D94B-0F06420DEB65}"/>
              </a:ext>
            </a:extLst>
          </p:cNvPr>
          <p:cNvSpPr>
            <a:spLocks noGrp="1"/>
          </p:cNvSpPr>
          <p:nvPr>
            <p:ph idx="1"/>
          </p:nvPr>
        </p:nvSpPr>
        <p:spPr/>
        <p:txBody>
          <a:bodyPr>
            <a:normAutofit/>
          </a:bodyPr>
          <a:lstStyle/>
          <a:p>
            <a:r>
              <a:rPr lang="en-IN" sz="2400" dirty="0" smtClean="0">
                <a:latin typeface="Arial" panose="020B0604020202020204" pitchFamily="34" charset="0"/>
                <a:cs typeface="Arial" panose="020B0604020202020204" pitchFamily="34" charset="0"/>
              </a:rPr>
              <a:t>Security</a:t>
            </a:r>
          </a:p>
          <a:p>
            <a:r>
              <a:rPr lang="en-IN" dirty="0"/>
              <a:t>Canary </a:t>
            </a:r>
            <a:r>
              <a:rPr lang="en-IN" dirty="0" smtClean="0"/>
              <a:t>deployments</a:t>
            </a:r>
          </a:p>
          <a:p>
            <a:r>
              <a:rPr lang="en-IN" dirty="0"/>
              <a:t>A/B testing</a:t>
            </a:r>
            <a:endParaRPr lang="x-none" dirty="0"/>
          </a:p>
          <a:p>
            <a:endParaRPr lang="x-none" dirty="0"/>
          </a:p>
          <a:p>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3023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DAEAEC-CF71-A36D-F77A-08CA875D0F59}"/>
              </a:ext>
            </a:extLst>
          </p:cNvPr>
          <p:cNvSpPr>
            <a:spLocks noGrp="1"/>
          </p:cNvSpPr>
          <p:nvPr>
            <p:ph type="ctrTitle" idx="4294967295"/>
          </p:nvPr>
        </p:nvSpPr>
        <p:spPr>
          <a:xfrm>
            <a:off x="914400" y="2046681"/>
            <a:ext cx="10363200" cy="2605087"/>
          </a:xfrm>
        </p:spPr>
        <p:txBody>
          <a:bodyPr/>
          <a:lstStyle/>
          <a:p>
            <a:pPr algn="ctr"/>
            <a:r>
              <a:rPr lang="en-US" sz="3600" dirty="0" err="1">
                <a:latin typeface="Arial" panose="020B0604020202020204" pitchFamily="34" charset="0"/>
                <a:cs typeface="Arial" panose="020B0604020202020204" pitchFamily="34" charset="0"/>
              </a:rPr>
              <a:t>Kiali</a:t>
            </a:r>
            <a:r>
              <a:rPr lang="en-US" sz="3600" dirty="0">
                <a:latin typeface="Arial" panose="020B0604020202020204" pitchFamily="34" charset="0"/>
                <a:cs typeface="Arial" panose="020B0604020202020204" pitchFamily="34" charset="0"/>
              </a:rPr>
              <a:t>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Open source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Istio service mesh observability </a:t>
            </a:r>
            <a:endParaRPr lang="x-none"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40766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745DF5-715A-8865-8A32-A5A84DFD4DC1}"/>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Dry facts</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34A9E1CA-FE3F-259B-B8DE-4135140FE6EF}"/>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Started in January 2018</a:t>
            </a:r>
          </a:p>
          <a:p>
            <a:r>
              <a:rPr lang="en-US" sz="2400" dirty="0">
                <a:latin typeface="Arial" panose="020B0604020202020204" pitchFamily="34" charset="0"/>
                <a:cs typeface="Arial" panose="020B0604020202020204" pitchFamily="34" charset="0"/>
              </a:rPr>
              <a:t>Means “spyglass” or “monocular” in Greek</a:t>
            </a:r>
            <a:endParaRPr lang="en-IN"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Developed in Go and React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5386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B6BBF-CB76-A142-A7C4-062D4172ACCA}"/>
              </a:ext>
            </a:extLst>
          </p:cNvPr>
          <p:cNvSpPr>
            <a:spLocks noGrp="1"/>
          </p:cNvSpPr>
          <p:nvPr>
            <p:ph type="title"/>
          </p:nvPr>
        </p:nvSpPr>
        <p:spPr/>
        <p:txBody>
          <a:bodyPr>
            <a:normAutofit/>
          </a:bodyPr>
          <a:lstStyle/>
          <a:p>
            <a:r>
              <a:rPr lang="en-IN" sz="3600" b="1" dirty="0" err="1">
                <a:solidFill>
                  <a:srgbClr val="E95332"/>
                </a:solidFill>
                <a:latin typeface="Candara" panose="020E0502030303020204" pitchFamily="34" charset="0"/>
              </a:rPr>
              <a:t>Kiali</a:t>
            </a:r>
            <a:r>
              <a:rPr lang="en-IN" sz="3600" b="1" dirty="0">
                <a:solidFill>
                  <a:srgbClr val="E95332"/>
                </a:solidFill>
                <a:latin typeface="Candara" panose="020E0502030303020204" pitchFamily="34" charset="0"/>
              </a:rPr>
              <a:t> Features</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27E7B685-6470-DF40-D629-3250992DBB3F}"/>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Visualize mesh connections and traffic</a:t>
            </a:r>
          </a:p>
          <a:p>
            <a:r>
              <a:rPr lang="en-IN" sz="2400" dirty="0">
                <a:latin typeface="Arial" panose="020B0604020202020204" pitchFamily="34" charset="0"/>
                <a:cs typeface="Arial" panose="020B0604020202020204" pitchFamily="34" charset="0"/>
              </a:rPr>
              <a:t>Service and application health</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Configure routing via UI</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Validate Istio configurations</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View metrics, traces and logs</a:t>
            </a:r>
          </a:p>
          <a:p>
            <a:r>
              <a:rPr lang="en-IN" sz="2400" dirty="0">
                <a:latin typeface="Arial" panose="020B0604020202020204" pitchFamily="34" charset="0"/>
                <a:cs typeface="Arial" panose="020B0604020202020204" pitchFamily="34" charset="0"/>
              </a:rPr>
              <a:t>Visualize security configuration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97438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1D9309-1CD1-D045-8EA8-2C0E51DC23B2}"/>
              </a:ext>
            </a:extLst>
          </p:cNvPr>
          <p:cNvSpPr>
            <a:spLocks noGrp="1"/>
          </p:cNvSpPr>
          <p:nvPr>
            <p:ph type="ctrTitle" idx="4294967295"/>
          </p:nvPr>
        </p:nvSpPr>
        <p:spPr>
          <a:xfrm>
            <a:off x="1008668" y="2832067"/>
            <a:ext cx="10363200" cy="985838"/>
          </a:xfrm>
        </p:spPr>
        <p:txBody>
          <a:bodyPr/>
          <a:lstStyle/>
          <a:p>
            <a:pPr algn="ctr"/>
            <a:r>
              <a:rPr lang="en-US" sz="4400" dirty="0"/>
              <a:t>A picture is worth a thousand </a:t>
            </a:r>
            <a:r>
              <a:rPr lang="en-US" sz="4400" dirty="0" err="1"/>
              <a:t>yamls</a:t>
            </a:r>
            <a:r>
              <a:rPr lang="en-US" sz="4400" dirty="0"/>
              <a:t> </a:t>
            </a:r>
            <a:endParaRPr lang="x-none" sz="4400" dirty="0"/>
          </a:p>
        </p:txBody>
      </p:sp>
    </p:spTree>
    <p:extLst>
      <p:ext uri="{BB962C8B-B14F-4D97-AF65-F5344CB8AC3E}">
        <p14:creationId xmlns:p14="http://schemas.microsoft.com/office/powerpoint/2010/main" val="9846560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B0877A-9B17-6A75-59BF-9C6252454B9D}"/>
              </a:ext>
            </a:extLst>
          </p:cNvPr>
          <p:cNvSpPr>
            <a:spLocks noGrp="1"/>
          </p:cNvSpPr>
          <p:nvPr>
            <p:ph type="ctrTitle" idx="4294967295"/>
          </p:nvPr>
        </p:nvSpPr>
        <p:spPr>
          <a:xfrm>
            <a:off x="914400" y="2634824"/>
            <a:ext cx="10363200" cy="1060450"/>
          </a:xfrm>
        </p:spPr>
        <p:txBody>
          <a:bodyPr/>
          <a:lstStyle/>
          <a:p>
            <a:pPr algn="ctr"/>
            <a:r>
              <a:rPr lang="en-US" sz="4400" dirty="0"/>
              <a:t>Demos based on </a:t>
            </a:r>
            <a:r>
              <a:rPr lang="en-US" sz="4400" dirty="0" err="1"/>
              <a:t>Bookinfo</a:t>
            </a:r>
            <a:r>
              <a:rPr lang="en-US" sz="4400" dirty="0"/>
              <a:t> example </a:t>
            </a:r>
            <a:endParaRPr lang="x-none" sz="4400" dirty="0"/>
          </a:p>
        </p:txBody>
      </p:sp>
    </p:spTree>
    <p:extLst>
      <p:ext uri="{BB962C8B-B14F-4D97-AF65-F5344CB8AC3E}">
        <p14:creationId xmlns:p14="http://schemas.microsoft.com/office/powerpoint/2010/main" val="3308049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28214F-EB73-85CF-67D6-DC42FE78CB16}"/>
              </a:ext>
            </a:extLst>
          </p:cNvPr>
          <p:cNvSpPr>
            <a:spLocks noGrp="1"/>
          </p:cNvSpPr>
          <p:nvPr>
            <p:ph type="title"/>
          </p:nvPr>
        </p:nvSpPr>
        <p:spPr/>
        <p:txBody>
          <a:bodyPr>
            <a:normAutofit/>
          </a:bodyPr>
          <a:lstStyle/>
          <a:p>
            <a:r>
              <a:rPr lang="en-US" sz="3600" b="1" dirty="0">
                <a:solidFill>
                  <a:srgbClr val="E95332"/>
                </a:solidFill>
                <a:latin typeface="Candara" panose="020E0502030303020204" pitchFamily="34" charset="0"/>
              </a:rPr>
              <a:t>Let’s see </a:t>
            </a:r>
            <a:r>
              <a:rPr lang="en-US" sz="3600" b="1" dirty="0" err="1">
                <a:solidFill>
                  <a:srgbClr val="E95332"/>
                </a:solidFill>
                <a:latin typeface="Candara" panose="020E0502030303020204" pitchFamily="34" charset="0"/>
              </a:rPr>
              <a:t>Kiali</a:t>
            </a:r>
            <a:r>
              <a:rPr lang="en-US" sz="3600" b="1" dirty="0">
                <a:solidFill>
                  <a:srgbClr val="E95332"/>
                </a:solidFill>
                <a:latin typeface="Candara" panose="020E0502030303020204" pitchFamily="34" charset="0"/>
              </a:rPr>
              <a:t> in action</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A9A93D04-88E8-5CE8-0904-7FE4DB509D90}"/>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Mesh visualization </a:t>
            </a:r>
          </a:p>
          <a:p>
            <a:r>
              <a:rPr lang="en-IN" sz="2400" dirty="0">
                <a:latin typeface="Arial" panose="020B0604020202020204" pitchFamily="34" charset="0"/>
                <a:cs typeface="Arial" panose="020B0604020202020204" pitchFamily="34" charset="0"/>
              </a:rPr>
              <a:t>Fault Injection</a:t>
            </a:r>
          </a:p>
          <a:p>
            <a:r>
              <a:rPr lang="en-IN" sz="2400" dirty="0">
                <a:latin typeface="Arial" panose="020B0604020202020204" pitchFamily="34" charset="0"/>
                <a:cs typeface="Arial" panose="020B0604020202020204" pitchFamily="34" charset="0"/>
              </a:rPr>
              <a:t>Configuration Validation</a:t>
            </a:r>
          </a:p>
          <a:p>
            <a:r>
              <a:rPr lang="en-IN" sz="2400" dirty="0">
                <a:latin typeface="Arial" panose="020B0604020202020204" pitchFamily="34" charset="0"/>
                <a:cs typeface="Arial" panose="020B0604020202020204" pitchFamily="34" charset="0"/>
              </a:rPr>
              <a:t>Configure routing rules</a:t>
            </a:r>
          </a:p>
          <a:p>
            <a:r>
              <a:rPr lang="en-IN" sz="2400" dirty="0">
                <a:latin typeface="Arial" panose="020B0604020202020204" pitchFamily="34" charset="0"/>
                <a:cs typeface="Arial" panose="020B0604020202020204" pitchFamily="34" charset="0"/>
              </a:rPr>
              <a:t>Tracing</a:t>
            </a:r>
          </a:p>
          <a:p>
            <a:r>
              <a:rPr lang="en-IN" sz="2400" dirty="0">
                <a:latin typeface="Arial" panose="020B0604020202020204" pitchFamily="34" charset="0"/>
                <a:cs typeface="Arial" panose="020B0604020202020204" pitchFamily="34" charset="0"/>
              </a:rPr>
              <a:t>Traffic stats </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60826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62592-03FB-AF86-EC36-E9C857C54A8B}"/>
              </a:ext>
            </a:extLst>
          </p:cNvPr>
          <p:cNvSpPr>
            <a:spLocks noGrp="1"/>
          </p:cNvSpPr>
          <p:nvPr>
            <p:ph type="title"/>
          </p:nvPr>
        </p:nvSpPr>
        <p:spPr/>
        <p:txBody>
          <a:bodyPr>
            <a:normAutofit/>
          </a:bodyPr>
          <a:lstStyle/>
          <a:p>
            <a:r>
              <a:rPr lang="en-IN" sz="3600" b="1" dirty="0" err="1">
                <a:solidFill>
                  <a:srgbClr val="E95332"/>
                </a:solidFill>
                <a:latin typeface="Candara" panose="020E0502030303020204" pitchFamily="34" charset="0"/>
              </a:rPr>
              <a:t>Bookinfo</a:t>
            </a:r>
            <a:r>
              <a:rPr lang="en-IN" sz="3600" b="1" dirty="0">
                <a:solidFill>
                  <a:srgbClr val="E95332"/>
                </a:solidFill>
                <a:latin typeface="Candara" panose="020E0502030303020204" pitchFamily="34" charset="0"/>
              </a:rPr>
              <a:t> example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E21567BD-DA58-2BD6-D56D-0703D8A42F72}"/>
              </a:ext>
            </a:extLst>
          </p:cNvPr>
          <p:cNvPicPr>
            <a:picLocks noChangeAspect="1"/>
          </p:cNvPicPr>
          <p:nvPr/>
        </p:nvPicPr>
        <p:blipFill>
          <a:blip r:embed="rId2"/>
          <a:stretch>
            <a:fillRect/>
          </a:stretch>
        </p:blipFill>
        <p:spPr>
          <a:xfrm>
            <a:off x="969570" y="1488662"/>
            <a:ext cx="9913495" cy="4553919"/>
          </a:xfrm>
          <a:prstGeom prst="rect">
            <a:avLst/>
          </a:prstGeom>
          <a:ln>
            <a:solidFill>
              <a:schemeClr val="tx1"/>
            </a:solidFill>
          </a:ln>
        </p:spPr>
      </p:pic>
    </p:spTree>
    <p:extLst>
      <p:ext uri="{BB962C8B-B14F-4D97-AF65-F5344CB8AC3E}">
        <p14:creationId xmlns:p14="http://schemas.microsoft.com/office/powerpoint/2010/main" val="16473520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1EADF0-8702-4574-D414-88D739D4D0B0}"/>
              </a:ext>
            </a:extLst>
          </p:cNvPr>
          <p:cNvSpPr>
            <a:spLocks noGrp="1"/>
          </p:cNvSpPr>
          <p:nvPr>
            <p:ph type="title"/>
          </p:nvPr>
        </p:nvSpPr>
        <p:spPr/>
        <p:txBody>
          <a:bodyPr>
            <a:normAutofit/>
          </a:bodyPr>
          <a:lstStyle/>
          <a:p>
            <a:r>
              <a:rPr lang="en-IN" sz="3600" b="1" dirty="0" err="1">
                <a:solidFill>
                  <a:srgbClr val="E95332"/>
                </a:solidFill>
                <a:latin typeface="Candara" panose="020E0502030303020204" pitchFamily="34" charset="0"/>
              </a:rPr>
              <a:t>Bookinfo</a:t>
            </a:r>
            <a:r>
              <a:rPr lang="en-IN" sz="3600" b="1" dirty="0">
                <a:solidFill>
                  <a:srgbClr val="E95332"/>
                </a:solidFill>
                <a:latin typeface="Candara" panose="020E0502030303020204" pitchFamily="34" charset="0"/>
              </a:rPr>
              <a:t> on </a:t>
            </a:r>
            <a:r>
              <a:rPr lang="en-IN" sz="3600" b="1" dirty="0" err="1">
                <a:solidFill>
                  <a:srgbClr val="E95332"/>
                </a:solidFill>
                <a:latin typeface="Candara" panose="020E0502030303020204" pitchFamily="34" charset="0"/>
              </a:rPr>
              <a:t>Kiali</a:t>
            </a:r>
            <a:r>
              <a:rPr lang="en-IN" sz="3600" b="1" dirty="0">
                <a:solidFill>
                  <a:srgbClr val="E95332"/>
                </a:solidFill>
                <a:latin typeface="Candara" panose="020E0502030303020204" pitchFamily="34" charset="0"/>
              </a:rPr>
              <a:t>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89A03793-FE8E-AC9E-943E-293FA594EFDA}"/>
              </a:ext>
            </a:extLst>
          </p:cNvPr>
          <p:cNvPicPr>
            <a:picLocks noChangeAspect="1"/>
          </p:cNvPicPr>
          <p:nvPr/>
        </p:nvPicPr>
        <p:blipFill>
          <a:blip r:embed="rId2"/>
          <a:stretch>
            <a:fillRect/>
          </a:stretch>
        </p:blipFill>
        <p:spPr>
          <a:xfrm>
            <a:off x="1289154" y="1678899"/>
            <a:ext cx="9368853" cy="4175146"/>
          </a:xfrm>
          <a:prstGeom prst="rect">
            <a:avLst/>
          </a:prstGeom>
          <a:ln>
            <a:solidFill>
              <a:schemeClr val="tx1"/>
            </a:solidFill>
          </a:ln>
        </p:spPr>
      </p:pic>
    </p:spTree>
    <p:extLst>
      <p:ext uri="{BB962C8B-B14F-4D97-AF65-F5344CB8AC3E}">
        <p14:creationId xmlns:p14="http://schemas.microsoft.com/office/powerpoint/2010/main" val="3281104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433406-808A-18F2-973A-EEB05A0B1B09}"/>
              </a:ext>
            </a:extLst>
          </p:cNvPr>
          <p:cNvSpPr>
            <a:spLocks noGrp="1"/>
          </p:cNvSpPr>
          <p:nvPr>
            <p:ph type="ctrTitle" idx="4294967295"/>
          </p:nvPr>
        </p:nvSpPr>
        <p:spPr>
          <a:xfrm>
            <a:off x="914400" y="2653253"/>
            <a:ext cx="10363200" cy="1150938"/>
          </a:xfrm>
        </p:spPr>
        <p:txBody>
          <a:bodyPr>
            <a:normAutofit/>
          </a:bodyPr>
          <a:lstStyle/>
          <a:p>
            <a:pPr algn="ctr"/>
            <a:r>
              <a:rPr lang="en-IN" b="1" dirty="0" err="1">
                <a:solidFill>
                  <a:srgbClr val="E95332"/>
                </a:solidFill>
                <a:latin typeface="Arial" panose="020B0604020202020204" pitchFamily="34" charset="0"/>
                <a:cs typeface="Arial" panose="020B0604020202020204" pitchFamily="34" charset="0"/>
              </a:rPr>
              <a:t>Kiali</a:t>
            </a:r>
            <a:r>
              <a:rPr lang="en-IN" b="1" dirty="0">
                <a:solidFill>
                  <a:srgbClr val="E95332"/>
                </a:solidFill>
                <a:latin typeface="Arial" panose="020B0604020202020204" pitchFamily="34" charset="0"/>
                <a:cs typeface="Arial" panose="020B0604020202020204" pitchFamily="34" charset="0"/>
              </a:rPr>
              <a:t> Features </a:t>
            </a:r>
            <a:endParaRPr lang="x-none" b="1" dirty="0">
              <a:solidFill>
                <a:srgbClr val="E9533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25176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475A4-DDD5-B248-0FF1-D1B3D32ED32B}"/>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Overview page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4E1A4146-39BA-C67E-12A1-6D4ACE3BEECF}"/>
              </a:ext>
            </a:extLst>
          </p:cNvPr>
          <p:cNvPicPr>
            <a:picLocks noChangeAspect="1"/>
          </p:cNvPicPr>
          <p:nvPr/>
        </p:nvPicPr>
        <p:blipFill>
          <a:blip r:embed="rId2"/>
          <a:stretch>
            <a:fillRect/>
          </a:stretch>
        </p:blipFill>
        <p:spPr>
          <a:xfrm>
            <a:off x="1588957" y="1489435"/>
            <a:ext cx="9129009" cy="4440025"/>
          </a:xfrm>
          <a:prstGeom prst="rect">
            <a:avLst/>
          </a:prstGeom>
          <a:ln>
            <a:solidFill>
              <a:schemeClr val="tx1"/>
            </a:solidFill>
          </a:ln>
        </p:spPr>
      </p:pic>
    </p:spTree>
    <p:extLst>
      <p:ext uri="{BB962C8B-B14F-4D97-AF65-F5344CB8AC3E}">
        <p14:creationId xmlns:p14="http://schemas.microsoft.com/office/powerpoint/2010/main" val="101660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F5314-743F-2DC9-C55D-8E47012A8BB2}"/>
              </a:ext>
            </a:extLst>
          </p:cNvPr>
          <p:cNvSpPr>
            <a:spLocks noGrp="1"/>
          </p:cNvSpPr>
          <p:nvPr>
            <p:ph type="title"/>
          </p:nvPr>
        </p:nvSpPr>
        <p:spPr/>
        <p:txBody>
          <a:bodyPr/>
          <a:lstStyle/>
          <a:p>
            <a:r>
              <a:rPr lang="en-IN" sz="3600" b="1" dirty="0">
                <a:solidFill>
                  <a:srgbClr val="E95332"/>
                </a:solidFill>
                <a:latin typeface="Candara" panose="020E0502030303020204" pitchFamily="34" charset="0"/>
              </a:rPr>
              <a:t>Things To Consider</a:t>
            </a:r>
            <a:endParaRPr lang="x-none" sz="3600" b="1" dirty="0">
              <a:solidFill>
                <a:srgbClr val="E95332"/>
              </a:solidFill>
              <a:latin typeface="Candara" panose="020E0502030303020204" pitchFamily="34" charset="0"/>
            </a:endParaRPr>
          </a:p>
        </p:txBody>
      </p:sp>
      <p:sp>
        <p:nvSpPr>
          <p:cNvPr id="3" name="Text Placeholder 2">
            <a:extLst>
              <a:ext uri="{FF2B5EF4-FFF2-40B4-BE49-F238E27FC236}">
                <a16:creationId xmlns="" xmlns:a16="http://schemas.microsoft.com/office/drawing/2014/main" id="{28EB9312-8CC7-CABD-4483-919DE88B2583}"/>
              </a:ext>
            </a:extLst>
          </p:cNvPr>
          <p:cNvSpPr>
            <a:spLocks noGrp="1"/>
          </p:cNvSpPr>
          <p:nvPr>
            <p:ph idx="1"/>
          </p:nvPr>
        </p:nvSpPr>
        <p:spPr/>
        <p:txBody>
          <a:bodyPr/>
          <a:lstStyle/>
          <a:p>
            <a:pPr>
              <a:buFont typeface="Arial" panose="020B0604020202020204" pitchFamily="34" charset="0"/>
              <a:buChar char="•"/>
            </a:pPr>
            <a:r>
              <a:rPr lang="en-IN" sz="2400" dirty="0">
                <a:latin typeface="Arial" panose="020B0604020202020204" pitchFamily="34" charset="0"/>
                <a:cs typeface="Arial" panose="020B0604020202020204" pitchFamily="34" charset="0"/>
              </a:rPr>
              <a:t>Security</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Canary deployments</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A/B testing</a:t>
            </a:r>
          </a:p>
          <a:p>
            <a:pPr>
              <a:buFont typeface="Arial" panose="020B0604020202020204" pitchFamily="34" charset="0"/>
              <a:buChar char="•"/>
            </a:pPr>
            <a:r>
              <a:rPr lang="en-IN" sz="2400" dirty="0">
                <a:latin typeface="Arial" panose="020B0604020202020204" pitchFamily="34" charset="0"/>
                <a:cs typeface="Arial" panose="020B0604020202020204" pitchFamily="34" charset="0"/>
              </a:rPr>
              <a:t>Circuit breaking</a:t>
            </a:r>
            <a:endParaRPr lang="x-non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0689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158590-1004-3810-DD9E-0E0D2388228A}"/>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Mesh Topology Graph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77C54655-ADA3-AE4B-7BE7-0AA1E49BE519}"/>
              </a:ext>
            </a:extLst>
          </p:cNvPr>
          <p:cNvPicPr>
            <a:picLocks noChangeAspect="1"/>
          </p:cNvPicPr>
          <p:nvPr/>
        </p:nvPicPr>
        <p:blipFill>
          <a:blip r:embed="rId2"/>
          <a:stretch>
            <a:fillRect/>
          </a:stretch>
        </p:blipFill>
        <p:spPr>
          <a:xfrm>
            <a:off x="1079292" y="1545997"/>
            <a:ext cx="10088380" cy="4430598"/>
          </a:xfrm>
          <a:prstGeom prst="rect">
            <a:avLst/>
          </a:prstGeom>
          <a:ln>
            <a:solidFill>
              <a:schemeClr val="tx1"/>
            </a:solidFill>
          </a:ln>
        </p:spPr>
      </p:pic>
    </p:spTree>
    <p:extLst>
      <p:ext uri="{BB962C8B-B14F-4D97-AF65-F5344CB8AC3E}">
        <p14:creationId xmlns:p14="http://schemas.microsoft.com/office/powerpoint/2010/main" val="5890964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08DA51-58CB-5CDB-8BFD-57EDAC2BAF28}"/>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Hide and Seek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A9122848-85EC-80F5-F9FF-B22BD799764A}"/>
              </a:ext>
            </a:extLst>
          </p:cNvPr>
          <p:cNvPicPr>
            <a:picLocks noChangeAspect="1"/>
          </p:cNvPicPr>
          <p:nvPr/>
        </p:nvPicPr>
        <p:blipFill>
          <a:blip r:embed="rId2"/>
          <a:stretch>
            <a:fillRect/>
          </a:stretch>
        </p:blipFill>
        <p:spPr>
          <a:xfrm>
            <a:off x="854439" y="1583704"/>
            <a:ext cx="10538086" cy="4355184"/>
          </a:xfrm>
          <a:prstGeom prst="rect">
            <a:avLst/>
          </a:prstGeom>
          <a:ln>
            <a:solidFill>
              <a:schemeClr val="tx1"/>
            </a:solidFill>
          </a:ln>
        </p:spPr>
      </p:pic>
    </p:spTree>
    <p:extLst>
      <p:ext uri="{BB962C8B-B14F-4D97-AF65-F5344CB8AC3E}">
        <p14:creationId xmlns:p14="http://schemas.microsoft.com/office/powerpoint/2010/main" val="6500051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BFFE6-6D57-51CE-9FB2-F334325AFA23}"/>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Details Page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0E6D85F8-68DA-4964-AD6F-E4AA5DEDDC0F}"/>
              </a:ext>
            </a:extLst>
          </p:cNvPr>
          <p:cNvPicPr>
            <a:picLocks noChangeAspect="1"/>
          </p:cNvPicPr>
          <p:nvPr/>
        </p:nvPicPr>
        <p:blipFill>
          <a:blip r:embed="rId2"/>
          <a:stretch>
            <a:fillRect/>
          </a:stretch>
        </p:blipFill>
        <p:spPr>
          <a:xfrm>
            <a:off x="609600" y="1517715"/>
            <a:ext cx="10827895" cy="4355183"/>
          </a:xfrm>
          <a:prstGeom prst="rect">
            <a:avLst/>
          </a:prstGeom>
        </p:spPr>
      </p:pic>
    </p:spTree>
    <p:extLst>
      <p:ext uri="{BB962C8B-B14F-4D97-AF65-F5344CB8AC3E}">
        <p14:creationId xmlns:p14="http://schemas.microsoft.com/office/powerpoint/2010/main" val="27270339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5AABB0-2205-62F5-E5AA-DA32F1A391AC}"/>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Viewing Logs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4798B763-5615-C963-DE02-E26C3C7FC67A}"/>
              </a:ext>
            </a:extLst>
          </p:cNvPr>
          <p:cNvPicPr>
            <a:picLocks noChangeAspect="1"/>
          </p:cNvPicPr>
          <p:nvPr/>
        </p:nvPicPr>
        <p:blipFill>
          <a:blip r:embed="rId2"/>
          <a:stretch>
            <a:fillRect/>
          </a:stretch>
        </p:blipFill>
        <p:spPr>
          <a:xfrm>
            <a:off x="1019332" y="1404594"/>
            <a:ext cx="10253272" cy="4562573"/>
          </a:xfrm>
          <a:prstGeom prst="rect">
            <a:avLst/>
          </a:prstGeom>
          <a:ln>
            <a:solidFill>
              <a:schemeClr val="tx1"/>
            </a:solidFill>
          </a:ln>
        </p:spPr>
      </p:pic>
    </p:spTree>
    <p:extLst>
      <p:ext uri="{BB962C8B-B14F-4D97-AF65-F5344CB8AC3E}">
        <p14:creationId xmlns:p14="http://schemas.microsoft.com/office/powerpoint/2010/main" val="6339247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28409-F8B7-10D0-1B18-CC2BAEA179AB}"/>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Runtime metric dashboards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941D7DC6-C3F3-DEA4-338C-0C045A128D17}"/>
              </a:ext>
            </a:extLst>
          </p:cNvPr>
          <p:cNvPicPr>
            <a:picLocks noChangeAspect="1"/>
          </p:cNvPicPr>
          <p:nvPr/>
        </p:nvPicPr>
        <p:blipFill>
          <a:blip r:embed="rId2"/>
          <a:stretch>
            <a:fillRect/>
          </a:stretch>
        </p:blipFill>
        <p:spPr>
          <a:xfrm>
            <a:off x="884420" y="1611984"/>
            <a:ext cx="10088380" cy="4449451"/>
          </a:xfrm>
          <a:prstGeom prst="rect">
            <a:avLst/>
          </a:prstGeom>
          <a:ln>
            <a:solidFill>
              <a:schemeClr val="tx1"/>
            </a:solidFill>
          </a:ln>
        </p:spPr>
      </p:pic>
    </p:spTree>
    <p:extLst>
      <p:ext uri="{BB962C8B-B14F-4D97-AF65-F5344CB8AC3E}">
        <p14:creationId xmlns:p14="http://schemas.microsoft.com/office/powerpoint/2010/main" val="6243252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65BB1-9B8B-98C2-A2F2-3C8925843D74}"/>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Weighted Routing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37D29DF7-096D-CF8B-A0A7-CE0102C5FA00}"/>
              </a:ext>
            </a:extLst>
          </p:cNvPr>
          <p:cNvPicPr>
            <a:picLocks noChangeAspect="1"/>
          </p:cNvPicPr>
          <p:nvPr/>
        </p:nvPicPr>
        <p:blipFill>
          <a:blip r:embed="rId2"/>
          <a:stretch>
            <a:fillRect/>
          </a:stretch>
        </p:blipFill>
        <p:spPr>
          <a:xfrm>
            <a:off x="854439" y="1536569"/>
            <a:ext cx="10148341" cy="4675695"/>
          </a:xfrm>
          <a:prstGeom prst="rect">
            <a:avLst/>
          </a:prstGeom>
          <a:ln>
            <a:solidFill>
              <a:schemeClr val="tx1"/>
            </a:solidFill>
          </a:ln>
        </p:spPr>
      </p:pic>
    </p:spTree>
    <p:extLst>
      <p:ext uri="{BB962C8B-B14F-4D97-AF65-F5344CB8AC3E}">
        <p14:creationId xmlns:p14="http://schemas.microsoft.com/office/powerpoint/2010/main" val="31527681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85BF03-AA56-7A96-1590-D304A57DFB26}"/>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Configuration validations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5B87AE87-3051-127D-64E6-405346A041CC}"/>
              </a:ext>
            </a:extLst>
          </p:cNvPr>
          <p:cNvPicPr>
            <a:picLocks noChangeAspect="1"/>
          </p:cNvPicPr>
          <p:nvPr/>
        </p:nvPicPr>
        <p:blipFill>
          <a:blip r:embed="rId2"/>
          <a:stretch>
            <a:fillRect/>
          </a:stretch>
        </p:blipFill>
        <p:spPr>
          <a:xfrm>
            <a:off x="1109272" y="1545996"/>
            <a:ext cx="9953469" cy="4449451"/>
          </a:xfrm>
          <a:prstGeom prst="rect">
            <a:avLst/>
          </a:prstGeom>
          <a:ln>
            <a:solidFill>
              <a:schemeClr val="tx1"/>
            </a:solidFill>
          </a:ln>
        </p:spPr>
      </p:pic>
    </p:spTree>
    <p:extLst>
      <p:ext uri="{BB962C8B-B14F-4D97-AF65-F5344CB8AC3E}">
        <p14:creationId xmlns:p14="http://schemas.microsoft.com/office/powerpoint/2010/main" val="19948796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561B73-840C-0E76-D8F6-3467E3BB646B}"/>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Tracing (integration with Jaeger)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56436185-A0AF-8170-04F6-C823148E1A44}"/>
              </a:ext>
            </a:extLst>
          </p:cNvPr>
          <p:cNvPicPr>
            <a:picLocks noChangeAspect="1"/>
          </p:cNvPicPr>
          <p:nvPr/>
        </p:nvPicPr>
        <p:blipFill>
          <a:blip r:embed="rId2"/>
          <a:stretch>
            <a:fillRect/>
          </a:stretch>
        </p:blipFill>
        <p:spPr>
          <a:xfrm>
            <a:off x="1004341" y="1545996"/>
            <a:ext cx="10028420" cy="4543720"/>
          </a:xfrm>
          <a:prstGeom prst="rect">
            <a:avLst/>
          </a:prstGeom>
          <a:ln>
            <a:solidFill>
              <a:schemeClr val="tx1"/>
            </a:solidFill>
          </a:ln>
        </p:spPr>
      </p:pic>
    </p:spTree>
    <p:extLst>
      <p:ext uri="{BB962C8B-B14F-4D97-AF65-F5344CB8AC3E}">
        <p14:creationId xmlns:p14="http://schemas.microsoft.com/office/powerpoint/2010/main" val="16638367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5198D-9954-251B-A305-CF5D3322F4EA}"/>
              </a:ext>
            </a:extLst>
          </p:cNvPr>
          <p:cNvSpPr>
            <a:spLocks noGrp="1"/>
          </p:cNvSpPr>
          <p:nvPr>
            <p:ph type="title"/>
          </p:nvPr>
        </p:nvSpPr>
        <p:spPr/>
        <p:txBody>
          <a:bodyPr>
            <a:normAutofit/>
          </a:bodyPr>
          <a:lstStyle/>
          <a:p>
            <a:r>
              <a:rPr lang="en-IN" sz="3600" b="1" dirty="0">
                <a:solidFill>
                  <a:srgbClr val="E95332"/>
                </a:solidFill>
                <a:latin typeface="Candara" panose="020E0502030303020204" pitchFamily="34" charset="0"/>
              </a:rPr>
              <a:t>Visualizing security </a:t>
            </a:r>
            <a:endParaRPr lang="x-none" sz="3600" b="1" dirty="0">
              <a:solidFill>
                <a:srgbClr val="E95332"/>
              </a:solidFill>
              <a:latin typeface="Candara" panose="020E0502030303020204" pitchFamily="34" charset="0"/>
            </a:endParaRPr>
          </a:p>
        </p:txBody>
      </p:sp>
      <p:sp>
        <p:nvSpPr>
          <p:cNvPr id="4" name="Content Placeholder 3"/>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B8D91C44-72B6-9AB1-7486-858E57071C8D}"/>
              </a:ext>
            </a:extLst>
          </p:cNvPr>
          <p:cNvPicPr>
            <a:picLocks noChangeAspect="1"/>
          </p:cNvPicPr>
          <p:nvPr/>
        </p:nvPicPr>
        <p:blipFill>
          <a:blip r:embed="rId3"/>
          <a:stretch>
            <a:fillRect/>
          </a:stretch>
        </p:blipFill>
        <p:spPr>
          <a:xfrm>
            <a:off x="1004341" y="1498862"/>
            <a:ext cx="10013429" cy="4524866"/>
          </a:xfrm>
          <a:prstGeom prst="rect">
            <a:avLst/>
          </a:prstGeom>
          <a:ln>
            <a:solidFill>
              <a:schemeClr val="tx1"/>
            </a:solidFill>
          </a:ln>
        </p:spPr>
      </p:pic>
    </p:spTree>
    <p:extLst>
      <p:ext uri="{BB962C8B-B14F-4D97-AF65-F5344CB8AC3E}">
        <p14:creationId xmlns:p14="http://schemas.microsoft.com/office/powerpoint/2010/main" val="3975416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7BC25-94A8-C75B-23A0-2D2010B06328}"/>
              </a:ext>
            </a:extLst>
          </p:cNvPr>
          <p:cNvSpPr>
            <a:spLocks noGrp="1"/>
          </p:cNvSpPr>
          <p:nvPr>
            <p:ph type="ctrTitle" idx="4294967295"/>
          </p:nvPr>
        </p:nvSpPr>
        <p:spPr>
          <a:xfrm>
            <a:off x="801278" y="2277506"/>
            <a:ext cx="10363200" cy="1539875"/>
          </a:xfrm>
        </p:spPr>
        <p:txBody>
          <a:bodyPr>
            <a:normAutofit/>
          </a:bodyPr>
          <a:lstStyle/>
          <a:p>
            <a:pPr algn="ctr"/>
            <a:r>
              <a:rPr lang="en-IN" sz="3600" b="1" dirty="0">
                <a:solidFill>
                  <a:srgbClr val="E95332"/>
                </a:solidFill>
                <a:latin typeface="Candara" panose="020E0502030303020204" pitchFamily="34" charset="0"/>
              </a:rPr>
              <a:t>THANK YOU</a:t>
            </a:r>
            <a:endParaRPr lang="x-none" sz="3600" b="1" dirty="0">
              <a:solidFill>
                <a:srgbClr val="E95332"/>
              </a:solidFill>
              <a:latin typeface="Candara" panose="020E0502030303020204" pitchFamily="34" charset="0"/>
            </a:endParaRPr>
          </a:p>
        </p:txBody>
      </p:sp>
    </p:spTree>
    <p:extLst>
      <p:ext uri="{BB962C8B-B14F-4D97-AF65-F5344CB8AC3E}">
        <p14:creationId xmlns:p14="http://schemas.microsoft.com/office/powerpoint/2010/main" val="951385845"/>
      </p:ext>
    </p:extLst>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91C32C90-599E-454B-98E5-B22DB3D48C9A}" vid="{49F526ED-6D8D-4C0D-802A-3AA37AD7BA3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1303</TotalTime>
  <Words>2872</Words>
  <Application>Microsoft Office PowerPoint</Application>
  <PresentationFormat>Widescreen</PresentationFormat>
  <Paragraphs>812</Paragraphs>
  <Slides>99</Slides>
  <Notes>11</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99</vt:i4>
      </vt:variant>
    </vt:vector>
  </HeadingPairs>
  <TitlesOfParts>
    <vt:vector size="107" baseType="lpstr">
      <vt:lpstr>Arial</vt:lpstr>
      <vt:lpstr>Calibri</vt:lpstr>
      <vt:lpstr>Calibri Light</vt:lpstr>
      <vt:lpstr>Candara</vt:lpstr>
      <vt:lpstr>Courier New</vt:lpstr>
      <vt:lpstr>Wingdings</vt:lpstr>
      <vt:lpstr>Theme1</vt:lpstr>
      <vt:lpstr>1_Office Theme</vt:lpstr>
      <vt:lpstr>PowerPoint Presentation</vt:lpstr>
      <vt:lpstr>Microservices</vt:lpstr>
      <vt:lpstr>Architecture</vt:lpstr>
      <vt:lpstr>The Trade Off</vt:lpstr>
      <vt:lpstr>Microservices Are Hard</vt:lpstr>
      <vt:lpstr>Things To Consider</vt:lpstr>
      <vt:lpstr>Things To Consider</vt:lpstr>
      <vt:lpstr>Things To Consider</vt:lpstr>
      <vt:lpstr>Things To Consider</vt:lpstr>
      <vt:lpstr>Things To Consider</vt:lpstr>
      <vt:lpstr>Things To Consider</vt:lpstr>
      <vt:lpstr>Things To Consider</vt:lpstr>
      <vt:lpstr>Things To Consider</vt:lpstr>
      <vt:lpstr>PowerPoint Presentation</vt:lpstr>
      <vt:lpstr>PowerPoint Presentation</vt:lpstr>
      <vt:lpstr>Service Mesh</vt:lpstr>
      <vt:lpstr>Evolution of application architecture … How did we get to service mesh? </vt:lpstr>
      <vt:lpstr>Monolith application</vt:lpstr>
      <vt:lpstr>Application modules</vt:lpstr>
      <vt:lpstr>Multiple processes</vt:lpstr>
      <vt:lpstr>Microservices</vt:lpstr>
      <vt:lpstr>A shift in Application Packaging and Runtime </vt:lpstr>
      <vt:lpstr>Containerizing an app </vt:lpstr>
      <vt:lpstr>Run multiple containers </vt:lpstr>
      <vt:lpstr>Orchestrate containers </vt:lpstr>
      <vt:lpstr>Container orchestration platforms </vt:lpstr>
      <vt:lpstr>Kubernetes building blocks (some…)</vt:lpstr>
      <vt:lpstr>Microservices - the Kubernetes way</vt:lpstr>
      <vt:lpstr>High Complexity </vt:lpstr>
      <vt:lpstr>Multiple points of failure</vt:lpstr>
      <vt:lpstr>Challenges</vt:lpstr>
      <vt:lpstr>Service mesh to the rescue </vt:lpstr>
      <vt:lpstr>What is a service mesh</vt:lpstr>
      <vt:lpstr>Istio  ... Open source service mesh </vt:lpstr>
      <vt:lpstr>The dry facts </vt:lpstr>
      <vt:lpstr>Istio features</vt:lpstr>
      <vt:lpstr>Important Terminology</vt:lpstr>
      <vt:lpstr>Before Istio </vt:lpstr>
      <vt:lpstr> Istio </vt:lpstr>
      <vt:lpstr>Istio</vt:lpstr>
      <vt:lpstr>Istio</vt:lpstr>
      <vt:lpstr>PowerPoint Presentation</vt:lpstr>
      <vt:lpstr>Intelligent Routing And Load Balancing</vt:lpstr>
      <vt:lpstr>Resilience Across Languages And Platforms</vt:lpstr>
      <vt:lpstr>Fleet-wide Policy Enforcement</vt:lpstr>
      <vt:lpstr>In-depth Telemetry And Reporting</vt:lpstr>
      <vt:lpstr>Architecture </vt:lpstr>
      <vt:lpstr>Istio Architecture </vt:lpstr>
      <vt:lpstr>Istio Architecture </vt:lpstr>
      <vt:lpstr>Envoy</vt:lpstr>
      <vt:lpstr>Istio Traffic Management </vt:lpstr>
      <vt:lpstr>Virtual Services </vt:lpstr>
      <vt:lpstr>How to work with Virtual Services </vt:lpstr>
      <vt:lpstr>Destination Rules</vt:lpstr>
      <vt:lpstr>Gateways </vt:lpstr>
      <vt:lpstr>Service Entries </vt:lpstr>
      <vt:lpstr>Sidecar Proxy</vt:lpstr>
      <vt:lpstr>How is the sidecar injected?</vt:lpstr>
      <vt:lpstr>Istio architecture </vt:lpstr>
      <vt:lpstr>Sidecar Proxy in Istio and Kubernetes </vt:lpstr>
      <vt:lpstr>With Istio - sidecar intercepts all traffic</vt:lpstr>
      <vt:lpstr>Istio routing in Kubernetes</vt:lpstr>
      <vt:lpstr>Different routing scenarios </vt:lpstr>
      <vt:lpstr>Weighted Routing with Istio - A/B</vt:lpstr>
      <vt:lpstr>Weighted Routing - Canary</vt:lpstr>
      <vt:lpstr>Matching Routing with Istio</vt:lpstr>
      <vt:lpstr>Mirroring traffic</vt:lpstr>
      <vt:lpstr>"Anything that can go wrong will go wrong“   (Murphy’s law) </vt:lpstr>
      <vt:lpstr>PowerPoint Presentation</vt:lpstr>
      <vt:lpstr>Chaos engineering with Istio</vt:lpstr>
      <vt:lpstr>Inject delay</vt:lpstr>
      <vt:lpstr>Inject Error</vt:lpstr>
      <vt:lpstr>Circuit breaker </vt:lpstr>
      <vt:lpstr>Outlier detection</vt:lpstr>
      <vt:lpstr>Authorization and Authentication</vt:lpstr>
      <vt:lpstr>Security</vt:lpstr>
      <vt:lpstr>Configuration objects</vt:lpstr>
      <vt:lpstr>Configuration Yaml example</vt:lpstr>
      <vt:lpstr>New set of challenges </vt:lpstr>
      <vt:lpstr>Kiali  … Open source  Istio service mesh observability </vt:lpstr>
      <vt:lpstr>Dry facts</vt:lpstr>
      <vt:lpstr>Kiali Features</vt:lpstr>
      <vt:lpstr>A picture is worth a thousand yamls </vt:lpstr>
      <vt:lpstr>Demos based on Bookinfo example </vt:lpstr>
      <vt:lpstr>Let’s see Kiali in action</vt:lpstr>
      <vt:lpstr>Bookinfo example </vt:lpstr>
      <vt:lpstr>Bookinfo on Kiali </vt:lpstr>
      <vt:lpstr>Kiali Features </vt:lpstr>
      <vt:lpstr>Overview page </vt:lpstr>
      <vt:lpstr>Mesh Topology Graph </vt:lpstr>
      <vt:lpstr>Hide and Seek </vt:lpstr>
      <vt:lpstr>Details Page </vt:lpstr>
      <vt:lpstr>Viewing Logs </vt:lpstr>
      <vt:lpstr>Runtime metric dashboards </vt:lpstr>
      <vt:lpstr>Weighted Routing </vt:lpstr>
      <vt:lpstr>Configuration validations </vt:lpstr>
      <vt:lpstr>Tracing (integration with Jaeger) </vt:lpstr>
      <vt:lpstr>Visualizing security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service mesh with Istio and Kiali</dc:title>
  <dc:creator>Pooja</dc:creator>
  <cp:lastModifiedBy>Admin</cp:lastModifiedBy>
  <cp:revision>74</cp:revision>
  <dcterms:created xsi:type="dcterms:W3CDTF">2023-01-30T07:04:53Z</dcterms:created>
  <dcterms:modified xsi:type="dcterms:W3CDTF">2023-12-06T18:24:44Z</dcterms:modified>
</cp:coreProperties>
</file>