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2153025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wayam-spec-cyber/Stegnogra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u="sng"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368940" y="3711294"/>
            <a:ext cx="7980183" cy="2554545"/>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 -</a:t>
            </a:r>
          </a:p>
          <a:p>
            <a:r>
              <a:rPr lang="en-US" sz="2800" b="1" dirty="0">
                <a:solidFill>
                  <a:schemeClr val="accent1">
                    <a:lumMod val="75000"/>
                  </a:schemeClr>
                </a:solidFill>
                <a:latin typeface="Arial"/>
                <a:cs typeface="Arial"/>
              </a:rPr>
              <a:t>Student Name : Swayam Kamble</a:t>
            </a:r>
          </a:p>
          <a:p>
            <a:r>
              <a:rPr lang="en-US" sz="2800" b="1" dirty="0">
                <a:solidFill>
                  <a:schemeClr val="accent1">
                    <a:lumMod val="75000"/>
                  </a:schemeClr>
                </a:solidFill>
                <a:latin typeface="Arial"/>
                <a:cs typeface="Arial"/>
              </a:rPr>
              <a:t>College Name : Vishwakarma ﻿Institute of Information Technology, Pune</a:t>
            </a:r>
          </a:p>
          <a:p>
            <a:r>
              <a:rPr lang="en-US" sz="2800" b="1" dirty="0">
                <a:solidFill>
                  <a:schemeClr val="accent1">
                    <a:lumMod val="75000"/>
                  </a:schemeClr>
                </a:solidFill>
                <a:latin typeface="Arial"/>
                <a:cs typeface="Arial"/>
              </a:rPr>
              <a:t>Department : CSE(</a:t>
            </a:r>
            <a:r>
              <a:rPr lang="en-US" sz="2800" b="1" dirty="0" err="1">
                <a:solidFill>
                  <a:schemeClr val="accent1">
                    <a:lumMod val="75000"/>
                  </a:schemeClr>
                </a:solidFill>
                <a:latin typeface="Arial"/>
                <a:cs typeface="Arial"/>
              </a:rPr>
              <a:t>Iot</a:t>
            </a:r>
            <a:r>
              <a:rPr lang="en-US" sz="2800" b="1" dirty="0">
                <a:solidFill>
                  <a:schemeClr val="accent1">
                    <a:lumMod val="75000"/>
                  </a:schemeClr>
                </a:solidFill>
                <a:latin typeface="Arial"/>
                <a:cs typeface="Arial"/>
              </a:rPr>
              <a:t>, CS BT)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671484"/>
            <a:ext cx="11029615" cy="4680155"/>
          </a:xfrm>
        </p:spPr>
        <p:txBody>
          <a:bodyPr>
            <a:normAutofit/>
          </a:bodyPr>
          <a:lstStyle/>
          <a:p>
            <a:r>
              <a:rPr lang="en-US" b="1" dirty="0"/>
              <a:t>Enhanced Security with AI-Based Detection Resistance</a:t>
            </a:r>
            <a:endParaRPr lang="en-US" dirty="0"/>
          </a:p>
          <a:p>
            <a:pPr>
              <a:buFont typeface="Arial" panose="020B0604020202020204" pitchFamily="34" charset="0"/>
              <a:buChar char="•"/>
            </a:pPr>
            <a:r>
              <a:rPr lang="en-US" dirty="0"/>
              <a:t>Implement </a:t>
            </a:r>
            <a:r>
              <a:rPr lang="en-US" b="1" dirty="0"/>
              <a:t>adversarial training</a:t>
            </a:r>
            <a:r>
              <a:rPr lang="en-US" dirty="0"/>
              <a:t> to make the steganographic method more resilient to AI-powered steganalysis tools.</a:t>
            </a:r>
          </a:p>
          <a:p>
            <a:pPr>
              <a:buFont typeface="Arial" panose="020B0604020202020204" pitchFamily="34" charset="0"/>
              <a:buChar char="•"/>
            </a:pPr>
            <a:r>
              <a:rPr lang="en-US" dirty="0"/>
              <a:t>Introduce </a:t>
            </a:r>
            <a:r>
              <a:rPr lang="en-US" b="1" dirty="0"/>
              <a:t>randomized embedding techniques</a:t>
            </a:r>
            <a:r>
              <a:rPr lang="en-US" dirty="0"/>
              <a:t> to make detection harder.</a:t>
            </a:r>
          </a:p>
          <a:p>
            <a:r>
              <a:rPr lang="en-US" b="1" dirty="0"/>
              <a:t>Mobile and Web-Based Implementation</a:t>
            </a:r>
            <a:endParaRPr lang="en-US" dirty="0"/>
          </a:p>
          <a:p>
            <a:pPr>
              <a:buFont typeface="Arial" panose="020B0604020202020204" pitchFamily="34" charset="0"/>
              <a:buChar char="•"/>
            </a:pPr>
            <a:r>
              <a:rPr lang="en-US" dirty="0"/>
              <a:t>Create </a:t>
            </a:r>
            <a:r>
              <a:rPr lang="en-US" b="1" dirty="0"/>
              <a:t>a mobile app or web-based tool</a:t>
            </a:r>
            <a:r>
              <a:rPr lang="en-US" dirty="0"/>
              <a:t> for easy and secure steganography.</a:t>
            </a:r>
          </a:p>
          <a:p>
            <a:pPr>
              <a:buFont typeface="Arial" panose="020B0604020202020204" pitchFamily="34" charset="0"/>
              <a:buChar char="•"/>
            </a:pPr>
            <a:r>
              <a:rPr lang="en-US" dirty="0"/>
              <a:t>Enable </a:t>
            </a:r>
            <a:r>
              <a:rPr lang="en-US" b="1" dirty="0"/>
              <a:t>on-device encryption and decryption</a:t>
            </a:r>
            <a:r>
              <a:rPr lang="en-US" dirty="0"/>
              <a:t> without requiring external software.</a:t>
            </a:r>
          </a:p>
          <a:p>
            <a:r>
              <a:rPr lang="en-US" b="1" dirty="0"/>
              <a:t>Blockchain for Tamper Detection</a:t>
            </a:r>
            <a:endParaRPr lang="en-US" dirty="0"/>
          </a:p>
          <a:p>
            <a:pPr>
              <a:buFont typeface="Arial" panose="020B0604020202020204" pitchFamily="34" charset="0"/>
              <a:buChar char="•"/>
            </a:pPr>
            <a:r>
              <a:rPr lang="en-US" dirty="0"/>
              <a:t>Although not included in the current scope, </a:t>
            </a:r>
            <a:r>
              <a:rPr lang="en-US" b="1" dirty="0"/>
              <a:t>future versions could explore blockchain-based watermarking</a:t>
            </a:r>
            <a:r>
              <a:rPr lang="en-US" dirty="0"/>
              <a:t> for verifying image integrity and detecting unauthorized modifications.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1" y="771730"/>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8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226574"/>
            <a:ext cx="11029615" cy="4404851"/>
          </a:xfrm>
        </p:spPr>
        <p:txBody>
          <a:bodyPr/>
          <a:lstStyle/>
          <a:p>
            <a:pPr marL="0" indent="0">
              <a:buNone/>
            </a:pPr>
            <a:r>
              <a:rPr lang="en-US" sz="2000" b="1" u="sng" dirty="0"/>
              <a:t>High-Capacity Image Steganography for Secure Data Embedding</a:t>
            </a:r>
            <a:r>
              <a:rPr lang="en-US" sz="2000" b="1" dirty="0"/>
              <a:t> : </a:t>
            </a:r>
            <a:r>
              <a:rPr lang="en-US" dirty="0"/>
              <a:t>refers to a technique where a large amount of secret data is concealed within an image while maintaining its visual integrity. The method ensures that the embedded information remains undetectable to unauthorized users by modifying the least significant bits (LSBs) of pixel values. This approach enhances data hiding efficiency while ensuring the image remains usable and resistant to steganalysis. The goal is to maximize the embedding capacity without compromising security or image quality.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406099"/>
            <a:ext cx="9184110" cy="943812"/>
          </a:xfrm>
        </p:spPr>
        <p:txBody>
          <a:bodyPr vert="horz" lIns="91440" tIns="45720" rIns="91440" bIns="45720" rtlCol="0" anchor="ctr">
            <a:noAutofit/>
          </a:bodyPr>
          <a:lstStyle/>
          <a:p>
            <a:pPr marL="0" indent="0">
              <a:buNone/>
            </a:pPr>
            <a:r>
              <a:rPr lang="en-IN" dirty="0"/>
              <a:t> </a:t>
            </a:r>
          </a:p>
        </p:txBody>
      </p:sp>
      <p:sp>
        <p:nvSpPr>
          <p:cNvPr id="7" name="TextBox 6">
            <a:extLst>
              <a:ext uri="{FF2B5EF4-FFF2-40B4-BE49-F238E27FC236}">
                <a16:creationId xmlns:a16="http://schemas.microsoft.com/office/drawing/2014/main" id="{F7D8084E-56AD-CDEB-F7FF-6F4335EA1683}"/>
              </a:ext>
            </a:extLst>
          </p:cNvPr>
          <p:cNvSpPr txBox="1"/>
          <p:nvPr/>
        </p:nvSpPr>
        <p:spPr>
          <a:xfrm>
            <a:off x="581192" y="1585470"/>
            <a:ext cx="9184110" cy="1261884"/>
          </a:xfrm>
          <a:prstGeom prst="rect">
            <a:avLst/>
          </a:prstGeom>
          <a:noFill/>
        </p:spPr>
        <p:txBody>
          <a:bodyPr wrap="square" rtlCol="0">
            <a:spAutoFit/>
          </a:bodyPr>
          <a:lstStyle/>
          <a:p>
            <a:r>
              <a:rPr lang="en-US" sz="2000" dirty="0"/>
              <a:t>For implementing </a:t>
            </a:r>
            <a:r>
              <a:rPr lang="en-US" sz="2000" b="1" dirty="0"/>
              <a:t>High-Capacity Image Steganography for Secure Data Embedding</a:t>
            </a:r>
            <a:r>
              <a:rPr lang="en-US" sz="2000" dirty="0"/>
              <a:t>, the following </a:t>
            </a:r>
            <a:r>
              <a:rPr lang="en-US" sz="2000" b="1" dirty="0"/>
              <a:t>libraries</a:t>
            </a:r>
            <a:r>
              <a:rPr lang="en-US" sz="2000" dirty="0"/>
              <a:t> and </a:t>
            </a:r>
            <a:r>
              <a:rPr lang="en-US" sz="2000" b="1" dirty="0"/>
              <a:t>platforms</a:t>
            </a:r>
            <a:r>
              <a:rPr lang="en-US" sz="2000" dirty="0"/>
              <a:t> are commonly used:</a:t>
            </a:r>
          </a:p>
          <a:p>
            <a:endParaRPr lang="en-US" dirty="0"/>
          </a:p>
          <a:p>
            <a:endParaRPr lang="en-IN" dirty="0"/>
          </a:p>
        </p:txBody>
      </p:sp>
      <p:sp>
        <p:nvSpPr>
          <p:cNvPr id="8" name="Rectangle 3">
            <a:extLst>
              <a:ext uri="{FF2B5EF4-FFF2-40B4-BE49-F238E27FC236}">
                <a16:creationId xmlns:a16="http://schemas.microsoft.com/office/drawing/2014/main" id="{6847DAB0-4259-A222-E3EA-C7FE6023595C}"/>
              </a:ext>
            </a:extLst>
          </p:cNvPr>
          <p:cNvSpPr>
            <a:spLocks noChangeArrowheads="1"/>
          </p:cNvSpPr>
          <p:nvPr/>
        </p:nvSpPr>
        <p:spPr bwMode="auto">
          <a:xfrm>
            <a:off x="581192" y="2536660"/>
            <a:ext cx="12191999"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Libraries -</a:t>
            </a:r>
          </a:p>
          <a:p>
            <a:pPr marL="342900" indent="-342900" eaLnBrk="0" fontAlgn="base" hangingPunct="0">
              <a:spcBef>
                <a:spcPct val="0"/>
              </a:spcBef>
              <a:spcAft>
                <a:spcPct val="0"/>
              </a:spcAft>
              <a:buFont typeface="+mj-lt"/>
              <a:buAutoNum type="arabicPeriod"/>
            </a:pPr>
            <a:r>
              <a:rPr lang="en-US" altLang="en-US" b="1" dirty="0">
                <a:latin typeface="Arial" panose="020B0604020202020204" pitchFamily="34" charset="0"/>
              </a:rPr>
              <a:t>OpenCV (cv2)  </a:t>
            </a:r>
            <a:r>
              <a:rPr kumimoji="0" lang="en-US" altLang="en-US" b="0" i="0" u="none" strike="noStrike" cap="none" normalizeH="0" baseline="0" dirty="0">
                <a:ln>
                  <a:noFill/>
                </a:ln>
                <a:solidFill>
                  <a:schemeClr val="tx1"/>
                </a:solidFill>
                <a:effectLst/>
                <a:latin typeface="Arial" panose="020B0604020202020204" pitchFamily="34" charset="0"/>
              </a:rPr>
              <a:t>– Used for image processing, reading, modifying, and saving images.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NumPy (</a:t>
            </a:r>
            <a:r>
              <a:rPr kumimoji="0" lang="en-US" altLang="en-US" sz="1800" b="1" i="0" u="none" strike="noStrike" cap="none" normalizeH="0" baseline="0" dirty="0" err="1">
                <a:ln>
                  <a:noFill/>
                </a:ln>
                <a:solidFill>
                  <a:schemeClr val="tx1"/>
                </a:solidFill>
                <a:effectLst/>
                <a:latin typeface="Arial" panose="020B0604020202020204" pitchFamily="34" charset="0"/>
              </a:rPr>
              <a:t>numpy</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Handles numerical operations, especially for modifying pixel values efficiently.</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OS (OS)</a:t>
            </a:r>
            <a:r>
              <a:rPr kumimoji="0" lang="en-US" altLang="en-US" sz="1800" b="0" i="0" u="none" strike="noStrike" cap="none" normalizeH="0" baseline="0" dirty="0">
                <a:ln>
                  <a:noFill/>
                </a:ln>
                <a:solidFill>
                  <a:schemeClr val="tx1"/>
                </a:solidFill>
                <a:effectLst/>
                <a:latin typeface="Arial" panose="020B0604020202020204" pitchFamily="34" charset="0"/>
              </a:rPr>
              <a:t> – Provides file handling capabilities for reading/writing image files.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C9DBBFDC-AFED-C61F-6BC5-AC0696986E91}"/>
              </a:ext>
            </a:extLst>
          </p:cNvPr>
          <p:cNvSpPr txBox="1"/>
          <p:nvPr/>
        </p:nvSpPr>
        <p:spPr>
          <a:xfrm>
            <a:off x="581192" y="4524628"/>
            <a:ext cx="9940413" cy="1631216"/>
          </a:xfrm>
          <a:prstGeom prst="rect">
            <a:avLst/>
          </a:prstGeom>
          <a:noFill/>
        </p:spPr>
        <p:txBody>
          <a:bodyPr wrap="square" rtlCol="0">
            <a:spAutoFit/>
          </a:bodyPr>
          <a:lstStyle/>
          <a:p>
            <a:r>
              <a:rPr lang="en-IN" sz="2800" b="1" dirty="0">
                <a:latin typeface="Arial" panose="020B0604020202020204" pitchFamily="34" charset="0"/>
              </a:rPr>
              <a:t>Platforms -</a:t>
            </a:r>
          </a:p>
          <a:p>
            <a:pPr>
              <a:buFont typeface="+mj-lt"/>
              <a:buAutoNum type="arabicPeriod"/>
            </a:pPr>
            <a:r>
              <a:rPr lang="en-IN" b="1" dirty="0">
                <a:latin typeface="Arial" panose="020B0604020202020204" pitchFamily="34" charset="0"/>
              </a:rPr>
              <a:t>Python</a:t>
            </a:r>
            <a:r>
              <a:rPr lang="en-IN" dirty="0"/>
              <a:t> – The primary programming language for implementation.</a:t>
            </a:r>
          </a:p>
          <a:p>
            <a:pPr>
              <a:buFont typeface="+mj-lt"/>
              <a:buAutoNum type="arabicPeriod"/>
            </a:pPr>
            <a:r>
              <a:rPr lang="en-IN" b="1" dirty="0" err="1">
                <a:latin typeface="Arial" panose="020B0604020202020204" pitchFamily="34" charset="0"/>
              </a:rPr>
              <a:t>Jupyter</a:t>
            </a:r>
            <a:r>
              <a:rPr lang="en-IN" b="1" dirty="0">
                <a:latin typeface="Arial" panose="020B0604020202020204" pitchFamily="34" charset="0"/>
              </a:rPr>
              <a:t> Notebook / VS Code – </a:t>
            </a:r>
            <a:r>
              <a:rPr lang="en-IN" dirty="0"/>
              <a:t>Development environments for writing and testing code.</a:t>
            </a:r>
          </a:p>
          <a:p>
            <a:pPr>
              <a:buFont typeface="+mj-lt"/>
              <a:buAutoNum type="arabicPeriod"/>
            </a:pPr>
            <a:r>
              <a:rPr lang="en-IN" b="1" dirty="0">
                <a:latin typeface="Arial" panose="020B0604020202020204" pitchFamily="34" charset="0"/>
              </a:rPr>
              <a:t>Windows/Linux/MacOS </a:t>
            </a:r>
            <a:r>
              <a:rPr lang="en-IN" dirty="0"/>
              <a:t>– The project can run on any OS that supports Python and OpenCV.</a:t>
            </a:r>
          </a:p>
          <a:p>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73036" y="1302026"/>
            <a:ext cx="11029615" cy="5272989"/>
          </a:xfrm>
        </p:spPr>
        <p:txBody>
          <a:bodyPr>
            <a:normAutofit fontScale="40000" lnSpcReduction="20000"/>
          </a:bodyPr>
          <a:lstStyle/>
          <a:p>
            <a:r>
              <a:rPr lang="en-US" sz="3000" b="1" dirty="0"/>
              <a:t>High-Capacity Data Embedding</a:t>
            </a:r>
          </a:p>
          <a:p>
            <a:pPr>
              <a:buFont typeface="Arial" panose="020B0604020202020204" pitchFamily="34" charset="0"/>
              <a:buChar char="•"/>
            </a:pPr>
            <a:r>
              <a:rPr lang="en-US" sz="3000" dirty="0"/>
              <a:t>Unlike traditional LSB (Least Significant Bit) steganography, which embeds a limited amount of data, your project </a:t>
            </a:r>
            <a:r>
              <a:rPr lang="en-US" sz="3000" b="1" dirty="0"/>
              <a:t>maximizes message capacity</a:t>
            </a:r>
            <a:r>
              <a:rPr lang="en-US" sz="3000" dirty="0"/>
              <a:t> by efficiently distributing data across image pixels while maintaining visual quality.</a:t>
            </a:r>
          </a:p>
          <a:p>
            <a:r>
              <a:rPr lang="en-US" sz="3000" b="1" dirty="0"/>
              <a:t>2. Secure Access with Password Protection</a:t>
            </a:r>
          </a:p>
          <a:p>
            <a:pPr>
              <a:buFont typeface="Arial" panose="020B0604020202020204" pitchFamily="34" charset="0"/>
              <a:buChar char="•"/>
            </a:pPr>
            <a:r>
              <a:rPr lang="en-US" sz="3000" dirty="0"/>
              <a:t>The system incorporates a </a:t>
            </a:r>
            <a:r>
              <a:rPr lang="en-US" sz="3000" b="1" dirty="0"/>
              <a:t>passcode-based access control</a:t>
            </a:r>
            <a:r>
              <a:rPr lang="en-US" sz="3000" dirty="0"/>
              <a:t>, ensuring that only authorized users can decrypt and retrieve the hidden message, adding an extra layer of security.</a:t>
            </a:r>
          </a:p>
          <a:p>
            <a:r>
              <a:rPr lang="en-US" sz="3000" b="1" dirty="0"/>
              <a:t>3. Error-Resilient Message Retrieval</a:t>
            </a:r>
          </a:p>
          <a:p>
            <a:pPr>
              <a:buFont typeface="Arial" panose="020B0604020202020204" pitchFamily="34" charset="0"/>
              <a:buChar char="•"/>
            </a:pPr>
            <a:r>
              <a:rPr lang="en-US" sz="3000" dirty="0"/>
              <a:t>The implementation includes mechanisms to </a:t>
            </a:r>
            <a:r>
              <a:rPr lang="en-US" sz="3000" b="1" dirty="0"/>
              <a:t>detect and handle errors</a:t>
            </a:r>
            <a:r>
              <a:rPr lang="en-US" sz="3000" dirty="0"/>
              <a:t> (e.g., message corruption, unexpected extraction issues), ensuring reliable decryption of embedded data.</a:t>
            </a:r>
          </a:p>
          <a:p>
            <a:r>
              <a:rPr lang="en-US" sz="3000" b="1" dirty="0"/>
              <a:t>4. Image Quality Preservation</a:t>
            </a:r>
          </a:p>
          <a:p>
            <a:pPr>
              <a:buFont typeface="Arial" panose="020B0604020202020204" pitchFamily="34" charset="0"/>
              <a:buChar char="•"/>
            </a:pPr>
            <a:r>
              <a:rPr lang="en-US" sz="3000" dirty="0"/>
              <a:t>The algorithm </a:t>
            </a:r>
            <a:r>
              <a:rPr lang="en-US" sz="3000" b="1" dirty="0"/>
              <a:t>minimizes distortions</a:t>
            </a:r>
            <a:r>
              <a:rPr lang="en-US" sz="3000" dirty="0"/>
              <a:t> by carefully modifying pixel values, making it difficult for steganalysis tools to detect the presence of hidden information.</a:t>
            </a:r>
          </a:p>
          <a:p>
            <a:r>
              <a:rPr lang="en-US" sz="3000" b="1" dirty="0"/>
              <a:t>5. Universal Compatibility</a:t>
            </a:r>
          </a:p>
          <a:p>
            <a:pPr>
              <a:buFont typeface="Arial" panose="020B0604020202020204" pitchFamily="34" charset="0"/>
              <a:buChar char="•"/>
            </a:pPr>
            <a:r>
              <a:rPr lang="en-US" sz="3000" dirty="0"/>
              <a:t>The system supports various </a:t>
            </a:r>
            <a:r>
              <a:rPr lang="en-US" sz="3000" b="1" dirty="0"/>
              <a:t>image formats (JPEG, PNG, BMP, etc.)</a:t>
            </a:r>
            <a:r>
              <a:rPr lang="en-US" sz="3000" dirty="0"/>
              <a:t> and can work across multiple platforms (Windows, Linux, macOS) with minimal dependencies.</a:t>
            </a:r>
          </a:p>
          <a:p>
            <a:r>
              <a:rPr lang="en-US" sz="3000" b="1" dirty="0"/>
              <a:t>6. Scalability for Different Image Resolutions</a:t>
            </a:r>
          </a:p>
          <a:p>
            <a:pPr>
              <a:buFont typeface="Arial" panose="020B0604020202020204" pitchFamily="34" charset="0"/>
              <a:buChar char="•"/>
            </a:pPr>
            <a:r>
              <a:rPr lang="en-US" sz="3000" dirty="0"/>
              <a:t>The approach allows </a:t>
            </a:r>
            <a:r>
              <a:rPr lang="en-US" sz="3000" b="1" dirty="0"/>
              <a:t>embedding messages in high-resolution images</a:t>
            </a:r>
            <a:r>
              <a:rPr lang="en-US" sz="3000" dirty="0"/>
              <a:t>, ensuring that larger images can store more data while maintaining security.</a:t>
            </a:r>
          </a:p>
          <a:p>
            <a:r>
              <a:rPr lang="en-US" sz="3000" b="1" dirty="0"/>
              <a:t>7. Ease of Use &amp; Automation</a:t>
            </a:r>
          </a:p>
          <a:p>
            <a:pPr>
              <a:buFont typeface="Arial" panose="020B0604020202020204" pitchFamily="34" charset="0"/>
              <a:buChar char="•"/>
            </a:pPr>
            <a:r>
              <a:rPr lang="en-US" sz="3000" dirty="0"/>
              <a:t>The project includes a </a:t>
            </a:r>
            <a:r>
              <a:rPr lang="en-US" sz="3000" b="1" dirty="0"/>
              <a:t>simple command-line interface (CLI)</a:t>
            </a:r>
            <a:r>
              <a:rPr lang="en-US" sz="3000" dirty="0"/>
              <a:t> or can be further extended with a GUI for ease of use.</a:t>
            </a:r>
          </a:p>
          <a:p>
            <a:pPr>
              <a:buFont typeface="Arial" panose="020B0604020202020204" pitchFamily="34" charset="0"/>
              <a:buChar char="•"/>
            </a:pPr>
            <a:r>
              <a:rPr lang="en-US" sz="3000" dirty="0"/>
              <a:t>The encoding and decoding process is </a:t>
            </a:r>
            <a:r>
              <a:rPr lang="en-US" sz="3000" b="1" dirty="0"/>
              <a:t>automated</a:t>
            </a:r>
            <a:r>
              <a:rPr lang="en-US" sz="3000" dirty="0"/>
              <a:t>, requiring minimal manual intervention.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409431"/>
            <a:ext cx="11029615" cy="5129019"/>
          </a:xfrm>
        </p:spPr>
        <p:txBody>
          <a:bodyPr>
            <a:normAutofit fontScale="85000" lnSpcReduction="20000"/>
          </a:bodyPr>
          <a:lstStyle/>
          <a:p>
            <a:r>
              <a:rPr lang="en-US" dirty="0"/>
              <a:t>The </a:t>
            </a:r>
            <a:r>
              <a:rPr lang="en-US" b="1" dirty="0"/>
              <a:t>key end users</a:t>
            </a:r>
            <a:r>
              <a:rPr lang="en-US" dirty="0"/>
              <a:t> include:</a:t>
            </a:r>
          </a:p>
          <a:p>
            <a:r>
              <a:rPr lang="en-US" b="1" dirty="0"/>
              <a:t>1. Cybersecurity Professionals &amp; Ethical Hackers</a:t>
            </a:r>
          </a:p>
          <a:p>
            <a:pPr>
              <a:buFont typeface="Arial" panose="020B0604020202020204" pitchFamily="34" charset="0"/>
              <a:buChar char="•"/>
            </a:pPr>
            <a:r>
              <a:rPr lang="en-US" dirty="0"/>
              <a:t>Use steganography for </a:t>
            </a:r>
            <a:r>
              <a:rPr lang="en-US" b="1" dirty="0"/>
              <a:t>covert communication</a:t>
            </a:r>
            <a:r>
              <a:rPr lang="en-US" dirty="0"/>
              <a:t> and secure data transmission.</a:t>
            </a:r>
          </a:p>
          <a:p>
            <a:r>
              <a:rPr lang="en-US" b="1" dirty="0"/>
              <a:t>2. Intelligence Agencies &amp; Law Enforcement</a:t>
            </a:r>
          </a:p>
          <a:p>
            <a:pPr>
              <a:buFont typeface="Arial" panose="020B0604020202020204" pitchFamily="34" charset="0"/>
              <a:buChar char="•"/>
            </a:pPr>
            <a:r>
              <a:rPr lang="en-US" dirty="0"/>
              <a:t>Investigate and analyze </a:t>
            </a:r>
            <a:r>
              <a:rPr lang="en-US" b="1" dirty="0"/>
              <a:t>steganographic attacks</a:t>
            </a:r>
            <a:r>
              <a:rPr lang="en-US" dirty="0"/>
              <a:t> used by cybercriminals.</a:t>
            </a:r>
          </a:p>
          <a:p>
            <a:r>
              <a:rPr lang="en-US" b="1" dirty="0"/>
              <a:t>3. Journalists &amp; Activists</a:t>
            </a:r>
          </a:p>
          <a:p>
            <a:pPr>
              <a:buFont typeface="Arial" panose="020B0604020202020204" pitchFamily="34" charset="0"/>
              <a:buChar char="•"/>
            </a:pPr>
            <a:r>
              <a:rPr lang="en-US" dirty="0"/>
              <a:t>Hide sensitive </a:t>
            </a:r>
            <a:r>
              <a:rPr lang="en-US" b="1" dirty="0"/>
              <a:t>news reports, whistleblower documents, or protest information</a:t>
            </a:r>
            <a:r>
              <a:rPr lang="en-US" dirty="0"/>
              <a:t> in images to avoid detection in regions with </a:t>
            </a:r>
            <a:r>
              <a:rPr lang="en-US" b="1" dirty="0"/>
              <a:t>high censorship</a:t>
            </a:r>
            <a:r>
              <a:rPr lang="en-US" dirty="0"/>
              <a:t>.</a:t>
            </a:r>
          </a:p>
          <a:p>
            <a:r>
              <a:rPr lang="en-US" b="1" dirty="0"/>
              <a:t>4. Military &amp; Government Organizations</a:t>
            </a:r>
            <a:r>
              <a:rPr lang="en-US" dirty="0"/>
              <a:t>.</a:t>
            </a:r>
          </a:p>
          <a:p>
            <a:pPr>
              <a:buFont typeface="Arial" panose="020B0604020202020204" pitchFamily="34" charset="0"/>
              <a:buChar char="•"/>
            </a:pPr>
            <a:r>
              <a:rPr lang="en-US" dirty="0"/>
              <a:t>Protect critical infrastructure from </a:t>
            </a:r>
            <a:r>
              <a:rPr lang="en-US" b="1" dirty="0"/>
              <a:t>cyber espionage and adversarial surveillance</a:t>
            </a:r>
            <a:r>
              <a:rPr lang="en-US" dirty="0"/>
              <a:t>.</a:t>
            </a:r>
          </a:p>
          <a:p>
            <a:r>
              <a:rPr lang="en-US" b="1" dirty="0"/>
              <a:t>5. Digital Forensics Experts</a:t>
            </a:r>
          </a:p>
          <a:p>
            <a:pPr>
              <a:buFont typeface="Arial" panose="020B0604020202020204" pitchFamily="34" charset="0"/>
              <a:buChar char="•"/>
            </a:pPr>
            <a:r>
              <a:rPr lang="en-US" dirty="0"/>
              <a:t>Recover </a:t>
            </a:r>
            <a:r>
              <a:rPr lang="en-US" b="1" dirty="0"/>
              <a:t>hidden messages in images</a:t>
            </a:r>
            <a:r>
              <a:rPr lang="en-US" dirty="0"/>
              <a:t> as part of forensic analysis.</a:t>
            </a:r>
          </a:p>
          <a:p>
            <a:r>
              <a:rPr lang="en-US" b="1" dirty="0"/>
              <a:t>6. Businesses &amp; Enterprises</a:t>
            </a:r>
          </a:p>
          <a:p>
            <a:pPr>
              <a:buFont typeface="Arial" panose="020B0604020202020204" pitchFamily="34" charset="0"/>
              <a:buChar char="•"/>
            </a:pPr>
            <a:r>
              <a:rPr lang="en-US" dirty="0"/>
              <a:t>Protect sensitive </a:t>
            </a:r>
            <a:r>
              <a:rPr lang="en-US" b="1" dirty="0"/>
              <a:t>intellectual property and trade secrets</a:t>
            </a:r>
            <a:r>
              <a:rPr lang="en-US" dirty="0"/>
              <a:t> from competitors.</a:t>
            </a:r>
          </a:p>
          <a:p>
            <a:r>
              <a:rPr lang="en-US" b="1" dirty="0"/>
              <a:t>7. Privacy-Conscious Individuals</a:t>
            </a:r>
          </a:p>
          <a:p>
            <a:pPr>
              <a:buFont typeface="Arial" panose="020B0604020202020204" pitchFamily="34" charset="0"/>
              <a:buChar char="•"/>
            </a:pPr>
            <a:r>
              <a:rPr lang="en-US" dirty="0"/>
              <a:t>Hide </a:t>
            </a:r>
            <a:r>
              <a:rPr lang="en-US" b="1" dirty="0"/>
              <a:t>personal information, passwords, or sensitive messages</a:t>
            </a:r>
            <a:r>
              <a:rPr lang="en-US" dirty="0"/>
              <a:t> in images.</a:t>
            </a:r>
          </a:p>
          <a:p>
            <a:pPr>
              <a:buFont typeface="Arial" panose="020B0604020202020204" pitchFamily="34" charset="0"/>
              <a:buChar char="•"/>
            </a:pPr>
            <a:r>
              <a:rPr lang="en-US" dirty="0"/>
              <a:t>Use steganography as a </a:t>
            </a:r>
            <a:r>
              <a:rPr lang="en-US" b="1" dirty="0"/>
              <a:t>secure alternative to encryption</a:t>
            </a:r>
            <a:r>
              <a:rPr lang="en-US" dirty="0"/>
              <a:t> when needed.</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rmAutofit/>
          </a:bodyPr>
          <a:lstStyle/>
          <a:p>
            <a:r>
              <a:rPr lang="en-IN" dirty="0">
                <a:solidFill>
                  <a:schemeClr val="accent1"/>
                </a:solidFill>
              </a:rPr>
              <a:t>Results</a:t>
            </a:r>
          </a:p>
        </p:txBody>
      </p:sp>
      <p:sp>
        <p:nvSpPr>
          <p:cNvPr id="6" name="Text Placeholder 5">
            <a:extLst>
              <a:ext uri="{FF2B5EF4-FFF2-40B4-BE49-F238E27FC236}">
                <a16:creationId xmlns:a16="http://schemas.microsoft.com/office/drawing/2014/main" id="{830185B5-9F60-3DBF-BC37-5BD2F30EF634}"/>
              </a:ext>
            </a:extLst>
          </p:cNvPr>
          <p:cNvSpPr>
            <a:spLocks noGrp="1"/>
          </p:cNvSpPr>
          <p:nvPr>
            <p:ph type="body" idx="1"/>
          </p:nvPr>
        </p:nvSpPr>
        <p:spPr>
          <a:xfrm>
            <a:off x="1229421" y="2264519"/>
            <a:ext cx="5194769" cy="557784"/>
          </a:xfrm>
        </p:spPr>
        <p:txBody>
          <a:bodyPr/>
          <a:lstStyle/>
          <a:p>
            <a:r>
              <a:rPr lang="en-US" dirty="0"/>
              <a:t>Original Image</a:t>
            </a:r>
            <a:endParaRPr lang="en-IN" dirty="0"/>
          </a:p>
        </p:txBody>
      </p:sp>
      <p:pic>
        <p:nvPicPr>
          <p:cNvPr id="11" name="Content Placeholder 10">
            <a:extLst>
              <a:ext uri="{FF2B5EF4-FFF2-40B4-BE49-F238E27FC236}">
                <a16:creationId xmlns:a16="http://schemas.microsoft.com/office/drawing/2014/main" id="{D9755D00-3C3D-A1D2-AC2F-E59AD57F93B1}"/>
              </a:ext>
            </a:extLst>
          </p:cNvPr>
          <p:cNvPicPr>
            <a:picLocks noGrp="1" noChangeAspect="1"/>
          </p:cNvPicPr>
          <p:nvPr>
            <p:ph sz="half" idx="2"/>
          </p:nvPr>
        </p:nvPicPr>
        <p:blipFill>
          <a:blip r:embed="rId2"/>
          <a:stretch>
            <a:fillRect/>
          </a:stretch>
        </p:blipFill>
        <p:spPr>
          <a:xfrm>
            <a:off x="1229421" y="3275733"/>
            <a:ext cx="3893185" cy="2585318"/>
          </a:xfrm>
        </p:spPr>
      </p:pic>
      <p:sp>
        <p:nvSpPr>
          <p:cNvPr id="8" name="Text Placeholder 7">
            <a:extLst>
              <a:ext uri="{FF2B5EF4-FFF2-40B4-BE49-F238E27FC236}">
                <a16:creationId xmlns:a16="http://schemas.microsoft.com/office/drawing/2014/main" id="{57C808DE-9138-B7CE-4B6B-E0C1527EC449}"/>
              </a:ext>
            </a:extLst>
          </p:cNvPr>
          <p:cNvSpPr>
            <a:spLocks noGrp="1"/>
          </p:cNvSpPr>
          <p:nvPr>
            <p:ph type="body" sz="quarter" idx="3"/>
          </p:nvPr>
        </p:nvSpPr>
        <p:spPr>
          <a:xfrm>
            <a:off x="6997230" y="2264519"/>
            <a:ext cx="5194770" cy="553373"/>
          </a:xfrm>
        </p:spPr>
        <p:txBody>
          <a:bodyPr/>
          <a:lstStyle/>
          <a:p>
            <a:r>
              <a:rPr lang="en-US" dirty="0"/>
              <a:t>Encrypted Image</a:t>
            </a:r>
            <a:endParaRPr lang="en-IN" dirty="0"/>
          </a:p>
        </p:txBody>
      </p:sp>
      <p:pic>
        <p:nvPicPr>
          <p:cNvPr id="13" name="Content Placeholder 12">
            <a:extLst>
              <a:ext uri="{FF2B5EF4-FFF2-40B4-BE49-F238E27FC236}">
                <a16:creationId xmlns:a16="http://schemas.microsoft.com/office/drawing/2014/main" id="{8FD1859F-E3CB-C09F-5B1D-943437F04019}"/>
              </a:ext>
            </a:extLst>
          </p:cNvPr>
          <p:cNvPicPr>
            <a:picLocks noGrp="1" noChangeAspect="1"/>
          </p:cNvPicPr>
          <p:nvPr>
            <p:ph sz="quarter" idx="4"/>
          </p:nvPr>
        </p:nvPicPr>
        <p:blipFill>
          <a:blip r:embed="rId3"/>
          <a:stretch>
            <a:fillRect/>
          </a:stretch>
        </p:blipFill>
        <p:spPr>
          <a:xfrm>
            <a:off x="7069394" y="3275732"/>
            <a:ext cx="3893185" cy="2585319"/>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dirty="0"/>
              <a:t>The </a:t>
            </a:r>
            <a:r>
              <a:rPr lang="en-US" b="1" dirty="0"/>
              <a:t>High-Capacity Image Steganography for Secure Data Embedding</a:t>
            </a:r>
            <a:r>
              <a:rPr lang="en-US" dirty="0"/>
              <a:t> project successfully addresses the need for </a:t>
            </a:r>
            <a:r>
              <a:rPr lang="en-US" b="1" dirty="0"/>
              <a:t>covert, high-capacity, and secure data transmission</a:t>
            </a:r>
            <a:r>
              <a:rPr lang="en-US" dirty="0"/>
              <a:t> by leveraging image-based steganography. Unlike traditional encryption methods that may attract attention, this approach allows users to </a:t>
            </a:r>
            <a:r>
              <a:rPr lang="en-US" b="1" dirty="0"/>
              <a:t>embed sensitive information within digital images</a:t>
            </a:r>
            <a:r>
              <a:rPr lang="en-US" dirty="0"/>
              <a:t> while maintaining visual integrity.</a:t>
            </a:r>
          </a:p>
          <a:p>
            <a:pPr marL="0" indent="0">
              <a:buNone/>
            </a:pPr>
            <a:endParaRPr lang="en-US" dirty="0"/>
          </a:p>
          <a:p>
            <a:pPr marL="0" indent="0">
              <a:buNone/>
            </a:pPr>
            <a:r>
              <a:rPr lang="en-US" dirty="0"/>
              <a:t>This steganography system stands out due to its </a:t>
            </a:r>
            <a:r>
              <a:rPr lang="en-US" b="1" dirty="0"/>
              <a:t>high data capacity, user-defined passcode protection, and adaptability to various real-world use cases</a:t>
            </a:r>
            <a:r>
              <a:rPr lang="en-US" dirty="0"/>
              <a:t>. It serves as a valuable tool for individuals and organizations seeking </a:t>
            </a:r>
            <a:r>
              <a:rPr lang="en-US" b="1" dirty="0"/>
              <a:t>discreet and secure data embedding solutions</a:t>
            </a:r>
            <a:r>
              <a:rPr lang="en-US" dirty="0"/>
              <a:t> in an increasingly surveillance-driven digital world.</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734645"/>
            <a:ext cx="9270731" cy="3623935"/>
          </a:xfrm>
        </p:spPr>
        <p:txBody>
          <a:bodyPr>
            <a:normAutofit/>
          </a:bodyPr>
          <a:lstStyle/>
          <a:p>
            <a:pPr marL="0" indent="0">
              <a:buNone/>
            </a:pPr>
            <a:r>
              <a:rPr lang="en-IN" sz="2800" dirty="0">
                <a:hlinkClick r:id="rId2"/>
              </a:rPr>
              <a:t>https://github.com/Swayam-spec-cyber/Stegnograaphy.git</a:t>
            </a:r>
            <a:endParaRPr lang="en-IN" sz="2800"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64</TotalTime>
  <Words>857</Words>
  <Application>Microsoft Office PowerPoint</Application>
  <PresentationFormat>Widescreen</PresentationFormat>
  <Paragraphs>83</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Swayam Kamble</cp:lastModifiedBy>
  <cp:revision>27</cp:revision>
  <dcterms:created xsi:type="dcterms:W3CDTF">2021-05-26T16:50:10Z</dcterms:created>
  <dcterms:modified xsi:type="dcterms:W3CDTF">2025-02-26T15:37:20Z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