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7"/>
  </p:normalViewPr>
  <p:slideViewPr>
    <p:cSldViewPr snapToGrid="0">
      <p:cViewPr varScale="1">
        <p:scale>
          <a:sx n="138" d="100"/>
          <a:sy n="138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1a9d4752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1a9d4752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1a9d4752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1a9d4752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a9d4752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1a9d4752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1a9d4752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1a9d4752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1a9d4752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1a9d4752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1a9d4752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1a9d4752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1a9d4752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1a9d4752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Unlocking Confirmation Patterns in Indian Railways</a:t>
            </a:r>
            <a:endParaRPr sz="4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40"/>
              <a:t>A Data-Driven Analysis of Ticket Confirmation</a:t>
            </a:r>
            <a:endParaRPr sz="194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40"/>
              <a:t>By: Swayam Prakash Panda</a:t>
            </a:r>
            <a:endParaRPr sz="194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40"/>
              <a:t>Date: July 27, 2025</a:t>
            </a:r>
            <a:endParaRPr sz="1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Takeaway: To analyze a dataset of railway bookings to identify key factors that influence the confirmation of waitlisted tickets, providing actionable insights for travelers.</a:t>
            </a:r>
            <a:br>
              <a:rPr lang="en"/>
            </a:b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Business Task:</a:t>
            </a:r>
            <a:r>
              <a:rPr lang="en"/>
              <a:t> Analyze historical ticket data to find non-obvious patterns that determine ticket confirmation probability.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Dataset:</a:t>
            </a:r>
            <a:r>
              <a:rPr lang="en"/>
              <a:t> A synthetic dataset of Indian Railway ticket bookings.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Goal:</a:t>
            </a:r>
            <a:r>
              <a:rPr lang="en"/>
              <a:t> Provide data-driven recommendations to help travelers make smarter booking decisions and increase their chances of securing a confirmed ticket.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79900"/>
            <a:ext cx="5348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Not All Combinations Are Equal</a:t>
            </a:r>
            <a:endParaRPr sz="250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773000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 b="1"/>
              <a:t>Key Takeaway:</a:t>
            </a:r>
            <a:r>
              <a:rPr lang="en" sz="1210"/>
              <a:t> The interaction between travel class and ticket quota is the most powerful predictor of confirmation.</a:t>
            </a:r>
            <a:endParaRPr sz="12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17" b="1"/>
              <a:t>Insight:</a:t>
            </a:r>
            <a:r>
              <a:rPr lang="en" sz="1217">
                <a:solidFill>
                  <a:schemeClr val="dk1"/>
                </a:solidFill>
              </a:rPr>
              <a:t> </a:t>
            </a:r>
            <a:r>
              <a:rPr lang="en" sz="1217"/>
              <a:t>The 'Ladies' quota in 1AC has the highest confirmation rate at </a:t>
            </a:r>
            <a:r>
              <a:rPr lang="en" sz="1217" b="1"/>
              <a:t>37.6%</a:t>
            </a:r>
            <a:r>
              <a:rPr lang="en" sz="1217"/>
              <a:t>. Conversely, the 'Tatkal' quota in Sleeper class has the lowest rate at just </a:t>
            </a:r>
            <a:r>
              <a:rPr lang="en" sz="1217" b="1"/>
              <a:t>31.3%</a:t>
            </a:r>
            <a:r>
              <a:rPr lang="en" sz="1217"/>
              <a:t>.</a:t>
            </a:r>
            <a:endParaRPr sz="1217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17" b="1"/>
              <a:t>Actionable Advice:</a:t>
            </a:r>
            <a:r>
              <a:rPr lang="en" sz="1217">
                <a:solidFill>
                  <a:schemeClr val="dk1"/>
                </a:solidFill>
              </a:rPr>
              <a:t> </a:t>
            </a:r>
            <a:r>
              <a:rPr lang="en" sz="1217"/>
              <a:t>For the best possible chance, a female traveler should opt for 1AC. Travelers should avoid the 'Tatkal' quota in Sleeper class if possible, as it is in extremely high demand.</a:t>
            </a:r>
            <a:endParaRPr sz="12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210"/>
          </a:p>
        </p:txBody>
      </p:sp>
      <p:pic>
        <p:nvPicPr>
          <p:cNvPr id="100" name="Google Shape;100;p15" title="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575" y="1235600"/>
            <a:ext cx="5015851" cy="37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33875" y="378138"/>
            <a:ext cx="5348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Traveling Solo Has Its Advantages</a:t>
            </a:r>
            <a:endParaRPr sz="2500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59575" y="1773000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10" b="1"/>
              <a:t>Key Takeaway:</a:t>
            </a:r>
            <a:r>
              <a:rPr lang="en" sz="1210"/>
              <a:t> There is a clear penalty for booking in larger groups, as confirmation chances decrease with each added passenger.</a:t>
            </a:r>
            <a:endParaRPr sz="12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b="1"/>
              <a:t>Insight:</a:t>
            </a:r>
            <a:r>
              <a:rPr lang="en"/>
              <a:t> Solo travelers have the highest confirmation rate at </a:t>
            </a:r>
            <a:r>
              <a:rPr lang="en" b="1"/>
              <a:t>34.2%</a:t>
            </a:r>
            <a:r>
              <a:rPr lang="en"/>
              <a:t>. This rate steadily drops, with a group of 5 having a significantly lower chance at </a:t>
            </a:r>
            <a:r>
              <a:rPr lang="en" b="1"/>
              <a:t>32.4%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17" b="1"/>
              <a:t>Actionable Advice:</a:t>
            </a:r>
            <a:r>
              <a:rPr lang="en" sz="1217"/>
              <a:t> To maximize confirmation probability, large groups should consider splitting their booking into multiple, smaller PNRs.</a:t>
            </a:r>
            <a:endParaRPr sz="121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210"/>
          </a:p>
        </p:txBody>
      </p:sp>
      <p:pic>
        <p:nvPicPr>
          <p:cNvPr id="107" name="Google Shape;107;p16" title="bar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475" y="1250375"/>
            <a:ext cx="5527551" cy="37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96925" y="494675"/>
            <a:ext cx="5348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When You Book Matters</a:t>
            </a:r>
            <a:endParaRPr sz="250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30000" y="1773000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b="1"/>
              <a:t>Key Takeaway:</a:t>
            </a:r>
            <a:r>
              <a:rPr lang="en"/>
              <a:t> The day of the week on which a ticket is booked has a small but statistically significant impact on confirmation rates.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b="1"/>
              <a:t>Insight:</a:t>
            </a:r>
            <a:r>
              <a:rPr lang="en"/>
              <a:t> Tickets booked on a </a:t>
            </a:r>
            <a:r>
              <a:rPr lang="en" b="1"/>
              <a:t>Friday</a:t>
            </a:r>
            <a:r>
              <a:rPr lang="en"/>
              <a:t> show the highest confirmation rate (</a:t>
            </a:r>
            <a:r>
              <a:rPr lang="en" b="1"/>
              <a:t>33.5%</a:t>
            </a:r>
            <a:r>
              <a:rPr lang="en"/>
              <a:t>), while </a:t>
            </a:r>
            <a:r>
              <a:rPr lang="en" b="1"/>
              <a:t>Sunday</a:t>
            </a:r>
            <a:r>
              <a:rPr lang="en"/>
              <a:t> bookings have the lowest (</a:t>
            </a:r>
            <a:r>
              <a:rPr lang="en" b="1"/>
              <a:t>32.5%</a:t>
            </a:r>
            <a:r>
              <a:rPr lang="en"/>
              <a:t>).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b="1"/>
              <a:t>Actionable Advice:</a:t>
            </a:r>
            <a:r>
              <a:rPr lang="en"/>
              <a:t> If your travel plans are flexible, booking on a weekday, especially Friday, may provide a slight edge overbooking on a weekend.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210"/>
          </a:p>
        </p:txBody>
      </p:sp>
      <p:pic>
        <p:nvPicPr>
          <p:cNvPr id="114" name="Google Shape;114;p17" title="barchart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900" y="1250375"/>
            <a:ext cx="5560700" cy="31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26475" y="494675"/>
            <a:ext cx="53481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Right Class for Your Group</a:t>
            </a:r>
            <a:endParaRPr sz="250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218700" y="1773000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b="1"/>
              <a:t>Key Takeaway:</a:t>
            </a:r>
            <a:r>
              <a:rPr lang="en"/>
              <a:t> The negative impact of group size is much more severe in premium classes.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b="1"/>
              <a:t>Insight:</a:t>
            </a:r>
            <a:r>
              <a:rPr lang="en"/>
              <a:t> For a group of 5, the confirmation rate in </a:t>
            </a:r>
            <a:r>
              <a:rPr lang="en" b="1"/>
              <a:t>1AC plummets to 29.8%</a:t>
            </a:r>
            <a:r>
              <a:rPr lang="en"/>
              <a:t>, while the rate in </a:t>
            </a:r>
            <a:r>
              <a:rPr lang="en" b="1"/>
              <a:t>Sleeper class remains higher at 32.2%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b="1"/>
              <a:t>Actionable Advice:</a:t>
            </a:r>
            <a:r>
              <a:rPr lang="en"/>
              <a:t> Large groups should avoid booking in 1AC/2AC. They have a statistically higher chance of getting confirmed tickets by booking in 3AC or Sleeper class.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210"/>
          </a:p>
        </p:txBody>
      </p:sp>
      <p:pic>
        <p:nvPicPr>
          <p:cNvPr id="121" name="Google Shape;121;p18" title="barchar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600" y="1206025"/>
            <a:ext cx="5290983" cy="37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404182"/>
            <a:ext cx="62310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Actionable Recommendations for Travelers</a:t>
            </a:r>
            <a:endParaRPr sz="2500"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25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b="1" dirty="0"/>
              <a:t>For Solo Travelers:</a:t>
            </a:r>
            <a:r>
              <a:rPr lang="en" dirty="0"/>
              <a:t> The 'Ladies' quota in 2AC offers the highest probability of confirmation.</a:t>
            </a:r>
            <a:br>
              <a:rPr lang="en" dirty="0"/>
            </a:b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b="1" dirty="0"/>
              <a:t>For Large Groups (4+):</a:t>
            </a:r>
            <a:r>
              <a:rPr lang="en" dirty="0"/>
              <a:t> Book in any AC classes, preferably 2AC. Do not opt for sleeper class, as your confirmation chances will be significantly lower.</a:t>
            </a:r>
            <a:br>
              <a:rPr lang="en" dirty="0"/>
            </a:b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b="1" dirty="0"/>
              <a:t>For All Travelers:</a:t>
            </a:r>
            <a:r>
              <a:rPr lang="en" dirty="0"/>
              <a:t> If possible, book your tickets on a weekday rather than on the weekend. Be aware that the 'Tatkal' quota in Sleeper class is highly competitive and offers a lower confirmation rate.</a:t>
            </a:r>
            <a:endParaRPr b="1" dirty="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050" y="1316900"/>
            <a:ext cx="4758952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Opportunities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Route-Specific Analysis:</a:t>
            </a:r>
            <a:r>
              <a:rPr lang="en" sz="1200" dirty="0"/>
              <a:t> Perform a deep-dive analysis on the top 5 busiest routes to provide tailored travel advice for those specific journeys.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Real-World Data:</a:t>
            </a:r>
            <a:r>
              <a:rPr lang="en" sz="1200" dirty="0"/>
              <a:t> Apply this analytical framework to a real-world, non-synthetic dataset to validate these findings and uncover further insights.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Predictive Modeling:</a:t>
            </a:r>
            <a:r>
              <a:rPr lang="en" sz="1200" dirty="0"/>
              <a:t> Use these identified features to build a machine learning model that can predict the confirmation probability for a new booking.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605</Words>
  <Application>Microsoft Macintosh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Unlocking Confirmation Patterns in Indian Railways</vt:lpstr>
      <vt:lpstr>Project Objective</vt:lpstr>
      <vt:lpstr>Not All Combinations Are Equal</vt:lpstr>
      <vt:lpstr>Traveling Solo Has Its Advantages</vt:lpstr>
      <vt:lpstr>When You Book Matters</vt:lpstr>
      <vt:lpstr>The Right Class for Your Group</vt:lpstr>
      <vt:lpstr>Actionable Recommendations for Travelers</vt:lpstr>
      <vt:lpstr>Future Opportunities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Swayam Panda</cp:lastModifiedBy>
  <cp:revision>2</cp:revision>
  <dcterms:modified xsi:type="dcterms:W3CDTF">2025-07-27T06:19:39Z</dcterms:modified>
</cp:coreProperties>
</file>