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76" r:id="rId7"/>
    <p:sldId id="261" r:id="rId8"/>
    <p:sldId id="277" r:id="rId9"/>
    <p:sldId id="262" r:id="rId10"/>
    <p:sldId id="278" r:id="rId11"/>
    <p:sldId id="263" r:id="rId12"/>
    <p:sldId id="270" r:id="rId13"/>
    <p:sldId id="271" r:id="rId14"/>
    <p:sldId id="272" r:id="rId15"/>
    <p:sldId id="273" r:id="rId16"/>
    <p:sldId id="269" r:id="rId17"/>
    <p:sldId id="265" r:id="rId18"/>
    <p:sldId id="268"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81" d="100"/>
          <a:sy n="81" d="100"/>
        </p:scale>
        <p:origin x="91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145/1142473.11425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470025"/>
          </a:xfrm>
        </p:spPr>
        <p:txBody>
          <a:bodyPr/>
          <a:lstStyle/>
          <a:p>
            <a:r>
              <a:rPr lang="en-US" dirty="0">
                <a:latin typeface="Cambria" pitchFamily="18" charset="0"/>
                <a:ea typeface="Batang" pitchFamily="18" charset="-127"/>
              </a:rPr>
              <a:t>QUICK SORT VISUALIZATION </a:t>
            </a:r>
          </a:p>
        </p:txBody>
      </p:sp>
      <p:sp>
        <p:nvSpPr>
          <p:cNvPr id="3" name="Subtitle 2"/>
          <p:cNvSpPr>
            <a:spLocks noGrp="1"/>
          </p:cNvSpPr>
          <p:nvPr>
            <p:ph type="subTitle" idx="1"/>
          </p:nvPr>
        </p:nvSpPr>
        <p:spPr>
          <a:xfrm>
            <a:off x="1371600" y="2917825"/>
            <a:ext cx="6400800" cy="3711575"/>
          </a:xfrm>
        </p:spPr>
        <p:txBody>
          <a:bodyPr>
            <a:normAutofit fontScale="92500" lnSpcReduction="20000"/>
          </a:bodyPr>
          <a:lstStyle/>
          <a:p>
            <a:r>
              <a:rPr lang="en-US" dirty="0">
                <a:solidFill>
                  <a:schemeClr val="tx1"/>
                </a:solidFill>
                <a:latin typeface="Cambria" pitchFamily="18" charset="0"/>
              </a:rPr>
              <a:t>Group No:  03</a:t>
            </a:r>
          </a:p>
          <a:p>
            <a:endParaRPr lang="en-US" sz="2800" dirty="0">
              <a:solidFill>
                <a:schemeClr val="tx1"/>
              </a:solidFill>
              <a:latin typeface="Cambria" pitchFamily="18" charset="0"/>
            </a:endParaRPr>
          </a:p>
          <a:p>
            <a:r>
              <a:rPr lang="en-US" sz="2800" dirty="0">
                <a:solidFill>
                  <a:schemeClr val="tx1"/>
                </a:solidFill>
                <a:latin typeface="Cambria" pitchFamily="18" charset="0"/>
              </a:rPr>
              <a:t>Nikhil </a:t>
            </a:r>
            <a:r>
              <a:rPr lang="en-US" sz="2800" dirty="0" err="1">
                <a:solidFill>
                  <a:schemeClr val="tx1"/>
                </a:solidFill>
                <a:latin typeface="Cambria" pitchFamily="18" charset="0"/>
              </a:rPr>
              <a:t>Zore</a:t>
            </a:r>
            <a:r>
              <a:rPr lang="en-US" sz="2800" dirty="0">
                <a:solidFill>
                  <a:schemeClr val="tx1"/>
                </a:solidFill>
                <a:latin typeface="Cambria" pitchFamily="18" charset="0"/>
              </a:rPr>
              <a:t>                      Roll No:63</a:t>
            </a:r>
          </a:p>
          <a:p>
            <a:r>
              <a:rPr lang="en-US" sz="2800" dirty="0" err="1">
                <a:solidFill>
                  <a:schemeClr val="tx1"/>
                </a:solidFill>
                <a:latin typeface="Cambria" pitchFamily="18" charset="0"/>
              </a:rPr>
              <a:t>Shardul</a:t>
            </a:r>
            <a:r>
              <a:rPr lang="en-US" sz="2800" dirty="0">
                <a:solidFill>
                  <a:schemeClr val="tx1"/>
                </a:solidFill>
                <a:latin typeface="Cambria" pitchFamily="18" charset="0"/>
              </a:rPr>
              <a:t> Brid                   Roll No:64</a:t>
            </a:r>
          </a:p>
          <a:p>
            <a:r>
              <a:rPr lang="en-US" sz="2800" dirty="0">
                <a:solidFill>
                  <a:schemeClr val="tx1"/>
                </a:solidFill>
                <a:latin typeface="Cambria" pitchFamily="18" charset="0"/>
              </a:rPr>
              <a:t>Swayam Chaudhary     Roll No 65</a:t>
            </a:r>
          </a:p>
          <a:p>
            <a:endParaRPr lang="en-US" sz="2800" dirty="0">
              <a:solidFill>
                <a:schemeClr val="tx1"/>
              </a:solidFill>
              <a:latin typeface="Cambria" pitchFamily="18" charset="0"/>
            </a:endParaRPr>
          </a:p>
          <a:p>
            <a:r>
              <a:rPr lang="en-US" sz="2800" dirty="0">
                <a:solidFill>
                  <a:schemeClr val="tx1"/>
                </a:solidFill>
                <a:latin typeface="Cambria" pitchFamily="18" charset="0"/>
              </a:rPr>
              <a:t>Guide: Sumeet </a:t>
            </a:r>
            <a:r>
              <a:rPr lang="en-US" sz="2800" dirty="0" err="1">
                <a:solidFill>
                  <a:schemeClr val="tx1"/>
                </a:solidFill>
                <a:latin typeface="Cambria" pitchFamily="18" charset="0"/>
              </a:rPr>
              <a:t>Shingi</a:t>
            </a:r>
            <a:endParaRPr lang="en-US" sz="2800" dirty="0">
              <a:solidFill>
                <a:schemeClr val="tx1"/>
              </a:solidFill>
              <a:latin typeface="Cambria" pitchFamily="18" charset="0"/>
            </a:endParaRPr>
          </a:p>
          <a:p>
            <a:endParaRPr lang="en-US" sz="2800" dirty="0">
              <a:solidFill>
                <a:schemeClr val="tx1"/>
              </a:solidFill>
              <a:latin typeface="Cambria" pitchFamily="18" charset="0"/>
            </a:endParaRPr>
          </a:p>
          <a:p>
            <a:r>
              <a:rPr lang="en-US" sz="2800" dirty="0">
                <a:solidFill>
                  <a:schemeClr val="tx1"/>
                </a:solidFill>
                <a:latin typeface="Cambria" pitchFamily="18" charset="0"/>
              </a:rPr>
              <a:t>Date: 03/04/2024</a:t>
            </a:r>
          </a:p>
          <a:p>
            <a:endParaRPr lang="en-US" dirty="0">
              <a:solidFill>
                <a:schemeClr val="tx1"/>
              </a:solidFill>
              <a:latin typeface="Cambria" pitchFamily="18" charset="0"/>
            </a:endParaRPr>
          </a:p>
        </p:txBody>
      </p:sp>
      <p:sp>
        <p:nvSpPr>
          <p:cNvPr id="4" name="TextBox 3"/>
          <p:cNvSpPr txBox="1"/>
          <p:nvPr/>
        </p:nvSpPr>
        <p:spPr>
          <a:xfrm>
            <a:off x="838200" y="381000"/>
            <a:ext cx="8153400" cy="1138773"/>
          </a:xfrm>
          <a:prstGeom prst="rect">
            <a:avLst/>
          </a:prstGeom>
          <a:noFill/>
        </p:spPr>
        <p:txBody>
          <a:bodyPr wrap="square" rtlCol="0">
            <a:spAutoFit/>
          </a:bodyPr>
          <a:lstStyle/>
          <a:p>
            <a:pPr algn="ctr"/>
            <a:r>
              <a:rPr lang="en-US" sz="1600" b="1" dirty="0" err="1">
                <a:latin typeface="Cambria" pitchFamily="18" charset="0"/>
              </a:rPr>
              <a:t>Vidyavardhini’s</a:t>
            </a:r>
            <a:r>
              <a:rPr lang="en-US" sz="1600" b="1" dirty="0">
                <a:latin typeface="Cambria" pitchFamily="18" charset="0"/>
              </a:rPr>
              <a:t> College of Engineering &amp;  Technology</a:t>
            </a:r>
          </a:p>
          <a:p>
            <a:pPr algn="ctr"/>
            <a:r>
              <a:rPr lang="en-US" sz="1600" b="1" dirty="0">
                <a:latin typeface="Cambria" pitchFamily="18" charset="0"/>
              </a:rPr>
              <a:t>K.T. Marg, </a:t>
            </a:r>
            <a:r>
              <a:rPr lang="en-US" sz="1600" b="1" dirty="0" err="1">
                <a:latin typeface="Cambria" pitchFamily="18" charset="0"/>
              </a:rPr>
              <a:t>Vartak</a:t>
            </a:r>
            <a:r>
              <a:rPr lang="en-US" sz="1600" b="1" dirty="0">
                <a:latin typeface="Cambria" pitchFamily="18" charset="0"/>
              </a:rPr>
              <a:t> College Campus, Vasai Rd, Vasai-Virar, Maharashtra 401202</a:t>
            </a:r>
          </a:p>
          <a:p>
            <a:pPr algn="ctr"/>
            <a:endParaRPr lang="en-US" sz="1600" b="1" dirty="0">
              <a:latin typeface="Cambria" pitchFamily="18" charset="0"/>
            </a:endParaRPr>
          </a:p>
          <a:p>
            <a:pPr algn="ctr"/>
            <a:r>
              <a:rPr lang="en-US" sz="2000" b="1" dirty="0">
                <a:latin typeface="Cambria" pitchFamily="18" charset="0"/>
              </a:rPr>
              <a:t>Department of Computer Science and </a:t>
            </a:r>
            <a:r>
              <a:rPr lang="en-US" sz="2000" b="1" dirty="0" err="1">
                <a:latin typeface="Cambria" pitchFamily="18" charset="0"/>
              </a:rPr>
              <a:t>Engineeering</a:t>
            </a:r>
            <a:r>
              <a:rPr lang="en-US" sz="2000" b="1" dirty="0">
                <a:latin typeface="Cambria" pitchFamily="18" charset="0"/>
              </a:rPr>
              <a:t> [Data Science]</a:t>
            </a:r>
          </a:p>
        </p:txBody>
      </p:sp>
    </p:spTree>
    <p:extLst>
      <p:ext uri="{BB962C8B-B14F-4D97-AF65-F5344CB8AC3E}">
        <p14:creationId xmlns:p14="http://schemas.microsoft.com/office/powerpoint/2010/main" val="306692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18DB-3684-CD8A-BBC8-0C936F6F0F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40736C-48BA-BE6B-2486-8D9D9DA48EEE}"/>
              </a:ext>
            </a:extLst>
          </p:cNvPr>
          <p:cNvPicPr>
            <a:picLocks noGrp="1" noChangeAspect="1"/>
          </p:cNvPicPr>
          <p:nvPr>
            <p:ph idx="1"/>
          </p:nvPr>
        </p:nvPicPr>
        <p:blipFill>
          <a:blip r:embed="rId2"/>
          <a:stretch>
            <a:fillRect/>
          </a:stretch>
        </p:blipFill>
        <p:spPr>
          <a:xfrm>
            <a:off x="609600" y="328842"/>
            <a:ext cx="4953453" cy="6254520"/>
          </a:xfrm>
          <a:prstGeom prst="rect">
            <a:avLst/>
          </a:prstGeom>
        </p:spPr>
      </p:pic>
    </p:spTree>
    <p:extLst>
      <p:ext uri="{BB962C8B-B14F-4D97-AF65-F5344CB8AC3E}">
        <p14:creationId xmlns:p14="http://schemas.microsoft.com/office/powerpoint/2010/main" val="107501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1F5B-2C66-4462-8D15-C744BE006062}"/>
              </a:ext>
            </a:extLst>
          </p:cNvPr>
          <p:cNvSpPr>
            <a:spLocks noGrp="1"/>
          </p:cNvSpPr>
          <p:nvPr>
            <p:ph type="title"/>
          </p:nvPr>
        </p:nvSpPr>
        <p:spPr/>
        <p:txBody>
          <a:bodyPr>
            <a:noAutofit/>
          </a:bodyPr>
          <a:lstStyle/>
          <a:p>
            <a:r>
              <a:rPr lang="en-US" sz="3600" dirty="0">
                <a:latin typeface="Cambria" pitchFamily="18" charset="0"/>
              </a:rPr>
              <a:t>Details of Hardware/Software used</a:t>
            </a:r>
            <a:br>
              <a:rPr lang="en-US" sz="3600" dirty="0">
                <a:latin typeface="Cambria" pitchFamily="18" charset="0"/>
              </a:rPr>
            </a:br>
            <a:endParaRPr lang="en-US" sz="3600" dirty="0"/>
          </a:p>
        </p:txBody>
      </p:sp>
      <p:sp>
        <p:nvSpPr>
          <p:cNvPr id="3" name="Content Placeholder 2">
            <a:extLst>
              <a:ext uri="{FF2B5EF4-FFF2-40B4-BE49-F238E27FC236}">
                <a16:creationId xmlns:a16="http://schemas.microsoft.com/office/drawing/2014/main" id="{AB088C3C-3316-498E-BE15-25CFFC12D96A}"/>
              </a:ext>
            </a:extLst>
          </p:cNvPr>
          <p:cNvSpPr>
            <a:spLocks noGrp="1"/>
          </p:cNvSpPr>
          <p:nvPr>
            <p:ph idx="1"/>
          </p:nvPr>
        </p:nvSpPr>
        <p:spPr>
          <a:xfrm>
            <a:off x="457200" y="1066800"/>
            <a:ext cx="8229600" cy="5059363"/>
          </a:xfrm>
        </p:spPr>
        <p:txBody>
          <a:bodyPr>
            <a:normAutofit/>
          </a:bodyPr>
          <a:lstStyle/>
          <a:p>
            <a:pPr marL="0" indent="0">
              <a:buNone/>
            </a:pPr>
            <a:r>
              <a:rPr lang="en-US" sz="1800" b="1" dirty="0">
                <a:latin typeface="Cambria" panose="02040503050406030204" pitchFamily="18" charset="0"/>
                <a:ea typeface="Cambria" panose="02040503050406030204" pitchFamily="18" charset="0"/>
              </a:rPr>
              <a:t>HARDWARE :</a:t>
            </a:r>
          </a:p>
          <a:p>
            <a:r>
              <a:rPr lang="en-IN" sz="1800" dirty="0">
                <a:latin typeface="Cambria" panose="02040503050406030204" pitchFamily="18" charset="0"/>
                <a:ea typeface="Cambria" panose="02040503050406030204" pitchFamily="18" charset="0"/>
              </a:rPr>
              <a:t>Processor: AMD </a:t>
            </a:r>
            <a:r>
              <a:rPr lang="en-IN" sz="1800" dirty="0" err="1">
                <a:latin typeface="Cambria" panose="02040503050406030204" pitchFamily="18" charset="0"/>
                <a:ea typeface="Cambria" panose="02040503050406030204" pitchFamily="18" charset="0"/>
              </a:rPr>
              <a:t>Ryzen</a:t>
            </a:r>
            <a:r>
              <a:rPr lang="en-IN" sz="1800" dirty="0">
                <a:latin typeface="Cambria" panose="02040503050406030204" pitchFamily="18" charset="0"/>
                <a:ea typeface="Cambria" panose="02040503050406030204" pitchFamily="18" charset="0"/>
              </a:rPr>
              <a:t> 3</a:t>
            </a:r>
          </a:p>
          <a:p>
            <a:r>
              <a:rPr lang="nn-NO" sz="1800" dirty="0">
                <a:latin typeface="Cambria" panose="02040503050406030204" pitchFamily="18" charset="0"/>
                <a:ea typeface="Cambria" panose="02040503050406030204" pitchFamily="18" charset="0"/>
              </a:rPr>
              <a:t>RAM: 128 GB</a:t>
            </a:r>
          </a:p>
          <a:p>
            <a:r>
              <a:rPr lang="nn-NO" sz="1800" dirty="0">
                <a:latin typeface="Cambria" panose="02040503050406030204" pitchFamily="18" charset="0"/>
                <a:ea typeface="Cambria" panose="02040503050406030204" pitchFamily="18" charset="0"/>
              </a:rPr>
              <a:t>Hard Disk: 1TB</a:t>
            </a:r>
          </a:p>
          <a:p>
            <a:pPr marL="0" indent="0">
              <a:buNone/>
            </a:pPr>
            <a:endParaRPr lang="nn-NO" sz="1800" dirty="0">
              <a:latin typeface="Cambria" panose="02040503050406030204" pitchFamily="18" charset="0"/>
              <a:ea typeface="Cambria" panose="02040503050406030204" pitchFamily="18" charset="0"/>
            </a:endParaRPr>
          </a:p>
          <a:p>
            <a:pPr marL="0" indent="0">
              <a:buNone/>
            </a:pPr>
            <a:r>
              <a:rPr lang="nn-NO" sz="1800" b="1" dirty="0">
                <a:latin typeface="Cambria" panose="02040503050406030204" pitchFamily="18" charset="0"/>
                <a:ea typeface="Cambria" panose="02040503050406030204" pitchFamily="18" charset="0"/>
              </a:rPr>
              <a:t>SOFTWARE:</a:t>
            </a:r>
          </a:p>
          <a:p>
            <a:r>
              <a:rPr lang="nn-NO" sz="1800" dirty="0">
                <a:latin typeface="Cambria" panose="02040503050406030204" pitchFamily="18" charset="0"/>
                <a:ea typeface="Cambria" panose="02040503050406030204" pitchFamily="18" charset="0"/>
              </a:rPr>
              <a:t>Integrated Developement Enviroment(IDE) :Pycharm</a:t>
            </a:r>
          </a:p>
          <a:p>
            <a:r>
              <a:rPr lang="nn-NO" sz="1800" dirty="0">
                <a:latin typeface="Cambria" panose="02040503050406030204" pitchFamily="18" charset="0"/>
                <a:ea typeface="Cambria" panose="02040503050406030204" pitchFamily="18" charset="0"/>
              </a:rPr>
              <a:t>Operating System :</a:t>
            </a:r>
            <a:r>
              <a:rPr lang="en-IN" sz="1800" dirty="0">
                <a:latin typeface="Cambria" panose="02040503050406030204" pitchFamily="18" charset="0"/>
                <a:ea typeface="Cambria" panose="02040503050406030204" pitchFamily="18" charset="0"/>
              </a:rPr>
              <a:t>Windows 11, version 23H2 </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Programming Language:</a:t>
            </a:r>
          </a:p>
          <a:p>
            <a:r>
              <a:rPr lang="en-IN" sz="1800" dirty="0">
                <a:latin typeface="Cambria" panose="02040503050406030204" pitchFamily="18" charset="0"/>
                <a:ea typeface="Cambria" panose="02040503050406030204" pitchFamily="18" charset="0"/>
              </a:rPr>
              <a:t>Python</a:t>
            </a:r>
            <a:endParaRPr lang="nn-NO" sz="1800" dirty="0">
              <a:latin typeface="Cambria" panose="02040503050406030204" pitchFamily="18" charset="0"/>
              <a:ea typeface="Cambria" panose="02040503050406030204" pitchFamily="18" charset="0"/>
            </a:endParaRPr>
          </a:p>
          <a:p>
            <a:pPr lvl="1"/>
            <a:r>
              <a:rPr lang="nn-NO" sz="1400" b="1" dirty="0">
                <a:latin typeface="Cambria" panose="02040503050406030204" pitchFamily="18" charset="0"/>
                <a:ea typeface="Cambria" panose="02040503050406030204" pitchFamily="18" charset="0"/>
              </a:rPr>
              <a:t>Python Libraries :</a:t>
            </a:r>
          </a:p>
          <a:p>
            <a:pPr lvl="1"/>
            <a:r>
              <a:rPr lang="en-US" sz="1400" dirty="0">
                <a:latin typeface="Cambria" panose="02040503050406030204" pitchFamily="18" charset="0"/>
                <a:ea typeface="Cambria" panose="02040503050406030204" pitchFamily="18" charset="0"/>
              </a:rPr>
              <a:t>matplotlib . </a:t>
            </a:r>
            <a:r>
              <a:rPr lang="en-US" sz="1400" dirty="0" err="1">
                <a:latin typeface="Cambria" panose="02040503050406030204" pitchFamily="18" charset="0"/>
                <a:ea typeface="Cambria" panose="02040503050406030204" pitchFamily="18" charset="0"/>
              </a:rPr>
              <a:t>pyplot</a:t>
            </a:r>
            <a:endParaRPr lang="en-US" sz="1400" dirty="0">
              <a:latin typeface="Cambria" panose="02040503050406030204" pitchFamily="18" charset="0"/>
              <a:ea typeface="Cambria" panose="02040503050406030204" pitchFamily="18" charset="0"/>
            </a:endParaRPr>
          </a:p>
          <a:p>
            <a:pPr lvl="1"/>
            <a:r>
              <a:rPr lang="en-US" sz="1400" dirty="0">
                <a:latin typeface="Cambria" panose="02040503050406030204" pitchFamily="18" charset="0"/>
                <a:ea typeface="Cambria" panose="02040503050406030204" pitchFamily="18" charset="0"/>
              </a:rPr>
              <a:t>matplotlib . widgets</a:t>
            </a:r>
          </a:p>
          <a:p>
            <a:pPr lvl="1"/>
            <a:r>
              <a:rPr lang="en-US" sz="1400" dirty="0" err="1">
                <a:latin typeface="Cambria" panose="02040503050406030204" pitchFamily="18" charset="0"/>
                <a:ea typeface="Cambria" panose="02040503050406030204" pitchFamily="18" charset="0"/>
              </a:rPr>
              <a:t>numpy</a:t>
            </a:r>
            <a:r>
              <a:rPr lang="en-US" sz="1400" dirty="0">
                <a:latin typeface="Cambria" panose="02040503050406030204" pitchFamily="18" charset="0"/>
                <a:ea typeface="Cambria" panose="02040503050406030204" pitchFamily="18" charset="0"/>
              </a:rPr>
              <a:t> </a:t>
            </a:r>
          </a:p>
          <a:p>
            <a:pPr marL="0" indent="0">
              <a:buNone/>
            </a:pPr>
            <a:endParaRPr lang="en-US" sz="1800" b="1" dirty="0">
              <a:latin typeface="Cambria" panose="02040503050406030204" pitchFamily="18" charset="0"/>
              <a:ea typeface="Cambria" panose="02040503050406030204" pitchFamily="18" charset="0"/>
            </a:endParaRPr>
          </a:p>
          <a:p>
            <a:pPr marL="0" indent="0">
              <a:buNone/>
            </a:pPr>
            <a:endParaRPr lang="en-US" sz="1800" b="1" dirty="0">
              <a:latin typeface="Cambria" panose="02040503050406030204" pitchFamily="18" charset="0"/>
              <a:ea typeface="Cambria" panose="02040503050406030204" pitchFamily="18" charset="0"/>
            </a:endParaRPr>
          </a:p>
          <a:p>
            <a:pPr marL="0" indent="0">
              <a:buNone/>
            </a:pPr>
            <a:endParaRPr lang="en-US"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101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FAC4-C71A-AE15-1FA7-79E4BBC01BDA}"/>
              </a:ext>
            </a:extLst>
          </p:cNvPr>
          <p:cNvSpPr>
            <a:spLocks noGrp="1"/>
          </p:cNvSpPr>
          <p:nvPr>
            <p:ph type="title"/>
          </p:nvPr>
        </p:nvSpPr>
        <p:spPr>
          <a:xfrm>
            <a:off x="457200" y="76200"/>
            <a:ext cx="8229600" cy="1011823"/>
          </a:xfrm>
        </p:spPr>
        <p:txBody>
          <a:bodyPr>
            <a:normAutofit/>
          </a:bodyPr>
          <a:lstStyle/>
          <a:p>
            <a:r>
              <a:rPr lang="en-US" sz="4000" b="1" dirty="0">
                <a:latin typeface="Cambria" panose="02040503050406030204" pitchFamily="18" charset="0"/>
                <a:ea typeface="Cambria" panose="02040503050406030204" pitchFamily="18" charset="0"/>
              </a:rPr>
              <a:t>Output</a:t>
            </a:r>
            <a:endParaRPr lang="en-IN" sz="4000" b="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D4E7662-5A20-98D8-9587-AF5657585219}"/>
              </a:ext>
            </a:extLst>
          </p:cNvPr>
          <p:cNvSpPr txBox="1"/>
          <p:nvPr/>
        </p:nvSpPr>
        <p:spPr>
          <a:xfrm>
            <a:off x="1143000" y="1371600"/>
            <a:ext cx="7086600"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Initialization step ,taking no of elements and elements as input from user .</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7138254-06A9-F492-9D14-73107A292D6F}"/>
              </a:ext>
            </a:extLst>
          </p:cNvPr>
          <p:cNvSpPr txBox="1"/>
          <p:nvPr/>
        </p:nvSpPr>
        <p:spPr>
          <a:xfrm>
            <a:off x="3370998" y="5806899"/>
            <a:ext cx="2402004" cy="369332"/>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STEP1 : Initialization</a:t>
            </a:r>
            <a:endParaRPr lang="en-IN" b="1" dirty="0">
              <a:latin typeface="Cambria" panose="02040503050406030204" pitchFamily="18" charset="0"/>
              <a:ea typeface="Cambria" panose="02040503050406030204" pitchFamily="18" charset="0"/>
            </a:endParaRPr>
          </a:p>
        </p:txBody>
      </p:sp>
      <p:pic>
        <p:nvPicPr>
          <p:cNvPr id="9" name="Content Placeholder 8">
            <a:extLst>
              <a:ext uri="{FF2B5EF4-FFF2-40B4-BE49-F238E27FC236}">
                <a16:creationId xmlns:a16="http://schemas.microsoft.com/office/drawing/2014/main" id="{1615336F-E3A9-2E1D-B0DB-66D14667B60E}"/>
              </a:ext>
            </a:extLst>
          </p:cNvPr>
          <p:cNvPicPr>
            <a:picLocks noGrp="1" noChangeAspect="1"/>
          </p:cNvPicPr>
          <p:nvPr>
            <p:ph idx="1"/>
          </p:nvPr>
        </p:nvPicPr>
        <p:blipFill>
          <a:blip r:embed="rId2"/>
          <a:stretch>
            <a:fillRect/>
          </a:stretch>
        </p:blipFill>
        <p:spPr>
          <a:xfrm>
            <a:off x="609600" y="2017931"/>
            <a:ext cx="8229600" cy="2958636"/>
          </a:xfrm>
          <a:ln>
            <a:solidFill>
              <a:schemeClr val="tx1"/>
            </a:solidFill>
          </a:ln>
        </p:spPr>
      </p:pic>
    </p:spTree>
    <p:extLst>
      <p:ext uri="{BB962C8B-B14F-4D97-AF65-F5344CB8AC3E}">
        <p14:creationId xmlns:p14="http://schemas.microsoft.com/office/powerpoint/2010/main" val="208589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E0C9-0A9B-1A16-2A54-45754F2AD7CD}"/>
              </a:ext>
            </a:extLst>
          </p:cNvPr>
          <p:cNvSpPr>
            <a:spLocks noGrp="1"/>
          </p:cNvSpPr>
          <p:nvPr>
            <p:ph type="title"/>
          </p:nvPr>
        </p:nvSpPr>
        <p:spPr>
          <a:xfrm>
            <a:off x="531521" y="152401"/>
            <a:ext cx="8229600" cy="1365552"/>
          </a:xfrm>
        </p:spPr>
        <p:txBody>
          <a:bodyPr>
            <a:noAutofit/>
          </a:bodyPr>
          <a:lstStyle/>
          <a:p>
            <a:pPr marL="285750" indent="-285750" algn="l">
              <a:buFont typeface="Arial" panose="020B0604020202020204" pitchFamily="34" charset="0"/>
              <a:buChar char="•"/>
            </a:pPr>
            <a:r>
              <a:rPr lang="en-US" sz="1800" dirty="0">
                <a:latin typeface="Cambria" panose="02040503050406030204" pitchFamily="18" charset="0"/>
                <a:ea typeface="Cambria" panose="02040503050406030204" pitchFamily="18" charset="0"/>
              </a:rPr>
              <a:t>Taking the last element 15 as pivot and will compare with rest of elements such that all elements less than 15 will be on left and greater than on right side .</a:t>
            </a:r>
            <a:br>
              <a:rPr lang="en-US" sz="1800" dirty="0">
                <a:latin typeface="Cambria" panose="02040503050406030204" pitchFamily="18" charset="0"/>
                <a:ea typeface="Cambria" panose="02040503050406030204" pitchFamily="18" charset="0"/>
              </a:rPr>
            </a:b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Since all elements on left are lesser no change will be seen</a:t>
            </a:r>
            <a:br>
              <a:rPr lang="en-US" sz="1800" dirty="0">
                <a:latin typeface="Cambria" panose="02040503050406030204" pitchFamily="18" charset="0"/>
                <a:ea typeface="Cambria" panose="02040503050406030204" pitchFamily="18" charset="0"/>
              </a:rPr>
            </a:br>
            <a:endParaRPr lang="en-IN" sz="18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507D2606-5DB8-0C24-A045-65965380AD5F}"/>
              </a:ext>
            </a:extLst>
          </p:cNvPr>
          <p:cNvSpPr txBox="1"/>
          <p:nvPr/>
        </p:nvSpPr>
        <p:spPr>
          <a:xfrm>
            <a:off x="3456444" y="6208410"/>
            <a:ext cx="2379754" cy="369332"/>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STEP2: First pivot 15</a:t>
            </a:r>
            <a:endParaRPr lang="en-IN" b="1" dirty="0">
              <a:latin typeface="Cambria" panose="02040503050406030204" pitchFamily="18" charset="0"/>
              <a:ea typeface="Cambria" panose="02040503050406030204" pitchFamily="18" charset="0"/>
            </a:endParaRPr>
          </a:p>
        </p:txBody>
      </p:sp>
      <p:pic>
        <p:nvPicPr>
          <p:cNvPr id="8" name="Content Placeholder 7">
            <a:extLst>
              <a:ext uri="{FF2B5EF4-FFF2-40B4-BE49-F238E27FC236}">
                <a16:creationId xmlns:a16="http://schemas.microsoft.com/office/drawing/2014/main" id="{A5C8AA2C-BA97-BF1B-5234-E5260703DE67}"/>
              </a:ext>
            </a:extLst>
          </p:cNvPr>
          <p:cNvPicPr>
            <a:picLocks noGrp="1" noChangeAspect="1"/>
          </p:cNvPicPr>
          <p:nvPr>
            <p:ph idx="1"/>
          </p:nvPr>
        </p:nvPicPr>
        <p:blipFill>
          <a:blip r:embed="rId2"/>
          <a:stretch>
            <a:fillRect/>
          </a:stretch>
        </p:blipFill>
        <p:spPr>
          <a:xfrm>
            <a:off x="457200" y="1639389"/>
            <a:ext cx="8229600" cy="4447585"/>
          </a:xfrm>
          <a:ln>
            <a:solidFill>
              <a:schemeClr val="tx1"/>
            </a:solidFill>
          </a:ln>
        </p:spPr>
      </p:pic>
    </p:spTree>
    <p:extLst>
      <p:ext uri="{BB962C8B-B14F-4D97-AF65-F5344CB8AC3E}">
        <p14:creationId xmlns:p14="http://schemas.microsoft.com/office/powerpoint/2010/main" val="168659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B5CC-5B44-E855-845E-54AAC27AFA07}"/>
              </a:ext>
            </a:extLst>
          </p:cNvPr>
          <p:cNvSpPr>
            <a:spLocks noGrp="1"/>
          </p:cNvSpPr>
          <p:nvPr>
            <p:ph type="title"/>
          </p:nvPr>
        </p:nvSpPr>
        <p:spPr>
          <a:xfrm>
            <a:off x="457200" y="76200"/>
            <a:ext cx="8229600" cy="1143000"/>
          </a:xfrm>
        </p:spPr>
        <p:txBody>
          <a:bodyPr>
            <a:normAutofit/>
          </a:bodyPr>
          <a:lstStyle/>
          <a:p>
            <a:pPr marL="285750" indent="-285750" algn="l">
              <a:buFont typeface="Arial" panose="020B0604020202020204" pitchFamily="34" charset="0"/>
              <a:buChar char="•"/>
            </a:pPr>
            <a:r>
              <a:rPr lang="en-US" sz="1800" dirty="0">
                <a:latin typeface="Cambria" panose="02040503050406030204" pitchFamily="18" charset="0"/>
                <a:ea typeface="Cambria" panose="02040503050406030204" pitchFamily="18" charset="0"/>
              </a:rPr>
              <a:t>Since no changes previous element  6 will be chosen as pivot , comparing we get 13 greater so it will be right side rest on left side .</a:t>
            </a:r>
            <a:endParaRPr lang="en-IN" sz="1800" dirty="0">
              <a:latin typeface="Cambria" panose="02040503050406030204" pitchFamily="18" charset="0"/>
              <a:ea typeface="Cambria" panose="02040503050406030204" pitchFamily="18" charset="0"/>
            </a:endParaRPr>
          </a:p>
        </p:txBody>
      </p:sp>
      <p:sp>
        <p:nvSpPr>
          <p:cNvPr id="7" name="Content Placeholder 6">
            <a:extLst>
              <a:ext uri="{FF2B5EF4-FFF2-40B4-BE49-F238E27FC236}">
                <a16:creationId xmlns:a16="http://schemas.microsoft.com/office/drawing/2014/main" id="{7DDF8F49-97F4-E60C-1D69-0DAA2D19BC7C}"/>
              </a:ext>
            </a:extLst>
          </p:cNvPr>
          <p:cNvSpPr>
            <a:spLocks noGrp="1"/>
          </p:cNvSpPr>
          <p:nvPr>
            <p:ph idx="1"/>
          </p:nvPr>
        </p:nvSpPr>
        <p:spPr>
          <a:xfrm>
            <a:off x="457200" y="1598548"/>
            <a:ext cx="8229600" cy="4525963"/>
          </a:xfrm>
        </p:spPr>
        <p:txBody>
          <a:bodyPr/>
          <a:lstStyle/>
          <a:p>
            <a:endParaRPr lang="en-IN" dirty="0"/>
          </a:p>
        </p:txBody>
      </p:sp>
      <p:pic>
        <p:nvPicPr>
          <p:cNvPr id="9" name="Picture 8">
            <a:extLst>
              <a:ext uri="{FF2B5EF4-FFF2-40B4-BE49-F238E27FC236}">
                <a16:creationId xmlns:a16="http://schemas.microsoft.com/office/drawing/2014/main" id="{E3008BBA-CDFA-46BE-0118-F04375FAD29C}"/>
              </a:ext>
            </a:extLst>
          </p:cNvPr>
          <p:cNvPicPr>
            <a:picLocks noChangeAspect="1"/>
          </p:cNvPicPr>
          <p:nvPr/>
        </p:nvPicPr>
        <p:blipFill>
          <a:blip r:embed="rId2"/>
          <a:stretch>
            <a:fillRect/>
          </a:stretch>
        </p:blipFill>
        <p:spPr>
          <a:xfrm>
            <a:off x="457200" y="1066801"/>
            <a:ext cx="8229600" cy="4343399"/>
          </a:xfrm>
          <a:prstGeom prst="rect">
            <a:avLst/>
          </a:prstGeom>
          <a:solidFill>
            <a:schemeClr val="tx1"/>
          </a:solidFill>
          <a:ln>
            <a:solidFill>
              <a:schemeClr val="tx1"/>
            </a:solidFill>
          </a:ln>
        </p:spPr>
      </p:pic>
      <p:sp>
        <p:nvSpPr>
          <p:cNvPr id="12" name="TextBox 11">
            <a:extLst>
              <a:ext uri="{FF2B5EF4-FFF2-40B4-BE49-F238E27FC236}">
                <a16:creationId xmlns:a16="http://schemas.microsoft.com/office/drawing/2014/main" id="{1FB5237E-8A33-E878-869C-C28D4C284569}"/>
              </a:ext>
            </a:extLst>
          </p:cNvPr>
          <p:cNvSpPr txBox="1"/>
          <p:nvPr/>
        </p:nvSpPr>
        <p:spPr>
          <a:xfrm>
            <a:off x="3429000" y="5783246"/>
            <a:ext cx="2783839" cy="369332"/>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STEP 3: SECOND PIVOT 6</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460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0699-3A4E-20B3-D181-E4C3627865FE}"/>
              </a:ext>
            </a:extLst>
          </p:cNvPr>
          <p:cNvSpPr>
            <a:spLocks noGrp="1"/>
          </p:cNvSpPr>
          <p:nvPr>
            <p:ph type="title"/>
          </p:nvPr>
        </p:nvSpPr>
        <p:spPr/>
        <p:txBody>
          <a:bodyPr>
            <a:normAutofit/>
          </a:bodyPr>
          <a:lstStyle/>
          <a:p>
            <a:pPr marL="285750" indent="-285750" algn="l">
              <a:buFont typeface="Arial" panose="020B0604020202020204" pitchFamily="34" charset="0"/>
              <a:buChar char="•"/>
            </a:pPr>
            <a:r>
              <a:rPr lang="en-US" sz="1800" dirty="0">
                <a:latin typeface="Cambria" panose="02040503050406030204" pitchFamily="18" charset="0"/>
                <a:ea typeface="Cambria" panose="02040503050406030204" pitchFamily="18" charset="0"/>
              </a:rPr>
              <a:t>After partition the last element will be 4 so it will be selected as pivot and comparing 5 will be on right side and hence it will be our last pivot, we will get our final sorted array.</a:t>
            </a:r>
            <a:endParaRPr lang="en-IN" sz="1800" dirty="0">
              <a:latin typeface="Cambria" panose="02040503050406030204" pitchFamily="18" charset="0"/>
              <a:ea typeface="Cambria" panose="02040503050406030204" pitchFamily="18" charset="0"/>
            </a:endParaRPr>
          </a:p>
        </p:txBody>
      </p:sp>
      <p:pic>
        <p:nvPicPr>
          <p:cNvPr id="7" name="Content Placeholder 6">
            <a:extLst>
              <a:ext uri="{FF2B5EF4-FFF2-40B4-BE49-F238E27FC236}">
                <a16:creationId xmlns:a16="http://schemas.microsoft.com/office/drawing/2014/main" id="{208A322A-F17B-6A6F-A849-98C4D7B70A96}"/>
              </a:ext>
            </a:extLst>
          </p:cNvPr>
          <p:cNvPicPr>
            <a:picLocks noGrp="1" noChangeAspect="1"/>
          </p:cNvPicPr>
          <p:nvPr>
            <p:ph idx="1"/>
          </p:nvPr>
        </p:nvPicPr>
        <p:blipFill>
          <a:blip r:embed="rId2"/>
          <a:stretch>
            <a:fillRect/>
          </a:stretch>
        </p:blipFill>
        <p:spPr>
          <a:xfrm>
            <a:off x="479981" y="1371600"/>
            <a:ext cx="8229600" cy="4489582"/>
          </a:xfrm>
          <a:ln>
            <a:solidFill>
              <a:schemeClr val="tx1"/>
            </a:solidFill>
          </a:ln>
        </p:spPr>
      </p:pic>
      <p:sp>
        <p:nvSpPr>
          <p:cNvPr id="8" name="TextBox 7">
            <a:extLst>
              <a:ext uri="{FF2B5EF4-FFF2-40B4-BE49-F238E27FC236}">
                <a16:creationId xmlns:a16="http://schemas.microsoft.com/office/drawing/2014/main" id="{E9097693-ADD8-2E56-AFD5-9A3F699CB7EA}"/>
              </a:ext>
            </a:extLst>
          </p:cNvPr>
          <p:cNvSpPr txBox="1"/>
          <p:nvPr/>
        </p:nvSpPr>
        <p:spPr>
          <a:xfrm>
            <a:off x="3429000" y="6096000"/>
            <a:ext cx="2531399" cy="369332"/>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STEP4:THIRD PIVOT 4</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4546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B838-2EF3-BA64-5EB2-F81C005E6081}"/>
              </a:ext>
            </a:extLst>
          </p:cNvPr>
          <p:cNvSpPr>
            <a:spLocks noGrp="1"/>
          </p:cNvSpPr>
          <p:nvPr>
            <p:ph type="title"/>
          </p:nvPr>
        </p:nvSpPr>
        <p:spPr/>
        <p:txBody>
          <a:bodyPr>
            <a:normAutofit/>
          </a:bodyPr>
          <a:lstStyle/>
          <a:p>
            <a:r>
              <a:rPr lang="en-IN" sz="4000" dirty="0">
                <a:latin typeface="Cambria" panose="02040503050406030204" pitchFamily="18" charset="0"/>
                <a:ea typeface="Cambria" panose="02040503050406030204" pitchFamily="18" charset="0"/>
              </a:rPr>
              <a:t>Result Analysis</a:t>
            </a:r>
          </a:p>
        </p:txBody>
      </p:sp>
      <p:sp>
        <p:nvSpPr>
          <p:cNvPr id="3" name="Content Placeholder 2">
            <a:extLst>
              <a:ext uri="{FF2B5EF4-FFF2-40B4-BE49-F238E27FC236}">
                <a16:creationId xmlns:a16="http://schemas.microsoft.com/office/drawing/2014/main" id="{6779572A-82EA-ED2F-F763-15DBC71D4CAC}"/>
              </a:ext>
            </a:extLst>
          </p:cNvPr>
          <p:cNvSpPr>
            <a:spLocks noGrp="1"/>
          </p:cNvSpPr>
          <p:nvPr>
            <p:ph idx="1"/>
          </p:nvPr>
        </p:nvSpPr>
        <p:spPr>
          <a:xfrm>
            <a:off x="457200" y="1295400"/>
            <a:ext cx="8229600" cy="4830763"/>
          </a:xfrm>
        </p:spPr>
        <p:txBody>
          <a:bodyPr>
            <a:normAutofit/>
          </a:bodyPr>
          <a:lstStyle/>
          <a:p>
            <a:pPr algn="just"/>
            <a:r>
              <a:rPr lang="en-US" sz="1800" b="1" dirty="0">
                <a:latin typeface="Cambria" panose="02040503050406030204" pitchFamily="18" charset="0"/>
                <a:ea typeface="Cambria" panose="02040503050406030204" pitchFamily="18" charset="0"/>
              </a:rPr>
              <a:t>Visualization Effectiveness :</a:t>
            </a:r>
          </a:p>
          <a:p>
            <a:pPr lvl="1" algn="just"/>
            <a:r>
              <a:rPr lang="en-IN" sz="1600" dirty="0">
                <a:latin typeface="Cambria" panose="02040503050406030204" pitchFamily="18" charset="0"/>
                <a:ea typeface="Cambria" panose="02040503050406030204" pitchFamily="18" charset="0"/>
              </a:rPr>
              <a:t>The project shows excellent visual representation of Quick Sort algorithm .It shows separate colours for sorted(LIGHT BLUE) ,unsorted(PINK) and pivot (RED).</a:t>
            </a:r>
          </a:p>
          <a:p>
            <a:pPr lvl="1" algn="just"/>
            <a:r>
              <a:rPr lang="en-IN" sz="1600" dirty="0">
                <a:latin typeface="Cambria" panose="02040503050406030204" pitchFamily="18" charset="0"/>
                <a:ea typeface="Cambria" panose="02040503050406030204" pitchFamily="18" charset="0"/>
              </a:rPr>
              <a:t>Elements are displayed in bar graph format ,labelled pivot element.</a:t>
            </a:r>
          </a:p>
          <a:p>
            <a:pPr lvl="1" algn="just"/>
            <a:endParaRPr lang="en-IN" sz="1600" dirty="0">
              <a:latin typeface="Cambria" panose="02040503050406030204" pitchFamily="18" charset="0"/>
              <a:ea typeface="Cambria" panose="02040503050406030204" pitchFamily="18" charset="0"/>
            </a:endParaRPr>
          </a:p>
          <a:p>
            <a:pPr algn="just"/>
            <a:r>
              <a:rPr lang="en-IN" sz="1800" b="1" dirty="0">
                <a:latin typeface="Cambria" panose="02040503050406030204" pitchFamily="18" charset="0"/>
                <a:ea typeface="Cambria" panose="02040503050406030204" pitchFamily="18" charset="0"/>
              </a:rPr>
              <a:t>User understanding :</a:t>
            </a:r>
          </a:p>
          <a:p>
            <a:pPr lvl="1" algn="just"/>
            <a:r>
              <a:rPr lang="en-IN" sz="1600" dirty="0">
                <a:latin typeface="Cambria" panose="02040503050406030204" pitchFamily="18" charset="0"/>
                <a:ea typeface="Cambria" panose="02040503050406030204" pitchFamily="18" charset="0"/>
              </a:rPr>
              <a:t>It works with under user input and </a:t>
            </a:r>
            <a:r>
              <a:rPr lang="en-US" sz="1600" dirty="0">
                <a:latin typeface="Cambria" panose="02040503050406030204" pitchFamily="18" charset="0"/>
                <a:ea typeface="Cambria" panose="02040503050406030204" pitchFamily="18" charset="0"/>
              </a:rPr>
              <a:t>ability to step through the sorting process incrementally or directly sort to the final result provides flexibility for users.</a:t>
            </a:r>
            <a:endParaRPr lang="en-IN" sz="1600" dirty="0">
              <a:latin typeface="Cambria" panose="02040503050406030204" pitchFamily="18" charset="0"/>
              <a:ea typeface="Cambria" panose="02040503050406030204" pitchFamily="18" charset="0"/>
            </a:endParaRPr>
          </a:p>
          <a:p>
            <a:pPr lvl="1" algn="just"/>
            <a:r>
              <a:rPr lang="en-IN" sz="1600" dirty="0">
                <a:latin typeface="Cambria" panose="02040503050406030204" pitchFamily="18" charset="0"/>
                <a:ea typeface="Cambria" panose="02040503050406030204" pitchFamily="18" charset="0"/>
              </a:rPr>
              <a:t>User can clearly understand the swapping of bar graphs on changing pivot element .</a:t>
            </a:r>
          </a:p>
          <a:p>
            <a:pPr marL="0" indent="0" algn="just">
              <a:buNone/>
            </a:pPr>
            <a:r>
              <a:rPr lang="en-IN" sz="20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Suggestion : Implement error handling for non-integer values , empty array.</a:t>
            </a:r>
          </a:p>
          <a:p>
            <a:pPr marL="0" indent="0" algn="just">
              <a:buNone/>
            </a:pPr>
            <a:endParaRPr lang="en-IN" sz="1600" dirty="0">
              <a:latin typeface="Cambria" panose="02040503050406030204" pitchFamily="18" charset="0"/>
              <a:ea typeface="Cambria" panose="02040503050406030204" pitchFamily="18" charset="0"/>
            </a:endParaRPr>
          </a:p>
          <a:p>
            <a:pPr algn="just"/>
            <a:r>
              <a:rPr lang="en-IN" sz="1800" b="1" dirty="0">
                <a:latin typeface="Cambria" panose="02040503050406030204" pitchFamily="18" charset="0"/>
                <a:ea typeface="Cambria" panose="02040503050406030204" pitchFamily="18" charset="0"/>
              </a:rPr>
              <a:t>Outcome :</a:t>
            </a:r>
          </a:p>
          <a:p>
            <a:pPr lvl="1" algn="just"/>
            <a:r>
              <a:rPr lang="en-IN" sz="1600" dirty="0">
                <a:latin typeface="Cambria" panose="02040503050406030204" pitchFamily="18" charset="0"/>
                <a:ea typeface="Cambria" panose="02040503050406030204" pitchFamily="18" charset="0"/>
              </a:rPr>
              <a:t>The project sorts the input elements showing their effective visualization .</a:t>
            </a:r>
          </a:p>
          <a:p>
            <a:pPr lvl="1" algn="just"/>
            <a:endParaRPr lang="en-IN" sz="1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1837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EB9C-6911-4BB5-ACF7-7D5F9CBC2382}"/>
              </a:ext>
            </a:extLst>
          </p:cNvPr>
          <p:cNvSpPr>
            <a:spLocks noGrp="1"/>
          </p:cNvSpPr>
          <p:nvPr>
            <p:ph type="title"/>
          </p:nvPr>
        </p:nvSpPr>
        <p:spPr/>
        <p:txBody>
          <a:bodyPr>
            <a:normAutofit fontScale="90000"/>
          </a:bodyPr>
          <a:lstStyle/>
          <a:p>
            <a:r>
              <a:rPr lang="en-US" sz="4400" dirty="0">
                <a:latin typeface="Cambria" pitchFamily="18" charset="0"/>
              </a:rPr>
              <a:t>Conclusion</a:t>
            </a:r>
            <a:br>
              <a:rPr lang="en-US" sz="4400" dirty="0">
                <a:latin typeface="Cambria" pitchFamily="18" charset="0"/>
              </a:rPr>
            </a:br>
            <a:endParaRPr lang="en-US" dirty="0"/>
          </a:p>
        </p:txBody>
      </p:sp>
      <p:sp>
        <p:nvSpPr>
          <p:cNvPr id="3" name="Content Placeholder 2">
            <a:extLst>
              <a:ext uri="{FF2B5EF4-FFF2-40B4-BE49-F238E27FC236}">
                <a16:creationId xmlns:a16="http://schemas.microsoft.com/office/drawing/2014/main" id="{B2A6CED4-E958-4B87-B7A9-17B623560BA1}"/>
              </a:ext>
            </a:extLst>
          </p:cNvPr>
          <p:cNvSpPr>
            <a:spLocks noGrp="1"/>
          </p:cNvSpPr>
          <p:nvPr>
            <p:ph idx="1"/>
          </p:nvPr>
        </p:nvSpPr>
        <p:spPr>
          <a:xfrm>
            <a:off x="457200" y="1600200"/>
            <a:ext cx="8229600" cy="4525963"/>
          </a:xfrm>
        </p:spPr>
        <p:txBody>
          <a:bodyPr>
            <a:normAutofit/>
          </a:bodyPr>
          <a:lstStyle/>
          <a:p>
            <a:pPr algn="just">
              <a:buFont typeface="Wingdings" panose="05000000000000000000" pitchFamily="2" charset="2"/>
              <a:buChar char="ü"/>
            </a:pPr>
            <a:r>
              <a:rPr lang="en-US" sz="1800" b="0" i="0" dirty="0">
                <a:effectLst/>
                <a:latin typeface="Cambria" panose="02040503050406030204" pitchFamily="18" charset="0"/>
                <a:ea typeface="Cambria" panose="02040503050406030204" pitchFamily="18" charset="0"/>
              </a:rPr>
              <a:t>The development of the Quick Sort Visualization Tool  </a:t>
            </a:r>
            <a:r>
              <a:rPr lang="en-US" sz="1800" dirty="0">
                <a:latin typeface="Cambria" panose="02040503050406030204" pitchFamily="18" charset="0"/>
                <a:ea typeface="Cambria" panose="02040503050406030204" pitchFamily="18" charset="0"/>
              </a:rPr>
              <a:t>has achieved its goal </a:t>
            </a:r>
            <a:r>
              <a:rPr lang="en-US" sz="1800" b="0" i="0" dirty="0">
                <a:effectLst/>
                <a:latin typeface="Cambria" panose="02040503050406030204" pitchFamily="18" charset="0"/>
                <a:ea typeface="Cambria" panose="02040503050406030204" pitchFamily="18" charset="0"/>
              </a:rPr>
              <a:t>providing users with a dynamic and educational experience in understanding the Quick Sort algorithm. </a:t>
            </a:r>
          </a:p>
          <a:p>
            <a:pPr algn="just">
              <a:buFont typeface="Wingdings" panose="05000000000000000000" pitchFamily="2" charset="2"/>
              <a:buChar char="ü"/>
            </a:pPr>
            <a:r>
              <a:rPr lang="en-US" sz="1800" dirty="0">
                <a:latin typeface="Cambria" panose="02040503050406030204" pitchFamily="18" charset="0"/>
                <a:ea typeface="Cambria" panose="02040503050406030204" pitchFamily="18" charset="0"/>
              </a:rPr>
              <a:t>It’s</a:t>
            </a:r>
            <a:r>
              <a:rPr lang="en-US" sz="1800" b="0" i="0" dirty="0">
                <a:effectLst/>
                <a:latin typeface="Cambria" panose="02040503050406030204" pitchFamily="18" charset="0"/>
                <a:ea typeface="Cambria" panose="02040503050406030204" pitchFamily="18" charset="0"/>
              </a:rPr>
              <a:t> user-friendly interface allows users to input arrays, witness the step-by-step execution of the Quick Sort algorithm, and interact with the visualization at their own pace.</a:t>
            </a:r>
          </a:p>
          <a:p>
            <a:pPr algn="just">
              <a:buFont typeface="Wingdings" panose="05000000000000000000" pitchFamily="2" charset="2"/>
              <a:buChar char="ü"/>
            </a:pPr>
            <a:r>
              <a:rPr lang="en-US" sz="1800" b="0" i="0" dirty="0">
                <a:effectLst/>
                <a:latin typeface="Cambria" panose="02040503050406030204" pitchFamily="18" charset="0"/>
                <a:ea typeface="Cambria" panose="02040503050406030204" pitchFamily="18" charset="0"/>
              </a:rPr>
              <a:t>In addition to its educational value, the Quick Sort Visualization Tool serves valuable resource for students, educators, and enthusiasts seeking a hands-on understanding of sorting algorithms.</a:t>
            </a:r>
          </a:p>
          <a:p>
            <a:endParaRPr lang="en-US" sz="1800" b="0" i="0" dirty="0">
              <a:effectLst/>
              <a:latin typeface="Cambria" panose="02040503050406030204" pitchFamily="18" charset="0"/>
              <a:ea typeface="Cambria" panose="02040503050406030204" pitchFamily="18" charset="0"/>
            </a:endParaRPr>
          </a:p>
          <a:p>
            <a:endParaRPr lang="en-US" sz="18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4155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AD3C-B00A-F155-082D-924CC8BDF857}"/>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Future Scope</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58AB189-C465-F82F-D719-2AD3A65D9125}"/>
              </a:ext>
            </a:extLst>
          </p:cNvPr>
          <p:cNvSpPr>
            <a:spLocks noGrp="1"/>
          </p:cNvSpPr>
          <p:nvPr>
            <p:ph idx="1"/>
          </p:nvPr>
        </p:nvSpPr>
        <p:spPr>
          <a:xfrm>
            <a:off x="457200" y="1219200"/>
            <a:ext cx="8229600" cy="4906963"/>
          </a:xfrm>
        </p:spPr>
        <p:txBody>
          <a:bodyPr>
            <a:normAutofit/>
          </a:bodyPr>
          <a:lstStyle/>
          <a:p>
            <a:pPr algn="just"/>
            <a:r>
              <a:rPr lang="en-US" sz="1800" b="0" i="0" dirty="0">
                <a:effectLst/>
                <a:latin typeface="Cambria" panose="02040503050406030204" pitchFamily="18" charset="0"/>
                <a:ea typeface="Cambria" panose="02040503050406030204" pitchFamily="18" charset="0"/>
              </a:rPr>
              <a:t>Worki</a:t>
            </a:r>
            <a:r>
              <a:rPr lang="en-US" sz="1800" dirty="0">
                <a:latin typeface="Cambria" panose="02040503050406030204" pitchFamily="18" charset="0"/>
                <a:ea typeface="Cambria" panose="02040503050406030204" pitchFamily="18" charset="0"/>
              </a:rPr>
              <a:t>ng on error handling for non-integer values , empty arrays.</a:t>
            </a:r>
          </a:p>
          <a:p>
            <a:pPr algn="just"/>
            <a:r>
              <a:rPr lang="en-US" sz="1800" b="0" i="0" dirty="0">
                <a:effectLst/>
                <a:latin typeface="Cambria" panose="02040503050406030204" pitchFamily="18" charset="0"/>
                <a:ea typeface="Cambria" panose="02040503050406030204" pitchFamily="18" charset="0"/>
              </a:rPr>
              <a:t>Different pivot selection options(FRONT, MID ,BACK).</a:t>
            </a:r>
          </a:p>
          <a:p>
            <a:pPr algn="just"/>
            <a:r>
              <a:rPr lang="en-US" sz="1800" dirty="0">
                <a:latin typeface="Cambria" panose="02040503050406030204" pitchFamily="18" charset="0"/>
                <a:ea typeface="Cambria" panose="02040503050406030204" pitchFamily="18" charset="0"/>
              </a:rPr>
              <a:t>Rectifying the condition of larger element as pivot .</a:t>
            </a:r>
          </a:p>
          <a:p>
            <a:pPr algn="just"/>
            <a:r>
              <a:rPr lang="en-US" sz="1800" b="0" i="0" dirty="0">
                <a:effectLst/>
                <a:latin typeface="Cambria" panose="02040503050406030204" pitchFamily="18" charset="0"/>
                <a:ea typeface="Cambria" panose="02040503050406030204" pitchFamily="18" charset="0"/>
              </a:rPr>
              <a:t>Explanation for each step.</a:t>
            </a:r>
          </a:p>
        </p:txBody>
      </p:sp>
    </p:spTree>
    <p:extLst>
      <p:ext uri="{BB962C8B-B14F-4D97-AF65-F5344CB8AC3E}">
        <p14:creationId xmlns:p14="http://schemas.microsoft.com/office/powerpoint/2010/main" val="427655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BE5D-D9AC-4ECA-9901-86ABDE09BD43}"/>
              </a:ext>
            </a:extLst>
          </p:cNvPr>
          <p:cNvSpPr>
            <a:spLocks noGrp="1"/>
          </p:cNvSpPr>
          <p:nvPr>
            <p:ph type="title"/>
          </p:nvPr>
        </p:nvSpPr>
        <p:spPr/>
        <p:txBody>
          <a:bodyPr>
            <a:noAutofit/>
          </a:bodyPr>
          <a:lstStyle/>
          <a:p>
            <a:r>
              <a:rPr lang="en-US" sz="3600" dirty="0">
                <a:latin typeface="Cambria" pitchFamily="18" charset="0"/>
              </a:rPr>
              <a:t>References</a:t>
            </a:r>
            <a:br>
              <a:rPr lang="en-US" sz="3600" dirty="0">
                <a:latin typeface="Cambria" pitchFamily="18" charset="0"/>
              </a:rPr>
            </a:br>
            <a:endParaRPr lang="en-US" sz="3600" dirty="0"/>
          </a:p>
        </p:txBody>
      </p:sp>
      <p:sp>
        <p:nvSpPr>
          <p:cNvPr id="3" name="Content Placeholder 2">
            <a:extLst>
              <a:ext uri="{FF2B5EF4-FFF2-40B4-BE49-F238E27FC236}">
                <a16:creationId xmlns:a16="http://schemas.microsoft.com/office/drawing/2014/main" id="{0DE425C8-4648-44CF-B5C1-B6211A60F1DA}"/>
              </a:ext>
            </a:extLst>
          </p:cNvPr>
          <p:cNvSpPr>
            <a:spLocks noGrp="1"/>
          </p:cNvSpPr>
          <p:nvPr>
            <p:ph idx="1"/>
          </p:nvPr>
        </p:nvSpPr>
        <p:spPr>
          <a:xfrm>
            <a:off x="228600" y="1066800"/>
            <a:ext cx="8686800" cy="5211763"/>
          </a:xfrm>
        </p:spPr>
        <p:txBody>
          <a:bodyPr>
            <a:normAutofit/>
          </a:bodyPr>
          <a:lstStyle/>
          <a:p>
            <a:pPr marL="0" indent="0" algn="just">
              <a:buNone/>
            </a:pPr>
            <a:r>
              <a:rPr lang="en-US" sz="1800" dirty="0">
                <a:latin typeface="Cambria" panose="02040503050406030204" pitchFamily="18" charset="0"/>
                <a:ea typeface="Cambria" panose="02040503050406030204" pitchFamily="18" charset="0"/>
              </a:rPr>
              <a:t>[1]</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Oluwakemi</a:t>
            </a:r>
            <a:r>
              <a:rPr lang="en-IN" sz="1800" dirty="0">
                <a:latin typeface="Cambria" panose="02040503050406030204" pitchFamily="18" charset="0"/>
                <a:ea typeface="Cambria" panose="02040503050406030204" pitchFamily="18" charset="0"/>
              </a:rPr>
              <a:t> Christiana </a:t>
            </a:r>
            <a:r>
              <a:rPr lang="en-IN" sz="1800" dirty="0" err="1">
                <a:latin typeface="Cambria" panose="02040503050406030204" pitchFamily="18" charset="0"/>
                <a:ea typeface="Cambria" panose="02040503050406030204" pitchFamily="18" charset="0"/>
              </a:rPr>
              <a:t>Abikoye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Aderonke</a:t>
            </a:r>
            <a:r>
              <a:rPr lang="en-IN" sz="1800" dirty="0">
                <a:latin typeface="Cambria" panose="02040503050406030204" pitchFamily="18" charset="0"/>
                <a:ea typeface="Cambria" panose="02040503050406030204" pitchFamily="18" charset="0"/>
              </a:rPr>
              <a:t> Anthonia Kayode , AKANDE NOAH OLUWATOBI , Esau </a:t>
            </a:r>
            <a:r>
              <a:rPr lang="en-IN" sz="1800" dirty="0" err="1">
                <a:latin typeface="Cambria" panose="02040503050406030204" pitchFamily="18" charset="0"/>
                <a:ea typeface="Cambria" panose="02040503050406030204" pitchFamily="18" charset="0"/>
              </a:rPr>
              <a:t>Oladipupo</a:t>
            </a:r>
            <a:r>
              <a:rPr lang="en-IN" sz="1800" dirty="0">
                <a:latin typeface="Cambria" panose="02040503050406030204" pitchFamily="18" charset="0"/>
                <a:ea typeface="Cambria" panose="02040503050406030204" pitchFamily="18" charset="0"/>
              </a:rPr>
              <a:t> . “Comparative study of two divide and conquer sorting algorithms : Quick Sort Merge Sort “Procedia Computer Science 171:2532-2540</a:t>
            </a:r>
            <a:r>
              <a:rPr lang="fr-FR" sz="1800" dirty="0">
                <a:latin typeface="Cambria" panose="02040503050406030204" pitchFamily="18" charset="0"/>
                <a:ea typeface="Cambria" panose="02040503050406030204" pitchFamily="18" charset="0"/>
              </a:rPr>
              <a:t>DOI:10.1016/j.procs.2020.04.274</a:t>
            </a:r>
          </a:p>
          <a:p>
            <a:pPr marL="0" indent="0" algn="just">
              <a:buNone/>
            </a:pPr>
            <a:r>
              <a:rPr lang="fr-FR" sz="1800" dirty="0">
                <a:latin typeface="Cambria" panose="02040503050406030204" pitchFamily="18" charset="0"/>
                <a:ea typeface="Cambria" panose="02040503050406030204" pitchFamily="18" charset="0"/>
              </a:rPr>
              <a:t>[2] </a:t>
            </a:r>
            <a:r>
              <a:rPr lang="en-IN" sz="1800" dirty="0">
                <a:latin typeface="Cambria" panose="02040503050406030204" pitchFamily="18" charset="0"/>
                <a:ea typeface="Cambria" panose="02040503050406030204" pitchFamily="18" charset="0"/>
              </a:rPr>
              <a:t>Daniel </a:t>
            </a:r>
            <a:r>
              <a:rPr lang="en-IN" sz="1800" dirty="0" err="1">
                <a:latin typeface="Cambria" panose="02040503050406030204" pitchFamily="18" charset="0"/>
                <a:ea typeface="Cambria" panose="02040503050406030204" pitchFamily="18" charset="0"/>
              </a:rPr>
              <a:t>Cederman</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Philippas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Tsigas</a:t>
            </a:r>
            <a:r>
              <a:rPr lang="en-IN" sz="1800" dirty="0">
                <a:latin typeface="Cambria" panose="02040503050406030204" pitchFamily="18" charset="0"/>
                <a:ea typeface="Cambria" panose="02040503050406030204" pitchFamily="18" charset="0"/>
              </a:rPr>
              <a:t> .” GPU-Quicksort: A practical Quicksort algorithm for graphics processors” ACM Journal of Experimental Algorithmics Volume 14Article No.: 4pp 1.4–1.24 DOI : 10.1145/1498698.1564500</a:t>
            </a:r>
          </a:p>
          <a:p>
            <a:pPr marL="0" indent="0" algn="l">
              <a:buNone/>
            </a:pPr>
            <a:r>
              <a:rPr lang="en-IN" sz="1800" dirty="0">
                <a:latin typeface="Cambria" panose="02040503050406030204" pitchFamily="18" charset="0"/>
                <a:ea typeface="Cambria" panose="02040503050406030204" pitchFamily="18" charset="0"/>
              </a:rPr>
              <a:t>[3] Naga </a:t>
            </a:r>
            <a:r>
              <a:rPr lang="en-IN" sz="1800" dirty="0" err="1">
                <a:latin typeface="Cambria" panose="02040503050406030204" pitchFamily="18" charset="0"/>
                <a:ea typeface="Cambria" panose="02040503050406030204" pitchFamily="18" charset="0"/>
              </a:rPr>
              <a:t>Govindaraju</a:t>
            </a:r>
            <a:r>
              <a:rPr lang="en-IN" sz="1800" dirty="0">
                <a:latin typeface="Cambria" panose="02040503050406030204" pitchFamily="18" charset="0"/>
                <a:ea typeface="Cambria" panose="02040503050406030204" pitchFamily="18" charset="0"/>
              </a:rPr>
              <a:t> , Jim Gray , Ritesh Kumar , Dinesh </a:t>
            </a:r>
            <a:r>
              <a:rPr lang="en-IN" sz="1800" dirty="0" err="1">
                <a:latin typeface="Cambria" panose="02040503050406030204" pitchFamily="18" charset="0"/>
                <a:ea typeface="Cambria" panose="02040503050406030204" pitchFamily="18" charset="0"/>
              </a:rPr>
              <a:t>Manocha</a:t>
            </a:r>
            <a:r>
              <a:rPr lang="en-IN" sz="1800" dirty="0">
                <a:latin typeface="Cambria" panose="02040503050406030204" pitchFamily="18" charset="0"/>
                <a:ea typeface="Cambria" panose="02040503050406030204" pitchFamily="18" charset="0"/>
              </a:rPr>
              <a:t>.”GPU-Quicksort: A practical Quicksort algorithm for graphics processors” .SIGMOD/PODS06: International Conference on Management of Data and Symposium on Principles Database and Systems Chicago IL USA June 27 - 29, 2006.</a:t>
            </a:r>
            <a:r>
              <a:rPr lang="en-IN" sz="1800" b="0" i="0" u="none" dirty="0">
                <a:latin typeface="Cambria" panose="02040503050406030204" pitchFamily="18" charset="0"/>
                <a:ea typeface="Cambria" panose="02040503050406030204" pitchFamily="18" charset="0"/>
              </a:rPr>
              <a:t>DOI:10.1145/1142473.1142511</a:t>
            </a:r>
          </a:p>
          <a:p>
            <a:pPr marL="0" indent="0">
              <a:buNone/>
            </a:pPr>
            <a:r>
              <a:rPr lang="en-IN" sz="1800" dirty="0">
                <a:latin typeface="Cambria" panose="02040503050406030204" pitchFamily="18" charset="0"/>
                <a:ea typeface="Cambria" panose="02040503050406030204" pitchFamily="18" charset="0"/>
              </a:rPr>
              <a:t>[4] Renu </a:t>
            </a:r>
            <a:r>
              <a:rPr lang="en-IN" sz="1800" dirty="0" err="1">
                <a:latin typeface="Cambria" panose="02040503050406030204" pitchFamily="18" charset="0"/>
                <a:ea typeface="Cambria" panose="02040503050406030204" pitchFamily="18" charset="0"/>
              </a:rPr>
              <a:t>Renu</a:t>
            </a:r>
            <a:r>
              <a:rPr lang="en-IN" sz="1800" dirty="0">
                <a:latin typeface="Cambria" panose="02040503050406030204" pitchFamily="18" charset="0"/>
                <a:ea typeface="Cambria" panose="02040503050406030204" pitchFamily="18" charset="0"/>
              </a:rPr>
              <a:t> , Manisha </a:t>
            </a:r>
            <a:r>
              <a:rPr lang="en-IN" sz="1800" dirty="0" err="1">
                <a:latin typeface="Cambria" panose="02040503050406030204" pitchFamily="18" charset="0"/>
                <a:ea typeface="Cambria" panose="02040503050406030204" pitchFamily="18" charset="0"/>
              </a:rPr>
              <a:t>Manisha</a:t>
            </a:r>
            <a:r>
              <a:rPr lang="en-IN" sz="1800" dirty="0">
                <a:latin typeface="Cambria" panose="02040503050406030204" pitchFamily="18" charset="0"/>
                <a:ea typeface="Cambria" panose="02040503050406030204" pitchFamily="18" charset="0"/>
              </a:rPr>
              <a:t> .“MQ Sort an Innovative Algorithm using Quick Sort and Merge Sort”. International Journal of Computer Applications 122(21):10-14 DOI:10.5120/21847-5155n</a:t>
            </a:r>
          </a:p>
          <a:p>
            <a:pPr marL="0" indent="0">
              <a:buNone/>
            </a:pPr>
            <a:r>
              <a:rPr lang="en-IN" sz="1800" dirty="0">
                <a:latin typeface="Cambria" panose="02040503050406030204" pitchFamily="18" charset="0"/>
                <a:ea typeface="Cambria" panose="02040503050406030204" pitchFamily="18" charset="0"/>
              </a:rPr>
              <a:t>[5]</a:t>
            </a:r>
            <a:r>
              <a:rPr lang="en-IN" sz="11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Fiaz</a:t>
            </a:r>
            <a:r>
              <a:rPr lang="en-IN" sz="1800" dirty="0">
                <a:latin typeface="Cambria" panose="02040503050406030204" pitchFamily="18" charset="0"/>
                <a:ea typeface="Cambria" panose="02040503050406030204" pitchFamily="18" charset="0"/>
              </a:rPr>
              <a:t> Gul Khan; Omar Usman Khan; Bartolomeo </a:t>
            </a:r>
            <a:r>
              <a:rPr lang="en-IN" sz="1800" dirty="0" err="1">
                <a:latin typeface="Cambria" panose="02040503050406030204" pitchFamily="18" charset="0"/>
                <a:ea typeface="Cambria" panose="02040503050406030204" pitchFamily="18" charset="0"/>
              </a:rPr>
              <a:t>Montrucchio</a:t>
            </a:r>
            <a:r>
              <a:rPr lang="en-IN" sz="1800" dirty="0">
                <a:latin typeface="Cambria" panose="02040503050406030204" pitchFamily="18" charset="0"/>
                <a:ea typeface="Cambria" panose="02040503050406030204" pitchFamily="18" charset="0"/>
              </a:rPr>
              <a:t>; Paolo </a:t>
            </a:r>
            <a:r>
              <a:rPr lang="en-IN" sz="1800" dirty="0" err="1">
                <a:latin typeface="Cambria" panose="02040503050406030204" pitchFamily="18" charset="0"/>
                <a:ea typeface="Cambria" panose="02040503050406030204" pitchFamily="18" charset="0"/>
              </a:rPr>
              <a:t>Giaccone</a:t>
            </a:r>
            <a:r>
              <a:rPr lang="en-IN" sz="1800" dirty="0">
                <a:latin typeface="Cambria" panose="02040503050406030204" pitchFamily="18" charset="0"/>
                <a:ea typeface="Cambria" panose="02040503050406030204" pitchFamily="18" charset="0"/>
              </a:rPr>
              <a:t> “Analysis of Fast Parallel Sorting Algorithms for GPU Architectures Publisher” Added to IEEE Xplore: 23 January 2012DOI: 10.1109/FIT.2011.39</a:t>
            </a: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b="0" i="0" u="none" dirty="0">
              <a:latin typeface="Cambria" panose="02040503050406030204" pitchFamily="18" charset="0"/>
              <a:ea typeface="Cambria" panose="02040503050406030204" pitchFamily="18" charset="0"/>
            </a:endParaRPr>
          </a:p>
          <a:p>
            <a:pPr marL="0" indent="0" algn="just">
              <a:buNone/>
            </a:pPr>
            <a:endParaRPr lang="en-IN" sz="1800" dirty="0">
              <a:latin typeface="Cambria" panose="02040503050406030204" pitchFamily="18" charset="0"/>
              <a:ea typeface="Cambria" panose="02040503050406030204" pitchFamily="18" charset="0"/>
            </a:endParaRPr>
          </a:p>
          <a:p>
            <a:pPr marL="0" indent="0" algn="just">
              <a:buNone/>
            </a:pPr>
            <a:endParaRPr lang="en-IN" sz="1800" dirty="0">
              <a:latin typeface="Cambria" panose="02040503050406030204" pitchFamily="18" charset="0"/>
              <a:ea typeface="Cambria" panose="02040503050406030204" pitchFamily="18" charset="0"/>
            </a:endParaRPr>
          </a:p>
          <a:p>
            <a:pPr marL="0" indent="0" algn="just">
              <a:buNone/>
            </a:pPr>
            <a:endParaRPr lang="en-IN" sz="1800" dirty="0">
              <a:latin typeface="Cambria" panose="02040503050406030204" pitchFamily="18" charset="0"/>
              <a:ea typeface="Cambria" panose="02040503050406030204" pitchFamily="18" charset="0"/>
            </a:endParaRP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5817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latin typeface="Cambria" pitchFamily="18" charset="0"/>
              </a:rPr>
              <a:t>Contents</a:t>
            </a: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sz="2400" dirty="0">
                <a:latin typeface="Cambria" pitchFamily="18" charset="0"/>
              </a:rPr>
              <a:t>Introduction</a:t>
            </a:r>
          </a:p>
          <a:p>
            <a:r>
              <a:rPr lang="en-US" sz="2400" dirty="0">
                <a:latin typeface="Cambria" pitchFamily="18" charset="0"/>
              </a:rPr>
              <a:t>Problem Statement</a:t>
            </a:r>
          </a:p>
          <a:p>
            <a:r>
              <a:rPr lang="en-US" sz="2400" dirty="0">
                <a:latin typeface="Cambria" pitchFamily="18" charset="0"/>
              </a:rPr>
              <a:t>Literature Survey</a:t>
            </a:r>
          </a:p>
          <a:p>
            <a:r>
              <a:rPr lang="en-US" sz="2400" dirty="0">
                <a:latin typeface="Cambria" pitchFamily="18" charset="0"/>
              </a:rPr>
              <a:t>Proposed System</a:t>
            </a:r>
          </a:p>
          <a:p>
            <a:r>
              <a:rPr lang="en-US" sz="2400" dirty="0">
                <a:latin typeface="Cambria" pitchFamily="18" charset="0"/>
              </a:rPr>
              <a:t>Algorithm</a:t>
            </a:r>
          </a:p>
          <a:p>
            <a:r>
              <a:rPr lang="en-US" sz="2400" dirty="0">
                <a:latin typeface="Cambria" pitchFamily="18" charset="0"/>
              </a:rPr>
              <a:t>Details of Hardware/Software used</a:t>
            </a:r>
          </a:p>
          <a:p>
            <a:r>
              <a:rPr lang="en-US" sz="2400" dirty="0">
                <a:latin typeface="Cambria" pitchFamily="18" charset="0"/>
              </a:rPr>
              <a:t>Output</a:t>
            </a:r>
          </a:p>
          <a:p>
            <a:r>
              <a:rPr lang="en-US" sz="2400" dirty="0">
                <a:latin typeface="Cambria" pitchFamily="18" charset="0"/>
              </a:rPr>
              <a:t>Result Analysis</a:t>
            </a:r>
          </a:p>
          <a:p>
            <a:r>
              <a:rPr lang="en-US" sz="2400" dirty="0">
                <a:latin typeface="Cambria" pitchFamily="18" charset="0"/>
              </a:rPr>
              <a:t>Conclusion</a:t>
            </a:r>
          </a:p>
          <a:p>
            <a:r>
              <a:rPr lang="en-US" sz="2400" dirty="0">
                <a:latin typeface="Cambria" pitchFamily="18" charset="0"/>
              </a:rPr>
              <a:t>References</a:t>
            </a:r>
          </a:p>
          <a:p>
            <a:r>
              <a:rPr lang="en-US" sz="2400" dirty="0">
                <a:latin typeface="Cambria" pitchFamily="18" charset="0"/>
              </a:rPr>
              <a:t>Thank you</a:t>
            </a:r>
          </a:p>
          <a:p>
            <a:endParaRPr lang="en-US" sz="2000" dirty="0">
              <a:latin typeface="Cambria" pitchFamily="18" charset="0"/>
            </a:endParaRPr>
          </a:p>
        </p:txBody>
      </p:sp>
    </p:spTree>
    <p:extLst>
      <p:ext uri="{BB962C8B-B14F-4D97-AF65-F5344CB8AC3E}">
        <p14:creationId xmlns:p14="http://schemas.microsoft.com/office/powerpoint/2010/main" val="3486346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A2FFE-2D47-497F-A530-2C4B084DA092}"/>
              </a:ext>
            </a:extLst>
          </p:cNvPr>
          <p:cNvSpPr>
            <a:spLocks noGrp="1"/>
          </p:cNvSpPr>
          <p:nvPr>
            <p:ph idx="1"/>
          </p:nvPr>
        </p:nvSpPr>
        <p:spPr>
          <a:xfrm>
            <a:off x="457200" y="1600200"/>
            <a:ext cx="8229600" cy="4525963"/>
          </a:xfrm>
        </p:spPr>
        <p:txBody>
          <a:bodyPr>
            <a:normAutofit/>
          </a:bodyPr>
          <a:lstStyle/>
          <a:p>
            <a:pPr marL="0" indent="0" algn="ctr">
              <a:buNone/>
            </a:pPr>
            <a:endParaRPr lang="en-US" sz="4000" dirty="0"/>
          </a:p>
          <a:p>
            <a:pPr marL="0" indent="0" algn="ctr">
              <a:buNone/>
            </a:pPr>
            <a:endParaRPr lang="en-US" sz="4000" dirty="0"/>
          </a:p>
          <a:p>
            <a:pPr marL="0" indent="0" algn="ctr">
              <a:buNone/>
            </a:pPr>
            <a:r>
              <a:rPr lang="en-US" sz="36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44113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ambria" pitchFamily="18" charset="0"/>
              </a:rPr>
              <a:t>Introduction</a:t>
            </a:r>
          </a:p>
        </p:txBody>
      </p:sp>
      <p:sp>
        <p:nvSpPr>
          <p:cNvPr id="7" name="Content Placeholder 6">
            <a:extLst>
              <a:ext uri="{FF2B5EF4-FFF2-40B4-BE49-F238E27FC236}">
                <a16:creationId xmlns:a16="http://schemas.microsoft.com/office/drawing/2014/main" id="{61A2570A-FC55-4367-AC65-1E3417C1428D}"/>
              </a:ext>
            </a:extLst>
          </p:cNvPr>
          <p:cNvSpPr>
            <a:spLocks noGrp="1"/>
          </p:cNvSpPr>
          <p:nvPr>
            <p:ph idx="1"/>
          </p:nvPr>
        </p:nvSpPr>
        <p:spPr>
          <a:xfrm>
            <a:off x="457200" y="1417638"/>
            <a:ext cx="8229600" cy="5059362"/>
          </a:xfrm>
        </p:spPr>
        <p:txBody>
          <a:bodyPr>
            <a:normAutofit/>
          </a:bodyPr>
          <a:lstStyle/>
          <a:p>
            <a:pPr marL="0" indent="0">
              <a:buNone/>
            </a:pPr>
            <a:endParaRPr lang="en-US" sz="1400" dirty="0">
              <a:latin typeface="Cambria" panose="02040503050406030204" pitchFamily="18" charset="0"/>
              <a:ea typeface="Cambria" panose="02040503050406030204" pitchFamily="18" charset="0"/>
            </a:endParaRPr>
          </a:p>
          <a:p>
            <a:pPr marL="0" indent="0" algn="just">
              <a:buNone/>
            </a:pPr>
            <a:r>
              <a:rPr lang="en-US" sz="1800" b="1" dirty="0">
                <a:latin typeface="Cambria" panose="02040503050406030204" pitchFamily="18" charset="0"/>
                <a:ea typeface="Cambria" panose="02040503050406030204" pitchFamily="18" charset="0"/>
              </a:rPr>
              <a:t>Quick Sort </a:t>
            </a:r>
            <a:r>
              <a:rPr lang="en-US" sz="1800" dirty="0">
                <a:latin typeface="Cambria" panose="02040503050406030204" pitchFamily="18" charset="0"/>
                <a:ea typeface="Cambria" panose="02040503050406030204" pitchFamily="18" charset="0"/>
              </a:rPr>
              <a:t>is a divide and conquer sorting algorithm having average time complexity as O(n log n).</a:t>
            </a:r>
          </a:p>
          <a:p>
            <a:pPr algn="just"/>
            <a:r>
              <a:rPr lang="en-US" sz="1800" b="1" dirty="0">
                <a:latin typeface="Cambria" panose="02040503050406030204" pitchFamily="18" charset="0"/>
                <a:ea typeface="Cambria" panose="02040503050406030204" pitchFamily="18" charset="0"/>
              </a:rPr>
              <a:t>Splitting </a:t>
            </a:r>
            <a:r>
              <a:rPr lang="en-US" sz="1800" dirty="0">
                <a:latin typeface="Cambria" panose="02040503050406030204" pitchFamily="18" charset="0"/>
                <a:ea typeface="Cambria" panose="02040503050406030204" pitchFamily="18" charset="0"/>
              </a:rPr>
              <a:t>is done by considering a element a pivot and comparing and swapping the pivot with other elements such that elements on left will be less and right elements will be greater than pivot .</a:t>
            </a:r>
          </a:p>
          <a:p>
            <a:pPr algn="just"/>
            <a:r>
              <a:rPr lang="en-US" sz="1800" b="1" dirty="0">
                <a:latin typeface="Cambria" panose="02040503050406030204" pitchFamily="18" charset="0"/>
                <a:ea typeface="Cambria" panose="02040503050406030204" pitchFamily="18" charset="0"/>
              </a:rPr>
              <a:t>Merging  </a:t>
            </a:r>
            <a:r>
              <a:rPr lang="en-US" sz="1800" dirty="0">
                <a:latin typeface="Cambria" panose="02040503050406030204" pitchFamily="18" charset="0"/>
                <a:ea typeface="Cambria" panose="02040503050406030204" pitchFamily="18" charset="0"/>
              </a:rPr>
              <a:t>is done when the array is divided into unit array element after recursive partition , considering each element and adding to new array in a sorted way .</a:t>
            </a:r>
          </a:p>
          <a:p>
            <a:pPr marL="0" indent="0" algn="just">
              <a:buNone/>
            </a:pPr>
            <a:r>
              <a:rPr lang="en-US" sz="1800" b="1" dirty="0">
                <a:latin typeface="Cambria" panose="02040503050406030204" pitchFamily="18" charset="0"/>
                <a:ea typeface="Cambria" panose="02040503050406030204" pitchFamily="18" charset="0"/>
              </a:rPr>
              <a:t>Our</a:t>
            </a:r>
            <a:r>
              <a:rPr lang="en-US" sz="1800" dirty="0">
                <a:latin typeface="Cambria" panose="02040503050406030204" pitchFamily="18" charset="0"/>
                <a:ea typeface="Cambria" panose="02040503050406030204" pitchFamily="18" charset="0"/>
              </a:rPr>
              <a:t> project will help you in understanding the algorithm in a visual way , From selection of  pivot element to comparing and displaying the final array.</a:t>
            </a:r>
          </a:p>
          <a:p>
            <a:pPr marL="0" indent="0" algn="just">
              <a:buNone/>
            </a:pPr>
            <a:endParaRPr lang="en-US" sz="1800" b="1" dirty="0">
              <a:latin typeface="Cambria" panose="02040503050406030204" pitchFamily="18" charset="0"/>
              <a:ea typeface="Cambria" panose="02040503050406030204" pitchFamily="18" charset="0"/>
            </a:endParaRPr>
          </a:p>
          <a:p>
            <a:pPr marL="0" indent="0" algn="just">
              <a:buNone/>
            </a:pPr>
            <a:endParaRPr lang="en-US" sz="1600" dirty="0">
              <a:latin typeface="Cambria" panose="02040503050406030204" pitchFamily="18" charset="0"/>
              <a:ea typeface="Cambria" panose="02040503050406030204" pitchFamily="18" charset="0"/>
            </a:endParaRPr>
          </a:p>
          <a:p>
            <a:pPr marL="0" indent="0" algn="just">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22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ambria" pitchFamily="18" charset="0"/>
              </a:rPr>
              <a:t>Problem Statement</a:t>
            </a:r>
          </a:p>
        </p:txBody>
      </p:sp>
      <p:sp>
        <p:nvSpPr>
          <p:cNvPr id="3" name="Content Placeholder 2"/>
          <p:cNvSpPr>
            <a:spLocks noGrp="1"/>
          </p:cNvSpPr>
          <p:nvPr>
            <p:ph idx="1"/>
          </p:nvPr>
        </p:nvSpPr>
        <p:spPr>
          <a:xfrm>
            <a:off x="457200" y="1295400"/>
            <a:ext cx="8229600" cy="4800600"/>
          </a:xfrm>
        </p:spPr>
        <p:txBody>
          <a:bodyPr>
            <a:normAutofit/>
          </a:bodyPr>
          <a:lstStyle/>
          <a:p>
            <a:pPr algn="just"/>
            <a:r>
              <a:rPr lang="en-US" sz="1800" dirty="0">
                <a:latin typeface="Cambria" panose="02040503050406030204" pitchFamily="18" charset="0"/>
                <a:ea typeface="Cambria" panose="02040503050406030204" pitchFamily="18" charset="0"/>
              </a:rPr>
              <a:t>Quick Sort stands out for its speed and elegance. However, understanding the intricacies of Quick Sort can be challenging, especially for those new to the world of algorithms and programming.</a:t>
            </a:r>
          </a:p>
          <a:p>
            <a:pPr algn="just"/>
            <a:r>
              <a:rPr lang="en-US" sz="1800" dirty="0">
                <a:latin typeface="Cambria" panose="02040503050406030204" pitchFamily="18" charset="0"/>
                <a:ea typeface="Cambria" panose="02040503050406030204" pitchFamily="18" charset="0"/>
              </a:rPr>
              <a:t>The problem at hand is to create an educational resource that addresses this challenge by providing a clear and intuitive understanding of Quick Sort through visualization and Python implementation .</a:t>
            </a:r>
          </a:p>
          <a:p>
            <a:pPr algn="just"/>
            <a:r>
              <a:rPr lang="en-US" sz="1800" dirty="0">
                <a:latin typeface="Cambria" panose="02040503050406030204" pitchFamily="18" charset="0"/>
                <a:ea typeface="Cambria" panose="02040503050406030204" pitchFamily="18" charset="0"/>
              </a:rPr>
              <a:t>The tool should visualize pivot selection , user controlled steps ,user input interaction.</a:t>
            </a:r>
          </a:p>
        </p:txBody>
      </p:sp>
    </p:spTree>
    <p:extLst>
      <p:ext uri="{BB962C8B-B14F-4D97-AF65-F5344CB8AC3E}">
        <p14:creationId xmlns:p14="http://schemas.microsoft.com/office/powerpoint/2010/main" val="314205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186F-69EE-A7DB-FCE4-C6415B037614}"/>
              </a:ext>
            </a:extLst>
          </p:cNvPr>
          <p:cNvSpPr>
            <a:spLocks noGrp="1"/>
          </p:cNvSpPr>
          <p:nvPr>
            <p:ph type="title"/>
          </p:nvPr>
        </p:nvSpPr>
        <p:spPr/>
        <p:txBody>
          <a:bodyPr>
            <a:normAutofit/>
          </a:bodyPr>
          <a:lstStyle/>
          <a:p>
            <a:r>
              <a:rPr lang="en-US" sz="3600" dirty="0">
                <a:latin typeface="Cambria" panose="02040503050406030204" pitchFamily="18" charset="0"/>
                <a:ea typeface="Cambria" panose="02040503050406030204" pitchFamily="18" charset="0"/>
              </a:rPr>
              <a:t>Literature Survey</a:t>
            </a:r>
            <a:endParaRPr lang="en-IN" sz="3600" dirty="0">
              <a:latin typeface="Cambria" panose="02040503050406030204" pitchFamily="18" charset="0"/>
              <a:ea typeface="Cambria" panose="02040503050406030204" pitchFamily="18" charset="0"/>
            </a:endParaRPr>
          </a:p>
        </p:txBody>
      </p:sp>
      <p:graphicFrame>
        <p:nvGraphicFramePr>
          <p:cNvPr id="5" name="Content Placeholder 4">
            <a:extLst>
              <a:ext uri="{FF2B5EF4-FFF2-40B4-BE49-F238E27FC236}">
                <a16:creationId xmlns:a16="http://schemas.microsoft.com/office/drawing/2014/main" id="{04B76EA6-EE29-450D-B3DC-B578ED4522FD}"/>
              </a:ext>
            </a:extLst>
          </p:cNvPr>
          <p:cNvGraphicFramePr>
            <a:graphicFrameLocks noGrp="1"/>
          </p:cNvGraphicFramePr>
          <p:nvPr>
            <p:ph idx="1"/>
            <p:extLst>
              <p:ext uri="{D42A27DB-BD31-4B8C-83A1-F6EECF244321}">
                <p14:modId xmlns:p14="http://schemas.microsoft.com/office/powerpoint/2010/main" val="1066151208"/>
              </p:ext>
            </p:extLst>
          </p:nvPr>
        </p:nvGraphicFramePr>
        <p:xfrm>
          <a:off x="304800" y="1219200"/>
          <a:ext cx="8534400" cy="4135579"/>
        </p:xfrm>
        <a:graphic>
          <a:graphicData uri="http://schemas.openxmlformats.org/drawingml/2006/table">
            <a:tbl>
              <a:tblPr firstRow="1" bandRow="1">
                <a:tableStyleId>{073A0DAA-6AF3-43AB-8588-CEC1D06C72B9}</a:tableStyleId>
              </a:tblPr>
              <a:tblGrid>
                <a:gridCol w="762000">
                  <a:extLst>
                    <a:ext uri="{9D8B030D-6E8A-4147-A177-3AD203B41FA5}">
                      <a16:colId xmlns:a16="http://schemas.microsoft.com/office/drawing/2014/main" val="544641997"/>
                    </a:ext>
                  </a:extLst>
                </a:gridCol>
                <a:gridCol w="3886200">
                  <a:extLst>
                    <a:ext uri="{9D8B030D-6E8A-4147-A177-3AD203B41FA5}">
                      <a16:colId xmlns:a16="http://schemas.microsoft.com/office/drawing/2014/main" val="2524731860"/>
                    </a:ext>
                  </a:extLst>
                </a:gridCol>
                <a:gridCol w="1905000">
                  <a:extLst>
                    <a:ext uri="{9D8B030D-6E8A-4147-A177-3AD203B41FA5}">
                      <a16:colId xmlns:a16="http://schemas.microsoft.com/office/drawing/2014/main" val="2296048361"/>
                    </a:ext>
                  </a:extLst>
                </a:gridCol>
                <a:gridCol w="1981200">
                  <a:extLst>
                    <a:ext uri="{9D8B030D-6E8A-4147-A177-3AD203B41FA5}">
                      <a16:colId xmlns:a16="http://schemas.microsoft.com/office/drawing/2014/main" val="2963008043"/>
                    </a:ext>
                  </a:extLst>
                </a:gridCol>
              </a:tblGrid>
              <a:tr h="621774">
                <a:tc>
                  <a:txBody>
                    <a:bodyPr/>
                    <a:lstStyle/>
                    <a:p>
                      <a:r>
                        <a:rPr lang="en-US" dirty="0"/>
                        <a:t>Sr.NO</a:t>
                      </a:r>
                      <a:endParaRPr lang="en-IN" dirty="0"/>
                    </a:p>
                  </a:txBody>
                  <a:tcPr/>
                </a:tc>
                <a:tc>
                  <a:txBody>
                    <a:bodyPr/>
                    <a:lstStyle/>
                    <a:p>
                      <a:pPr algn="ctr"/>
                      <a:r>
                        <a:rPr lang="en-US" dirty="0"/>
                        <a:t>Paper Title</a:t>
                      </a:r>
                      <a:endParaRPr lang="en-IN" dirty="0"/>
                    </a:p>
                  </a:txBody>
                  <a:tcPr/>
                </a:tc>
                <a:tc>
                  <a:txBody>
                    <a:bodyPr/>
                    <a:lstStyle/>
                    <a:p>
                      <a:pPr algn="ctr"/>
                      <a:r>
                        <a:rPr lang="en-US" dirty="0"/>
                        <a:t>Advantages </a:t>
                      </a:r>
                      <a:endParaRPr lang="en-IN" dirty="0"/>
                    </a:p>
                  </a:txBody>
                  <a:tcPr/>
                </a:tc>
                <a:tc>
                  <a:txBody>
                    <a:bodyPr/>
                    <a:lstStyle/>
                    <a:p>
                      <a:pPr algn="ctr"/>
                      <a:r>
                        <a:rPr lang="en-US" dirty="0"/>
                        <a:t>Disadvantages</a:t>
                      </a:r>
                      <a:endParaRPr lang="en-IN" dirty="0"/>
                    </a:p>
                  </a:txBody>
                  <a:tcPr/>
                </a:tc>
                <a:extLst>
                  <a:ext uri="{0D108BD9-81ED-4DB2-BD59-A6C34878D82A}">
                    <a16:rowId xmlns:a16="http://schemas.microsoft.com/office/drawing/2014/main" val="126990935"/>
                  </a:ext>
                </a:extLst>
              </a:tr>
              <a:tr h="1889528">
                <a:tc>
                  <a:txBody>
                    <a:bodyPr/>
                    <a:lstStyle/>
                    <a:p>
                      <a:r>
                        <a:rPr lang="en-US" sz="1400" dirty="0">
                          <a:latin typeface="Cambria" panose="02040503050406030204" pitchFamily="18" charset="0"/>
                          <a:ea typeface="Cambria" panose="02040503050406030204" pitchFamily="18" charset="0"/>
                        </a:rPr>
                        <a:t>01</a:t>
                      </a:r>
                      <a:endParaRPr lang="en-IN" sz="1400" dirty="0">
                        <a:latin typeface="Cambria" panose="02040503050406030204" pitchFamily="18" charset="0"/>
                        <a:ea typeface="Cambria" panose="02040503050406030204" pitchFamily="18" charset="0"/>
                      </a:endParaRPr>
                    </a:p>
                  </a:txBody>
                  <a:tcPr/>
                </a:tc>
                <a:tc>
                  <a:txBody>
                    <a:bodyPr/>
                    <a:lstStyle/>
                    <a:p>
                      <a:pPr algn="l"/>
                      <a:r>
                        <a:rPr lang="en-IN" sz="1400" b="1" dirty="0" err="1">
                          <a:latin typeface="Cambria" panose="02040503050406030204" pitchFamily="18" charset="0"/>
                          <a:ea typeface="Cambria" panose="02040503050406030204" pitchFamily="18" charset="0"/>
                        </a:rPr>
                        <a:t>GPUTeraSort</a:t>
                      </a:r>
                      <a:r>
                        <a:rPr lang="en-IN" sz="1400" b="1" dirty="0">
                          <a:latin typeface="Cambria" panose="02040503050406030204" pitchFamily="18" charset="0"/>
                          <a:ea typeface="Cambria" panose="02040503050406030204" pitchFamily="18" charset="0"/>
                        </a:rPr>
                        <a:t>: high performance graphics co-processor sorting for large database management database management </a:t>
                      </a:r>
                    </a:p>
                    <a:p>
                      <a:pPr algn="l"/>
                      <a:r>
                        <a:rPr lang="en-IN" sz="1400" dirty="0">
                          <a:latin typeface="Cambria" panose="02040503050406030204" pitchFamily="18" charset="0"/>
                          <a:ea typeface="Cambria" panose="02040503050406030204" pitchFamily="18" charset="0"/>
                        </a:rPr>
                        <a:t>Naga </a:t>
                      </a:r>
                      <a:r>
                        <a:rPr lang="en-IN" sz="1400" dirty="0" err="1">
                          <a:latin typeface="Cambria" panose="02040503050406030204" pitchFamily="18" charset="0"/>
                          <a:ea typeface="Cambria" panose="02040503050406030204" pitchFamily="18" charset="0"/>
                        </a:rPr>
                        <a:t>Govindaraju</a:t>
                      </a:r>
                      <a:r>
                        <a:rPr lang="en-IN" sz="1400" dirty="0">
                          <a:latin typeface="Cambria" panose="02040503050406030204" pitchFamily="18" charset="0"/>
                          <a:ea typeface="Cambria" panose="02040503050406030204" pitchFamily="18" charset="0"/>
                        </a:rPr>
                        <a:t> , Jim Gray , Ritesh Kumar , Dinesh </a:t>
                      </a:r>
                      <a:r>
                        <a:rPr lang="en-IN" sz="1400" dirty="0" err="1">
                          <a:latin typeface="Cambria" panose="02040503050406030204" pitchFamily="18" charset="0"/>
                          <a:ea typeface="Cambria" panose="02040503050406030204" pitchFamily="18" charset="0"/>
                        </a:rPr>
                        <a:t>Manocha</a:t>
                      </a:r>
                      <a:r>
                        <a:rPr lang="en-IN" sz="1400" dirty="0">
                          <a:latin typeface="Cambria" panose="02040503050406030204" pitchFamily="18" charset="0"/>
                          <a:ea typeface="Cambria" panose="02040503050406030204" pitchFamily="18" charset="0"/>
                        </a:rPr>
                        <a:t>. SIGMOD/PODS06: International Conference on Management of Data and Symposium on Principles Database and Systems Chicago IL USA June 27 - 29, 2006.</a:t>
                      </a:r>
                      <a:r>
                        <a:rPr lang="en-IN" sz="1800" b="0" i="0" u="none" strike="noStrike" kern="1200" dirty="0">
                          <a:solidFill>
                            <a:schemeClr val="dk1"/>
                          </a:solidFill>
                          <a:effectLst/>
                          <a:latin typeface="+mn-lt"/>
                          <a:ea typeface="+mn-ea"/>
                          <a:cs typeface="+mn-cs"/>
                          <a:hlinkClick r:id="rId2"/>
                        </a:rPr>
                        <a:t> </a:t>
                      </a:r>
                      <a:endParaRPr lang="en-IN" sz="1800" b="0" i="0" u="none" strike="noStrike" kern="1200" dirty="0">
                        <a:solidFill>
                          <a:schemeClr val="dk1"/>
                        </a:solidFill>
                        <a:effectLst/>
                        <a:latin typeface="+mn-lt"/>
                        <a:ea typeface="+mn-ea"/>
                        <a:cs typeface="+mn-cs"/>
                      </a:endParaRPr>
                    </a:p>
                    <a:p>
                      <a:pPr algn="l"/>
                      <a:r>
                        <a:rPr lang="en-IN" sz="1400" b="0" i="0" u="none" dirty="0">
                          <a:latin typeface="Cambria" panose="02040503050406030204" pitchFamily="18" charset="0"/>
                          <a:ea typeface="Cambria" panose="02040503050406030204" pitchFamily="18" charset="0"/>
                        </a:rPr>
                        <a:t>DOI:10.1145/1142473.1142511</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Accelerated sorting for large databases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enhancing performance.</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a:txBody>
                  <a:tcPr/>
                </a:tc>
                <a:tc>
                  <a:txBody>
                    <a:bodyPr/>
                    <a:lstStyle/>
                    <a:p>
                      <a:pPr marL="285750" indent="-285750">
                        <a:buFont typeface="Arial" panose="020B0604020202020204" pitchFamily="34" charset="0"/>
                        <a:buChar cha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Increased power consumption  </a:t>
                      </a:r>
                    </a:p>
                    <a:p>
                      <a:pPr marL="285750" indent="-285750">
                        <a:buFont typeface="Arial" panose="020B0604020202020204" pitchFamily="34" charset="0"/>
                        <a:buChar cha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complexity in system design</a:t>
                      </a:r>
                      <a:endParaRPr lang="en-IN" sz="1400" dirty="0"/>
                    </a:p>
                  </a:txBody>
                  <a:tcPr/>
                </a:tc>
                <a:extLst>
                  <a:ext uri="{0D108BD9-81ED-4DB2-BD59-A6C34878D82A}">
                    <a16:rowId xmlns:a16="http://schemas.microsoft.com/office/drawing/2014/main" val="3477806782"/>
                  </a:ext>
                </a:extLst>
              </a:tr>
              <a:tr h="1441165">
                <a:tc>
                  <a:txBody>
                    <a:bodyPr/>
                    <a:lstStyle/>
                    <a:p>
                      <a:r>
                        <a:rPr lang="en-US" sz="1400" dirty="0">
                          <a:latin typeface="Cambria" panose="02040503050406030204" pitchFamily="18" charset="0"/>
                          <a:ea typeface="Cambria" panose="02040503050406030204" pitchFamily="18" charset="0"/>
                        </a:rPr>
                        <a:t>02</a:t>
                      </a:r>
                      <a:endParaRPr lang="en-IN" sz="1400" dirty="0">
                        <a:latin typeface="Cambria" panose="02040503050406030204" pitchFamily="18" charset="0"/>
                        <a:ea typeface="Cambria" panose="02040503050406030204" pitchFamily="18" charset="0"/>
                      </a:endParaRPr>
                    </a:p>
                  </a:txBody>
                  <a:tcPr/>
                </a:tc>
                <a:tc>
                  <a:txBody>
                    <a:bodyPr/>
                    <a:lstStyle/>
                    <a:p>
                      <a:r>
                        <a:rPr lang="en-IN" sz="1400" b="1" dirty="0">
                          <a:latin typeface="Cambria" panose="02040503050406030204" pitchFamily="18" charset="0"/>
                          <a:ea typeface="Cambria" panose="02040503050406030204" pitchFamily="18" charset="0"/>
                        </a:rPr>
                        <a:t>GPU-Quicksort: A practical Quicksort algorithm for graphics processors</a:t>
                      </a:r>
                    </a:p>
                    <a:p>
                      <a:r>
                        <a:rPr lang="en-IN" sz="1400" dirty="0">
                          <a:latin typeface="Cambria" panose="02040503050406030204" pitchFamily="18" charset="0"/>
                          <a:ea typeface="Cambria" panose="02040503050406030204" pitchFamily="18" charset="0"/>
                        </a:rPr>
                        <a:t>Daniel </a:t>
                      </a:r>
                      <a:r>
                        <a:rPr lang="en-IN" sz="1400" dirty="0" err="1">
                          <a:latin typeface="Cambria" panose="02040503050406030204" pitchFamily="18" charset="0"/>
                          <a:ea typeface="Cambria" panose="02040503050406030204" pitchFamily="18" charset="0"/>
                        </a:rPr>
                        <a:t>Cederman</a:t>
                      </a:r>
                      <a:r>
                        <a:rPr lang="en-IN" sz="1400" dirty="0">
                          <a:latin typeface="Cambria" panose="02040503050406030204" pitchFamily="18" charset="0"/>
                          <a:ea typeface="Cambria" panose="02040503050406030204" pitchFamily="18" charset="0"/>
                        </a:rPr>
                        <a:t> , </a:t>
                      </a:r>
                      <a:r>
                        <a:rPr lang="en-IN" sz="1400" dirty="0" err="1">
                          <a:latin typeface="Cambria" panose="02040503050406030204" pitchFamily="18" charset="0"/>
                          <a:ea typeface="Cambria" panose="02040503050406030204" pitchFamily="18" charset="0"/>
                        </a:rPr>
                        <a:t>Philippas</a:t>
                      </a:r>
                      <a:r>
                        <a:rPr lang="en-IN" sz="1400" dirty="0">
                          <a:latin typeface="Cambria" panose="02040503050406030204" pitchFamily="18" charset="0"/>
                          <a:ea typeface="Cambria" panose="02040503050406030204" pitchFamily="18" charset="0"/>
                        </a:rPr>
                        <a:t> </a:t>
                      </a:r>
                      <a:r>
                        <a:rPr lang="en-IN" sz="1400" dirty="0" err="1">
                          <a:latin typeface="Cambria" panose="02040503050406030204" pitchFamily="18" charset="0"/>
                          <a:ea typeface="Cambria" panose="02040503050406030204" pitchFamily="18" charset="0"/>
                        </a:rPr>
                        <a:t>Tsigas</a:t>
                      </a:r>
                      <a:r>
                        <a:rPr lang="en-IN" sz="1400" dirty="0">
                          <a:latin typeface="Cambria" panose="02040503050406030204" pitchFamily="18" charset="0"/>
                          <a:ea typeface="Cambria" panose="02040503050406030204" pitchFamily="18" charset="0"/>
                        </a:rPr>
                        <a:t> .5 January 2010.ACM Journal of Experimental Algorithmics Volume 14Article No.: 4pp 1.4–1.24 DOI : 10.1145/1498698.1564500</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High parallelism leveraged for faster sorting on GPU.</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Limited by GPU memory capacity and overhead in data transfer.</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4100805514"/>
                  </a:ext>
                </a:extLst>
              </a:tr>
            </a:tbl>
          </a:graphicData>
        </a:graphic>
      </p:graphicFrame>
    </p:spTree>
    <p:extLst>
      <p:ext uri="{BB962C8B-B14F-4D97-AF65-F5344CB8AC3E}">
        <p14:creationId xmlns:p14="http://schemas.microsoft.com/office/powerpoint/2010/main" val="266822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BD90-7DFD-3886-33ED-6B7DBE8D9514}"/>
              </a:ext>
            </a:extLst>
          </p:cNvPr>
          <p:cNvSpPr>
            <a:spLocks noGrp="1"/>
          </p:cNvSpPr>
          <p:nvPr>
            <p:ph type="title"/>
          </p:nvPr>
        </p:nvSpPr>
        <p:spPr>
          <a:xfrm>
            <a:off x="457200" y="274638"/>
            <a:ext cx="8229600" cy="639762"/>
          </a:xfrm>
        </p:spPr>
        <p:txBody>
          <a:bodyPr>
            <a:normAutofit fontScale="90000"/>
          </a:bodyPr>
          <a:lstStyle/>
          <a:p>
            <a:endParaRPr lang="en-IN" dirty="0"/>
          </a:p>
        </p:txBody>
      </p:sp>
      <p:graphicFrame>
        <p:nvGraphicFramePr>
          <p:cNvPr id="5" name="Content Placeholder 4">
            <a:extLst>
              <a:ext uri="{FF2B5EF4-FFF2-40B4-BE49-F238E27FC236}">
                <a16:creationId xmlns:a16="http://schemas.microsoft.com/office/drawing/2014/main" id="{05784616-62F6-A237-DD9F-403C9BE2ADC4}"/>
              </a:ext>
            </a:extLst>
          </p:cNvPr>
          <p:cNvGraphicFramePr>
            <a:graphicFrameLocks noGrp="1"/>
          </p:cNvGraphicFramePr>
          <p:nvPr>
            <p:ph idx="1"/>
            <p:extLst>
              <p:ext uri="{D42A27DB-BD31-4B8C-83A1-F6EECF244321}">
                <p14:modId xmlns:p14="http://schemas.microsoft.com/office/powerpoint/2010/main" val="347063145"/>
              </p:ext>
            </p:extLst>
          </p:nvPr>
        </p:nvGraphicFramePr>
        <p:xfrm>
          <a:off x="228600" y="990601"/>
          <a:ext cx="8610601" cy="5715001"/>
        </p:xfrm>
        <a:graphic>
          <a:graphicData uri="http://schemas.openxmlformats.org/drawingml/2006/table">
            <a:tbl>
              <a:tblPr firstRow="1" bandRow="1">
                <a:tableStyleId>{073A0DAA-6AF3-43AB-8588-CEC1D06C72B9}</a:tableStyleId>
              </a:tblPr>
              <a:tblGrid>
                <a:gridCol w="838200">
                  <a:extLst>
                    <a:ext uri="{9D8B030D-6E8A-4147-A177-3AD203B41FA5}">
                      <a16:colId xmlns:a16="http://schemas.microsoft.com/office/drawing/2014/main" val="2068814797"/>
                    </a:ext>
                  </a:extLst>
                </a:gridCol>
                <a:gridCol w="3810000">
                  <a:extLst>
                    <a:ext uri="{9D8B030D-6E8A-4147-A177-3AD203B41FA5}">
                      <a16:colId xmlns:a16="http://schemas.microsoft.com/office/drawing/2014/main" val="77877654"/>
                    </a:ext>
                  </a:extLst>
                </a:gridCol>
                <a:gridCol w="1981200">
                  <a:extLst>
                    <a:ext uri="{9D8B030D-6E8A-4147-A177-3AD203B41FA5}">
                      <a16:colId xmlns:a16="http://schemas.microsoft.com/office/drawing/2014/main" val="3414025499"/>
                    </a:ext>
                  </a:extLst>
                </a:gridCol>
                <a:gridCol w="1981201">
                  <a:extLst>
                    <a:ext uri="{9D8B030D-6E8A-4147-A177-3AD203B41FA5}">
                      <a16:colId xmlns:a16="http://schemas.microsoft.com/office/drawing/2014/main" val="1672584585"/>
                    </a:ext>
                  </a:extLst>
                </a:gridCol>
              </a:tblGrid>
              <a:tr h="525535">
                <a:tc>
                  <a:txBody>
                    <a:bodyPr/>
                    <a:lstStyle/>
                    <a:p>
                      <a:r>
                        <a:rPr lang="en-US" dirty="0" err="1"/>
                        <a:t>Sr.No</a:t>
                      </a:r>
                      <a:endParaRPr lang="en-IN" dirty="0"/>
                    </a:p>
                  </a:txBody>
                  <a:tcPr/>
                </a:tc>
                <a:tc>
                  <a:txBody>
                    <a:bodyPr/>
                    <a:lstStyle/>
                    <a:p>
                      <a:pPr algn="ctr"/>
                      <a:r>
                        <a:rPr lang="en-US" dirty="0"/>
                        <a:t>Paper Title</a:t>
                      </a:r>
                      <a:endParaRPr lang="en-IN" dirty="0"/>
                    </a:p>
                  </a:txBody>
                  <a:tcPr/>
                </a:tc>
                <a:tc>
                  <a:txBody>
                    <a:bodyPr/>
                    <a:lstStyle/>
                    <a:p>
                      <a:pPr algn="ctr"/>
                      <a:r>
                        <a:rPr lang="en-US" dirty="0"/>
                        <a:t>Advantages</a:t>
                      </a:r>
                      <a:endParaRPr lang="en-IN" dirty="0"/>
                    </a:p>
                  </a:txBody>
                  <a:tcPr/>
                </a:tc>
                <a:tc>
                  <a:txBody>
                    <a:bodyPr/>
                    <a:lstStyle/>
                    <a:p>
                      <a:pPr algn="ctr"/>
                      <a:r>
                        <a:rPr lang="en-US" dirty="0"/>
                        <a:t>Disadvantages</a:t>
                      </a:r>
                      <a:endParaRPr lang="en-IN" dirty="0"/>
                    </a:p>
                  </a:txBody>
                  <a:tcPr/>
                </a:tc>
                <a:extLst>
                  <a:ext uri="{0D108BD9-81ED-4DB2-BD59-A6C34878D82A}">
                    <a16:rowId xmlns:a16="http://schemas.microsoft.com/office/drawing/2014/main" val="3699247181"/>
                  </a:ext>
                </a:extLst>
              </a:tr>
              <a:tr h="2020503">
                <a:tc>
                  <a:txBody>
                    <a:bodyPr/>
                    <a:lstStyle/>
                    <a:p>
                      <a:r>
                        <a:rPr lang="en-US" sz="1400" dirty="0"/>
                        <a:t>03</a:t>
                      </a:r>
                      <a:endParaRPr lang="en-IN" sz="1400" dirty="0"/>
                    </a:p>
                  </a:txBody>
                  <a:tcPr/>
                </a:tc>
                <a:tc>
                  <a:txBody>
                    <a:bodyPr/>
                    <a:lstStyle/>
                    <a:p>
                      <a:r>
                        <a:rPr lang="en-IN" sz="1400" b="1" dirty="0">
                          <a:latin typeface="Cambria" panose="02040503050406030204" pitchFamily="18" charset="0"/>
                          <a:ea typeface="Cambria" panose="02040503050406030204" pitchFamily="18" charset="0"/>
                        </a:rPr>
                        <a:t>COMPARATIVE STUDY OF TWO DIVIDE AND CONQUER SORTING ALGORITHMS: QUICKSORT AND MERGESORT</a:t>
                      </a:r>
                      <a:r>
                        <a:rPr lang="en-IN" sz="1400" dirty="0">
                          <a:latin typeface="Cambria" panose="02040503050406030204" pitchFamily="18" charset="0"/>
                          <a:ea typeface="Cambria" panose="020405030504060302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Cambria" panose="02040503050406030204" pitchFamily="18" charset="0"/>
                          <a:ea typeface="Cambria" panose="02040503050406030204" pitchFamily="18" charset="0"/>
                        </a:rPr>
                        <a:t>Oluwakemi</a:t>
                      </a:r>
                      <a:r>
                        <a:rPr lang="en-IN" sz="1400" dirty="0">
                          <a:latin typeface="Cambria" panose="02040503050406030204" pitchFamily="18" charset="0"/>
                          <a:ea typeface="Cambria" panose="02040503050406030204" pitchFamily="18" charset="0"/>
                        </a:rPr>
                        <a:t> Christiana </a:t>
                      </a:r>
                      <a:r>
                        <a:rPr lang="en-IN" sz="1400" dirty="0" err="1">
                          <a:latin typeface="Cambria" panose="02040503050406030204" pitchFamily="18" charset="0"/>
                          <a:ea typeface="Cambria" panose="02040503050406030204" pitchFamily="18" charset="0"/>
                        </a:rPr>
                        <a:t>Abikoye,Aderonke</a:t>
                      </a:r>
                      <a:r>
                        <a:rPr lang="en-IN" sz="1400" dirty="0">
                          <a:latin typeface="Cambria" panose="02040503050406030204" pitchFamily="18" charset="0"/>
                          <a:ea typeface="Cambria" panose="02040503050406030204" pitchFamily="18" charset="0"/>
                        </a:rPr>
                        <a:t> Anthonia </a:t>
                      </a:r>
                      <a:r>
                        <a:rPr lang="en-IN" sz="1400" dirty="0" err="1">
                          <a:latin typeface="Cambria" panose="02040503050406030204" pitchFamily="18" charset="0"/>
                          <a:ea typeface="Cambria" panose="02040503050406030204" pitchFamily="18" charset="0"/>
                        </a:rPr>
                        <a:t>Kayode,AKANDE</a:t>
                      </a:r>
                      <a:r>
                        <a:rPr lang="en-IN" sz="1400" dirty="0">
                          <a:latin typeface="Cambria" panose="02040503050406030204" pitchFamily="18" charset="0"/>
                          <a:ea typeface="Cambria" panose="02040503050406030204" pitchFamily="18" charset="0"/>
                        </a:rPr>
                        <a:t> NOAH </a:t>
                      </a:r>
                      <a:r>
                        <a:rPr lang="en-IN" sz="1400" dirty="0" err="1">
                          <a:latin typeface="Cambria" panose="02040503050406030204" pitchFamily="18" charset="0"/>
                          <a:ea typeface="Cambria" panose="02040503050406030204" pitchFamily="18" charset="0"/>
                        </a:rPr>
                        <a:t>OLUWATOBI,Esau</a:t>
                      </a:r>
                      <a:r>
                        <a:rPr lang="en-IN" sz="1400" dirty="0">
                          <a:latin typeface="Cambria" panose="02040503050406030204" pitchFamily="18" charset="0"/>
                          <a:ea typeface="Cambria" panose="02040503050406030204" pitchFamily="18" charset="0"/>
                        </a:rPr>
                        <a:t> </a:t>
                      </a:r>
                      <a:r>
                        <a:rPr lang="en-IN" sz="1400" dirty="0" err="1">
                          <a:latin typeface="Cambria" panose="02040503050406030204" pitchFamily="18" charset="0"/>
                          <a:ea typeface="Cambria" panose="02040503050406030204" pitchFamily="18" charset="0"/>
                        </a:rPr>
                        <a:t>Oladipupo</a:t>
                      </a:r>
                      <a:r>
                        <a:rPr lang="en-IN" sz="1400" dirty="0">
                          <a:latin typeface="Cambria" panose="02040503050406030204" pitchFamily="18" charset="0"/>
                          <a:ea typeface="Cambria" panose="02040503050406030204" pitchFamily="18" charset="0"/>
                        </a:rPr>
                        <a:t> .January 2020.Procedia Computer Science 171:2532-2540 ,DOI:10.1016/j.procs.2020.04.27</a:t>
                      </a:r>
                    </a:p>
                    <a:p>
                      <a:endParaRPr lang="en-IN" sz="1400" dirty="0">
                        <a:latin typeface="Cambria" panose="02040503050406030204" pitchFamily="18" charset="0"/>
                        <a:ea typeface="Cambria" panose="020405030504060302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In-place sorting, often faster in practice for small datasets</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Worst-case time complexity of O(n^2) and not stable.</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Font typeface="Arial" panose="020B0604020202020204" pitchFamily="34" charset="0"/>
                        <a:buNone/>
                      </a:pPr>
                      <a:endParaRPr lang="en-IN" dirty="0"/>
                    </a:p>
                  </a:txBody>
                  <a:tcPr/>
                </a:tc>
                <a:extLst>
                  <a:ext uri="{0D108BD9-81ED-4DB2-BD59-A6C34878D82A}">
                    <a16:rowId xmlns:a16="http://schemas.microsoft.com/office/drawing/2014/main" val="2896294883"/>
                  </a:ext>
                </a:extLst>
              </a:tr>
              <a:tr h="1515824">
                <a:tc>
                  <a:txBody>
                    <a:bodyPr/>
                    <a:lstStyle/>
                    <a:p>
                      <a:r>
                        <a:rPr lang="en-US" sz="1400" dirty="0"/>
                        <a:t>04</a:t>
                      </a:r>
                      <a:endParaRPr lang="en-IN" sz="1400" dirty="0"/>
                    </a:p>
                  </a:txBody>
                  <a:tcPr/>
                </a:tc>
                <a:tc>
                  <a:txBody>
                    <a:bodyPr/>
                    <a:lstStyle/>
                    <a:p>
                      <a:r>
                        <a:rPr lang="en-IN" sz="1400" b="1" dirty="0">
                          <a:latin typeface="Cambria" panose="02040503050406030204" pitchFamily="18" charset="0"/>
                          <a:ea typeface="Cambria" panose="02040503050406030204" pitchFamily="18" charset="0"/>
                        </a:rPr>
                        <a:t>MQ Sort an Innovative Algorithm using Quick Sort and Merge Sort</a:t>
                      </a:r>
                    </a:p>
                    <a:p>
                      <a:r>
                        <a:rPr lang="en-IN" sz="1400" dirty="0">
                          <a:latin typeface="Cambria" panose="02040503050406030204" pitchFamily="18" charset="0"/>
                          <a:ea typeface="Cambria" panose="02040503050406030204" pitchFamily="18" charset="0"/>
                        </a:rPr>
                        <a:t>Renu </a:t>
                      </a:r>
                      <a:r>
                        <a:rPr lang="en-IN" sz="1400" dirty="0" err="1">
                          <a:latin typeface="Cambria" panose="02040503050406030204" pitchFamily="18" charset="0"/>
                          <a:ea typeface="Cambria" panose="02040503050406030204" pitchFamily="18" charset="0"/>
                        </a:rPr>
                        <a:t>Renu</a:t>
                      </a:r>
                      <a:r>
                        <a:rPr lang="en-IN" sz="1400" dirty="0">
                          <a:latin typeface="Cambria" panose="02040503050406030204" pitchFamily="18" charset="0"/>
                          <a:ea typeface="Cambria" panose="02040503050406030204" pitchFamily="18" charset="0"/>
                        </a:rPr>
                        <a:t> , Manisha </a:t>
                      </a:r>
                      <a:r>
                        <a:rPr lang="en-IN" sz="1400" dirty="0" err="1">
                          <a:latin typeface="Cambria" panose="02040503050406030204" pitchFamily="18" charset="0"/>
                          <a:ea typeface="Cambria" panose="02040503050406030204" pitchFamily="18" charset="0"/>
                        </a:rPr>
                        <a:t>Manisha</a:t>
                      </a:r>
                      <a:r>
                        <a:rPr lang="en-IN" sz="1400" dirty="0">
                          <a:latin typeface="Cambria" panose="02040503050406030204" pitchFamily="18" charset="0"/>
                          <a:ea typeface="Cambria" panose="02040503050406030204" pitchFamily="18" charset="0"/>
                        </a:rPr>
                        <a:t> .</a:t>
                      </a:r>
                      <a:r>
                        <a:rPr lang="en-IN" sz="1400" b="1" dirty="0">
                          <a:latin typeface="Cambria" panose="02040503050406030204" pitchFamily="18" charset="0"/>
                          <a:ea typeface="Cambria" panose="02040503050406030204" pitchFamily="18" charset="0"/>
                        </a:rPr>
                        <a:t> </a:t>
                      </a:r>
                      <a:r>
                        <a:rPr lang="en-IN" sz="1400" dirty="0">
                          <a:latin typeface="Cambria" panose="02040503050406030204" pitchFamily="18" charset="0"/>
                          <a:ea typeface="Cambria" panose="02040503050406030204" pitchFamily="18" charset="0"/>
                        </a:rPr>
                        <a:t>July 2015 International Journal of Computer Applications 122(21):10-14</a:t>
                      </a:r>
                    </a:p>
                    <a:p>
                      <a:r>
                        <a:rPr lang="en-IN" sz="1400" dirty="0">
                          <a:latin typeface="Cambria" panose="02040503050406030204" pitchFamily="18" charset="0"/>
                          <a:ea typeface="Cambria" panose="02040503050406030204" pitchFamily="18" charset="0"/>
                        </a:rPr>
                        <a:t>DOI:10.5120/21847-5155n</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improved worst-case time complexity</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tc>
                <a:tc>
                  <a:txBody>
                    <a:bodyPr/>
                    <a:lstStyle/>
                    <a:p>
                      <a:pPr marL="285750" indent="-285750">
                        <a:lnSpc>
                          <a:spcPct val="107000"/>
                        </a:lnSpc>
                        <a:spcAft>
                          <a:spcPts val="500"/>
                        </a:spcAft>
                        <a:buFont typeface="Arial" panose="020B0604020202020204" pitchFamily="34" charset="0"/>
                        <a:buChar char="•"/>
                      </a:pPr>
                      <a:r>
                        <a:rPr lang="en-US" sz="1400" kern="100" dirty="0">
                          <a:solidFill>
                            <a:schemeClr val="dk1"/>
                          </a:solidFill>
                          <a:effectLst/>
                          <a:latin typeface="Cambria" panose="02040503050406030204" pitchFamily="18" charset="0"/>
                          <a:ea typeface="Cambria" panose="02040503050406030204" pitchFamily="18" charset="0"/>
                          <a:cs typeface="Times New Roman" panose="02020603050405020304" pitchFamily="18" charset="0"/>
                        </a:rPr>
                        <a:t>increased space complexity due to auxiliary arrays.</a:t>
                      </a:r>
                      <a:endParaRPr lang="en-IN" sz="1400" kern="100" dirty="0">
                        <a:solidFill>
                          <a:schemeClr val="dk1"/>
                        </a:solidFill>
                        <a:effectLst/>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en-US" sz="1800" kern="100" dirty="0">
                          <a:solidFill>
                            <a:schemeClr val="dk1"/>
                          </a:solidFill>
                          <a:effectLst/>
                          <a:latin typeface="Cambria" panose="02040503050406030204" pitchFamily="18" charset="0"/>
                          <a:ea typeface="Cambria" panose="02040503050406030204" pitchFamily="18" charset="0"/>
                          <a:cs typeface="Times New Roman" panose="02020603050405020304" pitchFamily="18" charset="0"/>
                        </a:rPr>
                        <a:t> </a:t>
                      </a:r>
                      <a:endParaRPr lang="en-IN" sz="1800" kern="100" dirty="0">
                        <a:solidFill>
                          <a:schemeClr val="dk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1128768902"/>
                  </a:ext>
                </a:extLst>
              </a:tr>
              <a:tr h="1653139">
                <a:tc>
                  <a:txBody>
                    <a:bodyPr/>
                    <a:lstStyle/>
                    <a:p>
                      <a:r>
                        <a:rPr lang="en-US" sz="1400" dirty="0"/>
                        <a:t>05</a:t>
                      </a:r>
                      <a:endParaRPr lang="en-IN" sz="1400" dirty="0"/>
                    </a:p>
                  </a:txBody>
                  <a:tcPr/>
                </a:tc>
                <a:tc>
                  <a:txBody>
                    <a:bodyPr/>
                    <a:lstStyle/>
                    <a:p>
                      <a:r>
                        <a:rPr lang="en-IN" sz="1400" b="1" dirty="0">
                          <a:latin typeface="Cambria" panose="02040503050406030204" pitchFamily="18" charset="0"/>
                          <a:ea typeface="Cambria" panose="02040503050406030204" pitchFamily="18" charset="0"/>
                        </a:rPr>
                        <a:t>Analysis of Fast Parallel Sorting Algorithms for GPU Architectures Publisher:</a:t>
                      </a:r>
                    </a:p>
                    <a:p>
                      <a:r>
                        <a:rPr lang="en-IN" sz="1400" dirty="0" err="1">
                          <a:latin typeface="Cambria" panose="02040503050406030204" pitchFamily="18" charset="0"/>
                          <a:ea typeface="Cambria" panose="02040503050406030204" pitchFamily="18" charset="0"/>
                        </a:rPr>
                        <a:t>Fiaz</a:t>
                      </a:r>
                      <a:r>
                        <a:rPr lang="en-IN" sz="1400" dirty="0">
                          <a:latin typeface="Cambria" panose="02040503050406030204" pitchFamily="18" charset="0"/>
                          <a:ea typeface="Cambria" panose="02040503050406030204" pitchFamily="18" charset="0"/>
                        </a:rPr>
                        <a:t> Gul Khan; Omar Usman Khan; Bartolomeo </a:t>
                      </a:r>
                      <a:r>
                        <a:rPr lang="en-IN" sz="1400" dirty="0" err="1">
                          <a:latin typeface="Cambria" panose="02040503050406030204" pitchFamily="18" charset="0"/>
                          <a:ea typeface="Cambria" panose="02040503050406030204" pitchFamily="18" charset="0"/>
                        </a:rPr>
                        <a:t>Montrucchio</a:t>
                      </a:r>
                      <a:r>
                        <a:rPr lang="en-IN" sz="1400" dirty="0">
                          <a:latin typeface="Cambria" panose="02040503050406030204" pitchFamily="18" charset="0"/>
                          <a:ea typeface="Cambria" panose="02040503050406030204" pitchFamily="18" charset="0"/>
                        </a:rPr>
                        <a:t>; Paolo </a:t>
                      </a:r>
                      <a:r>
                        <a:rPr lang="en-IN" sz="1400" dirty="0" err="1">
                          <a:latin typeface="Cambria" panose="02040503050406030204" pitchFamily="18" charset="0"/>
                          <a:ea typeface="Cambria" panose="02040503050406030204" pitchFamily="18" charset="0"/>
                        </a:rPr>
                        <a:t>Giaccone</a:t>
                      </a:r>
                      <a:r>
                        <a:rPr lang="en-IN" sz="1400" dirty="0">
                          <a:latin typeface="Cambria" panose="02040503050406030204" pitchFamily="18" charset="0"/>
                          <a:ea typeface="Cambria" panose="02040503050406030204" pitchFamily="18" charset="0"/>
                        </a:rPr>
                        <a:t> Published in: 2011 Frontiers of Information </a:t>
                      </a:r>
                      <a:r>
                        <a:rPr lang="en-IN" sz="1400" dirty="0" err="1">
                          <a:latin typeface="Cambria" panose="02040503050406030204" pitchFamily="18" charset="0"/>
                          <a:ea typeface="Cambria" panose="02040503050406030204" pitchFamily="18" charset="0"/>
                        </a:rPr>
                        <a:t>Technology,Date</a:t>
                      </a:r>
                      <a:r>
                        <a:rPr lang="en-IN" sz="1400" dirty="0">
                          <a:latin typeface="Cambria" panose="02040503050406030204" pitchFamily="18" charset="0"/>
                          <a:ea typeface="Cambria" panose="02040503050406030204" pitchFamily="18" charset="0"/>
                        </a:rPr>
                        <a:t> Added to IEEE Xplore: 23 January 2012</a:t>
                      </a:r>
                    </a:p>
                    <a:p>
                      <a:r>
                        <a:rPr lang="en-IN" sz="1400" dirty="0">
                          <a:latin typeface="Cambria" panose="02040503050406030204" pitchFamily="18" charset="0"/>
                          <a:ea typeface="Cambria" panose="02040503050406030204" pitchFamily="18" charset="0"/>
                        </a:rPr>
                        <a:t>DOI: 10.1109/FIT.2011.39</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Enhanced speed and scalability for sorting large datasets.</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00" dirty="0">
                          <a:effectLst/>
                          <a:latin typeface="Cambria" panose="02040503050406030204" pitchFamily="18" charset="0"/>
                          <a:ea typeface="Cambria" panose="02040503050406030204" pitchFamily="18" charset="0"/>
                          <a:cs typeface="Times New Roman" panose="02020603050405020304" pitchFamily="18" charset="0"/>
                        </a:rPr>
                        <a:t>Complexity of implementation and limited applicability to certain problem sizes or types.</a:t>
                      </a:r>
                      <a:endParaRPr lang="en-IN" sz="1400" kern="100" dirty="0">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19642683"/>
                  </a:ext>
                </a:extLst>
              </a:tr>
            </a:tbl>
          </a:graphicData>
        </a:graphic>
      </p:graphicFrame>
    </p:spTree>
    <p:extLst>
      <p:ext uri="{BB962C8B-B14F-4D97-AF65-F5344CB8AC3E}">
        <p14:creationId xmlns:p14="http://schemas.microsoft.com/office/powerpoint/2010/main" val="43399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ambria" pitchFamily="18" charset="0"/>
              </a:rPr>
              <a:t>Proposed system</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marL="0" indent="0" algn="just">
              <a:buNone/>
            </a:pPr>
            <a:r>
              <a:rPr lang="en-US" sz="1900" b="0" i="0" dirty="0">
                <a:effectLst/>
                <a:latin typeface="Cambria" panose="02040503050406030204" pitchFamily="18" charset="0"/>
                <a:ea typeface="Cambria" panose="02040503050406030204" pitchFamily="18" charset="0"/>
              </a:rPr>
              <a:t>The proposed system is a Quick Sort Visualization Tool, designed to provide users with a dynamic and educational experience of the Quick Sort algorithm. This tool will offer a visually engaging representation of the sorting process, allowing users to interact with and comprehend the steps involved in Quick Sort.</a:t>
            </a:r>
          </a:p>
          <a:p>
            <a:pPr marL="0" indent="0" algn="just">
              <a:buNone/>
            </a:pPr>
            <a:endParaRPr lang="en-US" sz="1400" dirty="0">
              <a:latin typeface="Cambria" panose="02040503050406030204" pitchFamily="18" charset="0"/>
              <a:ea typeface="Cambria" panose="02040503050406030204" pitchFamily="18" charset="0"/>
            </a:endParaRPr>
          </a:p>
          <a:p>
            <a:pPr marL="0" indent="0" algn="just">
              <a:buNone/>
            </a:pPr>
            <a:r>
              <a:rPr lang="en-US" sz="1900" b="1" i="0" dirty="0">
                <a:effectLst/>
                <a:latin typeface="Cambria" panose="02040503050406030204" pitchFamily="18" charset="0"/>
                <a:ea typeface="Cambria" panose="02040503050406030204" pitchFamily="18" charset="0"/>
              </a:rPr>
              <a:t>Key Components:</a:t>
            </a:r>
            <a:endParaRPr lang="en-US" sz="1900" b="0" i="0" dirty="0">
              <a:effectLst/>
              <a:latin typeface="Cambria" panose="02040503050406030204" pitchFamily="18" charset="0"/>
              <a:ea typeface="Cambria" panose="02040503050406030204" pitchFamily="18" charset="0"/>
            </a:endParaRPr>
          </a:p>
          <a:p>
            <a:pPr marL="0" indent="0" algn="just">
              <a:buNone/>
            </a:pPr>
            <a:r>
              <a:rPr lang="en-US" sz="1900" b="1" i="0" dirty="0">
                <a:effectLst/>
                <a:latin typeface="Cambria" panose="02040503050406030204" pitchFamily="18" charset="0"/>
                <a:ea typeface="Cambria" panose="02040503050406030204" pitchFamily="18" charset="0"/>
              </a:rPr>
              <a:t>1.   User Interface</a:t>
            </a:r>
          </a:p>
          <a:p>
            <a:pPr marL="0" indent="0" algn="just">
              <a:buNone/>
            </a:pPr>
            <a:r>
              <a:rPr lang="en-US" sz="1900" b="1" i="0" dirty="0">
                <a:effectLst/>
                <a:latin typeface="Cambria" panose="02040503050406030204" pitchFamily="18" charset="0"/>
                <a:ea typeface="Cambria" panose="02040503050406030204" pitchFamily="18" charset="0"/>
              </a:rPr>
              <a:t>Input Controls:</a:t>
            </a:r>
            <a:r>
              <a:rPr lang="en-US" sz="1900" b="0" i="0" dirty="0">
                <a:effectLst/>
                <a:latin typeface="Cambria" panose="02040503050406030204" pitchFamily="18" charset="0"/>
                <a:ea typeface="Cambria" panose="02040503050406030204" pitchFamily="18" charset="0"/>
              </a:rPr>
              <a:t> Users can input an array of elements that need to be sorted using Quick Sort.</a:t>
            </a:r>
          </a:p>
          <a:p>
            <a:pPr marL="0" indent="0" algn="just">
              <a:buNone/>
            </a:pPr>
            <a:r>
              <a:rPr lang="en-US" sz="1900" b="1" i="0" dirty="0">
                <a:effectLst/>
                <a:latin typeface="Cambria" panose="02040503050406030204" pitchFamily="18" charset="0"/>
                <a:ea typeface="Cambria" panose="02040503050406030204" pitchFamily="18" charset="0"/>
              </a:rPr>
              <a:t>Visualization Window:</a:t>
            </a:r>
            <a:r>
              <a:rPr lang="en-US" sz="1900" b="0" i="0" dirty="0">
                <a:effectLst/>
                <a:latin typeface="Cambria" panose="02040503050406030204" pitchFamily="18" charset="0"/>
                <a:ea typeface="Cambria" panose="02040503050406030204" pitchFamily="18" charset="0"/>
              </a:rPr>
              <a:t> Displays the dynamic visualization of the Quick Sort algorithm, showcasing the array elements and the sorting process.</a:t>
            </a:r>
          </a:p>
          <a:p>
            <a:pPr marL="0" indent="0" algn="just">
              <a:buNone/>
            </a:pPr>
            <a:endParaRPr lang="en-US" sz="1900" b="0" i="0" dirty="0">
              <a:effectLst/>
              <a:latin typeface="Cambria" panose="02040503050406030204" pitchFamily="18" charset="0"/>
              <a:ea typeface="Cambria" panose="02040503050406030204" pitchFamily="18" charset="0"/>
            </a:endParaRPr>
          </a:p>
          <a:p>
            <a:pPr algn="just">
              <a:buAutoNum type="arabicPeriod" startAt="2"/>
            </a:pPr>
            <a:r>
              <a:rPr lang="en-US" sz="1900" b="1" i="0" dirty="0">
                <a:effectLst/>
                <a:latin typeface="Cambria" panose="02040503050406030204" pitchFamily="18" charset="0"/>
                <a:ea typeface="Cambria" panose="02040503050406030204" pitchFamily="18" charset="0"/>
              </a:rPr>
              <a:t>Algorithm Engine</a:t>
            </a:r>
          </a:p>
          <a:p>
            <a:pPr marL="0" indent="0" algn="just">
              <a:buNone/>
            </a:pPr>
            <a:r>
              <a:rPr lang="en-US" sz="1900" b="1" i="0" dirty="0">
                <a:effectLst/>
                <a:latin typeface="Cambria" panose="02040503050406030204" pitchFamily="18" charset="0"/>
                <a:ea typeface="Cambria" panose="02040503050406030204" pitchFamily="18" charset="0"/>
              </a:rPr>
              <a:t> Quick Sort Implementation:</a:t>
            </a:r>
            <a:r>
              <a:rPr lang="en-US" sz="1900" b="0" i="0" dirty="0">
                <a:effectLst/>
                <a:latin typeface="Cambria" panose="02040503050406030204" pitchFamily="18" charset="0"/>
                <a:ea typeface="Cambria" panose="02040503050406030204" pitchFamily="18" charset="0"/>
              </a:rPr>
              <a:t> A robust implementation of the Quick Sort algorithm that accurately partitions and sorts the input array</a:t>
            </a:r>
          </a:p>
          <a:p>
            <a:pPr marL="0" indent="0" algn="just">
              <a:buNone/>
            </a:pPr>
            <a:r>
              <a:rPr lang="en-US" sz="1900" b="1" i="0" dirty="0">
                <a:effectLst/>
                <a:latin typeface="Cambria" panose="02040503050406030204" pitchFamily="18" charset="0"/>
                <a:ea typeface="Cambria" panose="02040503050406030204" pitchFamily="18" charset="0"/>
              </a:rPr>
              <a:t>Step-by-Step Execution:</a:t>
            </a:r>
            <a:r>
              <a:rPr lang="en-US" sz="1900" b="0" i="0" dirty="0">
                <a:effectLst/>
                <a:latin typeface="Cambria" panose="02040503050406030204" pitchFamily="18" charset="0"/>
                <a:ea typeface="Cambria" panose="02040503050406030204" pitchFamily="18" charset="0"/>
              </a:rPr>
              <a:t> The algorithm should be designed to execute in a step-by-step manner, allowing the visualization tool to capture each stage of the sorting process.</a:t>
            </a:r>
          </a:p>
          <a:p>
            <a:pPr marL="0" indent="0" algn="l">
              <a:buNone/>
            </a:pPr>
            <a:endParaRPr lang="en-US" sz="1400" b="0" i="0" dirty="0">
              <a:effectLst/>
              <a:latin typeface="Cambria" panose="02040503050406030204" pitchFamily="18" charset="0"/>
              <a:ea typeface="Cambria" panose="02040503050406030204" pitchFamily="18" charset="0"/>
            </a:endParaRPr>
          </a:p>
          <a:p>
            <a:pPr marL="0" indent="0" algn="just">
              <a:buNone/>
            </a:pPr>
            <a:endParaRPr lang="en-US" sz="14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989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B53D-2FE3-1B23-A865-ECFA73CF2D5B}"/>
              </a:ext>
            </a:extLst>
          </p:cNvPr>
          <p:cNvSpPr>
            <a:spLocks noGrp="1"/>
          </p:cNvSpPr>
          <p:nvPr>
            <p:ph type="title"/>
          </p:nvPr>
        </p:nvSpPr>
        <p:spPr>
          <a:xfrm>
            <a:off x="457200" y="274638"/>
            <a:ext cx="8229600" cy="258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B44FFA5-8DC8-E4F1-02DC-908FDE06BDF8}"/>
              </a:ext>
            </a:extLst>
          </p:cNvPr>
          <p:cNvSpPr>
            <a:spLocks noGrp="1"/>
          </p:cNvSpPr>
          <p:nvPr>
            <p:ph idx="1"/>
          </p:nvPr>
        </p:nvSpPr>
        <p:spPr/>
        <p:txBody>
          <a:bodyPr>
            <a:normAutofit/>
          </a:bodyPr>
          <a:lstStyle/>
          <a:p>
            <a:pPr marL="0" indent="0" algn="just">
              <a:buNone/>
            </a:pPr>
            <a:r>
              <a:rPr lang="en-US" sz="1800" b="1" i="0" dirty="0">
                <a:effectLst/>
                <a:latin typeface="Cambria" panose="02040503050406030204" pitchFamily="18" charset="0"/>
                <a:ea typeface="Cambria" panose="02040503050406030204" pitchFamily="18" charset="0"/>
              </a:rPr>
              <a:t>3.    User Interaction</a:t>
            </a:r>
            <a:endParaRPr lang="en-US" sz="1800" b="0" i="0" dirty="0">
              <a:effectLst/>
              <a:latin typeface="Cambria" panose="02040503050406030204" pitchFamily="18" charset="0"/>
              <a:ea typeface="Cambria" panose="02040503050406030204" pitchFamily="18" charset="0"/>
            </a:endParaRPr>
          </a:p>
          <a:p>
            <a:pPr marL="0" indent="0" algn="just">
              <a:buNone/>
            </a:pPr>
            <a:r>
              <a:rPr lang="en-US" sz="1800" b="1" i="0" dirty="0">
                <a:effectLst/>
                <a:latin typeface="Cambria" panose="02040503050406030204" pitchFamily="18" charset="0"/>
                <a:ea typeface="Cambria" panose="02040503050406030204" pitchFamily="18" charset="0"/>
              </a:rPr>
              <a:t>Play/Pause Controls:</a:t>
            </a:r>
            <a:r>
              <a:rPr lang="en-US" sz="1800" b="0" i="0" dirty="0">
                <a:effectLst/>
                <a:latin typeface="Cambria" panose="02040503050406030204" pitchFamily="18" charset="0"/>
                <a:ea typeface="Cambria" panose="02040503050406030204" pitchFamily="18" charset="0"/>
              </a:rPr>
              <a:t> Users can start, pause, or resume the visualization at any point to observe the sorting process at their own pace.</a:t>
            </a:r>
          </a:p>
          <a:p>
            <a:pPr marL="0" indent="0" algn="just">
              <a:buNone/>
            </a:pPr>
            <a:endParaRPr lang="en-US" sz="1800" b="0" i="0" dirty="0">
              <a:effectLst/>
              <a:latin typeface="Cambria" panose="02040503050406030204" pitchFamily="18" charset="0"/>
              <a:ea typeface="Cambria" panose="02040503050406030204" pitchFamily="18" charset="0"/>
            </a:endParaRPr>
          </a:p>
          <a:p>
            <a:pPr marL="0" indent="0" algn="just">
              <a:buNone/>
            </a:pPr>
            <a:r>
              <a:rPr lang="en-US" sz="1800" b="1" i="0" dirty="0">
                <a:effectLst/>
                <a:latin typeface="Cambria" panose="02040503050406030204" pitchFamily="18" charset="0"/>
                <a:ea typeface="Cambria" panose="02040503050406030204" pitchFamily="18" charset="0"/>
              </a:rPr>
              <a:t>4.    Educational Features</a:t>
            </a:r>
            <a:endParaRPr lang="en-US" sz="1800" b="0" i="0" dirty="0">
              <a:effectLst/>
              <a:latin typeface="Cambria" panose="02040503050406030204" pitchFamily="18" charset="0"/>
              <a:ea typeface="Cambria" panose="02040503050406030204" pitchFamily="18" charset="0"/>
            </a:endParaRPr>
          </a:p>
          <a:p>
            <a:pPr marL="0" indent="0" algn="just">
              <a:buNone/>
            </a:pPr>
            <a:r>
              <a:rPr lang="en-US" sz="1800" b="1" i="0" dirty="0">
                <a:effectLst/>
                <a:latin typeface="Cambria" panose="02040503050406030204" pitchFamily="18" charset="0"/>
                <a:ea typeface="Cambria" panose="02040503050406030204" pitchFamily="18" charset="0"/>
              </a:rPr>
              <a:t>Highlighting Partitioning Steps:</a:t>
            </a:r>
            <a:r>
              <a:rPr lang="en-US" sz="1800" b="0" i="0" dirty="0">
                <a:effectLst/>
                <a:latin typeface="Cambria" panose="02040503050406030204" pitchFamily="18" charset="0"/>
                <a:ea typeface="Cambria" panose="02040503050406030204" pitchFamily="18" charset="0"/>
              </a:rPr>
              <a:t> Emphasize the crucial steps of partitioning in the Quick Sort algorithm, aiding in understanding the divide-and-conquer strategy.</a:t>
            </a:r>
          </a:p>
          <a:p>
            <a:pPr marL="0" indent="0" algn="just">
              <a:buNone/>
            </a:pPr>
            <a:r>
              <a:rPr lang="en-US" sz="1800" b="1" i="0" dirty="0">
                <a:effectLst/>
                <a:latin typeface="Cambria" panose="02040503050406030204" pitchFamily="18" charset="0"/>
                <a:ea typeface="Cambria" panose="02040503050406030204" pitchFamily="18" charset="0"/>
              </a:rPr>
              <a:t>Real-time Statistics:</a:t>
            </a:r>
            <a:r>
              <a:rPr lang="en-US" sz="1800" b="0" i="0" dirty="0">
                <a:effectLst/>
                <a:latin typeface="Cambria" panose="02040503050406030204" pitchFamily="18" charset="0"/>
                <a:ea typeface="Cambria" panose="02040503050406030204" pitchFamily="18" charset="0"/>
              </a:rPr>
              <a:t> Display real-time statistics, such as comparisons and swaps, to provide insights into the efficiency of Quick Sort.</a:t>
            </a:r>
          </a:p>
          <a:p>
            <a:pPr marL="0" indent="0" algn="l">
              <a:buNone/>
            </a:pPr>
            <a:endParaRPr lang="en-US" sz="3200" b="0" i="0"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0603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6B44-A2F1-4ACB-9BA4-AABFFC73DF39}"/>
              </a:ext>
            </a:extLst>
          </p:cNvPr>
          <p:cNvSpPr>
            <a:spLocks noGrp="1"/>
          </p:cNvSpPr>
          <p:nvPr>
            <p:ph type="title"/>
          </p:nvPr>
        </p:nvSpPr>
        <p:spPr/>
        <p:txBody>
          <a:bodyPr>
            <a:noAutofit/>
          </a:bodyPr>
          <a:lstStyle/>
          <a:p>
            <a:br>
              <a:rPr lang="en-US" sz="3600" dirty="0">
                <a:latin typeface="Cambria" pitchFamily="18" charset="0"/>
              </a:rPr>
            </a:br>
            <a:r>
              <a:rPr lang="en-US" sz="3600" dirty="0">
                <a:latin typeface="Cambria" pitchFamily="18" charset="0"/>
              </a:rPr>
              <a:t>Algorithm(Quick Sort)</a:t>
            </a:r>
            <a:br>
              <a:rPr lang="en-US" sz="3600" dirty="0">
                <a:latin typeface="Cambria" pitchFamily="18" charset="0"/>
              </a:rPr>
            </a:br>
            <a:endParaRPr lang="en-US" sz="3600" dirty="0"/>
          </a:p>
        </p:txBody>
      </p:sp>
      <p:pic>
        <p:nvPicPr>
          <p:cNvPr id="2050" name="Picture 2" descr="QuickSort - Data Structure and Algorithm Tutorials - GeeksforGeeks">
            <a:extLst>
              <a:ext uri="{FF2B5EF4-FFF2-40B4-BE49-F238E27FC236}">
                <a16:creationId xmlns:a16="http://schemas.microsoft.com/office/drawing/2014/main" id="{808AC81B-F190-5D87-9641-AE2CFCEF8E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5943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2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1510</Words>
  <Application>Microsoft Office PowerPoint</Application>
  <PresentationFormat>On-screen Show (4:3)</PresentationFormat>
  <Paragraphs>156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Wingdings</vt:lpstr>
      <vt:lpstr>Office Theme</vt:lpstr>
      <vt:lpstr>QUICK SORT VISUALIZATION </vt:lpstr>
      <vt:lpstr>Contents</vt:lpstr>
      <vt:lpstr>Introduction</vt:lpstr>
      <vt:lpstr>Problem Statement</vt:lpstr>
      <vt:lpstr>Literature Survey</vt:lpstr>
      <vt:lpstr>PowerPoint Presentation</vt:lpstr>
      <vt:lpstr>Proposed system</vt:lpstr>
      <vt:lpstr>PowerPoint Presentation</vt:lpstr>
      <vt:lpstr> Algorithm(Quick Sort) </vt:lpstr>
      <vt:lpstr>PowerPoint Presentation</vt:lpstr>
      <vt:lpstr>Details of Hardware/Software used </vt:lpstr>
      <vt:lpstr>Output</vt:lpstr>
      <vt:lpstr>Taking the last element 15 as pivot and will compare with rest of elements such that all elements less than 15 will be on left and greater than on right side .  Since all elements on left are lesser no change will be seen </vt:lpstr>
      <vt:lpstr>Since no changes previous element  6 will be chosen as pivot , comparing we get 13 greater so it will be right side rest on left side .</vt:lpstr>
      <vt:lpstr>After partition the last element will be 4 so it will be selected as pivot and comparing 5 will be on right side and hence it will be our last pivot, we will get our final sorted array.</vt:lpstr>
      <vt:lpstr>Result Analysis</vt:lpstr>
      <vt:lpstr>Conclusion </vt:lpstr>
      <vt:lpstr>Future Scope</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Selection</dc:title>
  <dc:creator>TINA D'ABREO</dc:creator>
  <cp:lastModifiedBy>NIKHIL ZORE</cp:lastModifiedBy>
  <cp:revision>23</cp:revision>
  <dcterms:created xsi:type="dcterms:W3CDTF">2006-08-16T00:00:00Z</dcterms:created>
  <dcterms:modified xsi:type="dcterms:W3CDTF">2024-04-08T10:55:14Z</dcterms:modified>
</cp:coreProperties>
</file>