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Garamond Bold" charset="1" panose="02020804030307010803"/>
      <p:regular r:id="rId21"/>
    </p:embeddedFont>
    <p:embeddedFont>
      <p:font typeface="League Spartan" charset="1" panose="00000800000000000000"/>
      <p:regular r:id="rId22"/>
    </p:embeddedFont>
    <p:embeddedFont>
      <p:font typeface="The Seasons" charset="1" panose="00000000000000000000"/>
      <p:regular r:id="rId24"/>
    </p:embeddedFont>
    <p:embeddedFont>
      <p:font typeface="Canva Sans" charset="1" panose="020B0503030501040103"/>
      <p:regular r:id="rId25"/>
    </p:embeddedFont>
    <p:embeddedFont>
      <p:font typeface="Public Sans Bold" charset="1" panose="00000000000000000000"/>
      <p:regular r:id="rId27"/>
    </p:embeddedFont>
    <p:embeddedFont>
      <p:font typeface="Arial" charset="1" panose="020B0604020202020204"/>
      <p:regular r:id="rId28"/>
    </p:embeddedFont>
    <p:embeddedFont>
      <p:font typeface="Public Sans" charset="1" panose="00000000000000000000"/>
      <p:regular r:id="rId29"/>
    </p:embeddedFont>
    <p:embeddedFont>
      <p:font typeface="Times New Roman" charset="1" panose="02030502070405020303"/>
      <p:regular r:id="rId35"/>
    </p:embeddedFont>
    <p:embeddedFont>
      <p:font typeface="Calibri (MS)" charset="1" panose="020F0502020204030204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notesMasters/notesMaster1.xml" Type="http://schemas.openxmlformats.org/officeDocument/2006/relationships/notesMaster"/><Relationship Id="rId18" Target="theme/theme2.xml" Type="http://schemas.openxmlformats.org/officeDocument/2006/relationships/theme"/><Relationship Id="rId19" Target="notesSlides/notesSlide1.xml" Type="http://schemas.openxmlformats.org/officeDocument/2006/relationships/notesSlide"/><Relationship Id="rId2" Target="presProps.xml" Type="http://schemas.openxmlformats.org/officeDocument/2006/relationships/presProps"/><Relationship Id="rId20" Target="notesSlides/notesSlide2.xml" Type="http://schemas.openxmlformats.org/officeDocument/2006/relationships/notes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notesSlides/notesSlide3.xml" Type="http://schemas.openxmlformats.org/officeDocument/2006/relationships/notes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notesSlides/notesSlide4.xml" Type="http://schemas.openxmlformats.org/officeDocument/2006/relationships/notes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notesSlides/notesSlide5.xml" Type="http://schemas.openxmlformats.org/officeDocument/2006/relationships/notesSlide"/><Relationship Id="rId31" Target="notesSlides/notesSlide6.xml" Type="http://schemas.openxmlformats.org/officeDocument/2006/relationships/notesSlide"/><Relationship Id="rId32" Target="notesSlides/notesSlide7.xml" Type="http://schemas.openxmlformats.org/officeDocument/2006/relationships/notesSlide"/><Relationship Id="rId33" Target="notesSlides/notesSlide8.xml" Type="http://schemas.openxmlformats.org/officeDocument/2006/relationships/notesSlide"/><Relationship Id="rId34" Target="notesSlides/notesSlide9.xml" Type="http://schemas.openxmlformats.org/officeDocument/2006/relationships/notesSlide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notesSlides/notesSlide10.xml" Type="http://schemas.openxmlformats.org/officeDocument/2006/relationships/notesSlide"/><Relationship Id="rId38" Target="notesSlides/notesSlide11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notesSlides/notesSlide3.xml" Type="http://schemas.openxmlformats.org/officeDocument/2006/relationships/notesSlid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2.pn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2.pn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2.pn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2.pn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2.png" Type="http://schemas.openxmlformats.org/officeDocument/2006/relationships/image"/><Relationship Id="rId6" Target="../media/image14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518630" y="0"/>
            <a:ext cx="8469941" cy="11225528"/>
            <a:chOff x="0" y="0"/>
            <a:chExt cx="11293255" cy="149673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293221" cy="14967331"/>
            </a:xfrm>
            <a:custGeom>
              <a:avLst/>
              <a:gdLst/>
              <a:ahLst/>
              <a:cxnLst/>
              <a:rect r="r" b="b" t="t" l="l"/>
              <a:pathLst>
                <a:path h="14967331" w="11293221">
                  <a:moveTo>
                    <a:pt x="0" y="0"/>
                  </a:moveTo>
                  <a:lnTo>
                    <a:pt x="11293221" y="0"/>
                  </a:lnTo>
                  <a:lnTo>
                    <a:pt x="11293221" y="14967331"/>
                  </a:lnTo>
                  <a:lnTo>
                    <a:pt x="0" y="149673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5507" t="0" r="-5507" b="0"/>
              </a:stretch>
            </a:blip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14500" y="-354435"/>
            <a:ext cx="15544800" cy="3143249"/>
            <a:chOff x="0" y="0"/>
            <a:chExt cx="20726400" cy="41909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26400" cy="4190999"/>
            </a:xfrm>
            <a:custGeom>
              <a:avLst/>
              <a:gdLst/>
              <a:ahLst/>
              <a:cxnLst/>
              <a:rect r="r" b="b" t="t" l="l"/>
              <a:pathLst>
                <a:path h="4190999" w="20726400">
                  <a:moveTo>
                    <a:pt x="0" y="0"/>
                  </a:moveTo>
                  <a:lnTo>
                    <a:pt x="20726400" y="0"/>
                  </a:lnTo>
                  <a:lnTo>
                    <a:pt x="20726400" y="4190999"/>
                  </a:lnTo>
                  <a:lnTo>
                    <a:pt x="0" y="41909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52400"/>
              <a:ext cx="20726400" cy="434339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8640"/>
                </a:lnSpc>
              </a:pPr>
              <a:r>
                <a:rPr lang="en-US" b="true" sz="6000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IMPACT AND BENEFITS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87928" y="390103"/>
            <a:ext cx="933831" cy="1277208"/>
            <a:chOff x="0" y="0"/>
            <a:chExt cx="1245108" cy="17029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45108" cy="1702943"/>
            </a:xfrm>
            <a:custGeom>
              <a:avLst/>
              <a:gdLst/>
              <a:ahLst/>
              <a:cxnLst/>
              <a:rect r="r" b="b" t="t" l="l"/>
              <a:pathLst>
                <a:path h="1702943" w="1245108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8" t="0" r="-38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689142" y="2788815"/>
            <a:ext cx="9149906" cy="6088856"/>
            <a:chOff x="0" y="0"/>
            <a:chExt cx="12199875" cy="81184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199874" cy="8118475"/>
            </a:xfrm>
            <a:custGeom>
              <a:avLst/>
              <a:gdLst/>
              <a:ahLst/>
              <a:cxnLst/>
              <a:rect r="r" b="b" t="t" l="l"/>
              <a:pathLst>
                <a:path h="8118475" w="12199874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6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-6291916" y="7797930"/>
            <a:ext cx="9149906" cy="6088856"/>
            <a:chOff x="0" y="0"/>
            <a:chExt cx="12199875" cy="81184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199874" cy="8118475"/>
            </a:xfrm>
            <a:custGeom>
              <a:avLst/>
              <a:gdLst/>
              <a:ahLst/>
              <a:cxnLst/>
              <a:rect r="r" b="b" t="t" l="l"/>
              <a:pathLst>
                <a:path h="8118475" w="12199874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6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5895675" y="390103"/>
            <a:ext cx="2392299" cy="1277208"/>
            <a:chOff x="0" y="0"/>
            <a:chExt cx="3189732" cy="170294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189732" cy="1702943"/>
            </a:xfrm>
            <a:custGeom>
              <a:avLst/>
              <a:gdLst/>
              <a:ahLst/>
              <a:cxnLst/>
              <a:rect r="r" b="b" t="t" l="l"/>
              <a:pathLst>
                <a:path h="1702943" w="3189732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61601" r="0" b="-61601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713175" y="1816823"/>
            <a:ext cx="14692950" cy="6848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For Travellers:</a:t>
            </a:r>
          </a:p>
          <a:p>
            <a:pPr algn="just" marL="400050" indent="-200025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Complete, personalised itinerary in one place.</a:t>
            </a:r>
          </a:p>
          <a:p>
            <a:pPr algn="just" marL="400050" indent="-200025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Automatic updates for delays, cancellations, weather changes or new recommendations.</a:t>
            </a:r>
          </a:p>
          <a:p>
            <a:pPr algn="just" marL="400050" indent="-200025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Multilingual notifications and chat assistance.</a:t>
            </a:r>
          </a:p>
          <a:p>
            <a:pPr algn="just" marL="186690" indent="-93345" lvl="1">
              <a:lnSpc>
                <a:spcPts val="1679"/>
              </a:lnSpc>
            </a:pPr>
          </a:p>
          <a:p>
            <a:pPr algn="just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For Travel Providers:</a:t>
            </a:r>
          </a:p>
          <a:p>
            <a:pPr algn="just" marL="400050" indent="-200025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Fewer customer service calls due to automated re-planning.</a:t>
            </a:r>
          </a:p>
          <a:p>
            <a:pPr algn="just" marL="400050" indent="-200025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Higher satisfaction and repeat usage.</a:t>
            </a:r>
          </a:p>
          <a:p>
            <a:pPr algn="just" marL="186690" indent="-93345" lvl="1">
              <a:lnSpc>
                <a:spcPts val="1679"/>
              </a:lnSpc>
            </a:pPr>
          </a:p>
          <a:p>
            <a:pPr algn="just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For India’s Travel Ecosystem:</a:t>
            </a:r>
          </a:p>
          <a:p>
            <a:pPr algn="just" marL="400050" indent="-200025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Leverages indigenous data sources (IRCTC, IMD, regional news).</a:t>
            </a:r>
          </a:p>
          <a:p>
            <a:pPr algn="just" marL="400050" indent="-200025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Pioneers “living itinerary” concept tailored to Indian conditions.</a:t>
            </a:r>
          </a:p>
          <a:p>
            <a:pPr algn="just" marL="186690" indent="-93345" lvl="1">
              <a:lnSpc>
                <a:spcPts val="1679"/>
              </a:lnSpc>
            </a:pPr>
          </a:p>
          <a:p>
            <a:pPr algn="just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Overall Outcome:</a:t>
            </a:r>
          </a:p>
          <a:p>
            <a:pPr algn="just" marL="400050" indent="-200025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Stress-free, intelligent travel planning that continuously adapts, saving time and money while enhancing the travel experience.</a:t>
            </a:r>
          </a:p>
          <a:p>
            <a:pPr algn="just" marL="186690" indent="-93345" lvl="1">
              <a:lnSpc>
                <a:spcPts val="167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322490" y="-3816336"/>
            <a:ext cx="8469941" cy="11225528"/>
            <a:chOff x="0" y="0"/>
            <a:chExt cx="11293255" cy="149673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293221" cy="14967331"/>
            </a:xfrm>
            <a:custGeom>
              <a:avLst/>
              <a:gdLst/>
              <a:ahLst/>
              <a:cxnLst/>
              <a:rect r="r" b="b" t="t" l="l"/>
              <a:pathLst>
                <a:path h="14967331" w="11293221">
                  <a:moveTo>
                    <a:pt x="0" y="0"/>
                  </a:moveTo>
                  <a:lnTo>
                    <a:pt x="11293221" y="0"/>
                  </a:lnTo>
                  <a:lnTo>
                    <a:pt x="11293221" y="14967331"/>
                  </a:lnTo>
                  <a:lnTo>
                    <a:pt x="0" y="149673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5507" t="0" r="-5507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5451038" y="5672466"/>
            <a:ext cx="7385923" cy="1736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19914" y="-354435"/>
            <a:ext cx="15544800" cy="3143249"/>
            <a:chOff x="0" y="0"/>
            <a:chExt cx="20726400" cy="41909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26400" cy="4190999"/>
            </a:xfrm>
            <a:custGeom>
              <a:avLst/>
              <a:gdLst/>
              <a:ahLst/>
              <a:cxnLst/>
              <a:rect r="r" b="b" t="t" l="l"/>
              <a:pathLst>
                <a:path h="4190999" w="20726400">
                  <a:moveTo>
                    <a:pt x="0" y="0"/>
                  </a:moveTo>
                  <a:lnTo>
                    <a:pt x="20726400" y="0"/>
                  </a:lnTo>
                  <a:lnTo>
                    <a:pt x="20726400" y="4190999"/>
                  </a:lnTo>
                  <a:lnTo>
                    <a:pt x="0" y="41909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52400"/>
              <a:ext cx="20726400" cy="434339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8640"/>
                </a:lnSpc>
              </a:pPr>
              <a:r>
                <a:rPr lang="en-US" b="true" sz="6000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CODE VERSE HACKATHON 2025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63138" y="390103"/>
            <a:ext cx="2392299" cy="1287267"/>
            <a:chOff x="0" y="0"/>
            <a:chExt cx="3189732" cy="171635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89732" cy="1716405"/>
            </a:xfrm>
            <a:custGeom>
              <a:avLst/>
              <a:gdLst/>
              <a:ahLst/>
              <a:cxnLst/>
              <a:rect r="r" b="b" t="t" l="l"/>
              <a:pathLst>
                <a:path h="1716405" w="3189732">
                  <a:moveTo>
                    <a:pt x="0" y="0"/>
                  </a:moveTo>
                  <a:lnTo>
                    <a:pt x="3189732" y="0"/>
                  </a:lnTo>
                  <a:lnTo>
                    <a:pt x="3189732" y="1716405"/>
                  </a:lnTo>
                  <a:lnTo>
                    <a:pt x="0" y="17164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60727" r="0" b="-60724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561781" y="390103"/>
            <a:ext cx="933831" cy="1277208"/>
            <a:chOff x="0" y="0"/>
            <a:chExt cx="1245108" cy="170294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45108" cy="1702943"/>
            </a:xfrm>
            <a:custGeom>
              <a:avLst/>
              <a:gdLst/>
              <a:ahLst/>
              <a:cxnLst/>
              <a:rect r="r" b="b" t="t" l="l"/>
              <a:pathLst>
                <a:path h="1702943" w="1245108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8" t="0" r="-38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493253" y="1486870"/>
            <a:ext cx="17301494" cy="10692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85"/>
              </a:lnSpc>
            </a:pPr>
          </a:p>
          <a:p>
            <a:pPr algn="just" marL="963992" indent="-240998" lvl="3">
              <a:lnSpc>
                <a:spcPts val="9220"/>
              </a:lnSpc>
              <a:buFont typeface="Arial"/>
              <a:buChar char="￭"/>
            </a:pPr>
            <a:r>
              <a:rPr lang="en-US" sz="368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 Statement Title- Create a "living itinerary" system that dynamically adjusts a traveler's plans in real-time based on live events and user feedback.</a:t>
            </a:r>
          </a:p>
          <a:p>
            <a:pPr algn="just" marL="964149" indent="-241037" lvl="3">
              <a:lnSpc>
                <a:spcPts val="9220"/>
              </a:lnSpc>
              <a:buFont typeface="Arial"/>
              <a:buChar char="￭"/>
            </a:pPr>
            <a:r>
              <a:rPr lang="en-US" sz="368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Team Name- TripSync:)</a:t>
            </a:r>
          </a:p>
          <a:p>
            <a:pPr algn="just">
              <a:lnSpc>
                <a:spcPts val="6970"/>
              </a:lnSpc>
            </a:pPr>
            <a:r>
              <a:rPr lang="en-US" sz="278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         </a:t>
            </a:r>
            <a:r>
              <a:rPr lang="en-US" sz="278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Team Members- Suyash Chandolikar </a:t>
            </a:r>
          </a:p>
          <a:p>
            <a:pPr algn="just">
              <a:lnSpc>
                <a:spcPts val="6970"/>
              </a:lnSpc>
            </a:pPr>
            <a:r>
              <a:rPr lang="en-US" sz="278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                                        Swayam Chandak</a:t>
            </a:r>
          </a:p>
          <a:p>
            <a:pPr algn="just">
              <a:lnSpc>
                <a:spcPts val="6970"/>
              </a:lnSpc>
            </a:pPr>
            <a:r>
              <a:rPr lang="en-US" sz="278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                                        Shriraj Nelekar</a:t>
            </a:r>
          </a:p>
          <a:p>
            <a:pPr algn="just">
              <a:lnSpc>
                <a:spcPts val="6970"/>
              </a:lnSpc>
            </a:pPr>
            <a:r>
              <a:rPr lang="en-US" sz="278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                                        Vanshika Dongare</a:t>
            </a:r>
          </a:p>
          <a:p>
            <a:pPr algn="just">
              <a:lnSpc>
                <a:spcPts val="9220"/>
              </a:lnSpc>
            </a:pPr>
          </a:p>
          <a:p>
            <a:pPr algn="just">
              <a:lnSpc>
                <a:spcPts val="9220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13219794" y="1415713"/>
            <a:ext cx="9149906" cy="6088856"/>
            <a:chOff x="0" y="0"/>
            <a:chExt cx="12199875" cy="811847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199874" cy="8118475"/>
            </a:xfrm>
            <a:custGeom>
              <a:avLst/>
              <a:gdLst/>
              <a:ahLst/>
              <a:cxnLst/>
              <a:rect r="r" b="b" t="t" l="l"/>
              <a:pathLst>
                <a:path h="8118475" w="12199874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46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-7399153" y="7242572"/>
            <a:ext cx="9149906" cy="6088856"/>
            <a:chOff x="0" y="0"/>
            <a:chExt cx="12199875" cy="811847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199874" cy="8118475"/>
            </a:xfrm>
            <a:custGeom>
              <a:avLst/>
              <a:gdLst/>
              <a:ahLst/>
              <a:cxnLst/>
              <a:rect r="r" b="b" t="t" l="l"/>
              <a:pathLst>
                <a:path h="8118475" w="12199874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46000"/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72320" y="-69715"/>
            <a:ext cx="15544800" cy="2382549"/>
            <a:chOff x="0" y="0"/>
            <a:chExt cx="20726400" cy="31767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26400" cy="3176732"/>
            </a:xfrm>
            <a:custGeom>
              <a:avLst/>
              <a:gdLst/>
              <a:ahLst/>
              <a:cxnLst/>
              <a:rect r="r" b="b" t="t" l="l"/>
              <a:pathLst>
                <a:path h="3176732" w="20726400">
                  <a:moveTo>
                    <a:pt x="0" y="0"/>
                  </a:moveTo>
                  <a:lnTo>
                    <a:pt x="20726400" y="0"/>
                  </a:lnTo>
                  <a:lnTo>
                    <a:pt x="20726400" y="3176732"/>
                  </a:lnTo>
                  <a:lnTo>
                    <a:pt x="0" y="31767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42875"/>
              <a:ext cx="20726400" cy="331960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8496"/>
                </a:lnSpc>
              </a:pPr>
              <a:r>
                <a:rPr lang="en-US" b="true" sz="5900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TripSync:)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87928" y="390103"/>
            <a:ext cx="933831" cy="1277208"/>
            <a:chOff x="0" y="0"/>
            <a:chExt cx="1245108" cy="17029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45108" cy="1702943"/>
            </a:xfrm>
            <a:custGeom>
              <a:avLst/>
              <a:gdLst/>
              <a:ahLst/>
              <a:cxnLst/>
              <a:rect r="r" b="b" t="t" l="l"/>
              <a:pathLst>
                <a:path h="1702943" w="1245108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8" t="0" r="-38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-6913454" y="7263401"/>
            <a:ext cx="9149906" cy="6088856"/>
            <a:chOff x="0" y="0"/>
            <a:chExt cx="12199875" cy="81184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199874" cy="8118475"/>
            </a:xfrm>
            <a:custGeom>
              <a:avLst/>
              <a:gdLst/>
              <a:ahLst/>
              <a:cxnLst/>
              <a:rect r="r" b="b" t="t" l="l"/>
              <a:pathLst>
                <a:path h="8118475" w="12199874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6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5895675" y="390103"/>
            <a:ext cx="2392299" cy="1277208"/>
            <a:chOff x="0" y="0"/>
            <a:chExt cx="3189732" cy="170294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189732" cy="1702943"/>
            </a:xfrm>
            <a:custGeom>
              <a:avLst/>
              <a:gdLst/>
              <a:ahLst/>
              <a:cxnLst/>
              <a:rect r="r" b="b" t="t" l="l"/>
              <a:pathLst>
                <a:path h="1702943" w="3189732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61601" r="0" b="-61601"/>
              </a:stretch>
            </a:blipFill>
          </p:spPr>
        </p:sp>
      </p:grpSp>
      <p:sp>
        <p:nvSpPr>
          <p:cNvPr name="AutoShape 11" id="11"/>
          <p:cNvSpPr/>
          <p:nvPr/>
        </p:nvSpPr>
        <p:spPr>
          <a:xfrm>
            <a:off x="4411920" y="4403539"/>
            <a:ext cx="2144376" cy="0"/>
          </a:xfrm>
          <a:prstGeom prst="line">
            <a:avLst/>
          </a:prstGeom>
          <a:ln cap="flat" w="9525">
            <a:solidFill>
              <a:srgbClr val="3735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4411920" y="5943014"/>
            <a:ext cx="2144376" cy="0"/>
          </a:xfrm>
          <a:prstGeom prst="line">
            <a:avLst/>
          </a:prstGeom>
          <a:ln cap="flat" w="9525">
            <a:solidFill>
              <a:srgbClr val="37353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226692" y="2559073"/>
            <a:ext cx="5668381" cy="6743059"/>
            <a:chOff x="0" y="0"/>
            <a:chExt cx="1980920" cy="235648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80920" cy="2356487"/>
            </a:xfrm>
            <a:custGeom>
              <a:avLst/>
              <a:gdLst/>
              <a:ahLst/>
              <a:cxnLst/>
              <a:rect r="r" b="b" t="t" l="l"/>
              <a:pathLst>
                <a:path h="2356487" w="1980920">
                  <a:moveTo>
                    <a:pt x="0" y="0"/>
                  </a:moveTo>
                  <a:lnTo>
                    <a:pt x="1980920" y="0"/>
                  </a:lnTo>
                  <a:lnTo>
                    <a:pt x="1980920" y="2356487"/>
                  </a:lnTo>
                  <a:lnTo>
                    <a:pt x="0" y="235648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2263992" y="2583895"/>
            <a:ext cx="5784175" cy="6743059"/>
            <a:chOff x="0" y="0"/>
            <a:chExt cx="2021387" cy="235648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021387" cy="2356487"/>
            </a:xfrm>
            <a:custGeom>
              <a:avLst/>
              <a:gdLst/>
              <a:ahLst/>
              <a:cxnLst/>
              <a:rect r="r" b="b" t="t" l="l"/>
              <a:pathLst>
                <a:path h="2356487" w="2021387">
                  <a:moveTo>
                    <a:pt x="0" y="0"/>
                  </a:moveTo>
                  <a:lnTo>
                    <a:pt x="2021387" y="0"/>
                  </a:lnTo>
                  <a:lnTo>
                    <a:pt x="2021387" y="2356487"/>
                  </a:lnTo>
                  <a:lnTo>
                    <a:pt x="0" y="235648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6093558" y="2604420"/>
            <a:ext cx="6014197" cy="6697712"/>
            <a:chOff x="0" y="0"/>
            <a:chExt cx="2056937" cy="229070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056937" cy="2290709"/>
            </a:xfrm>
            <a:custGeom>
              <a:avLst/>
              <a:gdLst/>
              <a:ahLst/>
              <a:cxnLst/>
              <a:rect r="r" b="b" t="t" l="l"/>
              <a:pathLst>
                <a:path h="2290709" w="2056937">
                  <a:moveTo>
                    <a:pt x="0" y="0"/>
                  </a:moveTo>
                  <a:lnTo>
                    <a:pt x="2056937" y="0"/>
                  </a:lnTo>
                  <a:lnTo>
                    <a:pt x="2056937" y="2290709"/>
                  </a:lnTo>
                  <a:lnTo>
                    <a:pt x="0" y="229070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687928" y="2977763"/>
            <a:ext cx="4826376" cy="665955"/>
            <a:chOff x="0" y="0"/>
            <a:chExt cx="16356639" cy="225692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6356639" cy="2256928"/>
            </a:xfrm>
            <a:custGeom>
              <a:avLst/>
              <a:gdLst/>
              <a:ahLst/>
              <a:cxnLst/>
              <a:rect r="r" b="b" t="t" l="l"/>
              <a:pathLst>
                <a:path h="2256928" w="16356639">
                  <a:moveTo>
                    <a:pt x="0" y="0"/>
                  </a:moveTo>
                  <a:lnTo>
                    <a:pt x="16356639" y="0"/>
                  </a:lnTo>
                  <a:lnTo>
                    <a:pt x="16356639" y="2256928"/>
                  </a:lnTo>
                  <a:lnTo>
                    <a:pt x="0" y="2256928"/>
                  </a:lnTo>
                  <a:close/>
                </a:path>
              </a:pathLst>
            </a:custGeom>
            <a:solidFill>
              <a:srgbClr val="F9A9D8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6556296" y="2948781"/>
            <a:ext cx="5162267" cy="621694"/>
            <a:chOff x="0" y="0"/>
            <a:chExt cx="15822855" cy="190555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5822854" cy="1905554"/>
            </a:xfrm>
            <a:custGeom>
              <a:avLst/>
              <a:gdLst/>
              <a:ahLst/>
              <a:cxnLst/>
              <a:rect r="r" b="b" t="t" l="l"/>
              <a:pathLst>
                <a:path h="1905554" w="15822854">
                  <a:moveTo>
                    <a:pt x="0" y="0"/>
                  </a:moveTo>
                  <a:lnTo>
                    <a:pt x="15822854" y="0"/>
                  </a:lnTo>
                  <a:lnTo>
                    <a:pt x="15822854" y="1905554"/>
                  </a:lnTo>
                  <a:lnTo>
                    <a:pt x="0" y="1905554"/>
                  </a:lnTo>
                  <a:close/>
                </a:path>
              </a:pathLst>
            </a:custGeom>
            <a:solidFill>
              <a:srgbClr val="F7D372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2687331" y="2894367"/>
            <a:ext cx="5001367" cy="603698"/>
            <a:chOff x="0" y="0"/>
            <a:chExt cx="17350509" cy="209432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7350508" cy="2094322"/>
            </a:xfrm>
            <a:custGeom>
              <a:avLst/>
              <a:gdLst/>
              <a:ahLst/>
              <a:cxnLst/>
              <a:rect r="r" b="b" t="t" l="l"/>
              <a:pathLst>
                <a:path h="2094322" w="17350508">
                  <a:moveTo>
                    <a:pt x="0" y="0"/>
                  </a:moveTo>
                  <a:lnTo>
                    <a:pt x="17350508" y="0"/>
                  </a:lnTo>
                  <a:lnTo>
                    <a:pt x="17350508" y="2094322"/>
                  </a:lnTo>
                  <a:lnTo>
                    <a:pt x="0" y="2094322"/>
                  </a:lnTo>
                  <a:close/>
                </a:path>
              </a:pathLst>
            </a:custGeom>
            <a:solidFill>
              <a:srgbClr val="B6E6CF"/>
            </a:solidFill>
          </p:spPr>
        </p:sp>
      </p:grpSp>
      <p:sp>
        <p:nvSpPr>
          <p:cNvPr name="AutoShape 25" id="25"/>
          <p:cNvSpPr/>
          <p:nvPr/>
        </p:nvSpPr>
        <p:spPr>
          <a:xfrm rot="-10800000">
            <a:off x="0" y="1468211"/>
            <a:ext cx="1913347" cy="0"/>
          </a:xfrm>
          <a:prstGeom prst="line">
            <a:avLst/>
          </a:prstGeom>
          <a:ln cap="flat" w="9525">
            <a:solidFill>
              <a:srgbClr val="3735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6" id="26"/>
          <p:cNvSpPr/>
          <p:nvPr/>
        </p:nvSpPr>
        <p:spPr>
          <a:xfrm flipH="false" flipV="false" rot="5400000">
            <a:off x="935222" y="1349951"/>
            <a:ext cx="237099" cy="237099"/>
          </a:xfrm>
          <a:custGeom>
            <a:avLst/>
            <a:gdLst/>
            <a:ahLst/>
            <a:cxnLst/>
            <a:rect r="r" b="b" t="t" l="l"/>
            <a:pathLst>
              <a:path h="237099" w="237099">
                <a:moveTo>
                  <a:pt x="0" y="0"/>
                </a:moveTo>
                <a:lnTo>
                  <a:pt x="237098" y="0"/>
                </a:lnTo>
                <a:lnTo>
                  <a:pt x="237098" y="237098"/>
                </a:lnTo>
                <a:lnTo>
                  <a:pt x="0" y="2370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0930616" y="8236435"/>
            <a:ext cx="787947" cy="1021865"/>
          </a:xfrm>
          <a:custGeom>
            <a:avLst/>
            <a:gdLst/>
            <a:ahLst/>
            <a:cxnLst/>
            <a:rect r="r" b="b" t="t" l="l"/>
            <a:pathLst>
              <a:path h="1021865" w="787947">
                <a:moveTo>
                  <a:pt x="0" y="0"/>
                </a:moveTo>
                <a:lnTo>
                  <a:pt x="787947" y="0"/>
                </a:lnTo>
                <a:lnTo>
                  <a:pt x="787947" y="1021865"/>
                </a:lnTo>
                <a:lnTo>
                  <a:pt x="0" y="102186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2048" r="0" b="-2048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4530315" y="8169220"/>
            <a:ext cx="1133169" cy="1156295"/>
          </a:xfrm>
          <a:custGeom>
            <a:avLst/>
            <a:gdLst/>
            <a:ahLst/>
            <a:cxnLst/>
            <a:rect r="r" b="b" t="t" l="l"/>
            <a:pathLst>
              <a:path h="1156295" w="1133169">
                <a:moveTo>
                  <a:pt x="0" y="0"/>
                </a:moveTo>
                <a:lnTo>
                  <a:pt x="1133169" y="0"/>
                </a:lnTo>
                <a:lnTo>
                  <a:pt x="1133169" y="1156295"/>
                </a:lnTo>
                <a:lnTo>
                  <a:pt x="0" y="115629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6636590" y="8132851"/>
            <a:ext cx="1245420" cy="1229033"/>
          </a:xfrm>
          <a:custGeom>
            <a:avLst/>
            <a:gdLst/>
            <a:ahLst/>
            <a:cxnLst/>
            <a:rect r="r" b="b" t="t" l="l"/>
            <a:pathLst>
              <a:path h="1229033" w="1245420">
                <a:moveTo>
                  <a:pt x="0" y="0"/>
                </a:moveTo>
                <a:lnTo>
                  <a:pt x="1245420" y="0"/>
                </a:lnTo>
                <a:lnTo>
                  <a:pt x="1245420" y="1229033"/>
                </a:lnTo>
                <a:lnTo>
                  <a:pt x="0" y="122903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053771" y="2990064"/>
            <a:ext cx="4066788" cy="508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9"/>
              </a:lnSpc>
            </a:pPr>
            <a:r>
              <a:rPr lang="en-US" sz="2499" spc="49">
                <a:solidFill>
                  <a:srgbClr val="373535"/>
                </a:solidFill>
                <a:latin typeface="The Seasons"/>
                <a:ea typeface="The Seasons"/>
                <a:cs typeface="The Seasons"/>
                <a:sym typeface="The Seasons"/>
              </a:rPr>
              <a:t>Innovative Approach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529313" y="2875541"/>
            <a:ext cx="3250636" cy="508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9"/>
              </a:lnSpc>
            </a:pPr>
            <a:r>
              <a:rPr lang="en-US" sz="2499" spc="49">
                <a:solidFill>
                  <a:srgbClr val="373535"/>
                </a:solidFill>
                <a:latin typeface="The Seasons"/>
                <a:ea typeface="The Seasons"/>
                <a:cs typeface="The Seasons"/>
                <a:sym typeface="The Seasons"/>
              </a:rPr>
              <a:t>How It Addresses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04562" y="4145175"/>
            <a:ext cx="4909742" cy="4334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0612" indent="-325306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13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Real-time adapti</a:t>
            </a:r>
            <a:r>
              <a:rPr lang="en-US" b="true" sz="3013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ve plans</a:t>
            </a:r>
          </a:p>
          <a:p>
            <a:pPr algn="l" marL="650612" indent="-325306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13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Unified</a:t>
            </a:r>
            <a:r>
              <a:rPr lang="en-US" b="true" sz="3013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 multi-source data</a:t>
            </a:r>
          </a:p>
          <a:p>
            <a:pPr algn="l" marL="650612" indent="-325306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13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Automation-first travel</a:t>
            </a:r>
          </a:p>
          <a:p>
            <a:pPr algn="l" marL="650612" indent="-325306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13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Personalized AI guidance</a:t>
            </a:r>
          </a:p>
          <a:p>
            <a:pPr algn="l" marL="650612" indent="-325306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13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Post-trip memory journal</a:t>
            </a:r>
          </a:p>
          <a:p>
            <a:pPr algn="l" marL="650612" indent="-325306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13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Context-aware suggestions</a:t>
            </a:r>
          </a:p>
          <a:p>
            <a:pPr algn="l">
              <a:lnSpc>
                <a:spcPts val="4339"/>
              </a:lnSpc>
              <a:spcBef>
                <a:spcPct val="0"/>
              </a:spcBef>
            </a:pPr>
          </a:p>
        </p:txBody>
      </p:sp>
      <p:sp>
        <p:nvSpPr>
          <p:cNvPr name="TextBox 33" id="33"/>
          <p:cNvSpPr txBox="true"/>
          <p:nvPr/>
        </p:nvSpPr>
        <p:spPr>
          <a:xfrm rot="0">
            <a:off x="12441769" y="3897084"/>
            <a:ext cx="5246930" cy="5966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6819" indent="-323410" lvl="1">
              <a:lnSpc>
                <a:spcPts val="4314"/>
              </a:lnSpc>
              <a:buFont typeface="Arial"/>
              <a:buChar char="•"/>
            </a:pPr>
            <a:r>
              <a:rPr lang="en-US" b="true" sz="2995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Avoids juggling multiple apps</a:t>
            </a:r>
          </a:p>
          <a:p>
            <a:pPr algn="l" marL="646819" indent="-323410" lvl="1">
              <a:lnSpc>
                <a:spcPts val="431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995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Handl</a:t>
            </a:r>
            <a:r>
              <a:rPr lang="en-US" b="true" sz="2995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es delays easily</a:t>
            </a:r>
          </a:p>
          <a:p>
            <a:pPr algn="l" marL="646819" indent="-323410" lvl="1">
              <a:lnSpc>
                <a:spcPts val="431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995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Saves traveler’s time and effort</a:t>
            </a:r>
          </a:p>
          <a:p>
            <a:pPr algn="l" marL="646819" indent="-323410" lvl="1">
              <a:lnSpc>
                <a:spcPts val="431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995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Stress-free travel</a:t>
            </a:r>
          </a:p>
          <a:p>
            <a:pPr algn="l" marL="646819" indent="-323410" lvl="1">
              <a:lnSpc>
                <a:spcPts val="431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995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Personalized trips</a:t>
            </a:r>
          </a:p>
          <a:p>
            <a:pPr algn="l" marL="646819" indent="-323410" lvl="1">
              <a:lnSpc>
                <a:spcPts val="431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995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Creates sharable travel memories</a:t>
            </a:r>
          </a:p>
          <a:p>
            <a:pPr algn="l">
              <a:lnSpc>
                <a:spcPts val="4314"/>
              </a:lnSpc>
              <a:spcBef>
                <a:spcPct val="0"/>
              </a:spcBef>
            </a:pPr>
          </a:p>
          <a:p>
            <a:pPr algn="l">
              <a:lnSpc>
                <a:spcPts val="4314"/>
              </a:lnSpc>
              <a:spcBef>
                <a:spcPct val="0"/>
              </a:spcBef>
            </a:pPr>
          </a:p>
        </p:txBody>
      </p:sp>
      <p:sp>
        <p:nvSpPr>
          <p:cNvPr name="TextBox 34" id="34"/>
          <p:cNvSpPr txBox="true"/>
          <p:nvPr/>
        </p:nvSpPr>
        <p:spPr>
          <a:xfrm rot="0">
            <a:off x="6231862" y="3981839"/>
            <a:ext cx="5778308" cy="4851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107" indent="-323554" lvl="1">
              <a:lnSpc>
                <a:spcPts val="431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AI-p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o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we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re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d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 itinerary 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build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e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r</a:t>
            </a:r>
          </a:p>
          <a:p>
            <a:pPr algn="l" marL="647107" indent="-323554" lvl="1">
              <a:lnSpc>
                <a:spcPts val="431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S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in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g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le pla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tf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or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m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 for 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all b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o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oki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n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gs</a:t>
            </a:r>
          </a:p>
          <a:p>
            <a:pPr algn="l" marL="647107" indent="-323554" lvl="1">
              <a:lnSpc>
                <a:spcPts val="431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A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utomate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d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 r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ebo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o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k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ing &amp; up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dat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es</a:t>
            </a:r>
          </a:p>
          <a:p>
            <a:pPr algn="l" marL="647107" indent="-323554" lvl="1">
              <a:lnSpc>
                <a:spcPts val="431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Sm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a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r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t a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ssi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st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ant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 for 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Q&amp;A</a:t>
            </a:r>
          </a:p>
          <a:p>
            <a:pPr algn="l" marL="647107" indent="-323554" lvl="1">
              <a:lnSpc>
                <a:spcPts val="431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Trav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e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l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 stor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y &amp; hi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g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hl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i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ghts</a:t>
            </a:r>
          </a:p>
          <a:p>
            <a:pPr algn="l" marL="647107" indent="-323554" lvl="1">
              <a:lnSpc>
                <a:spcPts val="431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U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se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r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 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pr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ef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e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re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n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ce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–d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r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iven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 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pl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a</a:t>
            </a:r>
            <a:r>
              <a:rPr lang="en-US" b="true" sz="2997">
                <a:solidFill>
                  <a:srgbClr val="373535"/>
                </a:solidFill>
                <a:latin typeface="Garamond Bold"/>
                <a:ea typeface="Garamond Bold"/>
                <a:cs typeface="Garamond Bold"/>
                <a:sym typeface="Garamond Bold"/>
              </a:rPr>
              <a:t>nning</a:t>
            </a:r>
          </a:p>
          <a:p>
            <a:pPr algn="l">
              <a:lnSpc>
                <a:spcPts val="4316"/>
              </a:lnSpc>
              <a:spcBef>
                <a:spcPct val="0"/>
              </a:spcBef>
            </a:pPr>
          </a:p>
        </p:txBody>
      </p:sp>
      <p:sp>
        <p:nvSpPr>
          <p:cNvPr name="TextBox 35" id="35"/>
          <p:cNvSpPr txBox="true"/>
          <p:nvPr/>
        </p:nvSpPr>
        <p:spPr>
          <a:xfrm rot="0">
            <a:off x="6556296" y="3024677"/>
            <a:ext cx="5162267" cy="422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373535"/>
                </a:solidFill>
                <a:latin typeface="Canva Sans"/>
                <a:ea typeface="Canva Sans"/>
                <a:cs typeface="Canva Sans"/>
                <a:sym typeface="Canva Sans"/>
              </a:rPr>
              <a:t>Proposed Solution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74163" y="-876294"/>
            <a:ext cx="15544800" cy="3143250"/>
            <a:chOff x="0" y="0"/>
            <a:chExt cx="20726400" cy="4191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26400" cy="4191000"/>
            </a:xfrm>
            <a:custGeom>
              <a:avLst/>
              <a:gdLst/>
              <a:ahLst/>
              <a:cxnLst/>
              <a:rect r="r" b="b" t="t" l="l"/>
              <a:pathLst>
                <a:path h="4191000" w="20726400">
                  <a:moveTo>
                    <a:pt x="0" y="0"/>
                  </a:moveTo>
                  <a:lnTo>
                    <a:pt x="20726400" y="0"/>
                  </a:lnTo>
                  <a:lnTo>
                    <a:pt x="20726400" y="4191000"/>
                  </a:lnTo>
                  <a:lnTo>
                    <a:pt x="0" y="4191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52400"/>
              <a:ext cx="20726400" cy="43434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8640"/>
                </a:lnSpc>
              </a:pPr>
              <a:r>
                <a:rPr lang="en-US" b="true" sz="6000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How the Living Itinerary Works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87928" y="390103"/>
            <a:ext cx="933831" cy="1277207"/>
            <a:chOff x="0" y="0"/>
            <a:chExt cx="1245108" cy="17029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45108" cy="1702943"/>
            </a:xfrm>
            <a:custGeom>
              <a:avLst/>
              <a:gdLst/>
              <a:ahLst/>
              <a:cxnLst/>
              <a:rect r="r" b="b" t="t" l="l"/>
              <a:pathLst>
                <a:path h="1702943" w="1245108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8" t="0" r="-38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2407267" y="3310740"/>
            <a:ext cx="9149905" cy="6088856"/>
            <a:chOff x="0" y="0"/>
            <a:chExt cx="12199873" cy="81184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199874" cy="8118475"/>
            </a:xfrm>
            <a:custGeom>
              <a:avLst/>
              <a:gdLst/>
              <a:ahLst/>
              <a:cxnLst/>
              <a:rect r="r" b="b" t="t" l="l"/>
              <a:pathLst>
                <a:path h="8118475" w="12199874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6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-6753791" y="7029030"/>
            <a:ext cx="9149906" cy="6088856"/>
            <a:chOff x="0" y="0"/>
            <a:chExt cx="12199875" cy="81184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199874" cy="8118475"/>
            </a:xfrm>
            <a:custGeom>
              <a:avLst/>
              <a:gdLst/>
              <a:ahLst/>
              <a:cxnLst/>
              <a:rect r="r" b="b" t="t" l="l"/>
              <a:pathLst>
                <a:path h="8118475" w="12199874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6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5895675" y="390103"/>
            <a:ext cx="2392299" cy="1277207"/>
            <a:chOff x="0" y="0"/>
            <a:chExt cx="3189732" cy="170294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189732" cy="1702943"/>
            </a:xfrm>
            <a:custGeom>
              <a:avLst/>
              <a:gdLst/>
              <a:ahLst/>
              <a:cxnLst/>
              <a:rect r="r" b="b" t="t" l="l"/>
              <a:pathLst>
                <a:path h="1702943" w="3189732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61601" r="0" b="-61601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5750517" y="4560107"/>
            <a:ext cx="6805543" cy="1102670"/>
            <a:chOff x="0" y="0"/>
            <a:chExt cx="3762375" cy="609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762375" cy="609600"/>
            </a:xfrm>
            <a:custGeom>
              <a:avLst/>
              <a:gdLst/>
              <a:ahLst/>
              <a:cxnLst/>
              <a:rect r="r" b="b" t="t" l="l"/>
              <a:pathLst>
                <a:path h="609600" w="3762375">
                  <a:moveTo>
                    <a:pt x="203200" y="0"/>
                  </a:moveTo>
                  <a:lnTo>
                    <a:pt x="3762375" y="0"/>
                  </a:lnTo>
                  <a:lnTo>
                    <a:pt x="3559175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1C59A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101600" y="-28575"/>
              <a:ext cx="3559175" cy="638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5899473" y="4365131"/>
            <a:ext cx="6656587" cy="537430"/>
          </a:xfrm>
          <a:custGeom>
            <a:avLst/>
            <a:gdLst/>
            <a:ahLst/>
            <a:cxnLst/>
            <a:rect r="r" b="b" t="t" l="l"/>
            <a:pathLst>
              <a:path h="537430" w="6656587">
                <a:moveTo>
                  <a:pt x="0" y="0"/>
                </a:moveTo>
                <a:lnTo>
                  <a:pt x="6656587" y="0"/>
                </a:lnTo>
                <a:lnTo>
                  <a:pt x="6656587" y="537430"/>
                </a:lnTo>
                <a:lnTo>
                  <a:pt x="0" y="5374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9999"/>
            </a:blip>
            <a:stretch>
              <a:fillRect l="-51107" t="-1001166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5750517" y="3457437"/>
            <a:ext cx="6805543" cy="1102670"/>
            <a:chOff x="0" y="0"/>
            <a:chExt cx="3762375" cy="609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762375" cy="609600"/>
            </a:xfrm>
            <a:custGeom>
              <a:avLst/>
              <a:gdLst/>
              <a:ahLst/>
              <a:cxnLst/>
              <a:rect r="r" b="b" t="t" l="l"/>
              <a:pathLst>
                <a:path h="609600" w="3762375">
                  <a:moveTo>
                    <a:pt x="3559175" y="0"/>
                  </a:moveTo>
                  <a:lnTo>
                    <a:pt x="0" y="0"/>
                  </a:lnTo>
                  <a:lnTo>
                    <a:pt x="203200" y="609600"/>
                  </a:lnTo>
                  <a:lnTo>
                    <a:pt x="3762375" y="609600"/>
                  </a:lnTo>
                  <a:lnTo>
                    <a:pt x="3559175" y="0"/>
                  </a:lnTo>
                  <a:close/>
                </a:path>
              </a:pathLst>
            </a:custGeom>
            <a:solidFill>
              <a:srgbClr val="EFD6B1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28575"/>
              <a:ext cx="3559175" cy="638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7037098" y="6765447"/>
            <a:ext cx="6805543" cy="1102670"/>
            <a:chOff x="0" y="0"/>
            <a:chExt cx="3762375" cy="6096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762375" cy="609600"/>
            </a:xfrm>
            <a:custGeom>
              <a:avLst/>
              <a:gdLst/>
              <a:ahLst/>
              <a:cxnLst/>
              <a:rect r="r" b="b" t="t" l="l"/>
              <a:pathLst>
                <a:path h="609600" w="3762375">
                  <a:moveTo>
                    <a:pt x="203200" y="0"/>
                  </a:moveTo>
                  <a:lnTo>
                    <a:pt x="3762375" y="0"/>
                  </a:lnTo>
                  <a:lnTo>
                    <a:pt x="3559175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1C59A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101600" y="-28575"/>
              <a:ext cx="3559175" cy="638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7186054" y="6765447"/>
            <a:ext cx="6656587" cy="342454"/>
          </a:xfrm>
          <a:custGeom>
            <a:avLst/>
            <a:gdLst/>
            <a:ahLst/>
            <a:cxnLst/>
            <a:rect r="r" b="b" t="t" l="l"/>
            <a:pathLst>
              <a:path h="342454" w="6656587">
                <a:moveTo>
                  <a:pt x="0" y="0"/>
                </a:moveTo>
                <a:lnTo>
                  <a:pt x="6656586" y="0"/>
                </a:lnTo>
                <a:lnTo>
                  <a:pt x="6656586" y="342455"/>
                </a:lnTo>
                <a:lnTo>
                  <a:pt x="0" y="3424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9999"/>
            </a:blip>
            <a:stretch>
              <a:fillRect l="-51107" t="-1628112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7037098" y="5662777"/>
            <a:ext cx="6805543" cy="1102670"/>
            <a:chOff x="0" y="0"/>
            <a:chExt cx="3762375" cy="6096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762375" cy="609600"/>
            </a:xfrm>
            <a:custGeom>
              <a:avLst/>
              <a:gdLst/>
              <a:ahLst/>
              <a:cxnLst/>
              <a:rect r="r" b="b" t="t" l="l"/>
              <a:pathLst>
                <a:path h="609600" w="3762375">
                  <a:moveTo>
                    <a:pt x="3559175" y="0"/>
                  </a:moveTo>
                  <a:lnTo>
                    <a:pt x="0" y="0"/>
                  </a:lnTo>
                  <a:lnTo>
                    <a:pt x="203200" y="609600"/>
                  </a:lnTo>
                  <a:lnTo>
                    <a:pt x="3762375" y="609600"/>
                  </a:lnTo>
                  <a:lnTo>
                    <a:pt x="3559175" y="0"/>
                  </a:lnTo>
                  <a:close/>
                </a:path>
              </a:pathLst>
            </a:custGeom>
            <a:solidFill>
              <a:srgbClr val="EFD6B1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101600" y="-28575"/>
              <a:ext cx="3559175" cy="638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8323942" y="8970788"/>
            <a:ext cx="6805543" cy="1102670"/>
            <a:chOff x="0" y="0"/>
            <a:chExt cx="3762375" cy="6096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762375" cy="609600"/>
            </a:xfrm>
            <a:custGeom>
              <a:avLst/>
              <a:gdLst/>
              <a:ahLst/>
              <a:cxnLst/>
              <a:rect r="r" b="b" t="t" l="l"/>
              <a:pathLst>
                <a:path h="609600" w="3762375">
                  <a:moveTo>
                    <a:pt x="203200" y="0"/>
                  </a:moveTo>
                  <a:lnTo>
                    <a:pt x="3762375" y="0"/>
                  </a:lnTo>
                  <a:lnTo>
                    <a:pt x="3559175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1C59A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101600" y="-28575"/>
              <a:ext cx="3559175" cy="638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8472898" y="8970788"/>
            <a:ext cx="6656587" cy="342454"/>
          </a:xfrm>
          <a:custGeom>
            <a:avLst/>
            <a:gdLst/>
            <a:ahLst/>
            <a:cxnLst/>
            <a:rect r="r" b="b" t="t" l="l"/>
            <a:pathLst>
              <a:path h="342454" w="6656587">
                <a:moveTo>
                  <a:pt x="0" y="0"/>
                </a:moveTo>
                <a:lnTo>
                  <a:pt x="6656587" y="0"/>
                </a:lnTo>
                <a:lnTo>
                  <a:pt x="6656587" y="342454"/>
                </a:lnTo>
                <a:lnTo>
                  <a:pt x="0" y="3424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9999"/>
            </a:blip>
            <a:stretch>
              <a:fillRect l="-51107" t="-1628112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8323942" y="7868118"/>
            <a:ext cx="6805543" cy="1102670"/>
            <a:chOff x="0" y="0"/>
            <a:chExt cx="3762375" cy="6096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3762375" cy="609600"/>
            </a:xfrm>
            <a:custGeom>
              <a:avLst/>
              <a:gdLst/>
              <a:ahLst/>
              <a:cxnLst/>
              <a:rect r="r" b="b" t="t" l="l"/>
              <a:pathLst>
                <a:path h="609600" w="3762375">
                  <a:moveTo>
                    <a:pt x="3559175" y="0"/>
                  </a:moveTo>
                  <a:lnTo>
                    <a:pt x="0" y="0"/>
                  </a:lnTo>
                  <a:lnTo>
                    <a:pt x="203200" y="609600"/>
                  </a:lnTo>
                  <a:lnTo>
                    <a:pt x="3762375" y="609600"/>
                  </a:lnTo>
                  <a:lnTo>
                    <a:pt x="3559175" y="0"/>
                  </a:lnTo>
                  <a:close/>
                </a:path>
              </a:pathLst>
            </a:custGeom>
            <a:solidFill>
              <a:srgbClr val="EFD6B1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101600" y="-28575"/>
              <a:ext cx="3559175" cy="638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4473178" y="2354767"/>
            <a:ext cx="6805543" cy="1102670"/>
            <a:chOff x="0" y="0"/>
            <a:chExt cx="3762375" cy="6096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3762375" cy="609600"/>
            </a:xfrm>
            <a:custGeom>
              <a:avLst/>
              <a:gdLst/>
              <a:ahLst/>
              <a:cxnLst/>
              <a:rect r="r" b="b" t="t" l="l"/>
              <a:pathLst>
                <a:path h="609600" w="3762375">
                  <a:moveTo>
                    <a:pt x="203200" y="0"/>
                  </a:moveTo>
                  <a:lnTo>
                    <a:pt x="3762375" y="0"/>
                  </a:lnTo>
                  <a:lnTo>
                    <a:pt x="3559175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1C59A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101600" y="-28575"/>
              <a:ext cx="3559175" cy="638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37" id="37"/>
          <p:cNvSpPr/>
          <p:nvPr/>
        </p:nvSpPr>
        <p:spPr>
          <a:xfrm flipH="false" flipV="false" rot="0">
            <a:off x="4622134" y="2354767"/>
            <a:ext cx="6656587" cy="342454"/>
          </a:xfrm>
          <a:custGeom>
            <a:avLst/>
            <a:gdLst/>
            <a:ahLst/>
            <a:cxnLst/>
            <a:rect r="r" b="b" t="t" l="l"/>
            <a:pathLst>
              <a:path h="342454" w="6656587">
                <a:moveTo>
                  <a:pt x="0" y="0"/>
                </a:moveTo>
                <a:lnTo>
                  <a:pt x="6656587" y="0"/>
                </a:lnTo>
                <a:lnTo>
                  <a:pt x="6656587" y="342454"/>
                </a:lnTo>
                <a:lnTo>
                  <a:pt x="0" y="3424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9999"/>
            </a:blip>
            <a:stretch>
              <a:fillRect l="-51107" t="-1628112" r="0" b="0"/>
            </a:stretch>
          </a:blipFill>
        </p:spPr>
      </p:sp>
      <p:grpSp>
        <p:nvGrpSpPr>
          <p:cNvPr name="Group 38" id="38"/>
          <p:cNvGrpSpPr/>
          <p:nvPr/>
        </p:nvGrpSpPr>
        <p:grpSpPr>
          <a:xfrm rot="0">
            <a:off x="4473178" y="1252096"/>
            <a:ext cx="6805543" cy="1102670"/>
            <a:chOff x="0" y="0"/>
            <a:chExt cx="3762375" cy="6096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762375" cy="609600"/>
            </a:xfrm>
            <a:custGeom>
              <a:avLst/>
              <a:gdLst/>
              <a:ahLst/>
              <a:cxnLst/>
              <a:rect r="r" b="b" t="t" l="l"/>
              <a:pathLst>
                <a:path h="609600" w="3762375">
                  <a:moveTo>
                    <a:pt x="3559175" y="0"/>
                  </a:moveTo>
                  <a:lnTo>
                    <a:pt x="0" y="0"/>
                  </a:lnTo>
                  <a:lnTo>
                    <a:pt x="203200" y="609600"/>
                  </a:lnTo>
                  <a:lnTo>
                    <a:pt x="3762375" y="609600"/>
                  </a:lnTo>
                  <a:lnTo>
                    <a:pt x="3559175" y="0"/>
                  </a:lnTo>
                  <a:close/>
                </a:path>
              </a:pathLst>
            </a:custGeom>
            <a:solidFill>
              <a:srgbClr val="EFD6B1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101600" y="-28575"/>
              <a:ext cx="3559175" cy="638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2648760" y="1252096"/>
            <a:ext cx="2566214" cy="2205340"/>
            <a:chOff x="0" y="0"/>
            <a:chExt cx="812800" cy="6985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B2B2CF"/>
            </a:solidFill>
            <a:ln w="190500" cap="sq">
              <a:solidFill>
                <a:srgbClr val="404040"/>
              </a:solidFill>
              <a:prstDash val="solid"/>
              <a:miter/>
            </a:ln>
          </p:spPr>
        </p:sp>
        <p:sp>
          <p:nvSpPr>
            <p:cNvPr name="TextBox 43" id="43"/>
            <p:cNvSpPr txBox="true"/>
            <p:nvPr/>
          </p:nvSpPr>
          <p:spPr>
            <a:xfrm>
              <a:off x="114300" y="-28575"/>
              <a:ext cx="5842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3931868" y="3457437"/>
            <a:ext cx="2566214" cy="2205340"/>
            <a:chOff x="0" y="0"/>
            <a:chExt cx="812800" cy="6985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CBA188"/>
            </a:solidFill>
            <a:ln w="190500" cap="sq">
              <a:solidFill>
                <a:srgbClr val="404040"/>
              </a:solidFill>
              <a:prstDash val="solid"/>
              <a:miter/>
            </a:ln>
          </p:spPr>
        </p:sp>
        <p:sp>
          <p:nvSpPr>
            <p:cNvPr name="TextBox 46" id="46"/>
            <p:cNvSpPr txBox="true"/>
            <p:nvPr/>
          </p:nvSpPr>
          <p:spPr>
            <a:xfrm>
              <a:off x="114300" y="-28575"/>
              <a:ext cx="5842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5214975" y="5662777"/>
            <a:ext cx="2566214" cy="2205340"/>
            <a:chOff x="0" y="0"/>
            <a:chExt cx="812800" cy="6985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BEE6DC"/>
            </a:solidFill>
            <a:ln w="190500" cap="sq">
              <a:solidFill>
                <a:srgbClr val="404040"/>
              </a:solidFill>
              <a:prstDash val="solid"/>
              <a:miter/>
            </a:ln>
          </p:spPr>
        </p:sp>
        <p:sp>
          <p:nvSpPr>
            <p:cNvPr name="TextBox 49" id="49"/>
            <p:cNvSpPr txBox="true"/>
            <p:nvPr/>
          </p:nvSpPr>
          <p:spPr>
            <a:xfrm>
              <a:off x="114300" y="-28575"/>
              <a:ext cx="5842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6498082" y="7868118"/>
            <a:ext cx="2566214" cy="2205340"/>
            <a:chOff x="0" y="0"/>
            <a:chExt cx="812800" cy="6985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E7CDC2"/>
            </a:solidFill>
            <a:ln w="190500" cap="sq">
              <a:solidFill>
                <a:srgbClr val="404040"/>
              </a:solidFill>
              <a:prstDash val="solid"/>
              <a:miter/>
            </a:ln>
          </p:spPr>
        </p:sp>
        <p:sp>
          <p:nvSpPr>
            <p:cNvPr name="TextBox 52" id="52"/>
            <p:cNvSpPr txBox="true"/>
            <p:nvPr/>
          </p:nvSpPr>
          <p:spPr>
            <a:xfrm>
              <a:off x="114300" y="-28575"/>
              <a:ext cx="5842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3" id="53"/>
          <p:cNvSpPr txBox="true"/>
          <p:nvPr/>
        </p:nvSpPr>
        <p:spPr>
          <a:xfrm rot="0">
            <a:off x="3325848" y="1814966"/>
            <a:ext cx="1296286" cy="740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54"/>
              </a:lnSpc>
            </a:pPr>
            <a:r>
              <a:rPr lang="en-US" b="true" sz="2110" spc="211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STEP-1</a:t>
            </a:r>
          </a:p>
          <a:p>
            <a:pPr algn="ctr">
              <a:lnSpc>
                <a:spcPts val="2954"/>
              </a:lnSpc>
            </a:pPr>
            <a:r>
              <a:rPr lang="en-US" b="true" sz="2110" spc="211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CREATE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4505878" y="4165983"/>
            <a:ext cx="1418194" cy="740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54"/>
              </a:lnSpc>
            </a:pPr>
            <a:r>
              <a:rPr lang="en-US" b="true" sz="2110" spc="211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STEP -2 SENSE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5727601" y="6166487"/>
            <a:ext cx="1562502" cy="1113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54"/>
              </a:lnSpc>
            </a:pPr>
            <a:r>
              <a:rPr lang="en-US" b="true" sz="2110" spc="211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STEP-3 PLAN &amp; RE-PLAN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6969014" y="8285674"/>
            <a:ext cx="1624349" cy="1113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54"/>
              </a:lnSpc>
            </a:pPr>
            <a:r>
              <a:rPr lang="en-US" b="true" sz="2110" spc="211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STEP-4 ACT &amp; PRESENT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5085755" y="1513787"/>
            <a:ext cx="5607027" cy="588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24"/>
              </a:lnSpc>
            </a:pPr>
            <a:r>
              <a:rPr lang="en-US" sz="2113" spc="105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User enters origin, destination, dates, budget, interests.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6621823" y="3957293"/>
            <a:ext cx="5087693" cy="303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24"/>
              </a:lnSpc>
            </a:pPr>
            <a:r>
              <a:rPr lang="en-US" sz="2113" spc="105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Live data collected from Indian APIs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7875950" y="6005184"/>
            <a:ext cx="5483334" cy="588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24"/>
              </a:lnSpc>
            </a:pPr>
            <a:r>
              <a:rPr lang="en-US" sz="2113" spc="105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Gemini LLM analyses disruptions, retrieves relevant context from Pinecone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9064296" y="8030043"/>
            <a:ext cx="5545181" cy="874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24"/>
              </a:lnSpc>
            </a:pPr>
            <a:r>
              <a:rPr lang="en-US" sz="2113" spc="105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n8n executes bookings/reschedules via external APIs.FastAPI updates Postgres and sends notifications.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5085755" y="2473592"/>
            <a:ext cx="6063746" cy="87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22"/>
              </a:lnSpc>
            </a:pPr>
            <a:r>
              <a:rPr lang="en-US" sz="211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Gemini LLM + Pinecone retrieve flights, trains, hotels, top places to visit, and generate a full day-by-day itinerary.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6639021" y="4775426"/>
            <a:ext cx="5269981" cy="588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22"/>
              </a:lnSpc>
            </a:pPr>
            <a:r>
              <a:rPr lang="en-US" sz="211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Using different open source APIs of flight , trains , news , weather , traffic , live events.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7889269" y="6984522"/>
            <a:ext cx="4966018" cy="588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22"/>
              </a:lnSpc>
            </a:pPr>
            <a:r>
              <a:rPr lang="en-US" sz="211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And then generates updated portions of the itinerary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9064296" y="9089613"/>
            <a:ext cx="5917646" cy="87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22"/>
              </a:lnSpc>
            </a:pPr>
            <a:r>
              <a:rPr lang="en-US" sz="211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React/TypeScript front-end shows the updated plan with accept/decline options and chat interface.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11973455" y="1261621"/>
            <a:ext cx="3172234" cy="304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21"/>
              </a:lnSpc>
            </a:pPr>
            <a:r>
              <a:rPr lang="en-US" sz="2110">
                <a:solidFill>
                  <a:srgbClr val="404040"/>
                </a:solidFill>
                <a:latin typeface="Public Sans"/>
                <a:ea typeface="Public Sans"/>
                <a:cs typeface="Public Sans"/>
                <a:sym typeface="Public Sans"/>
              </a:rPr>
              <a:t>@reallygreatsite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14500" y="-810562"/>
            <a:ext cx="15544800" cy="3143250"/>
            <a:chOff x="0" y="0"/>
            <a:chExt cx="20726400" cy="4191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26400" cy="4191000"/>
            </a:xfrm>
            <a:custGeom>
              <a:avLst/>
              <a:gdLst/>
              <a:ahLst/>
              <a:cxnLst/>
              <a:rect r="r" b="b" t="t" l="l"/>
              <a:pathLst>
                <a:path h="4191000" w="20726400">
                  <a:moveTo>
                    <a:pt x="0" y="0"/>
                  </a:moveTo>
                  <a:lnTo>
                    <a:pt x="20726400" y="0"/>
                  </a:lnTo>
                  <a:lnTo>
                    <a:pt x="20726400" y="4191000"/>
                  </a:lnTo>
                  <a:lnTo>
                    <a:pt x="0" y="4191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52400"/>
              <a:ext cx="20726400" cy="43434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8640"/>
                </a:lnSpc>
              </a:pPr>
              <a:r>
                <a:rPr lang="en-US" b="true" sz="6000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Detailed Methodology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87928" y="390103"/>
            <a:ext cx="933831" cy="1277207"/>
            <a:chOff x="0" y="0"/>
            <a:chExt cx="1245108" cy="17029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45108" cy="1702943"/>
            </a:xfrm>
            <a:custGeom>
              <a:avLst/>
              <a:gdLst/>
              <a:ahLst/>
              <a:cxnLst/>
              <a:rect r="r" b="b" t="t" l="l"/>
              <a:pathLst>
                <a:path h="1702943" w="1245108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8" t="0" r="-38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2407267" y="3310740"/>
            <a:ext cx="9149905" cy="6088856"/>
            <a:chOff x="0" y="0"/>
            <a:chExt cx="12199873" cy="81184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199874" cy="8118475"/>
            </a:xfrm>
            <a:custGeom>
              <a:avLst/>
              <a:gdLst/>
              <a:ahLst/>
              <a:cxnLst/>
              <a:rect r="r" b="b" t="t" l="l"/>
              <a:pathLst>
                <a:path h="8118475" w="12199874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6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-6753791" y="7029030"/>
            <a:ext cx="9149906" cy="6088856"/>
            <a:chOff x="0" y="0"/>
            <a:chExt cx="12199875" cy="81184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199874" cy="8118475"/>
            </a:xfrm>
            <a:custGeom>
              <a:avLst/>
              <a:gdLst/>
              <a:ahLst/>
              <a:cxnLst/>
              <a:rect r="r" b="b" t="t" l="l"/>
              <a:pathLst>
                <a:path h="8118475" w="12199874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6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5895675" y="390103"/>
            <a:ext cx="2392299" cy="1277207"/>
            <a:chOff x="0" y="0"/>
            <a:chExt cx="3189732" cy="170294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189732" cy="1702943"/>
            </a:xfrm>
            <a:custGeom>
              <a:avLst/>
              <a:gdLst/>
              <a:ahLst/>
              <a:cxnLst/>
              <a:rect r="r" b="b" t="t" l="l"/>
              <a:pathLst>
                <a:path h="1702943" w="3189732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61601" r="0" b="-61601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-361528" y="1667310"/>
            <a:ext cx="18902498" cy="8619690"/>
          </a:xfrm>
          <a:custGeom>
            <a:avLst/>
            <a:gdLst/>
            <a:ahLst/>
            <a:cxnLst/>
            <a:rect r="r" b="b" t="t" l="l"/>
            <a:pathLst>
              <a:path h="8619690" w="18902498">
                <a:moveTo>
                  <a:pt x="0" y="0"/>
                </a:moveTo>
                <a:lnTo>
                  <a:pt x="18902498" y="0"/>
                </a:lnTo>
                <a:lnTo>
                  <a:pt x="18902498" y="8619690"/>
                </a:lnTo>
                <a:lnTo>
                  <a:pt x="0" y="861969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0733" r="0" b="-12619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71600" y="-876294"/>
            <a:ext cx="15544800" cy="3143250"/>
            <a:chOff x="0" y="0"/>
            <a:chExt cx="20726400" cy="4191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26400" cy="4191000"/>
            </a:xfrm>
            <a:custGeom>
              <a:avLst/>
              <a:gdLst/>
              <a:ahLst/>
              <a:cxnLst/>
              <a:rect r="r" b="b" t="t" l="l"/>
              <a:pathLst>
                <a:path h="4191000" w="20726400">
                  <a:moveTo>
                    <a:pt x="0" y="0"/>
                  </a:moveTo>
                  <a:lnTo>
                    <a:pt x="20726400" y="0"/>
                  </a:lnTo>
                  <a:lnTo>
                    <a:pt x="20726400" y="4191000"/>
                  </a:lnTo>
                  <a:lnTo>
                    <a:pt x="0" y="4191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52400"/>
              <a:ext cx="20726400" cy="43434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8640"/>
                </a:lnSpc>
              </a:pPr>
              <a:r>
                <a:rPr lang="en-US" b="true" sz="6000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Methodology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87928" y="390103"/>
            <a:ext cx="933831" cy="1277207"/>
            <a:chOff x="0" y="0"/>
            <a:chExt cx="1245108" cy="17029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45108" cy="1702943"/>
            </a:xfrm>
            <a:custGeom>
              <a:avLst/>
              <a:gdLst/>
              <a:ahLst/>
              <a:cxnLst/>
              <a:rect r="r" b="b" t="t" l="l"/>
              <a:pathLst>
                <a:path h="1702943" w="1245108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8" t="0" r="-38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3713048" y="695331"/>
            <a:ext cx="9149905" cy="6088856"/>
            <a:chOff x="0" y="0"/>
            <a:chExt cx="12199873" cy="81184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199874" cy="8118475"/>
            </a:xfrm>
            <a:custGeom>
              <a:avLst/>
              <a:gdLst/>
              <a:ahLst/>
              <a:cxnLst/>
              <a:rect r="r" b="b" t="t" l="l"/>
              <a:pathLst>
                <a:path h="8118475" w="12199874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6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-7528147" y="7727045"/>
            <a:ext cx="9149906" cy="6088856"/>
            <a:chOff x="0" y="0"/>
            <a:chExt cx="12199875" cy="81184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199874" cy="8118475"/>
            </a:xfrm>
            <a:custGeom>
              <a:avLst/>
              <a:gdLst/>
              <a:ahLst/>
              <a:cxnLst/>
              <a:rect r="r" b="b" t="t" l="l"/>
              <a:pathLst>
                <a:path h="8118475" w="12199874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6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5895675" y="390103"/>
            <a:ext cx="2392299" cy="1277207"/>
            <a:chOff x="0" y="0"/>
            <a:chExt cx="3189732" cy="170294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189732" cy="1702943"/>
            </a:xfrm>
            <a:custGeom>
              <a:avLst/>
              <a:gdLst/>
              <a:ahLst/>
              <a:cxnLst/>
              <a:rect r="r" b="b" t="t" l="l"/>
              <a:pathLst>
                <a:path h="1702943" w="3189732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61601" r="0" b="-61601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29186" y="3176394"/>
            <a:ext cx="5326917" cy="4959308"/>
            <a:chOff x="0" y="0"/>
            <a:chExt cx="7102556" cy="6612411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7102556" cy="6612411"/>
              <a:chOff x="0" y="0"/>
              <a:chExt cx="1402974" cy="1306155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402974" cy="1306155"/>
              </a:xfrm>
              <a:custGeom>
                <a:avLst/>
                <a:gdLst/>
                <a:ahLst/>
                <a:cxnLst/>
                <a:rect r="r" b="b" t="t" l="l"/>
                <a:pathLst>
                  <a:path h="1306155" w="1402974">
                    <a:moveTo>
                      <a:pt x="0" y="0"/>
                    </a:moveTo>
                    <a:lnTo>
                      <a:pt x="1402974" y="0"/>
                    </a:lnTo>
                    <a:lnTo>
                      <a:pt x="1402974" y="1306155"/>
                    </a:lnTo>
                    <a:lnTo>
                      <a:pt x="0" y="1306155"/>
                    </a:lnTo>
                    <a:close/>
                  </a:path>
                </a:pathLst>
              </a:custGeom>
              <a:solidFill>
                <a:srgbClr val="F9A9D8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28575"/>
                <a:ext cx="1402974" cy="133473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0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236579" y="63444"/>
              <a:ext cx="6629399" cy="65489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API Integration (FastAPI)</a:t>
              </a:r>
            </a:p>
            <a:p>
              <a:pPr algn="just" marL="431797" indent="-215899" lvl="1">
                <a:lnSpc>
                  <a:spcPts val="2799"/>
                </a:lnSpc>
                <a:buFont typeface="Arial"/>
                <a:buChar char="•"/>
              </a:pPr>
              <a:r>
                <a:rPr lang="en-US" sz="19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Unifies data from flights, trains, hotels, weather &amp; maps</a:t>
              </a:r>
            </a:p>
            <a:p>
              <a:pPr algn="just" marL="431797" indent="-215899" lvl="1">
                <a:lnSpc>
                  <a:spcPts val="27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19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r>
                <a:rPr lang="en-US" sz="19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ormalises responses for itinerary creation</a:t>
              </a:r>
            </a:p>
            <a:p>
              <a:pPr algn="just">
                <a:lnSpc>
                  <a:spcPts val="2799"/>
                </a:lnSpc>
                <a:spcBef>
                  <a:spcPct val="0"/>
                </a:spcBef>
              </a:pPr>
            </a:p>
            <a:p>
              <a:pPr algn="ctr">
                <a:lnSpc>
                  <a:spcPts val="2799"/>
                </a:lnSpc>
                <a:spcBef>
                  <a:spcPct val="0"/>
                </a:spcBef>
              </a:pPr>
              <a:r>
                <a:rPr lang="en-US" sz="19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Agent Orchestration (n8n)</a:t>
              </a:r>
            </a:p>
            <a:p>
              <a:pPr algn="just" marL="431797" indent="-215899" lvl="1">
                <a:lnSpc>
                  <a:spcPts val="27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19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Event-driven workflows for bookings/disruptions</a:t>
              </a:r>
            </a:p>
            <a:p>
              <a:pPr algn="just" marL="431797" indent="-215899" lvl="1">
                <a:lnSpc>
                  <a:spcPts val="27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19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Gemini LLM generates new/updated plans</a:t>
              </a:r>
            </a:p>
            <a:p>
              <a:pPr algn="just" marL="431797" indent="-215899" lvl="1">
                <a:lnSpc>
                  <a:spcPts val="27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19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External API calls for booking &amp; rebooking</a:t>
              </a:r>
            </a:p>
            <a:p>
              <a:pPr algn="ctr">
                <a:lnSpc>
                  <a:spcPts val="279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6480541" y="1568360"/>
            <a:ext cx="5326917" cy="5311733"/>
            <a:chOff x="0" y="0"/>
            <a:chExt cx="7102556" cy="7082311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7102556" cy="7082311"/>
              <a:chOff x="0" y="0"/>
              <a:chExt cx="1402974" cy="1398975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402974" cy="1398975"/>
              </a:xfrm>
              <a:custGeom>
                <a:avLst/>
                <a:gdLst/>
                <a:ahLst/>
                <a:cxnLst/>
                <a:rect r="r" b="b" t="t" l="l"/>
                <a:pathLst>
                  <a:path h="1398975" w="1402974">
                    <a:moveTo>
                      <a:pt x="0" y="0"/>
                    </a:moveTo>
                    <a:lnTo>
                      <a:pt x="1402974" y="0"/>
                    </a:lnTo>
                    <a:lnTo>
                      <a:pt x="1402974" y="1398975"/>
                    </a:lnTo>
                    <a:lnTo>
                      <a:pt x="0" y="1398975"/>
                    </a:lnTo>
                    <a:close/>
                  </a:path>
                </a:pathLst>
              </a:custGeom>
              <a:solidFill>
                <a:srgbClr val="F9A9D8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28575"/>
                <a:ext cx="1402974" cy="142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0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236579" y="63444"/>
              <a:ext cx="6629399" cy="70188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799"/>
                </a:lnSpc>
              </a:pPr>
            </a:p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Knowledge Grounding (Pinecone RAG)</a:t>
              </a:r>
            </a:p>
            <a:p>
              <a:pPr algn="ctr">
                <a:lnSpc>
                  <a:spcPts val="2799"/>
                </a:lnSpc>
              </a:pPr>
            </a:p>
            <a:p>
              <a:pPr algn="just" marL="431797" indent="-215899" lvl="1">
                <a:lnSpc>
                  <a:spcPts val="2799"/>
                </a:lnSpc>
                <a:buFont typeface="Arial"/>
                <a:buChar char="•"/>
              </a:pPr>
              <a:r>
                <a:rPr lang="en-US" sz="19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Stores policies, preferences &amp; routes as vectors</a:t>
              </a:r>
            </a:p>
            <a:p>
              <a:pPr algn="just" marL="431797" indent="-215899" lvl="1">
                <a:lnSpc>
                  <a:spcPts val="2799"/>
                </a:lnSpc>
                <a:buFont typeface="Arial"/>
                <a:buChar char="•"/>
              </a:pPr>
              <a:r>
                <a:rPr lang="en-US" sz="19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Retrieves context for Gemini’s decision-making</a:t>
              </a:r>
            </a:p>
            <a:p>
              <a:pPr algn="just" marL="431797" indent="-215899" lvl="1">
                <a:lnSpc>
                  <a:spcPts val="2799"/>
                </a:lnSpc>
                <a:buFont typeface="Arial"/>
                <a:buChar char="•"/>
              </a:pPr>
              <a:r>
                <a:rPr lang="en-US" sz="19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Instead of keyword lookups, Pinecone uses semantic similarity to fetch relevant data even if the phrasing differs.</a:t>
              </a:r>
            </a:p>
            <a:p>
              <a:pPr algn="just" marL="431797" indent="-215899" lvl="1">
                <a:lnSpc>
                  <a:spcPts val="2799"/>
                </a:lnSpc>
                <a:buFont typeface="Arial"/>
                <a:buChar char="•"/>
              </a:pPr>
              <a:r>
                <a:rPr lang="en-US" sz="19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Filtering by tags (e.g. “company=XYZ”, “region=EU”) keeps retrieval precise.</a:t>
              </a:r>
            </a:p>
            <a:p>
              <a:pPr algn="just">
                <a:lnSpc>
                  <a:spcPts val="2799"/>
                </a:lnSpc>
              </a:pPr>
            </a:p>
            <a:p>
              <a:pPr algn="just">
                <a:lnSpc>
                  <a:spcPts val="279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2836159" y="3176394"/>
            <a:ext cx="5326917" cy="4959308"/>
            <a:chOff x="0" y="0"/>
            <a:chExt cx="7102556" cy="6612411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0" y="0"/>
              <a:ext cx="7102556" cy="6612411"/>
              <a:chOff x="0" y="0"/>
              <a:chExt cx="1402974" cy="1306155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1402974" cy="1306155"/>
              </a:xfrm>
              <a:custGeom>
                <a:avLst/>
                <a:gdLst/>
                <a:ahLst/>
                <a:cxnLst/>
                <a:rect r="r" b="b" t="t" l="l"/>
                <a:pathLst>
                  <a:path h="1306155" w="1402974">
                    <a:moveTo>
                      <a:pt x="0" y="0"/>
                    </a:moveTo>
                    <a:lnTo>
                      <a:pt x="1402974" y="0"/>
                    </a:lnTo>
                    <a:lnTo>
                      <a:pt x="1402974" y="1306155"/>
                    </a:lnTo>
                    <a:lnTo>
                      <a:pt x="0" y="1306155"/>
                    </a:lnTo>
                    <a:close/>
                  </a:path>
                </a:pathLst>
              </a:custGeom>
              <a:solidFill>
                <a:srgbClr val="F9A9D8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28575"/>
                <a:ext cx="1402974" cy="133473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0"/>
                  </a:lnSpc>
                </a:pPr>
              </a:p>
            </p:txBody>
          </p:sp>
        </p:grpSp>
        <p:sp>
          <p:nvSpPr>
            <p:cNvPr name="TextBox 27" id="27"/>
            <p:cNvSpPr txBox="true"/>
            <p:nvPr/>
          </p:nvSpPr>
          <p:spPr>
            <a:xfrm rot="0">
              <a:off x="236579" y="63444"/>
              <a:ext cx="6629399" cy="65489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99"/>
                </a:lnSpc>
              </a:pPr>
            </a:p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&amp; Authentication</a:t>
              </a:r>
            </a:p>
            <a:p>
              <a:pPr algn="just" marL="431797" indent="-215899" lvl="1">
                <a:lnSpc>
                  <a:spcPts val="2799"/>
                </a:lnSpc>
                <a:buFont typeface="Arial"/>
                <a:buChar char="•"/>
              </a:pPr>
              <a:r>
                <a:rPr lang="en-US" sz="19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Postgres: itineraries, bookings &amp; transactions</a:t>
              </a:r>
            </a:p>
            <a:p>
              <a:pPr algn="just" marL="431797" indent="-215899" lvl="1">
                <a:lnSpc>
                  <a:spcPts val="27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19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</a:t>
              </a:r>
              <a:r>
                <a:rPr lang="en-US" sz="19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rebase: secure user authentication &amp; tokens</a:t>
              </a:r>
            </a:p>
            <a:p>
              <a:pPr algn="just">
                <a:lnSpc>
                  <a:spcPts val="2799"/>
                </a:lnSpc>
                <a:spcBef>
                  <a:spcPct val="0"/>
                </a:spcBef>
              </a:pPr>
            </a:p>
            <a:p>
              <a:pPr algn="ctr">
                <a:lnSpc>
                  <a:spcPts val="2799"/>
                </a:lnSpc>
                <a:spcBef>
                  <a:spcPct val="0"/>
                </a:spcBef>
              </a:pPr>
              <a:r>
                <a:rPr lang="en-US" sz="19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9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Front-end (React/TypeScript)</a:t>
              </a:r>
            </a:p>
            <a:p>
              <a:pPr algn="just" marL="431797" indent="-215899" lvl="1">
                <a:lnSpc>
                  <a:spcPts val="27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19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r>
                <a:rPr lang="en-US" sz="19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eal-time dashboard: itineraries, updates, approvals</a:t>
              </a:r>
            </a:p>
            <a:p>
              <a:pPr algn="just" marL="431797" indent="-215899" lvl="1">
                <a:lnSpc>
                  <a:spcPts val="27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19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Cha</a:t>
              </a:r>
              <a:r>
                <a:rPr lang="en-US" sz="19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t-based interaction with AI assistant</a:t>
              </a:r>
            </a:p>
            <a:p>
              <a:pPr algn="just">
                <a:lnSpc>
                  <a:spcPts val="2799"/>
                </a:lnSpc>
                <a:spcBef>
                  <a:spcPct val="0"/>
                </a:spcBef>
              </a:pPr>
            </a:p>
            <a:p>
              <a:pPr algn="just">
                <a:lnSpc>
                  <a:spcPts val="2799"/>
                </a:lnSpc>
                <a:spcBef>
                  <a:spcPct val="0"/>
                </a:spcBef>
              </a:pPr>
            </a:p>
            <a:p>
              <a:pPr algn="just">
                <a:lnSpc>
                  <a:spcPts val="279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74163" y="-876294"/>
            <a:ext cx="15544800" cy="3143250"/>
            <a:chOff x="0" y="0"/>
            <a:chExt cx="20726400" cy="4191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26400" cy="4191000"/>
            </a:xfrm>
            <a:custGeom>
              <a:avLst/>
              <a:gdLst/>
              <a:ahLst/>
              <a:cxnLst/>
              <a:rect r="r" b="b" t="t" l="l"/>
              <a:pathLst>
                <a:path h="4191000" w="20726400">
                  <a:moveTo>
                    <a:pt x="0" y="0"/>
                  </a:moveTo>
                  <a:lnTo>
                    <a:pt x="20726400" y="0"/>
                  </a:lnTo>
                  <a:lnTo>
                    <a:pt x="20726400" y="4191000"/>
                  </a:lnTo>
                  <a:lnTo>
                    <a:pt x="0" y="4191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52400"/>
              <a:ext cx="20726400" cy="43434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8640"/>
                </a:lnSpc>
              </a:pPr>
              <a:r>
                <a:rPr lang="en-US" b="true" sz="6000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Innovation and Indian Context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87928" y="390103"/>
            <a:ext cx="933831" cy="1277207"/>
            <a:chOff x="0" y="0"/>
            <a:chExt cx="1245108" cy="17029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45108" cy="1702943"/>
            </a:xfrm>
            <a:custGeom>
              <a:avLst/>
              <a:gdLst/>
              <a:ahLst/>
              <a:cxnLst/>
              <a:rect r="r" b="b" t="t" l="l"/>
              <a:pathLst>
                <a:path h="1702943" w="1245108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8" t="0" r="-38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3713048" y="695331"/>
            <a:ext cx="9149905" cy="6088856"/>
            <a:chOff x="0" y="0"/>
            <a:chExt cx="12199873" cy="81184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199874" cy="8118475"/>
            </a:xfrm>
            <a:custGeom>
              <a:avLst/>
              <a:gdLst/>
              <a:ahLst/>
              <a:cxnLst/>
              <a:rect r="r" b="b" t="t" l="l"/>
              <a:pathLst>
                <a:path h="8118475" w="12199874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6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-7528147" y="7727045"/>
            <a:ext cx="9149906" cy="6088856"/>
            <a:chOff x="0" y="0"/>
            <a:chExt cx="12199875" cy="81184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199874" cy="8118475"/>
            </a:xfrm>
            <a:custGeom>
              <a:avLst/>
              <a:gdLst/>
              <a:ahLst/>
              <a:cxnLst/>
              <a:rect r="r" b="b" t="t" l="l"/>
              <a:pathLst>
                <a:path h="8118475" w="12199874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6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5895675" y="390103"/>
            <a:ext cx="2392299" cy="1277207"/>
            <a:chOff x="0" y="0"/>
            <a:chExt cx="3189732" cy="170294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189732" cy="1702943"/>
            </a:xfrm>
            <a:custGeom>
              <a:avLst/>
              <a:gdLst/>
              <a:ahLst/>
              <a:cxnLst/>
              <a:rect r="r" b="b" t="t" l="l"/>
              <a:pathLst>
                <a:path h="1702943" w="3189732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61601" r="0" b="-61601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6744199" y="4392340"/>
            <a:ext cx="4190568" cy="5894660"/>
          </a:xfrm>
          <a:custGeom>
            <a:avLst/>
            <a:gdLst/>
            <a:ahLst/>
            <a:cxnLst/>
            <a:rect r="r" b="b" t="t" l="l"/>
            <a:pathLst>
              <a:path h="5894660" w="4190568">
                <a:moveTo>
                  <a:pt x="0" y="0"/>
                </a:moveTo>
                <a:lnTo>
                  <a:pt x="4190568" y="0"/>
                </a:lnTo>
                <a:lnTo>
                  <a:pt x="4190568" y="5894660"/>
                </a:lnTo>
                <a:lnTo>
                  <a:pt x="0" y="58946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4" id="14"/>
          <p:cNvSpPr/>
          <p:nvPr/>
        </p:nvSpPr>
        <p:spPr>
          <a:xfrm>
            <a:off x="4924361" y="5753418"/>
            <a:ext cx="1677337" cy="634268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flipH="true">
            <a:off x="8820433" y="3722395"/>
            <a:ext cx="0" cy="66994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flipV="true">
            <a:off x="11075827" y="5644453"/>
            <a:ext cx="1639802" cy="725813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7" id="17"/>
          <p:cNvSpPr txBox="true"/>
          <p:nvPr/>
        </p:nvSpPr>
        <p:spPr>
          <a:xfrm rot="0">
            <a:off x="433434" y="4387215"/>
            <a:ext cx="4670921" cy="2675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  W</a:t>
            </a:r>
            <a:r>
              <a:rPr lang="en-US" sz="25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hy India-Focused</a:t>
            </a:r>
          </a:p>
          <a:p>
            <a:pPr algn="l">
              <a:lnSpc>
                <a:spcPts val="3639"/>
              </a:lnSpc>
              <a:spcBef>
                <a:spcPct val="0"/>
              </a:spcBef>
            </a:pPr>
          </a:p>
          <a:p>
            <a:pPr algn="l" marL="431797" indent="-215899" lvl="1">
              <a:lnSpc>
                <a:spcPts val="27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IRCTC trains &amp; DGCA flights</a:t>
            </a:r>
          </a:p>
          <a:p>
            <a:pPr algn="l" marL="431797" indent="-215899" lvl="1">
              <a:lnSpc>
                <a:spcPts val="27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Indian hotel/OTA APIs</a:t>
            </a:r>
          </a:p>
          <a:p>
            <a:pPr algn="l" marL="431797" indent="-215899" lvl="1">
              <a:lnSpc>
                <a:spcPts val="27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IMD weather &amp; traffic maps</a:t>
            </a:r>
          </a:p>
          <a:p>
            <a:pPr algn="l" marL="431797" indent="-215899" lvl="1">
              <a:lnSpc>
                <a:spcPts val="27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Regional news &amp; multilingual alerts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5318284" y="1304446"/>
            <a:ext cx="6880866" cy="2675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39"/>
              </a:lnSpc>
            </a:pPr>
            <a:r>
              <a:rPr lang="en-US" sz="25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Innovation</a:t>
            </a:r>
          </a:p>
          <a:p>
            <a:pPr algn="just">
              <a:lnSpc>
                <a:spcPts val="3639"/>
              </a:lnSpc>
            </a:pPr>
          </a:p>
          <a:p>
            <a:pPr algn="just" marL="431797" indent="-215899" lvl="1">
              <a:lnSpc>
                <a:spcPts val="27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Moves bey</a:t>
            </a:r>
            <a:r>
              <a:rPr lang="en-US" sz="1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ond static itinerary apps</a:t>
            </a:r>
          </a:p>
          <a:p>
            <a:pPr algn="just" marL="431797" indent="-215899" lvl="1">
              <a:lnSpc>
                <a:spcPts val="27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Autonomous planner: create, re-plan, execute</a:t>
            </a:r>
          </a:p>
          <a:p>
            <a:pPr algn="just" marL="431797" indent="-215899" lvl="1">
              <a:lnSpc>
                <a:spcPts val="27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Combines reasoning (LLM), action (n8n), retrieval (Pinecone)</a:t>
            </a:r>
          </a:p>
          <a:p>
            <a:pPr algn="just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2715629" y="3922552"/>
            <a:ext cx="5384800" cy="2675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Ben</a:t>
            </a:r>
            <a:r>
              <a:rPr lang="en-US" sz="25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efits</a:t>
            </a:r>
          </a:p>
          <a:p>
            <a:pPr algn="l">
              <a:lnSpc>
                <a:spcPts val="3639"/>
              </a:lnSpc>
              <a:spcBef>
                <a:spcPct val="0"/>
              </a:spcBef>
            </a:pPr>
          </a:p>
          <a:p>
            <a:pPr algn="l" marL="431797" indent="-215899" lvl="1">
              <a:lnSpc>
                <a:spcPts val="27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Auto itinerary creation &amp; updates</a:t>
            </a:r>
          </a:p>
          <a:p>
            <a:pPr algn="l" marL="431797" indent="-215899" lvl="1">
              <a:lnSpc>
                <a:spcPts val="27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Seamless rebooking &amp; recommendations</a:t>
            </a:r>
          </a:p>
          <a:p>
            <a:pPr algn="l" marL="431797" indent="-215899" lvl="1">
              <a:lnSpc>
                <a:spcPts val="27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Transparent, context-backed decisions</a:t>
            </a:r>
          </a:p>
          <a:p>
            <a:pPr algn="l" marL="431797" indent="-215899" lvl="1">
              <a:lnSpc>
                <a:spcPts val="27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Stress-free travel experience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71600" y="-662143"/>
            <a:ext cx="15544800" cy="3143249"/>
            <a:chOff x="0" y="0"/>
            <a:chExt cx="20726400" cy="41909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26400" cy="4190998"/>
            </a:xfrm>
            <a:custGeom>
              <a:avLst/>
              <a:gdLst/>
              <a:ahLst/>
              <a:cxnLst/>
              <a:rect r="r" b="b" t="t" l="l"/>
              <a:pathLst>
                <a:path h="4190998" w="20726400">
                  <a:moveTo>
                    <a:pt x="0" y="0"/>
                  </a:moveTo>
                  <a:lnTo>
                    <a:pt x="20726400" y="0"/>
                  </a:lnTo>
                  <a:lnTo>
                    <a:pt x="20726400" y="4190998"/>
                  </a:lnTo>
                  <a:lnTo>
                    <a:pt x="0" y="41909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52400"/>
              <a:ext cx="20726400" cy="434339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8640"/>
                </a:lnSpc>
              </a:pPr>
              <a:r>
                <a:rPr lang="en-US" b="true" sz="6000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TECHNOLOGIES USED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87928" y="390103"/>
            <a:ext cx="933831" cy="1277208"/>
            <a:chOff x="0" y="0"/>
            <a:chExt cx="1245108" cy="17029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45108" cy="1702943"/>
            </a:xfrm>
            <a:custGeom>
              <a:avLst/>
              <a:gdLst/>
              <a:ahLst/>
              <a:cxnLst/>
              <a:rect r="r" b="b" t="t" l="l"/>
              <a:pathLst>
                <a:path h="1702943" w="1245108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8" t="0" r="-38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2298517" y="2310340"/>
            <a:ext cx="9149905" cy="6088856"/>
            <a:chOff x="0" y="0"/>
            <a:chExt cx="12199873" cy="81184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199874" cy="8118475"/>
            </a:xfrm>
            <a:custGeom>
              <a:avLst/>
              <a:gdLst/>
              <a:ahLst/>
              <a:cxnLst/>
              <a:rect r="r" b="b" t="t" l="l"/>
              <a:pathLst>
                <a:path h="8118475" w="12199874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6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-6074441" y="8145930"/>
            <a:ext cx="9149906" cy="6088856"/>
            <a:chOff x="0" y="0"/>
            <a:chExt cx="12199875" cy="81184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199874" cy="8118475"/>
            </a:xfrm>
            <a:custGeom>
              <a:avLst/>
              <a:gdLst/>
              <a:ahLst/>
              <a:cxnLst/>
              <a:rect r="r" b="b" t="t" l="l"/>
              <a:pathLst>
                <a:path h="8118475" w="12199874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6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5895675" y="390103"/>
            <a:ext cx="2392299" cy="1277208"/>
            <a:chOff x="0" y="0"/>
            <a:chExt cx="3189732" cy="170294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189732" cy="1702943"/>
            </a:xfrm>
            <a:custGeom>
              <a:avLst/>
              <a:gdLst/>
              <a:ahLst/>
              <a:cxnLst/>
              <a:rect r="r" b="b" t="t" l="l"/>
              <a:pathLst>
                <a:path h="1702943" w="3189732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61601" r="0" b="-61601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3870078" y="2230798"/>
            <a:ext cx="10547845" cy="7027502"/>
          </a:xfrm>
          <a:custGeom>
            <a:avLst/>
            <a:gdLst/>
            <a:ahLst/>
            <a:cxnLst/>
            <a:rect r="r" b="b" t="t" l="l"/>
            <a:pathLst>
              <a:path h="7027502" w="10547845">
                <a:moveTo>
                  <a:pt x="0" y="0"/>
                </a:moveTo>
                <a:lnTo>
                  <a:pt x="10547844" y="0"/>
                </a:lnTo>
                <a:lnTo>
                  <a:pt x="10547844" y="7027502"/>
                </a:lnTo>
                <a:lnTo>
                  <a:pt x="0" y="70275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71153" y="-938752"/>
            <a:ext cx="15544800" cy="3143250"/>
            <a:chOff x="0" y="0"/>
            <a:chExt cx="20726400" cy="4191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26400" cy="4191000"/>
            </a:xfrm>
            <a:custGeom>
              <a:avLst/>
              <a:gdLst/>
              <a:ahLst/>
              <a:cxnLst/>
              <a:rect r="r" b="b" t="t" l="l"/>
              <a:pathLst>
                <a:path h="4191000" w="20726400">
                  <a:moveTo>
                    <a:pt x="0" y="0"/>
                  </a:moveTo>
                  <a:lnTo>
                    <a:pt x="20726400" y="0"/>
                  </a:lnTo>
                  <a:lnTo>
                    <a:pt x="20726400" y="4191000"/>
                  </a:lnTo>
                  <a:lnTo>
                    <a:pt x="0" y="4191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52400"/>
              <a:ext cx="20726400" cy="43434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8640"/>
                </a:lnSpc>
              </a:pPr>
              <a:r>
                <a:rPr lang="en-US" b="true" sz="6000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FEASIBILITY AND VIABILITY</a:t>
              </a:r>
            </a:p>
            <a:p>
              <a:pPr algn="ctr">
                <a:lnSpc>
                  <a:spcPts val="201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87928" y="390103"/>
            <a:ext cx="933831" cy="1277207"/>
            <a:chOff x="0" y="0"/>
            <a:chExt cx="1245108" cy="17029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45108" cy="1702943"/>
            </a:xfrm>
            <a:custGeom>
              <a:avLst/>
              <a:gdLst/>
              <a:ahLst/>
              <a:cxnLst/>
              <a:rect r="r" b="b" t="t" l="l"/>
              <a:pathLst>
                <a:path h="1702943" w="1245108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8" t="0" r="-38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3713048" y="-2222053"/>
            <a:ext cx="9149905" cy="6088856"/>
            <a:chOff x="0" y="0"/>
            <a:chExt cx="12199873" cy="81184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199874" cy="8118475"/>
            </a:xfrm>
            <a:custGeom>
              <a:avLst/>
              <a:gdLst/>
              <a:ahLst/>
              <a:cxnLst/>
              <a:rect r="r" b="b" t="t" l="l"/>
              <a:pathLst>
                <a:path h="8118475" w="12199874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6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-6753791" y="7029030"/>
            <a:ext cx="9149906" cy="6088856"/>
            <a:chOff x="0" y="0"/>
            <a:chExt cx="12199875" cy="81184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199874" cy="8118475"/>
            </a:xfrm>
            <a:custGeom>
              <a:avLst/>
              <a:gdLst/>
              <a:ahLst/>
              <a:cxnLst/>
              <a:rect r="r" b="b" t="t" l="l"/>
              <a:pathLst>
                <a:path h="8118475" w="12199874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6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5895675" y="390103"/>
            <a:ext cx="2392299" cy="1277207"/>
            <a:chOff x="0" y="0"/>
            <a:chExt cx="3189732" cy="170294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189732" cy="1702943"/>
            </a:xfrm>
            <a:custGeom>
              <a:avLst/>
              <a:gdLst/>
              <a:ahLst/>
              <a:cxnLst/>
              <a:rect r="r" b="b" t="t" l="l"/>
              <a:pathLst>
                <a:path h="1702943" w="3189732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61601" r="0" b="-61601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797229" y="8339216"/>
            <a:ext cx="2092647" cy="1150463"/>
            <a:chOff x="0" y="0"/>
            <a:chExt cx="2790196" cy="15339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9525" y="9525"/>
              <a:ext cx="2771140" cy="1514983"/>
            </a:xfrm>
            <a:custGeom>
              <a:avLst/>
              <a:gdLst/>
              <a:ahLst/>
              <a:cxnLst/>
              <a:rect r="r" b="b" t="t" l="l"/>
              <a:pathLst>
                <a:path h="1514983" w="2771140">
                  <a:moveTo>
                    <a:pt x="0" y="821690"/>
                  </a:moveTo>
                  <a:lnTo>
                    <a:pt x="1385570" y="0"/>
                  </a:lnTo>
                  <a:lnTo>
                    <a:pt x="2771140" y="821690"/>
                  </a:lnTo>
                  <a:lnTo>
                    <a:pt x="2555367" y="1499108"/>
                  </a:lnTo>
                  <a:lnTo>
                    <a:pt x="285369" y="1514983"/>
                  </a:lnTo>
                  <a:lnTo>
                    <a:pt x="0" y="82169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-1016" y="-508"/>
              <a:ext cx="2792222" cy="1534414"/>
            </a:xfrm>
            <a:custGeom>
              <a:avLst/>
              <a:gdLst/>
              <a:ahLst/>
              <a:cxnLst/>
              <a:rect r="r" b="b" t="t" l="l"/>
              <a:pathLst>
                <a:path h="1534414" w="2792222">
                  <a:moveTo>
                    <a:pt x="5715" y="823468"/>
                  </a:moveTo>
                  <a:lnTo>
                    <a:pt x="1391285" y="1778"/>
                  </a:lnTo>
                  <a:cubicBezTo>
                    <a:pt x="1394333" y="0"/>
                    <a:pt x="1398016" y="0"/>
                    <a:pt x="1401064" y="1778"/>
                  </a:cubicBezTo>
                  <a:lnTo>
                    <a:pt x="2786634" y="823468"/>
                  </a:lnTo>
                  <a:cubicBezTo>
                    <a:pt x="2790444" y="825754"/>
                    <a:pt x="2792222" y="830326"/>
                    <a:pt x="2790825" y="834517"/>
                  </a:cubicBezTo>
                  <a:lnTo>
                    <a:pt x="2575052" y="1511935"/>
                  </a:lnTo>
                  <a:cubicBezTo>
                    <a:pt x="2573782" y="1515872"/>
                    <a:pt x="2570226" y="1518539"/>
                    <a:pt x="2566035" y="1518539"/>
                  </a:cubicBezTo>
                  <a:lnTo>
                    <a:pt x="296037" y="1534414"/>
                  </a:lnTo>
                  <a:cubicBezTo>
                    <a:pt x="292100" y="1534414"/>
                    <a:pt x="288671" y="1532128"/>
                    <a:pt x="287147" y="1528572"/>
                  </a:cubicBezTo>
                  <a:lnTo>
                    <a:pt x="1778" y="835279"/>
                  </a:lnTo>
                  <a:cubicBezTo>
                    <a:pt x="0" y="830961"/>
                    <a:pt x="1651" y="825881"/>
                    <a:pt x="5715" y="823468"/>
                  </a:cubicBezTo>
                  <a:moveTo>
                    <a:pt x="15494" y="839851"/>
                  </a:moveTo>
                  <a:lnTo>
                    <a:pt x="10668" y="831596"/>
                  </a:lnTo>
                  <a:lnTo>
                    <a:pt x="19431" y="827913"/>
                  </a:lnTo>
                  <a:lnTo>
                    <a:pt x="304800" y="1521206"/>
                  </a:lnTo>
                  <a:lnTo>
                    <a:pt x="296037" y="1524889"/>
                  </a:lnTo>
                  <a:lnTo>
                    <a:pt x="295910" y="1515364"/>
                  </a:lnTo>
                  <a:lnTo>
                    <a:pt x="2565908" y="1499489"/>
                  </a:lnTo>
                  <a:lnTo>
                    <a:pt x="2566035" y="1509014"/>
                  </a:lnTo>
                  <a:lnTo>
                    <a:pt x="2557018" y="1506093"/>
                  </a:lnTo>
                  <a:lnTo>
                    <a:pt x="2772791" y="828675"/>
                  </a:lnTo>
                  <a:lnTo>
                    <a:pt x="2781808" y="831596"/>
                  </a:lnTo>
                  <a:lnTo>
                    <a:pt x="2776982" y="839851"/>
                  </a:lnTo>
                  <a:lnTo>
                    <a:pt x="1391285" y="18288"/>
                  </a:lnTo>
                  <a:lnTo>
                    <a:pt x="1396111" y="10033"/>
                  </a:lnTo>
                  <a:lnTo>
                    <a:pt x="1400937" y="18288"/>
                  </a:lnTo>
                  <a:lnTo>
                    <a:pt x="15367" y="839851"/>
                  </a:lnTo>
                  <a:close/>
                </a:path>
              </a:pathLst>
            </a:custGeom>
            <a:solidFill>
              <a:srgbClr val="4A7EBB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790196" cy="1572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99"/>
                </a:lnSpc>
              </a:pPr>
            </a:p>
            <a:p>
              <a:pPr algn="ctr">
                <a:lnSpc>
                  <a:spcPts val="2399"/>
                </a:lnSpc>
              </a:pPr>
              <a:r>
                <a:rPr lang="en-US" sz="19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Feasibility &amp; Viability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512444" y="4779106"/>
            <a:ext cx="4442596" cy="2735326"/>
            <a:chOff x="0" y="0"/>
            <a:chExt cx="5923462" cy="364710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9525" y="9525"/>
              <a:ext cx="5904484" cy="3628009"/>
            </a:xfrm>
            <a:custGeom>
              <a:avLst/>
              <a:gdLst/>
              <a:ahLst/>
              <a:cxnLst/>
              <a:rect r="r" b="b" t="t" l="l"/>
              <a:pathLst>
                <a:path h="3628009" w="5904484">
                  <a:moveTo>
                    <a:pt x="0" y="0"/>
                  </a:moveTo>
                  <a:lnTo>
                    <a:pt x="5298567" y="0"/>
                  </a:lnTo>
                  <a:lnTo>
                    <a:pt x="5904484" y="604647"/>
                  </a:lnTo>
                  <a:lnTo>
                    <a:pt x="5904484" y="3628009"/>
                  </a:lnTo>
                  <a:lnTo>
                    <a:pt x="605917" y="3628009"/>
                  </a:lnTo>
                  <a:lnTo>
                    <a:pt x="0" y="30233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923534" cy="3647059"/>
            </a:xfrm>
            <a:custGeom>
              <a:avLst/>
              <a:gdLst/>
              <a:ahLst/>
              <a:cxnLst/>
              <a:rect r="r" b="b" t="t" l="l"/>
              <a:pathLst>
                <a:path h="3647059" w="5923534">
                  <a:moveTo>
                    <a:pt x="9525" y="0"/>
                  </a:moveTo>
                  <a:lnTo>
                    <a:pt x="5308092" y="0"/>
                  </a:lnTo>
                  <a:cubicBezTo>
                    <a:pt x="5310632" y="0"/>
                    <a:pt x="5313045" y="1016"/>
                    <a:pt x="5314823" y="2794"/>
                  </a:cubicBezTo>
                  <a:lnTo>
                    <a:pt x="5920740" y="607441"/>
                  </a:lnTo>
                  <a:cubicBezTo>
                    <a:pt x="5922518" y="609219"/>
                    <a:pt x="5923534" y="611632"/>
                    <a:pt x="5923534" y="614172"/>
                  </a:cubicBezTo>
                  <a:lnTo>
                    <a:pt x="5923534" y="3637534"/>
                  </a:lnTo>
                  <a:lnTo>
                    <a:pt x="5914009" y="3637534"/>
                  </a:lnTo>
                  <a:lnTo>
                    <a:pt x="5914009" y="3628009"/>
                  </a:lnTo>
                  <a:lnTo>
                    <a:pt x="5914009" y="3637534"/>
                  </a:lnTo>
                  <a:lnTo>
                    <a:pt x="5914009" y="3647059"/>
                  </a:lnTo>
                  <a:lnTo>
                    <a:pt x="615442" y="3647059"/>
                  </a:lnTo>
                  <a:cubicBezTo>
                    <a:pt x="612902" y="3647059"/>
                    <a:pt x="610489" y="3646043"/>
                    <a:pt x="608711" y="3644265"/>
                  </a:cubicBezTo>
                  <a:lnTo>
                    <a:pt x="2794" y="3039618"/>
                  </a:lnTo>
                  <a:cubicBezTo>
                    <a:pt x="1016" y="3037840"/>
                    <a:pt x="0" y="3035427"/>
                    <a:pt x="0" y="3032887"/>
                  </a:cubicBezTo>
                  <a:lnTo>
                    <a:pt x="0" y="9525"/>
                  </a:lnTo>
                  <a:cubicBezTo>
                    <a:pt x="0" y="4318"/>
                    <a:pt x="4318" y="0"/>
                    <a:pt x="9525" y="0"/>
                  </a:cubicBez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3032887"/>
                  </a:lnTo>
                  <a:lnTo>
                    <a:pt x="9525" y="3032887"/>
                  </a:lnTo>
                  <a:lnTo>
                    <a:pt x="16256" y="3026156"/>
                  </a:lnTo>
                  <a:lnTo>
                    <a:pt x="622173" y="3630803"/>
                  </a:lnTo>
                  <a:lnTo>
                    <a:pt x="615442" y="3637534"/>
                  </a:lnTo>
                  <a:lnTo>
                    <a:pt x="615442" y="3628009"/>
                  </a:lnTo>
                  <a:lnTo>
                    <a:pt x="5913882" y="3628009"/>
                  </a:lnTo>
                  <a:cubicBezTo>
                    <a:pt x="5919089" y="3628009"/>
                    <a:pt x="5923407" y="3632327"/>
                    <a:pt x="5923407" y="3637534"/>
                  </a:cubicBezTo>
                  <a:cubicBezTo>
                    <a:pt x="5923407" y="3642741"/>
                    <a:pt x="5919089" y="3647059"/>
                    <a:pt x="5913882" y="3647059"/>
                  </a:cubicBezTo>
                  <a:cubicBezTo>
                    <a:pt x="5908675" y="3647059"/>
                    <a:pt x="5904357" y="3642741"/>
                    <a:pt x="5904357" y="3637534"/>
                  </a:cubicBezTo>
                  <a:lnTo>
                    <a:pt x="5904357" y="614172"/>
                  </a:lnTo>
                  <a:lnTo>
                    <a:pt x="5913882" y="614172"/>
                  </a:lnTo>
                  <a:lnTo>
                    <a:pt x="5907151" y="620903"/>
                  </a:lnTo>
                  <a:lnTo>
                    <a:pt x="5301361" y="16256"/>
                  </a:lnTo>
                  <a:lnTo>
                    <a:pt x="5308092" y="9525"/>
                  </a:lnTo>
                  <a:lnTo>
                    <a:pt x="5308092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4A7EBB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5923462" cy="36947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453390" indent="-226695" lvl="1">
                <a:lnSpc>
                  <a:spcPts val="252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Availability: APIs for flights, trains, hotels, weather, traffic &amp; news</a:t>
              </a:r>
            </a:p>
            <a:p>
              <a:pPr algn="l" marL="453390" indent="-226695" lvl="1">
                <a:lnSpc>
                  <a:spcPts val="252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Stack: Cloud-ready (FastAPI, n8n, Pinecone, Postgres, Firebase)</a:t>
              </a:r>
            </a:p>
            <a:p>
              <a:pPr algn="l" marL="453390" indent="-226695" lvl="1">
                <a:lnSpc>
                  <a:spcPts val="252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Costs: Open-source tools reduce licensing</a:t>
              </a:r>
            </a:p>
            <a:p>
              <a:pPr algn="l">
                <a:lnSpc>
                  <a:spcPts val="2520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6622255" y="2204498"/>
            <a:ext cx="4442597" cy="2574608"/>
            <a:chOff x="0" y="0"/>
            <a:chExt cx="5923462" cy="343281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9525" y="9525"/>
              <a:ext cx="5904484" cy="3413760"/>
            </a:xfrm>
            <a:custGeom>
              <a:avLst/>
              <a:gdLst/>
              <a:ahLst/>
              <a:cxnLst/>
              <a:rect r="r" b="b" t="t" l="l"/>
              <a:pathLst>
                <a:path h="3413760" w="5904484">
                  <a:moveTo>
                    <a:pt x="0" y="0"/>
                  </a:moveTo>
                  <a:lnTo>
                    <a:pt x="5334127" y="0"/>
                  </a:lnTo>
                  <a:lnTo>
                    <a:pt x="5904484" y="568960"/>
                  </a:lnTo>
                  <a:lnTo>
                    <a:pt x="5904484" y="3413760"/>
                  </a:lnTo>
                  <a:lnTo>
                    <a:pt x="570357" y="3413760"/>
                  </a:lnTo>
                  <a:lnTo>
                    <a:pt x="0" y="2844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923534" cy="3432810"/>
            </a:xfrm>
            <a:custGeom>
              <a:avLst/>
              <a:gdLst/>
              <a:ahLst/>
              <a:cxnLst/>
              <a:rect r="r" b="b" t="t" l="l"/>
              <a:pathLst>
                <a:path h="3432810" w="5923534">
                  <a:moveTo>
                    <a:pt x="9525" y="0"/>
                  </a:moveTo>
                  <a:lnTo>
                    <a:pt x="5343652" y="0"/>
                  </a:lnTo>
                  <a:cubicBezTo>
                    <a:pt x="5346192" y="0"/>
                    <a:pt x="5348605" y="1016"/>
                    <a:pt x="5350383" y="2794"/>
                  </a:cubicBezTo>
                  <a:lnTo>
                    <a:pt x="5920740" y="571754"/>
                  </a:lnTo>
                  <a:cubicBezTo>
                    <a:pt x="5922518" y="573532"/>
                    <a:pt x="5923534" y="575945"/>
                    <a:pt x="5923534" y="578485"/>
                  </a:cubicBezTo>
                  <a:lnTo>
                    <a:pt x="5923534" y="3423285"/>
                  </a:lnTo>
                  <a:lnTo>
                    <a:pt x="5914009" y="3423285"/>
                  </a:lnTo>
                  <a:lnTo>
                    <a:pt x="5914009" y="3413760"/>
                  </a:lnTo>
                  <a:lnTo>
                    <a:pt x="5914009" y="3423285"/>
                  </a:lnTo>
                  <a:lnTo>
                    <a:pt x="5914009" y="3432810"/>
                  </a:lnTo>
                  <a:lnTo>
                    <a:pt x="579882" y="3432810"/>
                  </a:lnTo>
                  <a:cubicBezTo>
                    <a:pt x="577342" y="3432810"/>
                    <a:pt x="574929" y="3431794"/>
                    <a:pt x="573151" y="3430016"/>
                  </a:cubicBezTo>
                  <a:lnTo>
                    <a:pt x="2794" y="2861056"/>
                  </a:lnTo>
                  <a:cubicBezTo>
                    <a:pt x="1016" y="2859278"/>
                    <a:pt x="0" y="2856865"/>
                    <a:pt x="0" y="2854325"/>
                  </a:cubicBezTo>
                  <a:lnTo>
                    <a:pt x="0" y="9525"/>
                  </a:lnTo>
                  <a:cubicBezTo>
                    <a:pt x="0" y="4318"/>
                    <a:pt x="4318" y="0"/>
                    <a:pt x="9525" y="0"/>
                  </a:cubicBez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2854325"/>
                  </a:lnTo>
                  <a:lnTo>
                    <a:pt x="9525" y="2854325"/>
                  </a:lnTo>
                  <a:lnTo>
                    <a:pt x="16256" y="2847594"/>
                  </a:lnTo>
                  <a:lnTo>
                    <a:pt x="586613" y="3416554"/>
                  </a:lnTo>
                  <a:lnTo>
                    <a:pt x="579882" y="3423285"/>
                  </a:lnTo>
                  <a:lnTo>
                    <a:pt x="579882" y="3413760"/>
                  </a:lnTo>
                  <a:lnTo>
                    <a:pt x="5913882" y="3413760"/>
                  </a:lnTo>
                  <a:cubicBezTo>
                    <a:pt x="5919089" y="3413760"/>
                    <a:pt x="5923407" y="3418078"/>
                    <a:pt x="5923407" y="3423285"/>
                  </a:cubicBezTo>
                  <a:cubicBezTo>
                    <a:pt x="5923407" y="3428492"/>
                    <a:pt x="5919089" y="3432810"/>
                    <a:pt x="5913882" y="3432810"/>
                  </a:cubicBezTo>
                  <a:cubicBezTo>
                    <a:pt x="5908675" y="3432810"/>
                    <a:pt x="5904357" y="3428492"/>
                    <a:pt x="5904357" y="3423285"/>
                  </a:cubicBezTo>
                  <a:lnTo>
                    <a:pt x="5904357" y="578485"/>
                  </a:lnTo>
                  <a:lnTo>
                    <a:pt x="5913882" y="578485"/>
                  </a:lnTo>
                  <a:lnTo>
                    <a:pt x="5907151" y="585216"/>
                  </a:lnTo>
                  <a:lnTo>
                    <a:pt x="5336794" y="16256"/>
                  </a:lnTo>
                  <a:lnTo>
                    <a:pt x="5343525" y="9525"/>
                  </a:lnTo>
                  <a:lnTo>
                    <a:pt x="5343525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4A7EBB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5923462" cy="34804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453390" indent="-226695" lvl="1">
                <a:lnSpc>
                  <a:spcPts val="252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Scalable: Supports horizontal scaling</a:t>
              </a:r>
            </a:p>
            <a:p>
              <a:pPr algn="l" marL="453390" indent="-226695" lvl="1">
                <a:lnSpc>
                  <a:spcPts val="252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Cost-Efficient: Pay-as-you-go for LLM calls &amp; Pinecone storage</a:t>
              </a:r>
            </a:p>
            <a:p>
              <a:pPr algn="l" marL="453390" indent="-226695" lvl="1">
                <a:lnSpc>
                  <a:spcPts val="252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Market: Large Indian domestic travel demand</a:t>
              </a:r>
            </a:p>
            <a:p>
              <a:pPr algn="l">
                <a:lnSpc>
                  <a:spcPts val="2520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3099256" y="4712981"/>
            <a:ext cx="4594995" cy="2787163"/>
            <a:chOff x="0" y="0"/>
            <a:chExt cx="6126660" cy="3716218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9525" y="9525"/>
              <a:ext cx="6107684" cy="3697224"/>
            </a:xfrm>
            <a:custGeom>
              <a:avLst/>
              <a:gdLst/>
              <a:ahLst/>
              <a:cxnLst/>
              <a:rect r="r" b="b" t="t" l="l"/>
              <a:pathLst>
                <a:path h="3697224" w="6107684">
                  <a:moveTo>
                    <a:pt x="0" y="0"/>
                  </a:moveTo>
                  <a:lnTo>
                    <a:pt x="5490210" y="0"/>
                  </a:lnTo>
                  <a:lnTo>
                    <a:pt x="6107684" y="616204"/>
                  </a:lnTo>
                  <a:lnTo>
                    <a:pt x="6107684" y="3697224"/>
                  </a:lnTo>
                  <a:lnTo>
                    <a:pt x="617474" y="3697224"/>
                  </a:lnTo>
                  <a:lnTo>
                    <a:pt x="0" y="308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126734" cy="3716274"/>
            </a:xfrm>
            <a:custGeom>
              <a:avLst/>
              <a:gdLst/>
              <a:ahLst/>
              <a:cxnLst/>
              <a:rect r="r" b="b" t="t" l="l"/>
              <a:pathLst>
                <a:path h="3716274" w="6126734">
                  <a:moveTo>
                    <a:pt x="9525" y="0"/>
                  </a:moveTo>
                  <a:lnTo>
                    <a:pt x="5499735" y="0"/>
                  </a:lnTo>
                  <a:cubicBezTo>
                    <a:pt x="5502275" y="0"/>
                    <a:pt x="5504688" y="1016"/>
                    <a:pt x="5506466" y="2794"/>
                  </a:cubicBezTo>
                  <a:lnTo>
                    <a:pt x="6123940" y="618998"/>
                  </a:lnTo>
                  <a:cubicBezTo>
                    <a:pt x="6125718" y="620776"/>
                    <a:pt x="6126734" y="623189"/>
                    <a:pt x="6126734" y="625729"/>
                  </a:cubicBezTo>
                  <a:lnTo>
                    <a:pt x="6126734" y="3706749"/>
                  </a:lnTo>
                  <a:lnTo>
                    <a:pt x="6117209" y="3706749"/>
                  </a:lnTo>
                  <a:lnTo>
                    <a:pt x="6117209" y="3697224"/>
                  </a:lnTo>
                  <a:lnTo>
                    <a:pt x="6117209" y="3706749"/>
                  </a:lnTo>
                  <a:lnTo>
                    <a:pt x="6117209" y="3716274"/>
                  </a:lnTo>
                  <a:lnTo>
                    <a:pt x="626999" y="3716274"/>
                  </a:lnTo>
                  <a:cubicBezTo>
                    <a:pt x="624459" y="3716274"/>
                    <a:pt x="622046" y="3715258"/>
                    <a:pt x="620268" y="3713480"/>
                  </a:cubicBezTo>
                  <a:lnTo>
                    <a:pt x="2794" y="3097276"/>
                  </a:lnTo>
                  <a:cubicBezTo>
                    <a:pt x="1016" y="3095498"/>
                    <a:pt x="0" y="3093085"/>
                    <a:pt x="0" y="3090545"/>
                  </a:cubicBezTo>
                  <a:lnTo>
                    <a:pt x="0" y="9525"/>
                  </a:lnTo>
                  <a:cubicBezTo>
                    <a:pt x="0" y="4318"/>
                    <a:pt x="4318" y="0"/>
                    <a:pt x="9525" y="0"/>
                  </a:cubicBez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3090545"/>
                  </a:lnTo>
                  <a:lnTo>
                    <a:pt x="9525" y="3090545"/>
                  </a:lnTo>
                  <a:lnTo>
                    <a:pt x="16256" y="3083814"/>
                  </a:lnTo>
                  <a:lnTo>
                    <a:pt x="633730" y="3699891"/>
                  </a:lnTo>
                  <a:lnTo>
                    <a:pt x="626999" y="3706622"/>
                  </a:lnTo>
                  <a:lnTo>
                    <a:pt x="626999" y="3697097"/>
                  </a:lnTo>
                  <a:lnTo>
                    <a:pt x="6117209" y="3697097"/>
                  </a:lnTo>
                  <a:cubicBezTo>
                    <a:pt x="6122416" y="3697097"/>
                    <a:pt x="6126734" y="3701415"/>
                    <a:pt x="6126734" y="3706622"/>
                  </a:cubicBezTo>
                  <a:cubicBezTo>
                    <a:pt x="6126734" y="3711829"/>
                    <a:pt x="6122416" y="3716147"/>
                    <a:pt x="6117209" y="3716147"/>
                  </a:cubicBezTo>
                  <a:cubicBezTo>
                    <a:pt x="6112002" y="3716147"/>
                    <a:pt x="6107684" y="3711829"/>
                    <a:pt x="6107684" y="3706622"/>
                  </a:cubicBezTo>
                  <a:lnTo>
                    <a:pt x="6107684" y="625729"/>
                  </a:lnTo>
                  <a:lnTo>
                    <a:pt x="6117209" y="625729"/>
                  </a:lnTo>
                  <a:lnTo>
                    <a:pt x="6110478" y="632460"/>
                  </a:lnTo>
                  <a:lnTo>
                    <a:pt x="5493004" y="16256"/>
                  </a:lnTo>
                  <a:lnTo>
                    <a:pt x="5499735" y="9525"/>
                  </a:lnTo>
                  <a:lnTo>
                    <a:pt x="5499735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4A7EBB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6126660" cy="37638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453390" indent="-226695" lvl="1">
                <a:lnSpc>
                  <a:spcPts val="252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Development: Modular rollout → start with itinerary creation, then add auto updates &amp; rebooking</a:t>
              </a:r>
            </a:p>
            <a:p>
              <a:pPr algn="l" marL="453390" indent="-226695" lvl="1">
                <a:lnSpc>
                  <a:spcPts val="252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Operational: Real-time personalised management</a:t>
              </a:r>
            </a:p>
            <a:p>
              <a:pPr algn="l" marL="453390" indent="-226695" lvl="1">
                <a:lnSpc>
                  <a:spcPts val="252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Economic: Affordable, transparent pricing for sustained adoption</a:t>
              </a:r>
            </a:p>
            <a:p>
              <a:pPr algn="l">
                <a:lnSpc>
                  <a:spcPts val="2520"/>
                </a:lnSpc>
              </a:pPr>
            </a:p>
          </p:txBody>
        </p:sp>
      </p:grpSp>
      <p:sp>
        <p:nvSpPr>
          <p:cNvPr name="AutoShape 29" id="29"/>
          <p:cNvSpPr/>
          <p:nvPr/>
        </p:nvSpPr>
        <p:spPr>
          <a:xfrm flipV="true">
            <a:off x="8836409" y="4779106"/>
            <a:ext cx="7144" cy="3436275"/>
          </a:xfrm>
          <a:prstGeom prst="line">
            <a:avLst/>
          </a:prstGeom>
          <a:ln cap="rnd" w="9525">
            <a:solidFill>
              <a:srgbClr val="4F81BD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0" id="30"/>
          <p:cNvSpPr/>
          <p:nvPr/>
        </p:nvSpPr>
        <p:spPr>
          <a:xfrm flipV="true">
            <a:off x="9875588" y="7493043"/>
            <a:ext cx="5521166" cy="1338563"/>
          </a:xfrm>
          <a:prstGeom prst="line">
            <a:avLst/>
          </a:prstGeom>
          <a:ln cap="rnd" w="9525">
            <a:solidFill>
              <a:srgbClr val="4F81BD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1" id="31"/>
          <p:cNvSpPr/>
          <p:nvPr/>
        </p:nvSpPr>
        <p:spPr>
          <a:xfrm flipH="true" flipV="true">
            <a:off x="2733743" y="7514400"/>
            <a:ext cx="5077774" cy="1317206"/>
          </a:xfrm>
          <a:prstGeom prst="line">
            <a:avLst/>
          </a:prstGeom>
          <a:ln cap="rnd" w="9525">
            <a:solidFill>
              <a:srgbClr val="4F81BD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32" id="32"/>
          <p:cNvGrpSpPr/>
          <p:nvPr/>
        </p:nvGrpSpPr>
        <p:grpSpPr>
          <a:xfrm rot="0">
            <a:off x="512444" y="4172971"/>
            <a:ext cx="4040574" cy="491722"/>
            <a:chOff x="0" y="0"/>
            <a:chExt cx="5387432" cy="65563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9525" y="9525"/>
              <a:ext cx="5368290" cy="636524"/>
            </a:xfrm>
            <a:custGeom>
              <a:avLst/>
              <a:gdLst/>
              <a:ahLst/>
              <a:cxnLst/>
              <a:rect r="r" b="b" t="t" l="l"/>
              <a:pathLst>
                <a:path h="636524" w="5368290">
                  <a:moveTo>
                    <a:pt x="0" y="106045"/>
                  </a:moveTo>
                  <a:cubicBezTo>
                    <a:pt x="0" y="47498"/>
                    <a:pt x="48768" y="0"/>
                    <a:pt x="108839" y="0"/>
                  </a:cubicBezTo>
                  <a:lnTo>
                    <a:pt x="5259451" y="0"/>
                  </a:lnTo>
                  <a:cubicBezTo>
                    <a:pt x="5319649" y="0"/>
                    <a:pt x="5368290" y="47498"/>
                    <a:pt x="5368290" y="106045"/>
                  </a:cubicBezTo>
                  <a:lnTo>
                    <a:pt x="5368290" y="530479"/>
                  </a:lnTo>
                  <a:cubicBezTo>
                    <a:pt x="5368290" y="589026"/>
                    <a:pt x="5319522" y="636524"/>
                    <a:pt x="5259451" y="636524"/>
                  </a:cubicBezTo>
                  <a:lnTo>
                    <a:pt x="108839" y="636524"/>
                  </a:lnTo>
                  <a:cubicBezTo>
                    <a:pt x="48641" y="636524"/>
                    <a:pt x="0" y="589026"/>
                    <a:pt x="0" y="53047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5387340" cy="655574"/>
            </a:xfrm>
            <a:custGeom>
              <a:avLst/>
              <a:gdLst/>
              <a:ahLst/>
              <a:cxnLst/>
              <a:rect r="r" b="b" t="t" l="l"/>
              <a:pathLst>
                <a:path h="655574" w="5387340">
                  <a:moveTo>
                    <a:pt x="0" y="115570"/>
                  </a:moveTo>
                  <a:cubicBezTo>
                    <a:pt x="0" y="51562"/>
                    <a:pt x="53213" y="0"/>
                    <a:pt x="118364" y="0"/>
                  </a:cubicBezTo>
                  <a:lnTo>
                    <a:pt x="5268976" y="0"/>
                  </a:lnTo>
                  <a:lnTo>
                    <a:pt x="5268976" y="9525"/>
                  </a:lnTo>
                  <a:lnTo>
                    <a:pt x="5268976" y="0"/>
                  </a:lnTo>
                  <a:cubicBezTo>
                    <a:pt x="5334127" y="0"/>
                    <a:pt x="5387340" y="51562"/>
                    <a:pt x="5387340" y="115570"/>
                  </a:cubicBezTo>
                  <a:lnTo>
                    <a:pt x="5377815" y="115570"/>
                  </a:lnTo>
                  <a:lnTo>
                    <a:pt x="5387340" y="115570"/>
                  </a:lnTo>
                  <a:lnTo>
                    <a:pt x="5387340" y="540004"/>
                  </a:lnTo>
                  <a:lnTo>
                    <a:pt x="5377815" y="540004"/>
                  </a:lnTo>
                  <a:lnTo>
                    <a:pt x="5387340" y="540004"/>
                  </a:lnTo>
                  <a:cubicBezTo>
                    <a:pt x="5387340" y="604139"/>
                    <a:pt x="5334127" y="655574"/>
                    <a:pt x="5268976" y="655574"/>
                  </a:cubicBezTo>
                  <a:lnTo>
                    <a:pt x="5268976" y="646049"/>
                  </a:lnTo>
                  <a:lnTo>
                    <a:pt x="5268976" y="655574"/>
                  </a:lnTo>
                  <a:lnTo>
                    <a:pt x="118364" y="655574"/>
                  </a:lnTo>
                  <a:lnTo>
                    <a:pt x="118364" y="646049"/>
                  </a:lnTo>
                  <a:lnTo>
                    <a:pt x="118364" y="655574"/>
                  </a:lnTo>
                  <a:cubicBezTo>
                    <a:pt x="53213" y="655574"/>
                    <a:pt x="0" y="604139"/>
                    <a:pt x="0" y="540004"/>
                  </a:cubicBezTo>
                  <a:lnTo>
                    <a:pt x="0" y="115570"/>
                  </a:lnTo>
                  <a:lnTo>
                    <a:pt x="9525" y="115570"/>
                  </a:lnTo>
                  <a:lnTo>
                    <a:pt x="0" y="115570"/>
                  </a:lnTo>
                  <a:moveTo>
                    <a:pt x="19050" y="115570"/>
                  </a:moveTo>
                  <a:lnTo>
                    <a:pt x="19050" y="540004"/>
                  </a:lnTo>
                  <a:lnTo>
                    <a:pt x="9525" y="540004"/>
                  </a:lnTo>
                  <a:lnTo>
                    <a:pt x="19050" y="540004"/>
                  </a:lnTo>
                  <a:cubicBezTo>
                    <a:pt x="19050" y="593090"/>
                    <a:pt x="63246" y="636524"/>
                    <a:pt x="118364" y="636524"/>
                  </a:cubicBezTo>
                  <a:lnTo>
                    <a:pt x="5268976" y="636524"/>
                  </a:lnTo>
                  <a:cubicBezTo>
                    <a:pt x="5324094" y="636524"/>
                    <a:pt x="5368290" y="593090"/>
                    <a:pt x="5368290" y="540004"/>
                  </a:cubicBezTo>
                  <a:lnTo>
                    <a:pt x="5368290" y="115570"/>
                  </a:lnTo>
                  <a:cubicBezTo>
                    <a:pt x="5368290" y="62484"/>
                    <a:pt x="5324094" y="19050"/>
                    <a:pt x="5268976" y="19050"/>
                  </a:cubicBezTo>
                  <a:lnTo>
                    <a:pt x="118364" y="19050"/>
                  </a:lnTo>
                  <a:lnTo>
                    <a:pt x="118364" y="9525"/>
                  </a:lnTo>
                  <a:lnTo>
                    <a:pt x="118364" y="19050"/>
                  </a:lnTo>
                  <a:cubicBezTo>
                    <a:pt x="63246" y="19050"/>
                    <a:pt x="19050" y="62484"/>
                    <a:pt x="19050" y="115570"/>
                  </a:cubicBezTo>
                  <a:close/>
                </a:path>
              </a:pathLst>
            </a:custGeom>
            <a:solidFill>
              <a:srgbClr val="4A7EBB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57150"/>
              <a:ext cx="5387432" cy="7127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Analysis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6622255" y="1589678"/>
            <a:ext cx="4040574" cy="491723"/>
            <a:chOff x="0" y="0"/>
            <a:chExt cx="5387432" cy="65563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9525" y="9525"/>
              <a:ext cx="5368290" cy="636524"/>
            </a:xfrm>
            <a:custGeom>
              <a:avLst/>
              <a:gdLst/>
              <a:ahLst/>
              <a:cxnLst/>
              <a:rect r="r" b="b" t="t" l="l"/>
              <a:pathLst>
                <a:path h="636524" w="5368290">
                  <a:moveTo>
                    <a:pt x="0" y="106045"/>
                  </a:moveTo>
                  <a:cubicBezTo>
                    <a:pt x="0" y="47498"/>
                    <a:pt x="48768" y="0"/>
                    <a:pt x="108839" y="0"/>
                  </a:cubicBezTo>
                  <a:lnTo>
                    <a:pt x="5259451" y="0"/>
                  </a:lnTo>
                  <a:cubicBezTo>
                    <a:pt x="5319649" y="0"/>
                    <a:pt x="5368290" y="47498"/>
                    <a:pt x="5368290" y="106045"/>
                  </a:cubicBezTo>
                  <a:lnTo>
                    <a:pt x="5368290" y="530479"/>
                  </a:lnTo>
                  <a:cubicBezTo>
                    <a:pt x="5368290" y="589026"/>
                    <a:pt x="5319522" y="636524"/>
                    <a:pt x="5259451" y="636524"/>
                  </a:cubicBezTo>
                  <a:lnTo>
                    <a:pt x="108839" y="636524"/>
                  </a:lnTo>
                  <a:cubicBezTo>
                    <a:pt x="48641" y="636524"/>
                    <a:pt x="0" y="589026"/>
                    <a:pt x="0" y="53047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5387340" cy="655574"/>
            </a:xfrm>
            <a:custGeom>
              <a:avLst/>
              <a:gdLst/>
              <a:ahLst/>
              <a:cxnLst/>
              <a:rect r="r" b="b" t="t" l="l"/>
              <a:pathLst>
                <a:path h="655574" w="5387340">
                  <a:moveTo>
                    <a:pt x="0" y="115570"/>
                  </a:moveTo>
                  <a:cubicBezTo>
                    <a:pt x="0" y="51562"/>
                    <a:pt x="53213" y="0"/>
                    <a:pt x="118364" y="0"/>
                  </a:cubicBezTo>
                  <a:lnTo>
                    <a:pt x="5268976" y="0"/>
                  </a:lnTo>
                  <a:lnTo>
                    <a:pt x="5268976" y="9525"/>
                  </a:lnTo>
                  <a:lnTo>
                    <a:pt x="5268976" y="0"/>
                  </a:lnTo>
                  <a:cubicBezTo>
                    <a:pt x="5334127" y="0"/>
                    <a:pt x="5387340" y="51562"/>
                    <a:pt x="5387340" y="115570"/>
                  </a:cubicBezTo>
                  <a:lnTo>
                    <a:pt x="5377815" y="115570"/>
                  </a:lnTo>
                  <a:lnTo>
                    <a:pt x="5387340" y="115570"/>
                  </a:lnTo>
                  <a:lnTo>
                    <a:pt x="5387340" y="540004"/>
                  </a:lnTo>
                  <a:lnTo>
                    <a:pt x="5377815" y="540004"/>
                  </a:lnTo>
                  <a:lnTo>
                    <a:pt x="5387340" y="540004"/>
                  </a:lnTo>
                  <a:cubicBezTo>
                    <a:pt x="5387340" y="604139"/>
                    <a:pt x="5334127" y="655574"/>
                    <a:pt x="5268976" y="655574"/>
                  </a:cubicBezTo>
                  <a:lnTo>
                    <a:pt x="5268976" y="646049"/>
                  </a:lnTo>
                  <a:lnTo>
                    <a:pt x="5268976" y="655574"/>
                  </a:lnTo>
                  <a:lnTo>
                    <a:pt x="118364" y="655574"/>
                  </a:lnTo>
                  <a:lnTo>
                    <a:pt x="118364" y="646049"/>
                  </a:lnTo>
                  <a:lnTo>
                    <a:pt x="118364" y="655574"/>
                  </a:lnTo>
                  <a:cubicBezTo>
                    <a:pt x="53213" y="655574"/>
                    <a:pt x="0" y="604139"/>
                    <a:pt x="0" y="540004"/>
                  </a:cubicBezTo>
                  <a:lnTo>
                    <a:pt x="0" y="115570"/>
                  </a:lnTo>
                  <a:lnTo>
                    <a:pt x="9525" y="115570"/>
                  </a:lnTo>
                  <a:lnTo>
                    <a:pt x="0" y="115570"/>
                  </a:lnTo>
                  <a:moveTo>
                    <a:pt x="19050" y="115570"/>
                  </a:moveTo>
                  <a:lnTo>
                    <a:pt x="19050" y="540004"/>
                  </a:lnTo>
                  <a:lnTo>
                    <a:pt x="9525" y="540004"/>
                  </a:lnTo>
                  <a:lnTo>
                    <a:pt x="19050" y="540004"/>
                  </a:lnTo>
                  <a:cubicBezTo>
                    <a:pt x="19050" y="593090"/>
                    <a:pt x="63246" y="636524"/>
                    <a:pt x="118364" y="636524"/>
                  </a:cubicBezTo>
                  <a:lnTo>
                    <a:pt x="5268976" y="636524"/>
                  </a:lnTo>
                  <a:cubicBezTo>
                    <a:pt x="5324094" y="636524"/>
                    <a:pt x="5368290" y="593090"/>
                    <a:pt x="5368290" y="540004"/>
                  </a:cubicBezTo>
                  <a:lnTo>
                    <a:pt x="5368290" y="115570"/>
                  </a:lnTo>
                  <a:cubicBezTo>
                    <a:pt x="5368290" y="62484"/>
                    <a:pt x="5324094" y="19050"/>
                    <a:pt x="5268976" y="19050"/>
                  </a:cubicBezTo>
                  <a:lnTo>
                    <a:pt x="118364" y="19050"/>
                  </a:lnTo>
                  <a:lnTo>
                    <a:pt x="118364" y="9525"/>
                  </a:lnTo>
                  <a:lnTo>
                    <a:pt x="118364" y="19050"/>
                  </a:lnTo>
                  <a:cubicBezTo>
                    <a:pt x="63246" y="19050"/>
                    <a:pt x="19050" y="62484"/>
                    <a:pt x="19050" y="115570"/>
                  </a:cubicBezTo>
                  <a:close/>
                </a:path>
              </a:pathLst>
            </a:custGeom>
            <a:solidFill>
              <a:srgbClr val="4A7EBB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57150"/>
              <a:ext cx="5387432" cy="7127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Potential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3099258" y="4193030"/>
            <a:ext cx="4192972" cy="406989"/>
            <a:chOff x="0" y="0"/>
            <a:chExt cx="5590630" cy="542652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9525" y="9525"/>
              <a:ext cx="5571617" cy="523621"/>
            </a:xfrm>
            <a:custGeom>
              <a:avLst/>
              <a:gdLst/>
              <a:ahLst/>
              <a:cxnLst/>
              <a:rect r="r" b="b" t="t" l="l"/>
              <a:pathLst>
                <a:path h="523621" w="5571617">
                  <a:moveTo>
                    <a:pt x="0" y="87249"/>
                  </a:moveTo>
                  <a:cubicBezTo>
                    <a:pt x="0" y="39116"/>
                    <a:pt x="40386" y="0"/>
                    <a:pt x="90170" y="0"/>
                  </a:cubicBezTo>
                  <a:lnTo>
                    <a:pt x="5481447" y="0"/>
                  </a:lnTo>
                  <a:cubicBezTo>
                    <a:pt x="5531231" y="0"/>
                    <a:pt x="5571617" y="39116"/>
                    <a:pt x="5571617" y="87249"/>
                  </a:cubicBezTo>
                  <a:lnTo>
                    <a:pt x="5571617" y="436372"/>
                  </a:lnTo>
                  <a:cubicBezTo>
                    <a:pt x="5571617" y="484632"/>
                    <a:pt x="5531231" y="523621"/>
                    <a:pt x="5481447" y="523621"/>
                  </a:cubicBezTo>
                  <a:lnTo>
                    <a:pt x="90170" y="523621"/>
                  </a:lnTo>
                  <a:cubicBezTo>
                    <a:pt x="40386" y="523621"/>
                    <a:pt x="0" y="484505"/>
                    <a:pt x="0" y="43637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5590667" cy="542671"/>
            </a:xfrm>
            <a:custGeom>
              <a:avLst/>
              <a:gdLst/>
              <a:ahLst/>
              <a:cxnLst/>
              <a:rect r="r" b="b" t="t" l="l"/>
              <a:pathLst>
                <a:path h="542671" w="5590667">
                  <a:moveTo>
                    <a:pt x="0" y="96774"/>
                  </a:moveTo>
                  <a:cubicBezTo>
                    <a:pt x="0" y="43053"/>
                    <a:pt x="44958" y="0"/>
                    <a:pt x="99695" y="0"/>
                  </a:cubicBezTo>
                  <a:lnTo>
                    <a:pt x="5490972" y="0"/>
                  </a:lnTo>
                  <a:lnTo>
                    <a:pt x="5490972" y="9525"/>
                  </a:lnTo>
                  <a:lnTo>
                    <a:pt x="5490972" y="0"/>
                  </a:lnTo>
                  <a:cubicBezTo>
                    <a:pt x="5545709" y="0"/>
                    <a:pt x="5590667" y="43053"/>
                    <a:pt x="5590667" y="96774"/>
                  </a:cubicBezTo>
                  <a:lnTo>
                    <a:pt x="5581142" y="96774"/>
                  </a:lnTo>
                  <a:lnTo>
                    <a:pt x="5590667" y="96774"/>
                  </a:lnTo>
                  <a:lnTo>
                    <a:pt x="5590667" y="445897"/>
                  </a:lnTo>
                  <a:lnTo>
                    <a:pt x="5581142" y="445897"/>
                  </a:lnTo>
                  <a:lnTo>
                    <a:pt x="5590667" y="445897"/>
                  </a:lnTo>
                  <a:cubicBezTo>
                    <a:pt x="5590667" y="499618"/>
                    <a:pt x="5545709" y="542671"/>
                    <a:pt x="5490972" y="542671"/>
                  </a:cubicBezTo>
                  <a:lnTo>
                    <a:pt x="5490972" y="533146"/>
                  </a:lnTo>
                  <a:lnTo>
                    <a:pt x="5490972" y="542671"/>
                  </a:lnTo>
                  <a:lnTo>
                    <a:pt x="99695" y="542671"/>
                  </a:lnTo>
                  <a:lnTo>
                    <a:pt x="99695" y="533146"/>
                  </a:lnTo>
                  <a:lnTo>
                    <a:pt x="99695" y="542671"/>
                  </a:lnTo>
                  <a:cubicBezTo>
                    <a:pt x="44958" y="542671"/>
                    <a:pt x="0" y="499618"/>
                    <a:pt x="0" y="445897"/>
                  </a:cubicBezTo>
                  <a:lnTo>
                    <a:pt x="0" y="96774"/>
                  </a:lnTo>
                  <a:lnTo>
                    <a:pt x="9525" y="96774"/>
                  </a:lnTo>
                  <a:lnTo>
                    <a:pt x="0" y="96774"/>
                  </a:lnTo>
                  <a:moveTo>
                    <a:pt x="19050" y="96774"/>
                  </a:moveTo>
                  <a:lnTo>
                    <a:pt x="19050" y="445897"/>
                  </a:lnTo>
                  <a:lnTo>
                    <a:pt x="9525" y="445897"/>
                  </a:lnTo>
                  <a:lnTo>
                    <a:pt x="19050" y="445897"/>
                  </a:lnTo>
                  <a:cubicBezTo>
                    <a:pt x="19050" y="488569"/>
                    <a:pt x="54864" y="523621"/>
                    <a:pt x="99695" y="523621"/>
                  </a:cubicBezTo>
                  <a:lnTo>
                    <a:pt x="5490972" y="523621"/>
                  </a:lnTo>
                  <a:cubicBezTo>
                    <a:pt x="5535803" y="523621"/>
                    <a:pt x="5571617" y="488569"/>
                    <a:pt x="5571617" y="445897"/>
                  </a:cubicBezTo>
                  <a:lnTo>
                    <a:pt x="5571617" y="96774"/>
                  </a:lnTo>
                  <a:cubicBezTo>
                    <a:pt x="5571617" y="54102"/>
                    <a:pt x="5535803" y="19050"/>
                    <a:pt x="5490972" y="19050"/>
                  </a:cubicBezTo>
                  <a:lnTo>
                    <a:pt x="99695" y="19050"/>
                  </a:lnTo>
                  <a:lnTo>
                    <a:pt x="99695" y="9525"/>
                  </a:lnTo>
                  <a:lnTo>
                    <a:pt x="99695" y="19050"/>
                  </a:lnTo>
                  <a:cubicBezTo>
                    <a:pt x="54864" y="19050"/>
                    <a:pt x="19050" y="54102"/>
                    <a:pt x="19050" y="96774"/>
                  </a:cubicBezTo>
                  <a:close/>
                </a:path>
              </a:pathLst>
            </a:custGeom>
            <a:solidFill>
              <a:srgbClr val="4A7EBB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57150"/>
              <a:ext cx="5590630" cy="5998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Strategies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DAGzUi7OycA</dc:identifier>
  <dcterms:modified xsi:type="dcterms:W3CDTF">2011-08-01T06:04:30Z</dcterms:modified>
  <cp:revision>1</cp:revision>
  <dc:title>_CODE VERSE PPT Submission Template.pptx</dc:title>
</cp:coreProperties>
</file>