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0" r:id="rId11"/>
    <p:sldId id="273" r:id="rId12"/>
    <p:sldId id="274" r:id="rId13"/>
    <p:sldId id="269" r:id="rId14"/>
    <p:sldId id="268" r:id="rId15"/>
    <p:sldId id="263" r:id="rId16"/>
    <p:sldId id="264" r:id="rId17"/>
    <p:sldId id="265" r:id="rId18"/>
    <p:sldId id="266" r:id="rId19"/>
    <p:sldId id="267" r:id="rId20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old" panose="00000800000000000000" charset="0"/>
      <p:regular r:id="rId29"/>
      <p:bold r:id="rId30"/>
    </p:embeddedFont>
    <p:embeddedFont>
      <p:font typeface="Montserrat Ultra-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638A0-6EE2-612A-0E2E-9D5F65C3A61B}" v="354" dt="2025-06-23T11:32:57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0805969" y="-3228930"/>
            <a:ext cx="8024698" cy="80246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-304226" y="3527126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861298"/>
            <a:ext cx="7116221" cy="397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4"/>
              </a:lnSpc>
            </a:pPr>
            <a:r>
              <a:rPr lang="en-US" sz="3600">
                <a:solidFill>
                  <a:srgbClr val="1B2124"/>
                </a:solidFill>
                <a:latin typeface="Montserrat"/>
                <a:ea typeface="Montserrat"/>
                <a:cs typeface="Montserrat"/>
                <a:sym typeface="Montserrat"/>
              </a:rPr>
              <a:t>Presented by Team Agents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360" y="3686175"/>
            <a:ext cx="13870945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9000" b="1">
                <a:solidFill>
                  <a:srgbClr val="1B212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ATLAS: ENHANCING AMAZON’S MARKETPLACE TRUST</a:t>
            </a:r>
          </a:p>
        </p:txBody>
      </p:sp>
      <p:grpSp>
        <p:nvGrpSpPr>
          <p:cNvPr id="8" name="Group 8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2396409" y="8119707"/>
            <a:ext cx="8024698" cy="802469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2700000">
            <a:off x="16932872" y="8492956"/>
            <a:ext cx="4603813" cy="460381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8678" y="0"/>
                  </a:moveTo>
                  <a:lnTo>
                    <a:pt x="774122" y="0"/>
                  </a:lnTo>
                  <a:cubicBezTo>
                    <a:pt x="795483" y="0"/>
                    <a:pt x="812800" y="17317"/>
                    <a:pt x="812800" y="38678"/>
                  </a:cubicBezTo>
                  <a:lnTo>
                    <a:pt x="812800" y="774122"/>
                  </a:lnTo>
                  <a:cubicBezTo>
                    <a:pt x="812800" y="795483"/>
                    <a:pt x="795483" y="812800"/>
                    <a:pt x="774122" y="812800"/>
                  </a:cubicBezTo>
                  <a:lnTo>
                    <a:pt x="38678" y="812800"/>
                  </a:lnTo>
                  <a:cubicBezTo>
                    <a:pt x="17317" y="812800"/>
                    <a:pt x="0" y="795483"/>
                    <a:pt x="0" y="774122"/>
                  </a:cubicBezTo>
                  <a:lnTo>
                    <a:pt x="0" y="38678"/>
                  </a:lnTo>
                  <a:cubicBezTo>
                    <a:pt x="0" y="17317"/>
                    <a:pt x="17317" y="0"/>
                    <a:pt x="38678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9439854" y="830284"/>
            <a:ext cx="1428511" cy="142851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6545045" y="1840394"/>
            <a:ext cx="1428511" cy="14285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946A7-F037-ED66-4893-392DC1BEB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4E16E65-B6F3-7993-D98F-669E7AAB2072}"/>
              </a:ext>
            </a:extLst>
          </p:cNvPr>
          <p:cNvSpPr txBox="1"/>
          <p:nvPr/>
        </p:nvSpPr>
        <p:spPr>
          <a:xfrm>
            <a:off x="3378428" y="392039"/>
            <a:ext cx="1151377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88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</a:rPr>
              <a:t>Working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F76A7B0-B5B9-243F-EB5B-48A743F56310}"/>
              </a:ext>
            </a:extLst>
          </p:cNvPr>
          <p:cNvGrpSpPr/>
          <p:nvPr/>
        </p:nvGrpSpPr>
        <p:grpSpPr>
          <a:xfrm rot="2700000">
            <a:off x="-5114787" y="-5965528"/>
            <a:ext cx="8024698" cy="8024698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8E91D67-7BFA-DEED-3300-E594F48359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047E110-95EB-B1C2-01E5-B0423912251F}"/>
              </a:ext>
            </a:extLst>
          </p:cNvPr>
          <p:cNvGrpSpPr/>
          <p:nvPr/>
        </p:nvGrpSpPr>
        <p:grpSpPr>
          <a:xfrm rot="2700000">
            <a:off x="16366512" y="8536698"/>
            <a:ext cx="8024698" cy="8024698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FFC0892-6495-2C99-EEBC-D2969F52129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3BDEA8D-7CAF-9255-B292-5C7582CEEB6C}"/>
              </a:ext>
            </a:extLst>
          </p:cNvPr>
          <p:cNvGrpSpPr/>
          <p:nvPr/>
        </p:nvGrpSpPr>
        <p:grpSpPr>
          <a:xfrm rot="2700000">
            <a:off x="-3120578" y="8174791"/>
            <a:ext cx="4914532" cy="491453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AC07D2B-B7DC-64F4-97E3-735BC8BA8C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6AC7AF5-3FD1-6594-81C5-2844F0EA5436}"/>
              </a:ext>
            </a:extLst>
          </p:cNvPr>
          <p:cNvGrpSpPr/>
          <p:nvPr/>
        </p:nvGrpSpPr>
        <p:grpSpPr>
          <a:xfrm rot="2700000">
            <a:off x="15384317" y="-4404680"/>
            <a:ext cx="4914532" cy="4914532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7C3CE4E-DDE6-80E9-EC1A-DB9902D515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F41D5F-BCF6-D6E2-D5FA-6CF063B41EA2}"/>
              </a:ext>
            </a:extLst>
          </p:cNvPr>
          <p:cNvSpPr txBox="1"/>
          <p:nvPr/>
        </p:nvSpPr>
        <p:spPr>
          <a:xfrm>
            <a:off x="2812212" y="1679995"/>
            <a:ext cx="13418388" cy="8002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3600" b="1" dirty="0">
                <a:cs typeface="Arial"/>
              </a:rPr>
              <a:t>Product Vision Analyzer:</a:t>
            </a:r>
            <a:r>
              <a:rPr lang="en-US" sz="3600" dirty="0">
                <a:cs typeface="Arial"/>
              </a:rPr>
              <a:t> For image-based brand verification, this agent utilizes </a:t>
            </a:r>
            <a:r>
              <a:rPr lang="en-US" sz="3600" b="1" dirty="0" err="1">
                <a:cs typeface="Arial"/>
              </a:rPr>
              <a:t>opencv</a:t>
            </a:r>
            <a:r>
              <a:rPr lang="en-US" sz="3600" b="1" dirty="0">
                <a:cs typeface="Arial"/>
              </a:rPr>
              <a:t>-python</a:t>
            </a:r>
            <a:r>
              <a:rPr lang="en-US" sz="3600" dirty="0">
                <a:cs typeface="Arial"/>
              </a:rPr>
              <a:t>. It employs </a:t>
            </a:r>
            <a:r>
              <a:rPr lang="en-US" sz="3600" b="1" dirty="0">
                <a:cs typeface="Arial"/>
              </a:rPr>
              <a:t>ORB (Oriented FAST and Rotated BRIEF)feature detection and Brute-Force Matching</a:t>
            </a:r>
            <a:r>
              <a:rPr lang="en-US" sz="3600" dirty="0">
                <a:cs typeface="Arial"/>
              </a:rPr>
              <a:t> to compare features extracted from product images against pre-loaded brand logo templates. It outputs </a:t>
            </a:r>
            <a:r>
              <a:rPr lang="en-US" sz="3600" dirty="0" err="1">
                <a:cs typeface="Arial"/>
              </a:rPr>
              <a:t>logo_match</a:t>
            </a:r>
            <a:r>
              <a:rPr lang="en-US" sz="3600" dirty="0">
                <a:cs typeface="Arial"/>
              </a:rPr>
              <a:t> information and </a:t>
            </a:r>
            <a:r>
              <a:rPr lang="en-US" sz="3600" dirty="0" err="1">
                <a:cs typeface="Arial"/>
              </a:rPr>
              <a:t>visual_cues</a:t>
            </a:r>
            <a:r>
              <a:rPr lang="en-US" sz="3600" dirty="0">
                <a:cs typeface="Arial"/>
              </a:rPr>
              <a:t>.​</a:t>
            </a:r>
            <a:endParaRPr lang="en-US" sz="36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36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3600" b="1" dirty="0">
                <a:cs typeface="Arial"/>
              </a:rPr>
              <a:t>Pricing Anomaly Detector:</a:t>
            </a:r>
            <a:r>
              <a:rPr lang="en-US" sz="3600" dirty="0">
                <a:cs typeface="Arial"/>
              </a:rPr>
              <a:t> To identify unusual pricing, this agent uses </a:t>
            </a:r>
            <a:r>
              <a:rPr lang="en-US" sz="3600" b="1" dirty="0">
                <a:cs typeface="Arial"/>
              </a:rPr>
              <a:t>scikit-</a:t>
            </a:r>
            <a:r>
              <a:rPr lang="en-US" sz="3600" b="1" dirty="0" err="1">
                <a:cs typeface="Arial"/>
              </a:rPr>
              <a:t>learn's</a:t>
            </a:r>
            <a:r>
              <a:rPr lang="en-US" sz="3600" b="1" dirty="0">
                <a:cs typeface="Arial"/>
              </a:rPr>
              <a:t> </a:t>
            </a:r>
            <a:r>
              <a:rPr lang="en-US" sz="3600" b="1" dirty="0" err="1">
                <a:cs typeface="Arial"/>
              </a:rPr>
              <a:t>IsolationForest</a:t>
            </a:r>
            <a:r>
              <a:rPr lang="en-US" sz="3600" dirty="0">
                <a:cs typeface="Arial"/>
              </a:rPr>
              <a:t>, an unsupervised machine learning algorithm for outlier.</a:t>
            </a:r>
            <a:endParaRPr lang="en-US" sz="36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3600" dirty="0">
                <a:cs typeface="Arial"/>
              </a:rPr>
              <a:t>detection. It first scales numerical prices using a </a:t>
            </a:r>
            <a:r>
              <a:rPr lang="en-US" sz="3600" dirty="0" err="1">
                <a:cs typeface="Arial"/>
              </a:rPr>
              <a:t>StandardScaler</a:t>
            </a:r>
            <a:r>
              <a:rPr lang="en-US" sz="3600" dirty="0">
                <a:cs typeface="Arial"/>
              </a:rPr>
              <a:t> and is currently trained on </a:t>
            </a:r>
            <a:r>
              <a:rPr lang="en-US" sz="3600" b="1" dirty="0">
                <a:cs typeface="Arial"/>
              </a:rPr>
              <a:t>dummy random normal data</a:t>
            </a:r>
            <a:r>
              <a:rPr lang="en-US" sz="3600" dirty="0">
                <a:cs typeface="Arial"/>
              </a:rPr>
              <a:t> to demonstrate the mechanism, outputting a </a:t>
            </a:r>
            <a:r>
              <a:rPr lang="en-US" sz="3600" dirty="0" err="1">
                <a:cs typeface="Arial"/>
              </a:rPr>
              <a:t>boolean</a:t>
            </a:r>
            <a:r>
              <a:rPr lang="en-US" sz="3600" dirty="0">
                <a:cs typeface="Arial"/>
              </a:rPr>
              <a:t> </a:t>
            </a:r>
            <a:r>
              <a:rPr lang="en-US" sz="3600" dirty="0" err="1">
                <a:cs typeface="Arial"/>
              </a:rPr>
              <a:t>is_anomaly</a:t>
            </a:r>
            <a:r>
              <a:rPr lang="en-US" sz="3600" dirty="0">
                <a:cs typeface="Arial"/>
              </a:rPr>
              <a:t> flag.​</a:t>
            </a:r>
            <a:endParaRPr lang="en-US" sz="36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800" dirty="0">
              <a:ea typeface="Calibri"/>
              <a:cs typeface="Arial"/>
            </a:endParaRPr>
          </a:p>
          <a:p>
            <a:r>
              <a:rPr lang="en-US" dirty="0">
                <a:cs typeface="Arial"/>
              </a:rPr>
              <a:t>​</a:t>
            </a:r>
            <a:endParaRPr lang="en-US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34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3F93-0895-E547-9023-F44BA48DC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F2B8C35-42F9-EE6C-B236-A317350DC660}"/>
              </a:ext>
            </a:extLst>
          </p:cNvPr>
          <p:cNvSpPr txBox="1"/>
          <p:nvPr/>
        </p:nvSpPr>
        <p:spPr>
          <a:xfrm>
            <a:off x="3378428" y="931190"/>
            <a:ext cx="1151377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88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</a:rPr>
              <a:t>Working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13BA66A-24C6-B0EC-EE6A-A64ABA9C11BD}"/>
              </a:ext>
            </a:extLst>
          </p:cNvPr>
          <p:cNvGrpSpPr/>
          <p:nvPr/>
        </p:nvGrpSpPr>
        <p:grpSpPr>
          <a:xfrm rot="2700000">
            <a:off x="-5114787" y="-5965528"/>
            <a:ext cx="8024698" cy="8024698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B7570B-8E7A-9F08-BCC9-BCDC4AA2BDF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D133E06-4F60-EED8-9E9E-25B24520C6A5}"/>
              </a:ext>
            </a:extLst>
          </p:cNvPr>
          <p:cNvGrpSpPr/>
          <p:nvPr/>
        </p:nvGrpSpPr>
        <p:grpSpPr>
          <a:xfrm rot="2700000">
            <a:off x="16366512" y="8536698"/>
            <a:ext cx="8024698" cy="8024698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10BC326-9353-0732-0FB1-2408EB7B4B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5243242-E952-6EDF-512C-264533E554F8}"/>
              </a:ext>
            </a:extLst>
          </p:cNvPr>
          <p:cNvGrpSpPr/>
          <p:nvPr/>
        </p:nvGrpSpPr>
        <p:grpSpPr>
          <a:xfrm rot="2700000">
            <a:off x="-3120578" y="8174791"/>
            <a:ext cx="4914532" cy="491453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9111AC8-BE26-6D5B-6D52-161BC863D3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74F64AD-4A6E-ED69-C363-7E342BD9A846}"/>
              </a:ext>
            </a:extLst>
          </p:cNvPr>
          <p:cNvGrpSpPr/>
          <p:nvPr/>
        </p:nvGrpSpPr>
        <p:grpSpPr>
          <a:xfrm rot="2700000">
            <a:off x="15384317" y="-4404680"/>
            <a:ext cx="4914532" cy="4914532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CD4AC9D-2785-D880-C317-72F0B2079E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EC7BFA0-133F-0BE3-DBB9-11FA3EB61011}"/>
              </a:ext>
            </a:extLst>
          </p:cNvPr>
          <p:cNvSpPr txBox="1"/>
          <p:nvPr/>
        </p:nvSpPr>
        <p:spPr>
          <a:xfrm>
            <a:off x="2812212" y="1679995"/>
            <a:ext cx="1341838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.​</a:t>
            </a:r>
            <a:endParaRPr lang="en-US" sz="2800" dirty="0">
              <a:ea typeface="Calibri"/>
              <a:cs typeface="Arial"/>
            </a:endParaRPr>
          </a:p>
          <a:p>
            <a:r>
              <a:rPr lang="en-US" dirty="0">
                <a:cs typeface="Arial"/>
              </a:rPr>
              <a:t>​</a:t>
            </a:r>
            <a:endParaRPr lang="en-US" dirty="0">
              <a:ea typeface="Calibri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DC573-698B-B12F-A3F2-868B004E1D09}"/>
              </a:ext>
            </a:extLst>
          </p:cNvPr>
          <p:cNvSpPr txBox="1"/>
          <p:nvPr/>
        </p:nvSpPr>
        <p:spPr>
          <a:xfrm>
            <a:off x="2812212" y="2564203"/>
            <a:ext cx="14561387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3600" b="1" dirty="0">
                <a:cs typeface="Arial"/>
              </a:rPr>
              <a:t>Return Anomaly Detector:</a:t>
            </a:r>
            <a:r>
              <a:rPr lang="en-US" sz="3600" dirty="0">
                <a:cs typeface="Arial"/>
              </a:rPr>
              <a:t> This agent flags products with high return counts. It applies a </a:t>
            </a:r>
            <a:r>
              <a:rPr lang="en-US" sz="3600" b="1" dirty="0">
                <a:cs typeface="Arial"/>
              </a:rPr>
              <a:t>simple fixed thresholding</a:t>
            </a:r>
            <a:r>
              <a:rPr lang="en-US" sz="3600" dirty="0">
                <a:cs typeface="Arial"/>
              </a:rPr>
              <a:t> rule, checking if the </a:t>
            </a:r>
            <a:r>
              <a:rPr lang="en-US" sz="3600" dirty="0" err="1">
                <a:cs typeface="Arial"/>
              </a:rPr>
              <a:t>return_count</a:t>
            </a:r>
            <a:r>
              <a:rPr lang="en-US" sz="3600" dirty="0">
                <a:cs typeface="Arial"/>
              </a:rPr>
              <a:t> exceeds a predefined percentage (e.g., 10%) of </a:t>
            </a:r>
            <a:r>
              <a:rPr lang="en-US" sz="3600" dirty="0" err="1">
                <a:cs typeface="Arial"/>
              </a:rPr>
              <a:t>total_sales</a:t>
            </a:r>
            <a:r>
              <a:rPr lang="en-US" sz="3600" dirty="0">
                <a:cs typeface="Arial"/>
              </a:rPr>
              <a:t>.​​</a:t>
            </a:r>
            <a:endParaRPr lang="en-US" sz="36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36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3600" b="1" dirty="0">
                <a:cs typeface="Arial"/>
              </a:rPr>
              <a:t>Seller Behavior Analyzer:</a:t>
            </a:r>
            <a:r>
              <a:rPr lang="en-US" sz="3600" dirty="0">
                <a:cs typeface="Arial"/>
              </a:rPr>
              <a:t> To detect suspicious seller activities, this agent implements </a:t>
            </a:r>
            <a:r>
              <a:rPr lang="en-US" sz="3600" b="1" dirty="0">
                <a:cs typeface="Arial"/>
              </a:rPr>
              <a:t>rule-based logic with simple aggregations and time-windowing</a:t>
            </a:r>
            <a:r>
              <a:rPr lang="en-US" sz="3600" dirty="0">
                <a:cs typeface="Arial"/>
              </a:rPr>
              <a:t>. It tracks a seller's history (in-memory in the prototype) to identify patterns like "review bursts" or“ sudden rating drops" based on predefined thresholds, resulting in an </a:t>
            </a:r>
            <a:r>
              <a:rPr lang="en-US" sz="3600" dirty="0" err="1">
                <a:cs typeface="Arial"/>
              </a:rPr>
              <a:t>is_suspicious</a:t>
            </a:r>
            <a:r>
              <a:rPr lang="en-US" sz="3600" dirty="0">
                <a:cs typeface="Arial"/>
              </a:rPr>
              <a:t> flag and associated reasons.​</a:t>
            </a:r>
            <a:endParaRPr lang="en-US" sz="36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17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91A7-225E-54E1-6CF9-13706715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19D72B7-D5AA-C52E-0329-3AD5DC0105E4}"/>
              </a:ext>
            </a:extLst>
          </p:cNvPr>
          <p:cNvSpPr txBox="1"/>
          <p:nvPr/>
        </p:nvSpPr>
        <p:spPr>
          <a:xfrm>
            <a:off x="2910574" y="4493019"/>
            <a:ext cx="13594053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3200" dirty="0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The ATLAS  prototype is designed for remarkably flexible deployment and easy integration into Amazon's existing infrastructure. By leveraging industry-standard tools like </a:t>
            </a:r>
            <a:r>
              <a:rPr lang="en-US" sz="3200" b="1" dirty="0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Docker, Kafka, and </a:t>
            </a:r>
            <a:r>
              <a:rPr lang="en-US" sz="3200" b="1" dirty="0">
                <a:solidFill>
                  <a:srgbClr val="1A1C1F"/>
                </a:solidFill>
                <a:latin typeface="Consolas"/>
                <a:ea typeface="+mn-lt"/>
                <a:cs typeface="+mn-lt"/>
                <a:sym typeface="Montserrat Bold"/>
              </a:rPr>
              <a:t>boto3</a:t>
            </a:r>
            <a:r>
              <a:rPr lang="en-US" sz="3200" b="1" dirty="0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 (AWS SDK for Python)</a:t>
            </a:r>
            <a:r>
              <a:rPr lang="en-US" sz="3200" dirty="0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, our system is inherently cloud-agnostic yet fully compatible with AWS services. Switching from the local development environment (</a:t>
            </a:r>
            <a:r>
              <a:rPr lang="en-US" sz="3200" dirty="0" err="1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LocalStack</a:t>
            </a:r>
            <a:r>
              <a:rPr lang="en-US" sz="3200" dirty="0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 for S3, local Kafka) to a production AWS setup (actual S3, AWS MSK, AWS Lambda/ECS for compute) primarily involves </a:t>
            </a:r>
            <a:r>
              <a:rPr lang="en-US" sz="3200" b="1" dirty="0">
                <a:solidFill>
                  <a:srgbClr val="1A1C1F"/>
                </a:solidFill>
                <a:ea typeface="+mn-lt"/>
                <a:cs typeface="+mn-lt"/>
                <a:sym typeface="Montserrat Bold"/>
              </a:rPr>
              <a:t>changing endpoint URLs </a:t>
            </a:r>
            <a:r>
              <a:rPr lang="en-US" sz="3200" b="1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and providing live AWS credentials</a:t>
            </a:r>
            <a:r>
              <a:rPr lang="en-US" sz="320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 in the configuration. The underlying application code (e.g., how </a:t>
            </a:r>
            <a:r>
              <a:rPr lang="en-US" sz="3200" dirty="0">
                <a:solidFill>
                  <a:srgbClr val="1A1C1F"/>
                </a:solidFill>
                <a:latin typeface="Consolas"/>
                <a:ea typeface="+mn-lt"/>
                <a:cs typeface="+mn-lt"/>
                <a:sym typeface="Montserrat"/>
              </a:rPr>
              <a:t>ai_agents.py</a:t>
            </a:r>
            <a:r>
              <a:rPr lang="en-US" sz="320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 interacts with S3 or Kafka) remains largely the same, demonstrating its robust scalability to handle millions of users within a real Amazon ecosystem.</a:t>
            </a:r>
            <a:endParaRPr lang="en-US" sz="3200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79732EA-963E-4303-651A-976CD6D7363A}"/>
              </a:ext>
            </a:extLst>
          </p:cNvPr>
          <p:cNvSpPr txBox="1"/>
          <p:nvPr/>
        </p:nvSpPr>
        <p:spPr>
          <a:xfrm>
            <a:off x="1416690" y="1785858"/>
            <a:ext cx="14441016" cy="2487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6800" b="1" dirty="0">
                <a:solidFill>
                  <a:srgbClr val="1A1C1F"/>
                </a:solidFill>
                <a:ea typeface="+mn-lt"/>
                <a:cs typeface="+mn-lt"/>
              </a:rPr>
              <a:t>Seamless Integration with Amazon's Infrastructure</a:t>
            </a:r>
            <a:endParaRPr lang="en-US" sz="6800" b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6EB1C0D-92CD-0C5E-991E-77F8D984FFE5}"/>
              </a:ext>
            </a:extLst>
          </p:cNvPr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BC845E5-FDC6-2649-036F-DC1DC6CE7C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7EBC34-CA4A-9310-876C-32A747481DEA}"/>
              </a:ext>
            </a:extLst>
          </p:cNvPr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39B3369-FBE6-B3E6-4EBB-A0A3374127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3C73585-CE31-0FA2-AC82-0F3CE23F363B}"/>
              </a:ext>
            </a:extLst>
          </p:cNvPr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ACC2D53-FB14-4A71-58E9-81F7EDA53D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49290D5-F173-E794-31F0-42E2138D03B9}"/>
              </a:ext>
            </a:extLst>
          </p:cNvPr>
          <p:cNvGrpSpPr/>
          <p:nvPr/>
        </p:nvGrpSpPr>
        <p:grpSpPr>
          <a:xfrm rot="2700000">
            <a:off x="14802034" y="-1428566"/>
            <a:ext cx="4914532" cy="4914532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65042B3-B9C7-C2D5-2E5D-8906017836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01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4E99-DB0B-4D69-7312-6D700919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00F82AC-FBE6-FC53-250B-0028A5663DFB}"/>
              </a:ext>
            </a:extLst>
          </p:cNvPr>
          <p:cNvSpPr txBox="1"/>
          <p:nvPr/>
        </p:nvSpPr>
        <p:spPr>
          <a:xfrm>
            <a:off x="2463491" y="3320696"/>
            <a:ext cx="14590283" cy="614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buFont typeface="Arial"/>
              <a:buChar char="•"/>
            </a:pPr>
            <a:r>
              <a:rPr lang="en-US" sz="335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Our ATLAS  prototype currently leverages AI agents and robust data analysis for product authenticity. Looking ahead, our vision includes a critical enhancement: </a:t>
            </a:r>
            <a:r>
              <a:rPr lang="en-US" sz="3350" b="1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full blockchain integration for supply chain traceability.</a:t>
            </a:r>
            <a:endParaRPr lang="en-US" sz="3350" b="1" dirty="0"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335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This will move beyond S3's current immutable storage to provide </a:t>
            </a:r>
            <a:r>
              <a:rPr lang="en-US" sz="3350" b="1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decentralized, tamper-proof, and cryptographically verifiable records</a:t>
            </a:r>
            <a:r>
              <a:rPr lang="en-US" sz="335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 of every product's journey from manufacturer to consumer. We plan to integrate </a:t>
            </a:r>
            <a:r>
              <a:rPr lang="en-US" sz="3350" b="1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NFC tags</a:t>
            </a:r>
            <a:r>
              <a:rPr lang="en-US" sz="335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 on products, allowing each physical scan at key supply chain points to trigger a blockchain transaction. A dedicated </a:t>
            </a:r>
            <a:r>
              <a:rPr lang="en-US" sz="3350" b="1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AI agent</a:t>
            </a:r>
            <a:r>
              <a:rPr lang="en-US" sz="3350" dirty="0">
                <a:solidFill>
                  <a:srgbClr val="1A1C1F"/>
                </a:solidFill>
                <a:ea typeface="+mn-lt"/>
                <a:cs typeface="+mn-lt"/>
                <a:sym typeface="Montserrat"/>
              </a:rPr>
              <a:t> will then actively query and analyze this blockchain data, automatically identifying any discrepancies – such as unusual transit times, unexpected locations, or missing event logs – that could indicate counterfeiting or supply chain fraud.</a:t>
            </a:r>
            <a:endParaRPr lang="en-US" sz="3350" dirty="0">
              <a:ea typeface="+mn-lt"/>
              <a:cs typeface="+mn-lt"/>
            </a:endParaRPr>
          </a:p>
          <a:p>
            <a:pPr marL="733425" lvl="1" indent="-366395" algn="just">
              <a:lnSpc>
                <a:spcPts val="3739"/>
              </a:lnSpc>
              <a:buFont typeface="Arial"/>
              <a:buChar char="•"/>
            </a:pPr>
            <a:endParaRPr lang="en-US" sz="3350" dirty="0">
              <a:solidFill>
                <a:srgbClr val="1A1C1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699854F-9B85-6565-72CB-63CEBECAD588}"/>
              </a:ext>
            </a:extLst>
          </p:cNvPr>
          <p:cNvSpPr txBox="1"/>
          <p:nvPr/>
        </p:nvSpPr>
        <p:spPr>
          <a:xfrm>
            <a:off x="3615654" y="1491907"/>
            <a:ext cx="1151377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88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</a:rPr>
              <a:t>Blockchain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771D106-6B94-1421-0685-BD8F48577A0A}"/>
              </a:ext>
            </a:extLst>
          </p:cNvPr>
          <p:cNvGrpSpPr/>
          <p:nvPr/>
        </p:nvGrpSpPr>
        <p:grpSpPr>
          <a:xfrm rot="2700000">
            <a:off x="-4014919" y="-4003019"/>
            <a:ext cx="8024698" cy="8024698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AE55A4C-015B-6B90-902F-C49249F6399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AD62542-F789-B17D-C0B3-754BC457A9D3}"/>
              </a:ext>
            </a:extLst>
          </p:cNvPr>
          <p:cNvGrpSpPr/>
          <p:nvPr/>
        </p:nvGrpSpPr>
        <p:grpSpPr>
          <a:xfrm rot="2700000">
            <a:off x="15439172" y="7674056"/>
            <a:ext cx="8024698" cy="8024698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C553957-E563-2DCB-D746-47CC713854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869B8D2-80B5-FE99-8869-03F3E5AFBFA7}"/>
              </a:ext>
            </a:extLst>
          </p:cNvPr>
          <p:cNvGrpSpPr/>
          <p:nvPr/>
        </p:nvGrpSpPr>
        <p:grpSpPr>
          <a:xfrm rot="2700000">
            <a:off x="-1050238" y="8390451"/>
            <a:ext cx="4914532" cy="491453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8262542-3D18-4CA6-6DA8-7277A9BADC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4FD382E-5E2B-347C-06BE-225A23DE8245}"/>
              </a:ext>
            </a:extLst>
          </p:cNvPr>
          <p:cNvGrpSpPr/>
          <p:nvPr/>
        </p:nvGrpSpPr>
        <p:grpSpPr>
          <a:xfrm rot="2700000">
            <a:off x="13529638" y="-2787227"/>
            <a:ext cx="4914532" cy="4914532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A1DCFA1-5AC2-B7E1-CE88-0394E7680D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52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2B9B325E-D459-D408-F9DC-9AE58753B329}"/>
              </a:ext>
            </a:extLst>
          </p:cNvPr>
          <p:cNvGrpSpPr/>
          <p:nvPr/>
        </p:nvGrpSpPr>
        <p:grpSpPr>
          <a:xfrm rot="2700000">
            <a:off x="7003644" y="-3432414"/>
            <a:ext cx="4404957" cy="4404957"/>
            <a:chOff x="0" y="0"/>
            <a:chExt cx="812800" cy="812800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119181FA-EAB5-36D0-0B0E-BA18528EEAD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258FFE-E9FC-6D2A-237F-C512252A187F}"/>
              </a:ext>
            </a:extLst>
          </p:cNvPr>
          <p:cNvGrpSpPr/>
          <p:nvPr/>
        </p:nvGrpSpPr>
        <p:grpSpPr>
          <a:xfrm rot="2700000">
            <a:off x="11762801" y="-1487156"/>
            <a:ext cx="8024698" cy="8024698"/>
            <a:chOff x="0" y="0"/>
            <a:chExt cx="812800" cy="8128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24EFFC9-27CC-4E14-8089-63021749B4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0">
            <a:extLst>
              <a:ext uri="{FF2B5EF4-FFF2-40B4-BE49-F238E27FC236}">
                <a16:creationId xmlns:a16="http://schemas.microsoft.com/office/drawing/2014/main" id="{2E0BEEC1-D944-FAF4-8AC9-74296180EEB4}"/>
              </a:ext>
            </a:extLst>
          </p:cNvPr>
          <p:cNvGrpSpPr/>
          <p:nvPr/>
        </p:nvGrpSpPr>
        <p:grpSpPr>
          <a:xfrm rot="2700000">
            <a:off x="10832964" y="505875"/>
            <a:ext cx="1428511" cy="1428511"/>
            <a:chOff x="0" y="0"/>
            <a:chExt cx="812800" cy="812800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23324E19-02E9-01B4-3A44-5581002DB92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1CEF2389-60E5-AF6A-90A3-5B9FAA751BAF}"/>
              </a:ext>
            </a:extLst>
          </p:cNvPr>
          <p:cNvGrpSpPr/>
          <p:nvPr/>
        </p:nvGrpSpPr>
        <p:grpSpPr>
          <a:xfrm rot="2700000">
            <a:off x="-1173779" y="8652654"/>
            <a:ext cx="4404957" cy="4404957"/>
            <a:chOff x="0" y="0"/>
            <a:chExt cx="812800" cy="81280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A77165E-A446-6383-D068-B9A87CF32D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69CA7BF-269B-DF61-28F6-4EA275A0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03" y="1450358"/>
            <a:ext cx="8281556" cy="4340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3B4F1-18BD-A81A-CDC1-4D28AAA8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185" y="1306353"/>
            <a:ext cx="8510937" cy="43569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B2F0A8-882E-9E62-613D-F20323E9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" y="5836071"/>
            <a:ext cx="8001000" cy="4413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BB39B0-D52C-DA05-FEB5-F57D34428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853" y="6256411"/>
            <a:ext cx="9507229" cy="3886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6041DD-7B5D-D6E9-926F-161635A46B4F}"/>
              </a:ext>
            </a:extLst>
          </p:cNvPr>
          <p:cNvSpPr txBox="1"/>
          <p:nvPr/>
        </p:nvSpPr>
        <p:spPr>
          <a:xfrm>
            <a:off x="404783" y="389133"/>
            <a:ext cx="77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ptos Display" panose="020B0004020202020204" pitchFamily="34" charset="0"/>
              </a:rPr>
              <a:t>SEARCH ENGINE SCHEMA: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69ABA1-33A7-CA4D-A7D0-0C77B7062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337" y="5589387"/>
            <a:ext cx="5602643" cy="43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5037" y="4485261"/>
            <a:ext cx="9737926" cy="4681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Counterfeit Detection: &gt;96% accuracy.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False Positive Rate: &lt;0.1%.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Time to Detection: &lt;30 seconds.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Customer Satisfaction: &gt;4.8/5 (+8% trust).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Seller Compliance: &gt;95% (+5%).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Review Authenticity Score: &gt;98% 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Undetected Fakes: 40% reduction.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Fraud Savings: $150M/year.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Revenue Increase: +$13.468B (+22%). </a:t>
            </a:r>
          </a:p>
          <a:p>
            <a:pPr marL="734055" lvl="1" indent="-367027" algn="just">
              <a:lnSpc>
                <a:spcPts val="3739"/>
              </a:lnSpc>
              <a:buFont typeface="Arial"/>
              <a:buChar char="•"/>
            </a:pPr>
            <a:r>
              <a:rPr lang="en-US" sz="33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Cost Savings: +$65.545B (+10%).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55070" y="2031058"/>
            <a:ext cx="13174360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SUCCESS METRICS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4802034" y="-1428566"/>
            <a:ext cx="4914532" cy="491453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0255" y="4568967"/>
            <a:ext cx="10303893" cy="483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69"/>
              </a:lnSpc>
            </a:pPr>
            <a:r>
              <a:rPr lang="en-US" sz="2699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Scalability Current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Current: 10M+ products/day via Kafka and Docker.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Future: Scales to 100M+ products/day with distributed computing. 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Cross-Border: Blockchain verification for international sellers. 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New Categories: Transfer learning for electronics, fashion, etc. </a:t>
            </a:r>
          </a:p>
          <a:p>
            <a:pPr algn="just">
              <a:lnSpc>
                <a:spcPts val="2969"/>
              </a:lnSpc>
            </a:pPr>
            <a:r>
              <a:rPr lang="en-US" sz="2699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Impact 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Counterfeit Reduction: 95%+ fake reduction. 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Customer Trust: +8% (60-80% confidence improvement).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Brand Protection: $500M+ annually. </a:t>
            </a:r>
          </a:p>
          <a:p>
            <a:pPr marL="582928" lvl="1" indent="-291464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Investment: $2.05M initial, $0.8M/year maintenance.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53607" y="1936576"/>
            <a:ext cx="12640673" cy="20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SCALABILITY AND BUSINESS IMPACT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1428566" y="8505201"/>
            <a:ext cx="4914532" cy="491453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5031981" y="-1841612"/>
            <a:ext cx="4914532" cy="49145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5581467" y="-2684746"/>
            <a:ext cx="3702177" cy="370217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8097" y="0"/>
                  </a:moveTo>
                  <a:lnTo>
                    <a:pt x="764703" y="0"/>
                  </a:lnTo>
                  <a:cubicBezTo>
                    <a:pt x="777459" y="0"/>
                    <a:pt x="789693" y="5067"/>
                    <a:pt x="798713" y="14087"/>
                  </a:cubicBezTo>
                  <a:cubicBezTo>
                    <a:pt x="807733" y="23107"/>
                    <a:pt x="812800" y="35341"/>
                    <a:pt x="812800" y="48097"/>
                  </a:cubicBezTo>
                  <a:lnTo>
                    <a:pt x="812800" y="764703"/>
                  </a:lnTo>
                  <a:cubicBezTo>
                    <a:pt x="812800" y="777459"/>
                    <a:pt x="807733" y="789693"/>
                    <a:pt x="798713" y="798713"/>
                  </a:cubicBezTo>
                  <a:cubicBezTo>
                    <a:pt x="789693" y="807733"/>
                    <a:pt x="777459" y="812800"/>
                    <a:pt x="764703" y="812800"/>
                  </a:cubicBezTo>
                  <a:lnTo>
                    <a:pt x="48097" y="812800"/>
                  </a:lnTo>
                  <a:cubicBezTo>
                    <a:pt x="35341" y="812800"/>
                    <a:pt x="23107" y="807733"/>
                    <a:pt x="14087" y="798713"/>
                  </a:cubicBezTo>
                  <a:cubicBezTo>
                    <a:pt x="5067" y="789693"/>
                    <a:pt x="0" y="777459"/>
                    <a:pt x="0" y="764703"/>
                  </a:cubicBezTo>
                  <a:lnTo>
                    <a:pt x="0" y="48097"/>
                  </a:lnTo>
                  <a:cubicBezTo>
                    <a:pt x="0" y="35341"/>
                    <a:pt x="5067" y="23107"/>
                    <a:pt x="14087" y="14087"/>
                  </a:cubicBezTo>
                  <a:cubicBezTo>
                    <a:pt x="23107" y="5067"/>
                    <a:pt x="35341" y="0"/>
                    <a:pt x="48097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99140"/>
            <a:ext cx="8177423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ENHANCED USER EXPERIENCE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1762801" y="-1487156"/>
            <a:ext cx="8024698" cy="802469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1173779" y="8652654"/>
            <a:ext cx="4404957" cy="44049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7003644" y="-3432414"/>
            <a:ext cx="4404957" cy="440495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12766" y="4373769"/>
            <a:ext cx="9184569" cy="3785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702" lvl="1" indent="-327351" algn="l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Intelligent User Segmentation: Personalized navigation (e.g., electronics shortcut) and advanced search with Boolean operators for 300M+ customers, boosting engagement.</a:t>
            </a:r>
          </a:p>
          <a:p>
            <a:pPr marL="654702" lvl="1" indent="-327351" algn="l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Optimized Ad Targeting: Real-time behavior analysis for relevant ads, improving engagement. </a:t>
            </a:r>
          </a:p>
          <a:p>
            <a:pPr marL="654702" lvl="1" indent="-327351" algn="l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Restricted Image Upload: In-app camera for review images to ensure authenticity.</a:t>
            </a:r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10832964" y="505875"/>
            <a:ext cx="1428511" cy="142851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0687" y="4967471"/>
            <a:ext cx="12623582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999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ATLAS: A Game-Changer for Amazon </a:t>
            </a:r>
          </a:p>
          <a:p>
            <a:pPr algn="l">
              <a:lnSpc>
                <a:spcPts val="3299"/>
              </a:lnSpc>
            </a:pPr>
            <a:r>
              <a:rPr lang="en-US" sz="29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ATLAS delivers trust and safety by: </a:t>
            </a:r>
          </a:p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Reducing counterfeits and fraud with AI and blockchain.</a:t>
            </a:r>
          </a:p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Outputting JSON results for seamless integration with Amazon services.</a:t>
            </a:r>
          </a:p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 Enhancing customer and seller experience with real-time monitoring. </a:t>
            </a:r>
          </a:p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Driving $65.545B in cost savings and $13.468B in revenue.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83048" y="3079820"/>
            <a:ext cx="10321904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4802034" y="-1428566"/>
            <a:ext cx="4914532" cy="491453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0805969" y="-3228930"/>
            <a:ext cx="8024698" cy="80246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-3427002" y="-2525779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6535775" y="8822858"/>
            <a:ext cx="8024698" cy="802469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6932872" y="8492956"/>
            <a:ext cx="4603813" cy="460381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8678" y="0"/>
                  </a:moveTo>
                  <a:lnTo>
                    <a:pt x="774122" y="0"/>
                  </a:lnTo>
                  <a:cubicBezTo>
                    <a:pt x="795483" y="0"/>
                    <a:pt x="812800" y="17317"/>
                    <a:pt x="812800" y="38678"/>
                  </a:cubicBezTo>
                  <a:lnTo>
                    <a:pt x="812800" y="774122"/>
                  </a:lnTo>
                  <a:cubicBezTo>
                    <a:pt x="812800" y="795483"/>
                    <a:pt x="795483" y="812800"/>
                    <a:pt x="774122" y="812800"/>
                  </a:cubicBezTo>
                  <a:lnTo>
                    <a:pt x="38678" y="812800"/>
                  </a:lnTo>
                  <a:cubicBezTo>
                    <a:pt x="17317" y="812800"/>
                    <a:pt x="0" y="795483"/>
                    <a:pt x="0" y="774122"/>
                  </a:cubicBezTo>
                  <a:lnTo>
                    <a:pt x="0" y="38678"/>
                  </a:lnTo>
                  <a:cubicBezTo>
                    <a:pt x="0" y="17317"/>
                    <a:pt x="17317" y="0"/>
                    <a:pt x="38678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429048" y="3918001"/>
            <a:ext cx="8331309" cy="362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52"/>
              </a:lnSpc>
            </a:pPr>
            <a:r>
              <a:rPr lang="en-US" sz="13952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</a:t>
            </a:r>
          </a:p>
          <a:p>
            <a:pPr algn="l">
              <a:lnSpc>
                <a:spcPts val="13952"/>
              </a:lnSpc>
              <a:spcBef>
                <a:spcPct val="0"/>
              </a:spcBef>
            </a:pPr>
            <a:r>
              <a:rPr lang="en-US" sz="13952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 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14104063" y="4079601"/>
            <a:ext cx="1428511" cy="142851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 rot="2700000">
            <a:off x="1324554" y="5089710"/>
            <a:ext cx="1428511" cy="14285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4802034" y="-1428566"/>
            <a:ext cx="4914532" cy="49145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66484" y="3301414"/>
            <a:ext cx="4191402" cy="419140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434473" y="7559491"/>
            <a:ext cx="4218093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199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Hiba Iffat Khan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95086" y="7559491"/>
            <a:ext cx="3897829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199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Khyati Malik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275631" y="3301414"/>
            <a:ext cx="4191402" cy="419140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3"/>
              <a:stretch>
                <a:fillRect l="-2477" r="-247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784778" y="3301414"/>
            <a:ext cx="4103139" cy="410313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4"/>
              <a:stretch>
                <a:fillRect t="-441" b="-44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766484" y="7559491"/>
            <a:ext cx="3771924" cy="81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199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Swayam Srujan Tripathy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55289" y="1455813"/>
            <a:ext cx="8177423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1750" y="3612556"/>
            <a:ext cx="13542820" cy="566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108" b="1" dirty="0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</a:t>
            </a: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Amazon’s marketplace faces significant trust issues due to counterfeits, fraudulent returns, and fake reviews, impacting: </a:t>
            </a:r>
          </a:p>
          <a:p>
            <a:pPr marL="671119" lvl="1" indent="-335560" algn="l">
              <a:lnSpc>
                <a:spcPts val="3419"/>
              </a:lnSpc>
              <a:buFont typeface="Arial"/>
              <a:buChar char="•"/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300M+ customers seeking authentic products and trusted reviews.</a:t>
            </a:r>
          </a:p>
          <a:p>
            <a:pPr marL="671119" lvl="1" indent="-335560" algn="l">
              <a:lnSpc>
                <a:spcPts val="3419"/>
              </a:lnSpc>
              <a:buFont typeface="Arial"/>
              <a:buChar char="•"/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2.5M+ sellers needing fair operations and fraud protection. </a:t>
            </a:r>
          </a:p>
          <a:p>
            <a:pPr marL="671119" lvl="1" indent="-335560" algn="l">
              <a:lnSpc>
                <a:spcPts val="3419"/>
              </a:lnSpc>
              <a:buFont typeface="Arial"/>
              <a:buChar char="•"/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Amazons trust and safety team aiming to reduce 7M+ seized fakes annually.</a:t>
            </a:r>
          </a:p>
          <a:p>
            <a:pPr algn="l">
              <a:lnSpc>
                <a:spcPts val="3419"/>
              </a:lnSpc>
            </a:pPr>
            <a:r>
              <a:rPr lang="en-US" sz="3108" b="1" dirty="0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</a:t>
            </a: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Develop an AI-powered solution to: </a:t>
            </a:r>
          </a:p>
          <a:p>
            <a:pPr marL="671119" lvl="1" indent="-335560" algn="l">
              <a:lnSpc>
                <a:spcPts val="3419"/>
              </a:lnSpc>
              <a:buFont typeface="Arial"/>
              <a:buChar char="•"/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Reduce counterfeits by 95%+. </a:t>
            </a:r>
          </a:p>
          <a:p>
            <a:pPr marL="671119" lvl="1" indent="-335560" algn="l">
              <a:lnSpc>
                <a:spcPts val="3419"/>
              </a:lnSpc>
              <a:buFont typeface="Arial"/>
              <a:buChar char="•"/>
            </a:pPr>
            <a:r>
              <a:rPr lang="en-US" sz="3108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Detect fraud and ensure review authenticity. Monitor product lifecycle in real-time (&lt;100ms latency).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25989"/>
            <a:ext cx="8527691" cy="20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14275651" y="-428368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1597439" y="8652654"/>
            <a:ext cx="4404957" cy="440495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7003644" y="-3432414"/>
            <a:ext cx="4404957" cy="44049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5534935" y="8036212"/>
            <a:ext cx="1428511" cy="142851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42139"/>
            <a:ext cx="9358278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SOLUTION APPROACH: ATLAS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3246951" y="4566208"/>
            <a:ext cx="8024698" cy="802469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1173779" y="8652654"/>
            <a:ext cx="4404957" cy="44049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9108309" y="-3251215"/>
            <a:ext cx="4404957" cy="440495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40256" y="3200819"/>
            <a:ext cx="10231341" cy="5583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9"/>
              </a:lnSpc>
            </a:pPr>
            <a:r>
              <a:rPr lang="en-US" sz="3108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108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ATLAS Overview </a:t>
            </a:r>
          </a:p>
          <a:p>
            <a:pPr algn="l">
              <a:lnSpc>
                <a:spcPts val="3419"/>
              </a:lnSpc>
            </a:pPr>
            <a:r>
              <a:rPr lang="en-US" sz="3108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ATLAS (Amazon Trust and Lifecycle Authentication System) is a microservices-oriented, event-driven platform using AI and blockchain to enhance trust across 310M+ products. Outputs in JSON format enable integration with Amazons existing services for enhanced product analysis</a:t>
            </a:r>
          </a:p>
          <a:p>
            <a:pPr algn="l">
              <a:lnSpc>
                <a:spcPts val="3419"/>
              </a:lnSpc>
            </a:pPr>
            <a:r>
              <a:rPr lang="en-US" sz="3108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Counterfeit Prevention</a:t>
            </a:r>
            <a:r>
              <a:rPr lang="en-US" sz="3108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: 95%+ fake reduction. </a:t>
            </a:r>
          </a:p>
          <a:p>
            <a:pPr algn="l">
              <a:lnSpc>
                <a:spcPts val="3419"/>
              </a:lnSpc>
            </a:pPr>
            <a:r>
              <a:rPr lang="en-US" sz="3108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Fraud Detection</a:t>
            </a:r>
            <a:r>
              <a:rPr lang="en-US" sz="3108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: 30% reduction in 5,000 fraudulent returns/day. </a:t>
            </a:r>
          </a:p>
          <a:p>
            <a:pPr algn="l">
              <a:lnSpc>
                <a:spcPts val="3419"/>
              </a:lnSpc>
            </a:pPr>
            <a:r>
              <a:rPr lang="en-US" sz="3108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Review Authenticity</a:t>
            </a:r>
            <a:r>
              <a:rPr lang="en-US" sz="3108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: 98%+ accuracy using LLMs. </a:t>
            </a:r>
          </a:p>
          <a:p>
            <a:pPr algn="l">
              <a:lnSpc>
                <a:spcPts val="3419"/>
              </a:lnSpc>
            </a:pPr>
            <a:r>
              <a:rPr lang="en-US" sz="3108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Monitoring</a:t>
            </a:r>
            <a:r>
              <a:rPr lang="en-US" sz="3108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: &lt;100ms latency across product lifecycle.</a:t>
            </a:r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16196295" y="860918"/>
            <a:ext cx="1428511" cy="142851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105" y="476250"/>
            <a:ext cx="9358278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ATLAS WORKFLOW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3246951" y="4566208"/>
            <a:ext cx="8024698" cy="802469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1173779" y="8652654"/>
            <a:ext cx="4404957" cy="44049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9108309" y="-3251215"/>
            <a:ext cx="4404957" cy="440495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16196295" y="860918"/>
            <a:ext cx="1428511" cy="142851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5957B879-3EAE-313B-F00D-447C60D96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260" y="1129926"/>
            <a:ext cx="14325939" cy="9157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4802034" y="-1428566"/>
            <a:ext cx="4914532" cy="49145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4038600" y="3613960"/>
            <a:ext cx="3794932" cy="6097682"/>
          </a:xfrm>
          <a:custGeom>
            <a:avLst/>
            <a:gdLst/>
            <a:ahLst/>
            <a:cxnLst/>
            <a:rect l="l" t="t" r="r" b="b"/>
            <a:pathLst>
              <a:path w="3794932" h="6097682">
                <a:moveTo>
                  <a:pt x="0" y="0"/>
                </a:moveTo>
                <a:lnTo>
                  <a:pt x="3794932" y="0"/>
                </a:lnTo>
                <a:lnTo>
                  <a:pt x="3794932" y="6097682"/>
                </a:lnTo>
                <a:lnTo>
                  <a:pt x="0" y="6097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9144000" y="4541899"/>
            <a:ext cx="5288634" cy="287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3"/>
              </a:lnSpc>
            </a:pPr>
            <a:r>
              <a:rPr lang="en-US" sz="3002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Agents</a:t>
            </a: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>
              <a:lnSpc>
                <a:spcPts val="3273"/>
              </a:lnSpc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Product Authenticity (OpenCV), Seller Behavior (LSTM + Transformer), Review Authenticity (LLM via LangChain), Dynamic Pricing, ReturnGuard.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99665" y="560004"/>
            <a:ext cx="11390179" cy="2587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ATLAS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06340"/>
            <a:ext cx="8177423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PROTOTYPE DEMONSTRATION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1762801" y="-1487156"/>
            <a:ext cx="8024698" cy="802469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1173779" y="8652654"/>
            <a:ext cx="4404957" cy="44049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7003644" y="-3432414"/>
            <a:ext cx="4404957" cy="440495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424" y="0"/>
                  </a:moveTo>
                  <a:lnTo>
                    <a:pt x="772376" y="0"/>
                  </a:lnTo>
                  <a:cubicBezTo>
                    <a:pt x="783097" y="0"/>
                    <a:pt x="793379" y="4259"/>
                    <a:pt x="800960" y="11840"/>
                  </a:cubicBezTo>
                  <a:cubicBezTo>
                    <a:pt x="808541" y="19421"/>
                    <a:pt x="812800" y="29703"/>
                    <a:pt x="812800" y="40424"/>
                  </a:cubicBezTo>
                  <a:lnTo>
                    <a:pt x="812800" y="772376"/>
                  </a:lnTo>
                  <a:cubicBezTo>
                    <a:pt x="812800" y="783097"/>
                    <a:pt x="808541" y="793379"/>
                    <a:pt x="800960" y="800960"/>
                  </a:cubicBezTo>
                  <a:cubicBezTo>
                    <a:pt x="793379" y="808541"/>
                    <a:pt x="783097" y="812800"/>
                    <a:pt x="772376" y="812800"/>
                  </a:cubicBezTo>
                  <a:lnTo>
                    <a:pt x="40424" y="812800"/>
                  </a:lnTo>
                  <a:cubicBezTo>
                    <a:pt x="29703" y="812800"/>
                    <a:pt x="19421" y="808541"/>
                    <a:pt x="11840" y="800960"/>
                  </a:cubicBezTo>
                  <a:cubicBezTo>
                    <a:pt x="4259" y="793379"/>
                    <a:pt x="0" y="783097"/>
                    <a:pt x="0" y="772376"/>
                  </a:cubicBezTo>
                  <a:lnTo>
                    <a:pt x="0" y="40424"/>
                  </a:lnTo>
                  <a:cubicBezTo>
                    <a:pt x="0" y="29703"/>
                    <a:pt x="4259" y="19421"/>
                    <a:pt x="11840" y="11840"/>
                  </a:cubicBezTo>
                  <a:cubicBezTo>
                    <a:pt x="19421" y="4259"/>
                    <a:pt x="29703" y="0"/>
                    <a:pt x="40424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71880" y="3796212"/>
            <a:ext cx="13107300" cy="588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05"/>
              </a:lnSpc>
            </a:pPr>
            <a:r>
              <a:rPr lang="en-US" sz="3032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Features Product Authenticity: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OpenCV-based image analysis for brand verification.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Review Authenticity: LLM (llama3.2:1b) via LangChain detects fake reviews. 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ReturnGuard: Behavioral analysis reduces fraudulent returns. 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JSON Output: Results stored in JSON for integration with Amazon services. 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Frontend: React dashboard displays authenticity status from S3. </a:t>
            </a:r>
          </a:p>
          <a:p>
            <a:pPr algn="just">
              <a:lnSpc>
                <a:spcPts val="3305"/>
              </a:lnSpc>
            </a:pPr>
            <a:r>
              <a:rPr lang="en-US" sz="3032" b="1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Live Demo 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Showcase real-time counterfeit detection (&lt;30s) via Kafka pipeline. 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Display review authenticity scoring (98%+ accuracy).</a:t>
            </a:r>
          </a:p>
          <a:p>
            <a:pPr marL="654702" lvl="1" indent="-327351" algn="just">
              <a:lnSpc>
                <a:spcPts val="3305"/>
              </a:lnSpc>
              <a:buFont typeface="Arial"/>
              <a:buChar char="•"/>
            </a:pPr>
            <a:r>
              <a:rPr lang="en-US" sz="303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Demonstrate JSON results stored in LocalStack S3, visualized on React dashboard. </a:t>
            </a:r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10832964" y="505875"/>
            <a:ext cx="1428511" cy="142851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4650" y="0"/>
                  </a:moveTo>
                  <a:lnTo>
                    <a:pt x="688150" y="0"/>
                  </a:lnTo>
                  <a:cubicBezTo>
                    <a:pt x="721209" y="0"/>
                    <a:pt x="752914" y="13133"/>
                    <a:pt x="776291" y="36509"/>
                  </a:cubicBezTo>
                  <a:cubicBezTo>
                    <a:pt x="799667" y="59886"/>
                    <a:pt x="812800" y="91591"/>
                    <a:pt x="812800" y="124650"/>
                  </a:cubicBezTo>
                  <a:lnTo>
                    <a:pt x="812800" y="688150"/>
                  </a:lnTo>
                  <a:cubicBezTo>
                    <a:pt x="812800" y="721209"/>
                    <a:pt x="799667" y="752914"/>
                    <a:pt x="776291" y="776291"/>
                  </a:cubicBezTo>
                  <a:cubicBezTo>
                    <a:pt x="752914" y="799667"/>
                    <a:pt x="721209" y="812800"/>
                    <a:pt x="688150" y="812800"/>
                  </a:cubicBezTo>
                  <a:lnTo>
                    <a:pt x="124650" y="812800"/>
                  </a:lnTo>
                  <a:cubicBezTo>
                    <a:pt x="91591" y="812800"/>
                    <a:pt x="59886" y="799667"/>
                    <a:pt x="36509" y="776291"/>
                  </a:cubicBezTo>
                  <a:cubicBezTo>
                    <a:pt x="13133" y="752914"/>
                    <a:pt x="0" y="721209"/>
                    <a:pt x="0" y="688150"/>
                  </a:cubicBezTo>
                  <a:lnTo>
                    <a:pt x="0" y="124650"/>
                  </a:lnTo>
                  <a:cubicBezTo>
                    <a:pt x="0" y="91591"/>
                    <a:pt x="13133" y="59886"/>
                    <a:pt x="36509" y="36509"/>
                  </a:cubicBezTo>
                  <a:cubicBezTo>
                    <a:pt x="59886" y="13133"/>
                    <a:pt x="91591" y="0"/>
                    <a:pt x="124650" y="0"/>
                  </a:cubicBezTo>
                  <a:close/>
                </a:path>
              </a:pathLst>
            </a:custGeom>
            <a:solidFill>
              <a:srgbClr val="1B212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8A9E4-9031-7A5F-A7D1-EE42065B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18A2089-5D57-DA8B-DF8A-6A2BB35BE951}"/>
              </a:ext>
            </a:extLst>
          </p:cNvPr>
          <p:cNvSpPr txBox="1"/>
          <p:nvPr/>
        </p:nvSpPr>
        <p:spPr>
          <a:xfrm>
            <a:off x="2463491" y="3320696"/>
            <a:ext cx="14590283" cy="515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buFont typeface="Arial"/>
              <a:buChar char="•"/>
            </a:pPr>
            <a:endParaRPr lang="en-US" sz="3350" b="1" dirty="0">
              <a:solidFill>
                <a:srgbClr val="1A1C1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821C400-90EB-C973-F3F2-E358E60EA0F0}"/>
              </a:ext>
            </a:extLst>
          </p:cNvPr>
          <p:cNvSpPr txBox="1"/>
          <p:nvPr/>
        </p:nvSpPr>
        <p:spPr>
          <a:xfrm>
            <a:off x="2860843" y="392039"/>
            <a:ext cx="1151377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88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</a:rPr>
              <a:t>Working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E84BABC-1A59-6912-5882-BBE4A83AE252}"/>
              </a:ext>
            </a:extLst>
          </p:cNvPr>
          <p:cNvGrpSpPr/>
          <p:nvPr/>
        </p:nvGrpSpPr>
        <p:grpSpPr>
          <a:xfrm rot="2700000">
            <a:off x="-5416712" y="-6375283"/>
            <a:ext cx="8024698" cy="8024698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A16BD9F-7CE0-9EBA-3978-67AEC9D58FC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34CB0CF-3E32-6B9B-BE04-4C6669B55E00}"/>
              </a:ext>
            </a:extLst>
          </p:cNvPr>
          <p:cNvGrpSpPr/>
          <p:nvPr/>
        </p:nvGrpSpPr>
        <p:grpSpPr>
          <a:xfrm rot="2700000">
            <a:off x="16366512" y="8536698"/>
            <a:ext cx="8024698" cy="8024698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BAF0BC0-3A33-9768-3EE6-D1AA590D6AD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7111458-B4A6-E1F0-F358-D6FAC27CE69C}"/>
              </a:ext>
            </a:extLst>
          </p:cNvPr>
          <p:cNvGrpSpPr/>
          <p:nvPr/>
        </p:nvGrpSpPr>
        <p:grpSpPr>
          <a:xfrm rot="2700000">
            <a:off x="-3120578" y="8174791"/>
            <a:ext cx="4914532" cy="491453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F7B2A5-AC64-6916-8CB3-7B71BB5A2E7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F9E9732-897D-C1F4-01A1-8D8FC67BEDD9}"/>
              </a:ext>
            </a:extLst>
          </p:cNvPr>
          <p:cNvGrpSpPr/>
          <p:nvPr/>
        </p:nvGrpSpPr>
        <p:grpSpPr>
          <a:xfrm rot="2700000">
            <a:off x="15384317" y="-4404680"/>
            <a:ext cx="4914532" cy="4914532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B316372-38F8-1A28-0C8A-6CB49836C2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8E13A4-9FC9-9630-AA4F-6305CF412D16}"/>
              </a:ext>
            </a:extLst>
          </p:cNvPr>
          <p:cNvSpPr txBox="1"/>
          <p:nvPr/>
        </p:nvSpPr>
        <p:spPr>
          <a:xfrm>
            <a:off x="2208364" y="2089750"/>
            <a:ext cx="15100537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Infrastructure Services (Docker Compose)</a:t>
            </a:r>
            <a:r>
              <a:rPr lang="en-US" sz="3600" dirty="0"/>
              <a:t> The core of ATLAS  runs on orchestrated Docker containers. The </a:t>
            </a:r>
            <a:r>
              <a:rPr lang="en-US" sz="3600" b="1" dirty="0"/>
              <a:t>docker-</a:t>
            </a:r>
            <a:r>
              <a:rPr lang="en-US" sz="3600" b="1" err="1"/>
              <a:t>compose.yaml</a:t>
            </a:r>
            <a:r>
              <a:rPr lang="en-US" sz="3600" dirty="0"/>
              <a:t> file is responsible for setting up and managing these essential services: </a:t>
            </a:r>
            <a:r>
              <a:rPr lang="en-US" sz="3600" b="1" dirty="0"/>
              <a:t>Zookeeper</a:t>
            </a:r>
            <a:r>
              <a:rPr lang="en-US" sz="3600" dirty="0"/>
              <a:t> (for Kafka cluster management), </a:t>
            </a:r>
            <a:r>
              <a:rPr lang="en-US" sz="3600" b="1" dirty="0"/>
              <a:t>Kafka</a:t>
            </a:r>
            <a:r>
              <a:rPr lang="en-US" sz="3600" dirty="0"/>
              <a:t> (the messaging backbone for data streams), </a:t>
            </a:r>
            <a:r>
              <a:rPr lang="en-US" sz="3600" b="1" err="1"/>
              <a:t>LocalStack</a:t>
            </a:r>
            <a:r>
              <a:rPr lang="en-US" sz="3600" dirty="0"/>
              <a:t> (emulating AWS S3 for local cloud storage), and a </a:t>
            </a:r>
            <a:r>
              <a:rPr lang="en-US" sz="3600" b="1" dirty="0"/>
              <a:t>Flask API backend</a:t>
            </a:r>
            <a:r>
              <a:rPr lang="en-US" sz="3600" dirty="0"/>
              <a:t> (a simple service for potential future external interaction). This setup ensures a consistent and isolated environment.</a:t>
            </a:r>
            <a:endParaRPr lang="en-US" sz="3600" dirty="0">
              <a:ea typeface="Calibri"/>
              <a:cs typeface="Calibri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r>
              <a:rPr lang="en-US" sz="3600" b="1" dirty="0"/>
              <a:t>Mock Data Generation &amp; Ingestion</a:t>
            </a:r>
            <a:r>
              <a:rPr lang="en-US" sz="3600" dirty="0"/>
              <a:t> The </a:t>
            </a:r>
            <a:r>
              <a:rPr lang="en-US" sz="3600" b="1" dirty="0"/>
              <a:t>mock_data.py</a:t>
            </a:r>
            <a:r>
              <a:rPr lang="en-US" sz="3600" dirty="0"/>
              <a:t> script kickstarts the data pipeline by generating synthetic product information using Python's pandas and </a:t>
            </a:r>
            <a:r>
              <a:rPr lang="en-US" sz="3600" err="1"/>
              <a:t>numpy</a:t>
            </a:r>
            <a:r>
              <a:rPr lang="en-US" sz="3600" dirty="0"/>
              <a:t> for data structures and random number generation. This mock data is then passed to </a:t>
            </a:r>
            <a:r>
              <a:rPr lang="en-US" sz="3600" b="1" dirty="0"/>
              <a:t>kafka_producer.py</a:t>
            </a:r>
            <a:r>
              <a:rPr lang="en-US" sz="3600" dirty="0"/>
              <a:t>, which uses the </a:t>
            </a:r>
            <a:r>
              <a:rPr lang="en-US" sz="3600" err="1"/>
              <a:t>kafka</a:t>
            </a:r>
            <a:r>
              <a:rPr lang="en-US" sz="3600" dirty="0"/>
              <a:t>-python library to publish each product record as a message into the atlas-ingestion Kafka topic.</a:t>
            </a:r>
            <a:endParaRPr lang="en-US" sz="3600" dirty="0">
              <a:ea typeface="Calibri"/>
              <a:cs typeface="Calibri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9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2307C-C49D-A91D-1DD0-08AEF45F3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B59C6E8-DE34-E27B-3E6D-9BF88B4B5AB1}"/>
              </a:ext>
            </a:extLst>
          </p:cNvPr>
          <p:cNvSpPr txBox="1"/>
          <p:nvPr/>
        </p:nvSpPr>
        <p:spPr>
          <a:xfrm>
            <a:off x="3378428" y="-168678"/>
            <a:ext cx="11513776" cy="1170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66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</a:rPr>
              <a:t>Working</a:t>
            </a:r>
            <a:r>
              <a:rPr lang="en-US" sz="5400" b="1" dirty="0">
                <a:solidFill>
                  <a:srgbClr val="1A1C1F"/>
                </a:solidFill>
                <a:latin typeface="Montserrat Ultra-Bold"/>
                <a:ea typeface="Montserrat Ultra-Bold"/>
                <a:cs typeface="Montserrat Ultra-Bold"/>
              </a:rPr>
              <a:t>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FE428D5-E308-3683-36CD-374C0759C73B}"/>
              </a:ext>
            </a:extLst>
          </p:cNvPr>
          <p:cNvGrpSpPr/>
          <p:nvPr/>
        </p:nvGrpSpPr>
        <p:grpSpPr>
          <a:xfrm rot="2700000">
            <a:off x="-5114787" y="-5965528"/>
            <a:ext cx="8024698" cy="8024698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467BE6-901C-A9E0-23FC-DA897AEE32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EDE3183-2F76-B702-60E5-B8339665C3BF}"/>
              </a:ext>
            </a:extLst>
          </p:cNvPr>
          <p:cNvGrpSpPr/>
          <p:nvPr/>
        </p:nvGrpSpPr>
        <p:grpSpPr>
          <a:xfrm rot="2700000">
            <a:off x="16366512" y="8536698"/>
            <a:ext cx="8024698" cy="8024698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5BB6902-90D8-0841-E98D-ABCE38A204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0227F8A-38D7-E9D1-505B-B9ADBA35EDD5}"/>
              </a:ext>
            </a:extLst>
          </p:cNvPr>
          <p:cNvGrpSpPr/>
          <p:nvPr/>
        </p:nvGrpSpPr>
        <p:grpSpPr>
          <a:xfrm rot="2700000">
            <a:off x="-3120578" y="8174791"/>
            <a:ext cx="4914532" cy="491453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91444A2-07B7-77D1-AFBB-60D9A822DE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9A930FC-7ED5-EB8F-9FB3-BEDA87A8F2E1}"/>
              </a:ext>
            </a:extLst>
          </p:cNvPr>
          <p:cNvGrpSpPr/>
          <p:nvPr/>
        </p:nvGrpSpPr>
        <p:grpSpPr>
          <a:xfrm rot="2700000">
            <a:off x="15384317" y="-4404680"/>
            <a:ext cx="4914532" cy="4914532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1F6C8B8-8395-9F36-B58A-0ABF95DE15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3C33D5-BB90-9251-E9BD-34B7F94FCE5E}"/>
              </a:ext>
            </a:extLst>
          </p:cNvPr>
          <p:cNvSpPr txBox="1"/>
          <p:nvPr/>
        </p:nvSpPr>
        <p:spPr>
          <a:xfrm>
            <a:off x="2812212" y="1054581"/>
            <a:ext cx="13418388" cy="92332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b="1" dirty="0">
                <a:cs typeface="Calibri"/>
              </a:rPr>
              <a:t>AI Agent Processing (The Core Intelligence ai_agents.py)</a:t>
            </a:r>
            <a:r>
              <a:rPr lang="en-US" sz="3600" dirty="0">
                <a:cs typeface="Calibri"/>
              </a:rPr>
              <a:t> The </a:t>
            </a:r>
            <a:r>
              <a:rPr lang="en-US" sz="3600" b="1" dirty="0">
                <a:cs typeface="Calibri"/>
              </a:rPr>
              <a:t>ai_agents.py</a:t>
            </a:r>
            <a:r>
              <a:rPr lang="en-US" sz="3600" dirty="0">
                <a:cs typeface="Calibri"/>
              </a:rPr>
              <a:t> script is the central hub for intelligence. It acts as a Kafka consumer, continuously listening to the atlas-ingestion topic. Using various Python libraries like pandas, </a:t>
            </a:r>
            <a:r>
              <a:rPr lang="en-US" sz="3600" dirty="0" err="1">
                <a:cs typeface="Calibri"/>
              </a:rPr>
              <a:t>numpy</a:t>
            </a:r>
            <a:r>
              <a:rPr lang="en-US" sz="3600" dirty="0">
                <a:cs typeface="Calibri"/>
              </a:rPr>
              <a:t>, datetime, PIL, </a:t>
            </a:r>
            <a:r>
              <a:rPr lang="en-US" sz="3600" dirty="0" err="1">
                <a:cs typeface="Calibri"/>
              </a:rPr>
              <a:t>opencv</a:t>
            </a:r>
            <a:r>
              <a:rPr lang="en-US" sz="3600" dirty="0">
                <a:cs typeface="Calibri"/>
              </a:rPr>
              <a:t>-python, boto3, and the </a:t>
            </a:r>
            <a:r>
              <a:rPr lang="en-US" sz="3600" dirty="0" err="1">
                <a:cs typeface="Calibri"/>
              </a:rPr>
              <a:t>langchain</a:t>
            </a:r>
            <a:r>
              <a:rPr lang="en-US" sz="3600" dirty="0">
                <a:cs typeface="Calibri"/>
              </a:rPr>
              <a:t>-suite, it orchestrates multiple analytical tasks. Its output includes processed analysis results published back to a Kafka topic (atlas-processed-data) and detailed JSON files uploaded to </a:t>
            </a:r>
            <a:r>
              <a:rPr lang="en-US" sz="3600" dirty="0" err="1">
                <a:cs typeface="Calibri"/>
              </a:rPr>
              <a:t>LocalStack</a:t>
            </a:r>
            <a:r>
              <a:rPr lang="en-US" sz="3600" dirty="0">
                <a:cs typeface="Calibri"/>
              </a:rPr>
              <a:t> S3.</a:t>
            </a:r>
            <a:endParaRPr lang="en-US" sz="3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cs typeface="Calibri"/>
              </a:rPr>
              <a:t>Review Authenticity Checker:</a:t>
            </a:r>
            <a:r>
              <a:rPr lang="en-US" sz="3600" dirty="0">
                <a:cs typeface="Calibri"/>
              </a:rPr>
              <a:t> This agent determines if a product review is fake. It leverages </a:t>
            </a:r>
            <a:r>
              <a:rPr lang="en-US" sz="3600" b="1" dirty="0" err="1">
                <a:cs typeface="Calibri"/>
              </a:rPr>
              <a:t>LangChain</a:t>
            </a:r>
            <a:r>
              <a:rPr lang="en-US" sz="3600" dirty="0">
                <a:cs typeface="Calibri"/>
              </a:rPr>
              <a:t> to interact with the </a:t>
            </a:r>
            <a:r>
              <a:rPr lang="en-US" sz="3600" b="1" dirty="0">
                <a:cs typeface="Calibri"/>
              </a:rPr>
              <a:t>llama3.2:1b Large Language Model (LLM)</a:t>
            </a:r>
            <a:r>
              <a:rPr lang="en-US" sz="3600" dirty="0">
                <a:cs typeface="Calibri"/>
              </a:rPr>
              <a:t> hosted on </a:t>
            </a:r>
            <a:r>
              <a:rPr lang="en-US" sz="3600" dirty="0" err="1">
                <a:cs typeface="Calibri"/>
              </a:rPr>
              <a:t>Ollama</a:t>
            </a:r>
            <a:r>
              <a:rPr lang="en-US" sz="3600" dirty="0">
                <a:cs typeface="Calibri"/>
              </a:rPr>
              <a:t>. The LLM, guided by a </a:t>
            </a:r>
            <a:r>
              <a:rPr lang="en-US" sz="3600" dirty="0" err="1">
                <a:cs typeface="Calibri"/>
              </a:rPr>
              <a:t>PromptTemplate</a:t>
            </a:r>
            <a:r>
              <a:rPr lang="en-US" sz="3600" dirty="0">
                <a:cs typeface="Calibri"/>
              </a:rPr>
              <a:t> and output structured by a </a:t>
            </a:r>
            <a:r>
              <a:rPr lang="en-US" sz="3600" dirty="0" err="1">
                <a:cs typeface="Calibri"/>
              </a:rPr>
              <a:t>JsonOutputParser</a:t>
            </a:r>
            <a:r>
              <a:rPr lang="en-US" sz="3600" dirty="0">
                <a:cs typeface="Calibri"/>
              </a:rPr>
              <a:t> (using </a:t>
            </a:r>
            <a:r>
              <a:rPr lang="en-US" sz="3600" dirty="0" err="1">
                <a:cs typeface="Calibri"/>
              </a:rPr>
              <a:t>Pydantic</a:t>
            </a:r>
            <a:r>
              <a:rPr lang="en-US" sz="3600" dirty="0">
                <a:cs typeface="Calibri"/>
              </a:rPr>
              <a:t>), analyzes the review text and provides a </a:t>
            </a:r>
            <a:r>
              <a:rPr lang="en-US" sz="3600" dirty="0" err="1">
                <a:cs typeface="Calibri"/>
              </a:rPr>
              <a:t>boolean</a:t>
            </a:r>
            <a:r>
              <a:rPr lang="en-US" sz="3600" dirty="0">
                <a:cs typeface="Calibri"/>
              </a:rPr>
              <a:t> </a:t>
            </a:r>
            <a:r>
              <a:rPr lang="en-US" sz="3600" dirty="0" err="1">
                <a:cs typeface="Calibri"/>
              </a:rPr>
              <a:t>is_fake</a:t>
            </a:r>
            <a:r>
              <a:rPr lang="en-US" sz="3600" dirty="0">
                <a:cs typeface="Calibri"/>
              </a:rPr>
              <a:t> status with a reason.</a:t>
            </a:r>
            <a:endParaRPr lang="en-US" sz="3600" dirty="0">
              <a:ea typeface="Calibri"/>
              <a:cs typeface="Calibri"/>
            </a:endParaRPr>
          </a:p>
          <a:p>
            <a:r>
              <a:rPr lang="en-US" dirty="0">
                <a:cs typeface="Arial"/>
              </a:rPr>
              <a:t>​</a:t>
            </a:r>
            <a:endParaRPr lang="en-US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3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1408</Words>
  <Application>Microsoft Office PowerPoint</Application>
  <PresentationFormat>Custom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Montserrat Ultra-Bold</vt:lpstr>
      <vt:lpstr>Consolas</vt:lpstr>
      <vt:lpstr>Calibri</vt:lpstr>
      <vt:lpstr>Montserrat</vt:lpstr>
      <vt:lpstr>Arial</vt:lpstr>
      <vt:lpstr>Montserrat Bold</vt:lpstr>
      <vt:lpstr>Aptos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ATLAS: Enhancing Amazon’s Marketplace Trust</dc:title>
  <dc:creator>Hiba Iffat Khan</dc:creator>
  <cp:lastModifiedBy>Swayam Srujan Tripathy | V-Soft Consulting</cp:lastModifiedBy>
  <cp:revision>122</cp:revision>
  <dcterms:created xsi:type="dcterms:W3CDTF">2006-08-16T00:00:00Z</dcterms:created>
  <dcterms:modified xsi:type="dcterms:W3CDTF">2025-06-23T11:44:26Z</dcterms:modified>
  <dc:identifier>DAGrEfVOrCU</dc:identifier>
</cp:coreProperties>
</file>