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63" r:id="rId4"/>
    <p:sldId id="264" r:id="rId5"/>
    <p:sldId id="265" r:id="rId6"/>
    <p:sldId id="266" r:id="rId7"/>
    <p:sldId id="273" r:id="rId8"/>
    <p:sldId id="272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71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41F1-3A56-4D7E-9EDB-679821FAF39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2D2B-EE80-4527-9890-A3802F80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D01F-F895-49AE-94F7-DCB696B7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B7359-CA3A-4827-AD5C-2630B1F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BDAC-01A1-45E6-977A-C7466604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7D0-412D-4884-AE64-5CC61142FA1C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E921-9575-4DF5-B98D-B899EB7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B286-AC61-40E4-A569-6148E757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3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14E-9CCC-4CAF-8C57-4F585983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A6A5F-664E-4E24-AA8B-517507FA3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689F-D310-4E71-A128-C8C909F3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84C-6BA9-40F1-AF27-D997C50CB106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AEBC-E1D0-47B8-8F6C-27860AEA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0D27-B620-4D05-89BD-6150ACAD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AC06-F4B8-4703-BC24-0093F746B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3ED1C-BAFA-47F4-AFF0-130BE5D1D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DBF5-9F18-4C7B-A9E8-9E45FA6E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1C4-DBB3-4D3F-9511-A829E205A106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D3D8-6F61-4165-AE88-8B98AD76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8331-B6ED-4861-8A58-71FAEC55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69E8-336D-4A3F-BAF4-95DA657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DA7F-36D6-4E30-A25C-DA0B524D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BFD-9C17-4FEC-8888-B8881E56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1824-37AC-422B-A8A7-E562680C09F4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0D86-520F-4256-9811-757BC26D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64E3-6834-4165-BDBA-6B0B2F3C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8692-352C-4933-B8B9-605103C6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B038-633B-4265-89A4-DAAD0B15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399E-7336-44C9-816B-E19044A4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2BF6-CBE7-497C-B817-34464A034704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AA10-0201-42EE-9D71-B4A1AD01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D5F3-C09E-4A04-BF96-99834F5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47A8-A912-4F9A-B29D-2BC9723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2F31-EC8D-4966-8C2A-9B40A8EB6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7E53-B426-4541-9530-1AE8BDF4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EA9E3-D3FB-48BF-B41D-A1994A84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7D7-6633-473E-8F12-75946B099757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B456-F6A1-4A81-9A8D-6859E463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C25DD-908A-480D-AB9E-459650AE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F954-D5CD-4BDA-92D1-336AE7E7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6BFD-0025-403D-A5B4-289A97A3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931D-A793-40A1-ADD7-1BB958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DDA6E-6B0E-4E22-8C2B-83F30B4E0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44242-2E70-4B2D-BB3B-A9F77A1D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ACA92-87AB-4441-9083-651FE683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6B2-C092-4601-BDF7-4ADFF02CE2C1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5467E-3D91-48FD-BCCB-60BCA0B5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2B00A-7ADE-4D99-94F4-6B22F7A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86BF-CD9A-451D-A3F6-A43CE9CE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76C39-4FDB-4F11-981F-E000E2E2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D50C-1213-4530-A1D1-B75100F19DE9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93582-C6EE-4E28-92B8-F2BECED2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AD5F-A57D-40D4-AD4D-42A9CA13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AFBB7-1A53-4087-B3CC-79A24711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A324-B2F4-4D15-83C4-AB55C2973743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98934-E2D6-475A-973B-74D1B242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7A999-F99A-46B0-BB5D-9AD0CB25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ACE-30F5-48C2-9504-971249B3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2CEA-8BD7-4C63-A6EF-8A55D6AE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897A5-E6DC-4BEC-B488-0E237D64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AC3B-2969-4DA7-8499-91BD1205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6854-D7B7-4835-BC1C-0A7F257EFD2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E2CDE-0B83-40E6-B79F-4427EEE0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0637-D8A8-4B0C-AC94-C522AF64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CCAD-FEAA-4730-A836-F0FD7187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16DDE-2D44-413C-AC97-8DFCBAA9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7866-B51F-4FFC-9F5B-4AE9D266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AFB6-CCFB-4B0B-9CD8-76B494B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4AF0-93DC-4013-B388-DD98D717CB17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6F5F6-2B32-42D7-B211-1587B5E2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D734-B1C3-4E6A-982F-867715C3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119B5-CB0B-4043-A505-D72B221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AA35D-16D5-4B7B-8E63-AC23F863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88B3-907F-46B2-98C9-27A6D054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7BB6-0AEB-4D49-B2EC-CF9EDEEBE0AC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8B87-EB9F-4FC5-855C-2D8F6DFDE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2813-F682-45D0-A28B-DF84DDE72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83A168-6227-4C83-BF69-5D3FF82F48AA}"/>
              </a:ext>
            </a:extLst>
          </p:cNvPr>
          <p:cNvSpPr txBox="1"/>
          <p:nvPr/>
        </p:nvSpPr>
        <p:spPr>
          <a:xfrm>
            <a:off x="1738516" y="270549"/>
            <a:ext cx="9024237" cy="167834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              </a:t>
            </a:r>
            <a:r>
              <a:rPr kumimoji="0" lang="en-US" altLang="en-US" sz="14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Sri Adichunchanagiri Shikshana Trust(R)</a:t>
            </a:r>
            <a:br>
              <a:rPr kumimoji="0" lang="en-US" altLang="en-US" sz="1400" b="0" i="1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         </a:t>
            </a:r>
            <a:r>
              <a:rPr kumimoji="0" lang="en-US" altLang="en-US" sz="24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 J B Institute of Technology</a:t>
            </a:r>
            <a:endParaRPr kumimoji="0" lang="en-US" altLang="en-US" sz="17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        </a:t>
            </a:r>
            <a:r>
              <a:rPr kumimoji="0" lang="en-US" altLang="en-US" sz="2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Department of Electronics &amp; Communication Engineering</a:t>
            </a:r>
            <a:br>
              <a:rPr kumimoji="0" lang="en-US" altLang="en-US" sz="22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endParaRPr kumimoji="0" lang="en-US" sz="1700" b="0" i="0" u="none" strike="noStrike" kern="1200" cap="none" spc="5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Picture 9" descr="C:\Users\Mahantesh\Downloads\sjbit.jpg">
            <a:extLst>
              <a:ext uri="{FF2B5EF4-FFF2-40B4-BE49-F238E27FC236}">
                <a16:creationId xmlns:a16="http://schemas.microsoft.com/office/drawing/2014/main" id="{00B39151-F2D7-4C48-BEDE-2127BFC1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Mahantesh\Downloads\vtu.jpg">
            <a:extLst>
              <a:ext uri="{FF2B5EF4-FFF2-40B4-BE49-F238E27FC236}">
                <a16:creationId xmlns:a16="http://schemas.microsoft.com/office/drawing/2014/main" id="{BABBFA3D-D3CE-4D86-9BE2-84B376FB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C80ABA23-C0D4-4633-A78B-825C21FB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422" y="2404051"/>
            <a:ext cx="2821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 Mini project 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E1ACA-4E6A-49F7-A42E-1C51C16A8582}"/>
              </a:ext>
            </a:extLst>
          </p:cNvPr>
          <p:cNvSpPr txBox="1"/>
          <p:nvPr/>
        </p:nvSpPr>
        <p:spPr>
          <a:xfrm>
            <a:off x="1332774" y="2803935"/>
            <a:ext cx="10048875" cy="907941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FIRE ALERT SYSTEM USING KEIL µvision AND PROTEUS </a:t>
            </a:r>
            <a:endParaRPr kumimoji="0" lang="en-US" sz="2400" b="0" i="0" u="none" strike="noStrike" kern="10" cap="none" spc="0" normalizeH="0" baseline="0" noProof="0" dirty="0">
              <a:ln w="9525">
                <a:noFill/>
                <a:round/>
                <a:headEnd/>
                <a:tailEnd/>
              </a:ln>
              <a:solidFill>
                <a:srgbClr val="DAE3E3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DAE3E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 - 01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801AD-5192-41EB-93E4-E3C1BE2520F2}"/>
              </a:ext>
            </a:extLst>
          </p:cNvPr>
          <p:cNvSpPr txBox="1"/>
          <p:nvPr/>
        </p:nvSpPr>
        <p:spPr>
          <a:xfrm>
            <a:off x="1332774" y="3913126"/>
            <a:ext cx="259165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FA3A3">
                    <a:lumMod val="50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Presented 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59B95-544C-4E63-A022-002FBA8C16D6}"/>
              </a:ext>
            </a:extLst>
          </p:cNvPr>
          <p:cNvSpPr txBox="1"/>
          <p:nvPr/>
        </p:nvSpPr>
        <p:spPr>
          <a:xfrm>
            <a:off x="7099329" y="4400762"/>
            <a:ext cx="4702614" cy="14003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FA3A3">
                    <a:lumMod val="50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Under the guidance of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Mrs. UMA 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Assistant Professor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Dept. ECE, SJBIT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2955A-B188-4D6C-995D-7E4A306302CA}"/>
              </a:ext>
            </a:extLst>
          </p:cNvPr>
          <p:cNvSpPr txBox="1"/>
          <p:nvPr/>
        </p:nvSpPr>
        <p:spPr>
          <a:xfrm>
            <a:off x="1001617" y="4408497"/>
            <a:ext cx="5918301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FA3A3">
                    <a:lumMod val="50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Student’s name                            [USN]</a:t>
            </a:r>
          </a:p>
          <a:p>
            <a:pPr lvl="0" algn="just" defTabSz="457200">
              <a:spcAft>
                <a:spcPts val="600"/>
              </a:spcAft>
            </a:pPr>
            <a:r>
              <a:rPr lang="en-US" altLang="en-US" b="1" dirty="0">
                <a:latin typeface="Verdana" panose="020B0604030504040204" pitchFamily="34" charset="0"/>
              </a:rPr>
              <a:t>Nitin Nihal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 			               1JB18EC063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Verdana" panose="020B0604030504040204" pitchFamily="34" charset="0"/>
              </a:rPr>
              <a:t>Raj Kumar Singh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 	               1JB18EC076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Verdana" panose="020B0604030504040204" pitchFamily="34" charset="0"/>
              </a:rPr>
              <a:t>Sourav Chowdhary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	               1JB18EC095</a:t>
            </a:r>
            <a:endParaRPr lang="en-US" altLang="en-US" b="1" dirty="0">
              <a:latin typeface="Verdana" panose="020B060403050404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err="1">
                <a:latin typeface="Verdana" panose="020B0604030504040204" pitchFamily="34" charset="0"/>
              </a:rPr>
              <a:t>Swayambhu</a:t>
            </a:r>
            <a:r>
              <a:rPr lang="en-US" altLang="en-US" b="1" dirty="0">
                <a:latin typeface="Verdana" panose="020B0604030504040204" pitchFamily="34" charset="0"/>
              </a:rPr>
              <a:t> Mohan Shukla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 </a:t>
            </a:r>
            <a:r>
              <a:rPr lang="en-US" altLang="en-US" b="1" dirty="0">
                <a:latin typeface="Verdana" panose="020B0604030504040204" pitchFamily="34" charset="0"/>
              </a:rPr>
              <a:t>  1JB18EC100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615CC-DE07-4D50-8B89-56AFA18A498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02" y="1606133"/>
            <a:ext cx="1125416" cy="74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55D534-F352-43A6-A41A-C91522A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6257" y="6356349"/>
            <a:ext cx="297649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0E34B-31B3-46BC-8C74-60F6E190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t>1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0012-58E9-42B7-A0C8-CF190644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BUZZER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935C1F5-C194-418E-9386-33F32DA7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098" name="Picture 2" descr="Mini Piezo Buzzer">
            <a:extLst>
              <a:ext uri="{FF2B5EF4-FFF2-40B4-BE49-F238E27FC236}">
                <a16:creationId xmlns:a16="http://schemas.microsoft.com/office/drawing/2014/main" id="{48F12169-8ADE-4A9B-A4E1-06602BF1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708" y="63952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664F2-BD65-4978-8A5A-9177DD1E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E8FC-151F-446A-A125-66B269F0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9" descr="C:\Users\Mahantesh\Downloads\sjbit.jpg">
            <a:extLst>
              <a:ext uri="{FF2B5EF4-FFF2-40B4-BE49-F238E27FC236}">
                <a16:creationId xmlns:a16="http://schemas.microsoft.com/office/drawing/2014/main" id="{827D7DBF-3E41-4184-82CB-04EE0919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:\Users\Mahantesh\Downloads\vtu.jpg">
            <a:extLst>
              <a:ext uri="{FF2B5EF4-FFF2-40B4-BE49-F238E27FC236}">
                <a16:creationId xmlns:a16="http://schemas.microsoft.com/office/drawing/2014/main" id="{2252954D-C020-4D5B-B734-0F6DCDE5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176212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6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2F9A-F939-4D1D-9E1D-2017BCA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   KEY </a:t>
            </a:r>
            <a:r>
              <a:rPr lang="en-US" sz="5400">
                <a:solidFill>
                  <a:srgbClr val="FF0000"/>
                </a:solidFill>
              </a:rPr>
              <a:t>/    SENSOR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aiyam Smoke Detector Home Security Safety Fire Gas Detector Sensor System  Photoelectric Sensor to Check Fire or Burning: Amazon.in: Home Improvement">
            <a:extLst>
              <a:ext uri="{FF2B5EF4-FFF2-40B4-BE49-F238E27FC236}">
                <a16:creationId xmlns:a16="http://schemas.microsoft.com/office/drawing/2014/main" id="{47FBC2B8-30CC-40E6-A340-99ED75E6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6875" y="640080"/>
            <a:ext cx="555304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8DFC3-314B-4F45-85D2-2D4F1B42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1AF6-8630-48A4-9DC1-16567E08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124" name="Picture 4" descr="6x6x1 Push Button 4-Pin">
            <a:extLst>
              <a:ext uri="{FF2B5EF4-FFF2-40B4-BE49-F238E27FC236}">
                <a16:creationId xmlns:a16="http://schemas.microsoft.com/office/drawing/2014/main" id="{F43F7753-3EFD-4669-AD2C-3E05FC37B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5" y="34200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Mahantesh\Downloads\sjbit.jpg">
            <a:extLst>
              <a:ext uri="{FF2B5EF4-FFF2-40B4-BE49-F238E27FC236}">
                <a16:creationId xmlns:a16="http://schemas.microsoft.com/office/drawing/2014/main" id="{2EA50977-AE9C-4CD6-99BE-64ACBD79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01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:\Users\Mahantesh\Downloads\vtu.jpg">
            <a:extLst>
              <a:ext uri="{FF2B5EF4-FFF2-40B4-BE49-F238E27FC236}">
                <a16:creationId xmlns:a16="http://schemas.microsoft.com/office/drawing/2014/main" id="{223C54E7-58A9-4849-AD04-5F540071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64" y="136525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B15-38BF-4D2A-B43E-396E1B0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DIAGRAM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4E428C-04DD-4EEC-91F0-9194C7BD6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72" y="1910089"/>
            <a:ext cx="8441555" cy="40811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3A258-1B9F-47BC-83C6-DB932130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F123D-1811-4C14-A32B-ED35613C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9" descr="C:\Users\Mahantesh\Downloads\sjbit.jpg">
            <a:extLst>
              <a:ext uri="{FF2B5EF4-FFF2-40B4-BE49-F238E27FC236}">
                <a16:creationId xmlns:a16="http://schemas.microsoft.com/office/drawing/2014/main" id="{243E8518-62BD-4159-9E31-BCD43BBB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Users\Mahantesh\Downloads\vtu.jpg">
            <a:extLst>
              <a:ext uri="{FF2B5EF4-FFF2-40B4-BE49-F238E27FC236}">
                <a16:creationId xmlns:a16="http://schemas.microsoft.com/office/drawing/2014/main" id="{D62AC749-4317-4A5A-892C-BB123BA7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3F80-3312-4BD0-9F28-79D924F7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5631-B473-48BD-A5CC-388E4F67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One end of the switch is connected to the power supply and the other end is connected to the P1.0 of the 8051 microcontroller.</a:t>
            </a:r>
          </a:p>
          <a:p>
            <a:r>
              <a:rPr lang="en-US" dirty="0"/>
              <a:t>The lcd is connected to the microcontroller.</a:t>
            </a:r>
          </a:p>
          <a:p>
            <a:r>
              <a:rPr lang="en-US" dirty="0"/>
              <a:t>One end of the buzzer is connected to the ground and the other end is connected to P3.0 of the 8051 microcontroller.</a:t>
            </a:r>
          </a:p>
          <a:p>
            <a:r>
              <a:rPr lang="en-US" dirty="0"/>
              <a:t>The lcd currently displays the message fire alert system.</a:t>
            </a:r>
          </a:p>
          <a:p>
            <a:r>
              <a:rPr lang="en-US" dirty="0"/>
              <a:t> When the key is pressed the buzzer starts ringing and lcd displays the message that the fire has occurred 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2769-BAC2-4874-B3DA-50A841A9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C7D9C-A834-4750-BE9A-B50755F4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E2C1299A-A6E0-414A-AB66-FB3068AD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46BADED3-6ED2-47ED-8A99-E462EEE1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3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D87F-2208-4B18-B775-1BA19AFB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BC97-BA77-43F9-A93F-3A2664979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ADVANTAGES: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Early Fire Detection</a:t>
            </a:r>
          </a:p>
          <a:p>
            <a:r>
              <a:rPr lang="en-US" dirty="0"/>
              <a:t>Easy And Affordable</a:t>
            </a:r>
          </a:p>
          <a:p>
            <a:r>
              <a:rPr lang="en-US" dirty="0"/>
              <a:t>Low Maintenance</a:t>
            </a:r>
          </a:p>
          <a:p>
            <a:r>
              <a:rPr lang="en-US" dirty="0"/>
              <a:t> Reduce Property Damage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4480D-BBD7-4D8B-80CE-A5168D557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DISADVANTAGES: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Requires constant power supply.</a:t>
            </a:r>
          </a:p>
          <a:p>
            <a:r>
              <a:rPr lang="en-US" dirty="0"/>
              <a:t>Relatively high installation cost.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3AD4-33E4-4B3E-8202-E47FF2BA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1E2B-194D-4129-9A7C-D63FF231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C1B88191-9282-4EFB-9B66-A9ACCC71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Mahantesh\Downloads\sjbit.jpg">
            <a:extLst>
              <a:ext uri="{FF2B5EF4-FFF2-40B4-BE49-F238E27FC236}">
                <a16:creationId xmlns:a16="http://schemas.microsoft.com/office/drawing/2014/main" id="{C2BD24F6-46DF-4A9D-BD17-43E34C0D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8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A09C-DB57-46C5-8316-D4A5A6D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APPLICATIONS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0263-D53B-4FF1-9982-F142018C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211"/>
            <a:ext cx="10515600" cy="3499751"/>
          </a:xfrm>
        </p:spPr>
        <p:txBody>
          <a:bodyPr>
            <a:normAutofit/>
          </a:bodyPr>
          <a:lstStyle/>
          <a:p>
            <a:r>
              <a:rPr lang="en-US" sz="4000" dirty="0"/>
              <a:t>School, Hospital, Institutional and Industrial sites.</a:t>
            </a:r>
          </a:p>
          <a:p>
            <a:r>
              <a:rPr lang="en-US" sz="4000" dirty="0"/>
              <a:t>Factories, Houses.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91BC-58EC-499C-ACD0-FB60C434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8222E-EBA2-40C6-83AB-50293FDA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26332B70-B30F-4501-9472-DB212F84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25BCB917-89C8-43BE-A7B3-F12D4737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6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40A4-0558-4D1D-B6AB-029AFA36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1948-D34B-4778-AC91-B98F01EB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A fire </a:t>
            </a:r>
            <a:r>
              <a:rPr lang="en-US" dirty="0">
                <a:solidFill>
                  <a:srgbClr val="222222"/>
                </a:solidFill>
              </a:rPr>
              <a:t>alert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system has several devices working together to detect and warn people through visual and audio appliances software programming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dirty="0">
                <a:solidFill>
                  <a:srgbClr val="222222"/>
                </a:solidFill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</a:rPr>
              <a:t>lectronic circuits: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   can be designed for the fire based alarms and they provide very high efficiency 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   can be used for the security reasons.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Early fire detection is best achieved by the installation and maintenance of fire detection equipment in all rooms and areas of the house or building.</a:t>
            </a:r>
          </a:p>
          <a:p>
            <a:r>
              <a:rPr lang="en-US" dirty="0">
                <a:solidFill>
                  <a:srgbClr val="222222"/>
                </a:solidFill>
              </a:rPr>
              <a:t>W</a:t>
            </a:r>
            <a:r>
              <a:rPr lang="en-US" b="0" i="0" dirty="0">
                <a:solidFill>
                  <a:srgbClr val="222222"/>
                </a:solidFill>
                <a:effectLst/>
              </a:rPr>
              <a:t>e can evacuate the place as early as possible, and this could also help in finding an organized and safe way out.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979D3-2F01-408D-8530-E5357A5E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7390-D754-45B3-8B53-2A24930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C38FA8A9-F9AF-4692-9C0F-C369FD4F1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F32C8501-C9FA-4228-A1EF-0B192C55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98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A4BA-1E10-4D5C-A07D-C5637916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4491-D1B4-4A59-B4B6-7AD806FF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Fakrulradzi</a:t>
            </a:r>
            <a:r>
              <a:rPr lang="en-US" dirty="0"/>
              <a:t> Idris, </a:t>
            </a:r>
            <a:r>
              <a:rPr lang="en-US" dirty="0" err="1"/>
              <a:t>Norlezah</a:t>
            </a:r>
            <a:r>
              <a:rPr lang="en-US" dirty="0"/>
              <a:t> Hashim, , Ahmad </a:t>
            </a:r>
            <a:r>
              <a:rPr lang="en-US" dirty="0" err="1"/>
              <a:t>Fauzan</a:t>
            </a:r>
            <a:r>
              <a:rPr lang="en-US" dirty="0"/>
              <a:t> B. </a:t>
            </a:r>
            <a:r>
              <a:rPr lang="en-US" dirty="0" err="1"/>
              <a:t>Kadmin</a:t>
            </a:r>
            <a:r>
              <a:rPr lang="en-US" dirty="0"/>
              <a:t>,“Intelligent fire detection and alert system using </a:t>
            </a:r>
            <a:r>
              <a:rPr lang="en-US" dirty="0" err="1"/>
              <a:t>labView</a:t>
            </a:r>
            <a:r>
              <a:rPr lang="en-US" dirty="0"/>
              <a:t>”, in </a:t>
            </a:r>
            <a:r>
              <a:rPr lang="en-US" i="1" dirty="0"/>
              <a:t>International Journal of Electrical and Computer Engineering (IJECE), </a:t>
            </a:r>
            <a:r>
              <a:rPr lang="pt-BR" b="0" dirty="0"/>
              <a:t>Vol. 9, No. 3, June 2019, pp. 1842~1849</a:t>
            </a:r>
          </a:p>
          <a:p>
            <a:r>
              <a:rPr lang="de-DE" dirty="0"/>
              <a:t>Lei Zhang, and Gaofeng Wang “</a:t>
            </a:r>
            <a:r>
              <a:rPr lang="en-US" dirty="0"/>
              <a:t>Design and Implementation of Automatic Fire Alarm System based on Wireless Sensor Networks</a:t>
            </a:r>
            <a:r>
              <a:rPr lang="de-DE" dirty="0"/>
              <a:t>“, in </a:t>
            </a:r>
            <a:r>
              <a:rPr lang="en-US" i="1" dirty="0"/>
              <a:t>International Symposium on Information Processing, </a:t>
            </a:r>
            <a:r>
              <a:rPr lang="nb-NO" dirty="0"/>
              <a:t>August 21-23, 2009, pp. 410-413</a:t>
            </a:r>
          </a:p>
          <a:p>
            <a:r>
              <a:rPr lang="en-US" sz="2800" b="0" i="0" u="non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Faisal Saeed, Anand Paul, </a:t>
            </a:r>
            <a:r>
              <a:rPr lang="en-US" sz="28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Abdul Rehman “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IoT-Based Intelligent Modeling of Smart Home Environment for Fire Prevention and Safety” in </a:t>
            </a:r>
            <a:r>
              <a:rPr lang="en-US" sz="2800" b="0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J. Sens. Actuator </a:t>
            </a:r>
            <a:r>
              <a:rPr lang="en-US" sz="2800" b="0" i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Netw</a:t>
            </a:r>
            <a:r>
              <a:rPr lang="en-US" sz="2800" b="0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., 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7(1), 2018, 11</a:t>
            </a:r>
          </a:p>
          <a:p>
            <a:endParaRPr lang="en-US" b="0" i="1" dirty="0"/>
          </a:p>
          <a:p>
            <a:endParaRPr lang="en-US" b="0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7108F-C967-4D46-8B0E-82D14EC2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F6BC5-300B-4DBC-BD7D-4F4AC21E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287CF75C-DA80-4DC1-B707-A2FBE205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075D85E3-5814-4897-9378-7891112C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58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D1E1-86D3-4A50-887F-9B60B0C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270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7B1B-13DC-44A7-9E8E-18D6530FA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1FF67-B0FF-474C-B0BC-F86011D1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4F6F-01F1-4BE8-B713-60B49188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3D47EB51-530D-42FC-8469-727279E7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49FD6C3E-C1E6-4C6B-9334-9E024EA7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4DD620-9985-41A2-9C4F-741C92C2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71"/>
            <a:ext cx="10515600" cy="145501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1CDA3-B427-49AD-90E8-F4BCE62E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5170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Objective and scope</a:t>
            </a:r>
          </a:p>
          <a:p>
            <a:r>
              <a:rPr lang="en-US" dirty="0"/>
              <a:t>Software requirement</a:t>
            </a:r>
          </a:p>
          <a:p>
            <a:r>
              <a:rPr lang="en-US" dirty="0"/>
              <a:t>Components 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Application 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References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457D84-956E-47AA-8D3E-F9D4CBC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Dept of ECE, SJBIT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E742D-E035-4D28-938F-206E1268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9" descr="C:\Users\Mahantesh\Downloads\sjbit.jpg">
            <a:extLst>
              <a:ext uri="{FF2B5EF4-FFF2-40B4-BE49-F238E27FC236}">
                <a16:creationId xmlns:a16="http://schemas.microsoft.com/office/drawing/2014/main" id="{C0C1DB00-7BCD-4760-B7B8-6C7919CB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C:\Users\Mahantesh\Downloads\vtu.jpg">
            <a:extLst>
              <a:ext uri="{FF2B5EF4-FFF2-40B4-BE49-F238E27FC236}">
                <a16:creationId xmlns:a16="http://schemas.microsoft.com/office/drawing/2014/main" id="{D5C65CEF-1F46-45AD-AAA4-3973690D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76151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18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AB2BC0-CB81-4AC4-8C0E-FF16F1B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SJBIT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142E5-EB68-4314-9593-0965BB00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BD226-C9CE-4B8E-94E8-E1E70CFC1473}"/>
              </a:ext>
            </a:extLst>
          </p:cNvPr>
          <p:cNvSpPr txBox="1"/>
          <p:nvPr/>
        </p:nvSpPr>
        <p:spPr>
          <a:xfrm>
            <a:off x="4260915" y="416421"/>
            <a:ext cx="5967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+mj-lt"/>
              </a:rPr>
              <a:t>INTRODUCTION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935A-22B7-4572-BF90-15BAA4AC1CB7}"/>
              </a:ext>
            </a:extLst>
          </p:cNvPr>
          <p:cNvSpPr txBox="1"/>
          <p:nvPr/>
        </p:nvSpPr>
        <p:spPr>
          <a:xfrm>
            <a:off x="904973" y="2036190"/>
            <a:ext cx="10048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Fire Alert System plays a vital role in our daily life, it is necessary to have a device that ensures safety against dangerous fire accident.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It is easy to install, since it is compact in size and does not occupies much of space. We can design several fire alert system through using different concepts  and various components.</a:t>
            </a:r>
          </a:p>
        </p:txBody>
      </p:sp>
      <p:pic>
        <p:nvPicPr>
          <p:cNvPr id="7" name="Picture 9" descr="C:\Users\Mahantesh\Downloads\sjbit.jpg">
            <a:extLst>
              <a:ext uri="{FF2B5EF4-FFF2-40B4-BE49-F238E27FC236}">
                <a16:creationId xmlns:a16="http://schemas.microsoft.com/office/drawing/2014/main" id="{92B75BB8-F1B6-4AF6-8525-A3EE6D8DD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C:\Users\Mahantesh\Downloads\vtu.jpg">
            <a:extLst>
              <a:ext uri="{FF2B5EF4-FFF2-40B4-BE49-F238E27FC236}">
                <a16:creationId xmlns:a16="http://schemas.microsoft.com/office/drawing/2014/main" id="{2367FDAB-CFBE-4871-B799-A6D29E80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90753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4B4C-402A-48A5-9827-B7AB029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LITERATURE SURVEY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4D6510-6471-4579-A3FF-640159F65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018212"/>
              </p:ext>
            </p:extLst>
          </p:nvPr>
        </p:nvGraphicFramePr>
        <p:xfrm>
          <a:off x="838203" y="1618078"/>
          <a:ext cx="10515597" cy="473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23">
                  <a:extLst>
                    <a:ext uri="{9D8B030D-6E8A-4147-A177-3AD203B41FA5}">
                      <a16:colId xmlns:a16="http://schemas.microsoft.com/office/drawing/2014/main" val="3517155312"/>
                    </a:ext>
                  </a:extLst>
                </a:gridCol>
                <a:gridCol w="6293175">
                  <a:extLst>
                    <a:ext uri="{9D8B030D-6E8A-4147-A177-3AD203B41FA5}">
                      <a16:colId xmlns:a16="http://schemas.microsoft.com/office/drawing/2014/main" val="41513162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6104531"/>
                    </a:ext>
                  </a:extLst>
                </a:gridCol>
              </a:tblGrid>
              <a:tr h="601820">
                <a:tc>
                  <a:txBody>
                    <a:bodyPr/>
                    <a:lstStyle/>
                    <a:p>
                      <a:r>
                        <a:rPr lang="en-US" dirty="0"/>
                        <a:t>Sl.no.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Obtained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06440"/>
                  </a:ext>
                </a:extLst>
              </a:tr>
              <a:tr h="1066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Fakrulradzi</a:t>
                      </a:r>
                      <a:r>
                        <a:rPr lang="en-US" dirty="0"/>
                        <a:t> Idris, </a:t>
                      </a:r>
                      <a:r>
                        <a:rPr lang="en-US" dirty="0" err="1"/>
                        <a:t>Norlezah</a:t>
                      </a:r>
                      <a:r>
                        <a:rPr lang="en-US" dirty="0"/>
                        <a:t> Hashim, , Ahmad </a:t>
                      </a:r>
                      <a:r>
                        <a:rPr lang="en-US" dirty="0" err="1"/>
                        <a:t>Fauzan</a:t>
                      </a:r>
                      <a:r>
                        <a:rPr lang="en-US" dirty="0"/>
                        <a:t> B. </a:t>
                      </a:r>
                      <a:r>
                        <a:rPr lang="en-US" dirty="0" err="1"/>
                        <a:t>Kadmin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“Intelligent fire detection and alert system using </a:t>
                      </a:r>
                      <a:r>
                        <a:rPr lang="en-US" dirty="0" err="1"/>
                        <a:t>labView</a:t>
                      </a:r>
                      <a:r>
                        <a:rPr lang="en-US" dirty="0"/>
                        <a:t>”, in</a:t>
                      </a:r>
                    </a:p>
                    <a:p>
                      <a:r>
                        <a:rPr lang="en-US" i="1" dirty="0"/>
                        <a:t>International Journal of Electrical and Computer Engineering (IJECE) , </a:t>
                      </a:r>
                      <a:r>
                        <a:rPr lang="pt-BR" b="0" dirty="0"/>
                        <a:t>Vol. 9, No. 3, June 2019, pp. 1842~1849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provides the prototype of the intelligent fire detection and alert system and its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00454"/>
                  </a:ext>
                </a:extLst>
              </a:tr>
              <a:tr h="121037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 Zhang, and Gaofeng Wang “</a:t>
                      </a:r>
                      <a:r>
                        <a:rPr lang="en-US" dirty="0"/>
                        <a:t>Design and Implementation of Automatic Fire Alarm System based on Wireless Sensor Networks</a:t>
                      </a:r>
                      <a:r>
                        <a:rPr lang="de-DE" dirty="0"/>
                        <a:t>“, in </a:t>
                      </a:r>
                      <a:r>
                        <a:rPr lang="en-US" i="1" dirty="0"/>
                        <a:t>International Symposium on Information Processing, </a:t>
                      </a:r>
                      <a:r>
                        <a:rPr lang="nb-NO" dirty="0"/>
                        <a:t>August 21-23, 2009, pp. 410-413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The system can self-organize, real time monitor and report the smoke concentration and temperature in the surveillance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82240"/>
                  </a:ext>
                </a:extLst>
              </a:tr>
              <a:tr h="12103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Faisal Saeed, Anand Paul,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Abdul Rehman “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IoT-Based Intelligent Modeling of Smart Home Environment for Fire Prevention and Safety” in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Sens. Actuator 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7(1), 2018, 11</a:t>
                      </a:r>
                    </a:p>
                    <a:p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0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simulation results showed that the system is able to detect early fire, even when a sensor is not working, while keeping the energy consumption of the sensors at an acceptable level.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78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3D9C4-4DC5-4C08-B3AD-42376C5C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B5AEA-3445-4AF2-8EFA-331219D5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9" descr="C:\Users\Mahantesh\Downloads\sjbit.jpg">
            <a:extLst>
              <a:ext uri="{FF2B5EF4-FFF2-40B4-BE49-F238E27FC236}">
                <a16:creationId xmlns:a16="http://schemas.microsoft.com/office/drawing/2014/main" id="{05645CA9-24F5-483F-81FB-90112D95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C:\Users\Mahantesh\Downloads\vtu.jpg">
            <a:extLst>
              <a:ext uri="{FF2B5EF4-FFF2-40B4-BE49-F238E27FC236}">
                <a16:creationId xmlns:a16="http://schemas.microsoft.com/office/drawing/2014/main" id="{DC1AF832-F50B-4870-ADDC-2654BECC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E18A-EC93-4389-A25D-7F503B40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OBJECTIVE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6382-414E-478C-9DD5-57CF05D8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299"/>
            <a:ext cx="10515600" cy="3961664"/>
          </a:xfrm>
        </p:spPr>
        <p:txBody>
          <a:bodyPr/>
          <a:lstStyle/>
          <a:p>
            <a:r>
              <a:rPr lang="en-US" dirty="0"/>
              <a:t> The core objective of the project to design a system which can be used to prevent damage against fire accidents. </a:t>
            </a:r>
          </a:p>
          <a:p>
            <a:endParaRPr lang="en-US" dirty="0"/>
          </a:p>
          <a:p>
            <a:r>
              <a:rPr lang="en-US" dirty="0"/>
              <a:t>The scope is to give a visual output and sound confirmation that the fire has occurred.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5B1D9-210C-46A3-8AE9-D7E8E6C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1DBA5-876C-4AEC-81A0-757E2360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EA7A8873-C13D-4690-B91A-DAAA5F0E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CBEA9A02-18AF-4B67-BF9D-786D186F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15899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5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51C1-BEEA-4655-840A-C87A40FF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SOFTWARE REQUIREMENT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FCD4-4BD8-4F3C-82CF-E6DA2D3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5358-BB79-411F-A8F4-CBD86222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Keil (company) - Wikipedia">
            <a:extLst>
              <a:ext uri="{FF2B5EF4-FFF2-40B4-BE49-F238E27FC236}">
                <a16:creationId xmlns:a16="http://schemas.microsoft.com/office/drawing/2014/main" id="{5BD27135-BC31-45A8-ACB8-8A775A190C2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0" y="2752777"/>
            <a:ext cx="5181600" cy="17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teus Professional | Download [398 MB]">
            <a:extLst>
              <a:ext uri="{FF2B5EF4-FFF2-40B4-BE49-F238E27FC236}">
                <a16:creationId xmlns:a16="http://schemas.microsoft.com/office/drawing/2014/main" id="{5F23816C-15BB-4795-97A6-133FDB7A7E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085098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Mahantesh\Downloads\sjbit.jpg">
            <a:extLst>
              <a:ext uri="{FF2B5EF4-FFF2-40B4-BE49-F238E27FC236}">
                <a16:creationId xmlns:a16="http://schemas.microsoft.com/office/drawing/2014/main" id="{32E431E4-4FC9-48DF-B2E0-B365B633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" y="284162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:\Users\Mahantesh\Downloads\vtu.jpg">
            <a:extLst>
              <a:ext uri="{FF2B5EF4-FFF2-40B4-BE49-F238E27FC236}">
                <a16:creationId xmlns:a16="http://schemas.microsoft.com/office/drawing/2014/main" id="{B17941B5-5A17-4569-BDE8-4D27D120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44474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9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8021-D09F-4642-8E17-9954A201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COMPONENTS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br>
              <a:rPr lang="en-US" sz="7200" dirty="0">
                <a:solidFill>
                  <a:srgbClr val="FF0000"/>
                </a:solidFill>
              </a:rPr>
            </a:b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6ED56-03C3-4D69-8A83-724DB2A6A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11480-CCA3-40CE-8DEF-61FD3FC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4D3AF-CE37-467F-A6B5-0F02889F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75E812B7-6631-43E8-8CEB-3644F800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7949CC85-AF1B-4DA6-8EC9-AE729FB2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32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77ABB-62F5-48F8-A6EE-66BAC146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8051 MICROCONTROLLER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1877-1C4B-427A-B152-45B40542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7324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E955BD-7564-4B01-9FA9-35B61840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241" y="640080"/>
            <a:ext cx="457382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EA17-254D-43ED-BBC5-F0D42F5E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2A26-7F88-414A-B5E2-FBB1167B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2" name="Picture 4" descr="AT89C51 Microcontroller Pinout, Features &amp; Datasheet">
            <a:extLst>
              <a:ext uri="{FF2B5EF4-FFF2-40B4-BE49-F238E27FC236}">
                <a16:creationId xmlns:a16="http://schemas.microsoft.com/office/drawing/2014/main" id="{E98ACD42-0D5E-4556-8539-1A88F98D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16" y="3231095"/>
            <a:ext cx="2293757" cy="321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Mahantesh\Downloads\sjbit.jpg">
            <a:extLst>
              <a:ext uri="{FF2B5EF4-FFF2-40B4-BE49-F238E27FC236}">
                <a16:creationId xmlns:a16="http://schemas.microsoft.com/office/drawing/2014/main" id="{73FF11D5-18B3-47A8-9B9B-465759F7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C:\Users\Mahantesh\Downloads\vtu.jpg">
            <a:extLst>
              <a:ext uri="{FF2B5EF4-FFF2-40B4-BE49-F238E27FC236}">
                <a16:creationId xmlns:a16="http://schemas.microsoft.com/office/drawing/2014/main" id="{790F165B-D571-4DF5-B0F4-5B1F07E1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64" y="215899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9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DD826-3A7C-4CCD-9FDB-05A5D3A2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  LCD     SCREEN 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E0B1D1D-33ED-4EB9-A084-31EEEEAD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3074" name="Picture 2" descr="Programming LCD in 4 bit and 8 bit mode using 8051 - Gadgetronicx">
            <a:extLst>
              <a:ext uri="{FF2B5EF4-FFF2-40B4-BE49-F238E27FC236}">
                <a16:creationId xmlns:a16="http://schemas.microsoft.com/office/drawing/2014/main" id="{F7C59FD6-84AA-46DD-9B18-9D971B32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93279"/>
            <a:ext cx="6566154" cy="49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59303-922C-4D95-8420-76F9A00E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E47FF-E369-4AB1-8617-F586B285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0" name="Picture 9" descr="C:\Users\Mahantesh\Downloads\sjbit.jpg">
            <a:extLst>
              <a:ext uri="{FF2B5EF4-FFF2-40B4-BE49-F238E27FC236}">
                <a16:creationId xmlns:a16="http://schemas.microsoft.com/office/drawing/2014/main" id="{B69EFEFF-EDB2-48CE-B8E4-17D19219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8" y="78231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:\Users\Mahantesh\Downloads\vtu.jpg">
            <a:extLst>
              <a:ext uri="{FF2B5EF4-FFF2-40B4-BE49-F238E27FC236}">
                <a16:creationId xmlns:a16="http://schemas.microsoft.com/office/drawing/2014/main" id="{CB781653-3B60-4642-9EB1-29C4028E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973" y="136525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41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902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Times New Roman</vt:lpstr>
      <vt:lpstr>Verdana</vt:lpstr>
      <vt:lpstr>Office Theme</vt:lpstr>
      <vt:lpstr>PowerPoint Presentation</vt:lpstr>
      <vt:lpstr>CONTENTS</vt:lpstr>
      <vt:lpstr>PowerPoint Presentation</vt:lpstr>
      <vt:lpstr>LITERATURE SURVEY </vt:lpstr>
      <vt:lpstr>OBJECTIVE AND SCOPE </vt:lpstr>
      <vt:lpstr>SOFTWARE REQUIREMENT</vt:lpstr>
      <vt:lpstr>COMPONENTS  </vt:lpstr>
      <vt:lpstr>8051 MICROCONTROLLER</vt:lpstr>
      <vt:lpstr>  LCD     SCREEN </vt:lpstr>
      <vt:lpstr>BUZZER</vt:lpstr>
      <vt:lpstr>   KEY /    SENSOR</vt:lpstr>
      <vt:lpstr>BLOCK DIAGRAM </vt:lpstr>
      <vt:lpstr>METHODOLOGY </vt:lpstr>
      <vt:lpstr>ADVANTAGES AND DISADVANTAGES</vt:lpstr>
      <vt:lpstr>APPLICATIONS 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Nithya, ASST. PROFESSOR, ECE</dc:creator>
  <cp:lastModifiedBy>Swayambhu Shukla</cp:lastModifiedBy>
  <cp:revision>48</cp:revision>
  <dcterms:created xsi:type="dcterms:W3CDTF">2021-06-25T16:58:07Z</dcterms:created>
  <dcterms:modified xsi:type="dcterms:W3CDTF">2021-06-29T08:56:27Z</dcterms:modified>
</cp:coreProperties>
</file>