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7ffa5f9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7ffa5f9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c0204c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ac0204c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ac0204c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ac0204c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a53855b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a53855b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89cb95b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89cb95b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865a4b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865a4b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ac0204c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ac0204c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ac0204c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ac0204c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ac0204c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ac0204c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Load Dataset</a:t>
            </a:r>
            <a:r>
              <a:rPr lang="en">
                <a:solidFill>
                  <a:schemeClr val="dk1"/>
                </a:solidFill>
              </a:rPr>
              <a:t>: Read CSV file containing news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 Preprocessing</a:t>
            </a:r>
            <a:r>
              <a:rPr lang="en">
                <a:solidFill>
                  <a:schemeClr val="dk1"/>
                </a:solidFill>
              </a:rPr>
              <a:t>: Remove HTML tags, URLs, emojis, and punctuation; convert text to lowercase.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Handle Imbalance</a:t>
            </a:r>
            <a:r>
              <a:rPr lang="en">
                <a:solidFill>
                  <a:schemeClr val="dk1"/>
                </a:solidFill>
              </a:rPr>
              <a:t>: Group rare categories into 'Other' and compute class weights.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Tokenization</a:t>
            </a:r>
            <a:r>
              <a:rPr lang="en">
                <a:solidFill>
                  <a:schemeClr val="dk1"/>
                </a:solidFill>
              </a:rPr>
              <a:t>: Split content into tokens using word and sentence tokenization.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Stopword Removal</a:t>
            </a:r>
            <a:r>
              <a:rPr lang="en">
                <a:solidFill>
                  <a:schemeClr val="dk1"/>
                </a:solidFill>
              </a:rPr>
              <a:t>: Filter out common stopwords from the content.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Abbreviation Replacement</a:t>
            </a:r>
            <a:r>
              <a:rPr lang="en">
                <a:solidFill>
                  <a:schemeClr val="dk1"/>
                </a:solidFill>
              </a:rPr>
              <a:t>: Replace abbreviations with their full forms.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Train-Test Split</a:t>
            </a:r>
            <a:r>
              <a:rPr lang="en">
                <a:solidFill>
                  <a:schemeClr val="dk1"/>
                </a:solidFill>
              </a:rPr>
              <a:t>: Divide dataset into training and testing sets.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Creation</a:t>
            </a:r>
            <a:r>
              <a:rPr lang="en">
                <a:solidFill>
                  <a:schemeClr val="dk1"/>
                </a:solidFill>
              </a:rPr>
              <a:t>: Create a pipeline with Count Vectorizer and Multinomial Naive Bayes.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Training</a:t>
            </a:r>
            <a:r>
              <a:rPr lang="en">
                <a:solidFill>
                  <a:schemeClr val="dk1"/>
                </a:solidFill>
              </a:rPr>
              <a:t>: Fit the model using training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Evaluation</a:t>
            </a:r>
            <a:r>
              <a:rPr lang="en">
                <a:solidFill>
                  <a:schemeClr val="dk1"/>
                </a:solidFill>
              </a:rPr>
              <a:t>: Predict categories on test data and evaluate accuracy and classification report.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Hyperparameter Tuning</a:t>
            </a:r>
            <a:r>
              <a:rPr lang="en">
                <a:solidFill>
                  <a:schemeClr val="dk1"/>
                </a:solidFill>
              </a:rPr>
              <a:t>: Use Randomized Search CV to find the best hyperparameters.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Deployment</a:t>
            </a:r>
            <a:r>
              <a:rPr lang="en">
                <a:solidFill>
                  <a:schemeClr val="dk1"/>
                </a:solidFill>
              </a:rPr>
              <a:t>: Create a Gradio interface for user interaction and predictions.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a53855b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a53855b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Load Dataset</a:t>
            </a:r>
            <a:r>
              <a:rPr lang="en">
                <a:solidFill>
                  <a:schemeClr val="dk1"/>
                </a:solidFill>
              </a:rPr>
              <a:t>: Read CSV file containing news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 Preprocessing</a:t>
            </a:r>
            <a:r>
              <a:rPr lang="en">
                <a:solidFill>
                  <a:schemeClr val="dk1"/>
                </a:solidFill>
              </a:rPr>
              <a:t>: Remove HTML tags, URLs, emojis, and punctuation; convert text to lowercase.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Handle Imbalance</a:t>
            </a:r>
            <a:r>
              <a:rPr lang="en">
                <a:solidFill>
                  <a:schemeClr val="dk1"/>
                </a:solidFill>
              </a:rPr>
              <a:t>: Group rare categories into 'Other' and compute class weights.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Tokenization</a:t>
            </a:r>
            <a:r>
              <a:rPr lang="en">
                <a:solidFill>
                  <a:schemeClr val="dk1"/>
                </a:solidFill>
              </a:rPr>
              <a:t>: Split content into tokens using word and sentence tokenization.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Stopword Removal</a:t>
            </a:r>
            <a:r>
              <a:rPr lang="en">
                <a:solidFill>
                  <a:schemeClr val="dk1"/>
                </a:solidFill>
              </a:rPr>
              <a:t>: Filter out common stopwords from the content.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Abbreviation Replacement</a:t>
            </a:r>
            <a:r>
              <a:rPr lang="en">
                <a:solidFill>
                  <a:schemeClr val="dk1"/>
                </a:solidFill>
              </a:rPr>
              <a:t>: Replace abbreviations with their full forms.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Train-Test Split</a:t>
            </a:r>
            <a:r>
              <a:rPr lang="en">
                <a:solidFill>
                  <a:schemeClr val="dk1"/>
                </a:solidFill>
              </a:rPr>
              <a:t>: Divide dataset into training and testing sets.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Creation</a:t>
            </a:r>
            <a:r>
              <a:rPr lang="en">
                <a:solidFill>
                  <a:schemeClr val="dk1"/>
                </a:solidFill>
              </a:rPr>
              <a:t>: Create a pipeline with Count Vectorizer and Multinomial Naive Bayes.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Training</a:t>
            </a:r>
            <a:r>
              <a:rPr lang="en">
                <a:solidFill>
                  <a:schemeClr val="dk1"/>
                </a:solidFill>
              </a:rPr>
              <a:t>: Fit the model using training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Evaluation</a:t>
            </a:r>
            <a:r>
              <a:rPr lang="en">
                <a:solidFill>
                  <a:schemeClr val="dk1"/>
                </a:solidFill>
              </a:rPr>
              <a:t>: Predict categories on test data and evaluate accuracy and classification report.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Hyperparameter Tuning</a:t>
            </a:r>
            <a:r>
              <a:rPr lang="en">
                <a:solidFill>
                  <a:schemeClr val="dk1"/>
                </a:solidFill>
              </a:rPr>
              <a:t>: Use Randomized Search CV to find the best hyperparameters.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Deployment</a:t>
            </a:r>
            <a:r>
              <a:rPr lang="en">
                <a:solidFill>
                  <a:schemeClr val="dk1"/>
                </a:solidFill>
              </a:rPr>
              <a:t>: Create a Gradio interface for user interaction and predictions.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a53855b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a53855b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Load Dataset</a:t>
            </a:r>
            <a:r>
              <a:rPr lang="en">
                <a:solidFill>
                  <a:schemeClr val="dk1"/>
                </a:solidFill>
              </a:rPr>
              <a:t>: Read CSV file containing news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 Preprocessing</a:t>
            </a:r>
            <a:r>
              <a:rPr lang="en">
                <a:solidFill>
                  <a:schemeClr val="dk1"/>
                </a:solidFill>
              </a:rPr>
              <a:t>: Remove HTML tags, URLs, emojis, and punctuation; convert text to lowercase.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Handle Imbalance</a:t>
            </a:r>
            <a:r>
              <a:rPr lang="en">
                <a:solidFill>
                  <a:schemeClr val="dk1"/>
                </a:solidFill>
              </a:rPr>
              <a:t>: Group rare categories into 'Other' and compute class weights.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Tokenization</a:t>
            </a:r>
            <a:r>
              <a:rPr lang="en">
                <a:solidFill>
                  <a:schemeClr val="dk1"/>
                </a:solidFill>
              </a:rPr>
              <a:t>: Split content into tokens using word and sentence tokenization.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Stopword Removal</a:t>
            </a:r>
            <a:r>
              <a:rPr lang="en">
                <a:solidFill>
                  <a:schemeClr val="dk1"/>
                </a:solidFill>
              </a:rPr>
              <a:t>: Filter out common stopwords from the content.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Abbreviation Replacement</a:t>
            </a:r>
            <a:r>
              <a:rPr lang="en">
                <a:solidFill>
                  <a:schemeClr val="dk1"/>
                </a:solidFill>
              </a:rPr>
              <a:t>: Replace abbreviations with their full forms.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Train-Test Split</a:t>
            </a:r>
            <a:r>
              <a:rPr lang="en">
                <a:solidFill>
                  <a:schemeClr val="dk1"/>
                </a:solidFill>
              </a:rPr>
              <a:t>: Divide dataset into training and testing sets.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Creation</a:t>
            </a:r>
            <a:r>
              <a:rPr lang="en">
                <a:solidFill>
                  <a:schemeClr val="dk1"/>
                </a:solidFill>
              </a:rPr>
              <a:t>: Create a pipeline with Count Vectorizer and Multinomial Naive Bayes.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Training</a:t>
            </a:r>
            <a:r>
              <a:rPr lang="en">
                <a:solidFill>
                  <a:schemeClr val="dk1"/>
                </a:solidFill>
              </a:rPr>
              <a:t>: Fit the model using training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Evaluation</a:t>
            </a:r>
            <a:r>
              <a:rPr lang="en">
                <a:solidFill>
                  <a:schemeClr val="dk1"/>
                </a:solidFill>
              </a:rPr>
              <a:t>: Predict categories on test data and evaluate accuracy and classification report.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Hyperparameter Tuning</a:t>
            </a:r>
            <a:r>
              <a:rPr lang="en">
                <a:solidFill>
                  <a:schemeClr val="dk1"/>
                </a:solidFill>
              </a:rPr>
              <a:t>: Use Randomized Search CV to find the best hyperparameters.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Deployment</a:t>
            </a:r>
            <a:r>
              <a:rPr lang="en">
                <a:solidFill>
                  <a:schemeClr val="dk1"/>
                </a:solidFill>
              </a:rPr>
              <a:t>: Create a Gradio interface for user interaction and predictions.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ac0204c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ac0204c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Sure! Here are the explanations with NLP terminology: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Count Vectorization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Transforms text into a numerical representation using n-grams to create a document-term matrix based on word counts.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Multinomial Naive Bayes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generative probabilistic classifier that applies Bayes' theorem, assuming feature independence, suitable for multi-class text classification based on term frequencies.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Randomized Search CV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An optimization technique that explores hyperparameter combinations in the context of model training, particularly useful for tuning classifiers in text classification tasks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777275" y="1625200"/>
            <a:ext cx="78606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Sentiment</a:t>
            </a:r>
            <a:r>
              <a:rPr lang="en" sz="332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Analysis of Stocks via News Headlines</a:t>
            </a:r>
            <a:endParaRPr sz="332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404050" y="3017150"/>
            <a:ext cx="25131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17</a:t>
            </a:r>
            <a:r>
              <a:rPr lang="en" sz="17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Swayam Gaikwad</a:t>
            </a:r>
            <a:endParaRPr sz="17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24, Khyati Hegde</a:t>
            </a:r>
            <a:endParaRPr sz="17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45, Anjali Parwani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085200" y="490950"/>
            <a:ext cx="7860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Bookman Old Style"/>
                <a:ea typeface="Bookman Old Style"/>
                <a:cs typeface="Bookman Old Style"/>
                <a:sym typeface="Bookman Old Style"/>
              </a:rPr>
              <a:t>Vivekanand Education Society's Institute Of Technology</a:t>
            </a:r>
            <a:endParaRPr b="1" sz="11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Bookman Old Style"/>
                <a:ea typeface="Bookman Old Style"/>
                <a:cs typeface="Bookman Old Style"/>
                <a:sym typeface="Bookman Old Style"/>
              </a:rPr>
              <a:t>Address: Hashu Adwani Memorial Complex, Collector's Colony, Chembur, Mumbai, Maharashtra 400074</a:t>
            </a:r>
            <a:endParaRPr b="1" sz="11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25" y="333500"/>
            <a:ext cx="683575" cy="13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2366350" y="956000"/>
            <a:ext cx="4943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Department of Artificial Intelligence and Data Science</a:t>
            </a:r>
            <a:endParaRPr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19150" y="55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ookman Old Style"/>
                <a:ea typeface="Bookman Old Style"/>
                <a:cs typeface="Bookman Old Style"/>
                <a:sym typeface="Bookman Old Style"/>
              </a:rPr>
              <a:t>Output</a:t>
            </a:r>
            <a:endParaRPr sz="3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425" y="608975"/>
            <a:ext cx="4514700" cy="4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49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ookman Old Style"/>
                <a:ea typeface="Bookman Old Style"/>
                <a:cs typeface="Bookman Old Style"/>
                <a:sym typeface="Bookman Old Style"/>
              </a:rPr>
              <a:t>Visualizations</a:t>
            </a:r>
            <a:endParaRPr sz="3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50" y="1336425"/>
            <a:ext cx="3134800" cy="317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700" y="1599625"/>
            <a:ext cx="4885250" cy="281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19150" y="49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ookman Old Style"/>
                <a:ea typeface="Bookman Old Style"/>
                <a:cs typeface="Bookman Old Style"/>
                <a:sym typeface="Bookman Old Style"/>
              </a:rPr>
              <a:t>Visualizations</a:t>
            </a:r>
            <a:endParaRPr sz="3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75" y="1318450"/>
            <a:ext cx="4005526" cy="32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075" y="1318450"/>
            <a:ext cx="3913275" cy="32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ookman Old Style"/>
                <a:ea typeface="Bookman Old Style"/>
                <a:cs typeface="Bookman Old Style"/>
                <a:sym typeface="Bookman Old Style"/>
              </a:rPr>
              <a:t>Agenda</a:t>
            </a:r>
            <a:endParaRPr sz="3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659450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Introduction and Importance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Techniques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Architecture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Dataset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Web Scraping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Algorithms/Libraries Used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Output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Visualizations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49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ookman Old Style"/>
                <a:ea typeface="Bookman Old Style"/>
                <a:cs typeface="Bookman Old Style"/>
                <a:sym typeface="Bookman Old Style"/>
              </a:rPr>
              <a:t>Introduction And Importance</a:t>
            </a:r>
            <a:endParaRPr sz="3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373025"/>
            <a:ext cx="75057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rapid dissemination of information in today’s digital age, accurately assessing the emotional tone of market-related news is crucial for informed trading decisions.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project uses sentiment analysis to understand how the market reacts to company-specific news, aiming to provide insights that may influence stock performance predictions.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Accurate sentiment prediction helps identify market trends, manage risk, and personalize investment strategies, improving the overall decision-making process in financial markets.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49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ookman Old Style"/>
                <a:ea typeface="Bookman Old Style"/>
                <a:cs typeface="Bookman Old Style"/>
                <a:sym typeface="Bookman Old Style"/>
              </a:rPr>
              <a:t>Techniques</a:t>
            </a:r>
            <a:endParaRPr sz="3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373025"/>
            <a:ext cx="75057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Rule-Based Systems and Keyword Matching: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Early approaches to sentiment analysis primarily relied on predefined rules and keyword matching to categorize news as positive, negative, or neutral. 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Lexicon-Based Approach (VADER):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 this project, we leveraged the VADER (Valence Aware Dictionary and Sentiment Reasoner) model, a lexicon-based sentiment analysis tool. VADER is specifically designed for short texts, such as news headlines, and is sensitive to the nuances of financial language.</a:t>
            </a:r>
            <a:endParaRPr sz="23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49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ookman Old Style"/>
                <a:ea typeface="Bookman Old Style"/>
                <a:cs typeface="Bookman Old Style"/>
                <a:sym typeface="Bookman Old Style"/>
              </a:rPr>
              <a:t>Architecture</a:t>
            </a:r>
            <a:endParaRPr sz="3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1159800" y="1528525"/>
            <a:ext cx="1656300" cy="4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 Input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213600" y="2396713"/>
            <a:ext cx="1656300" cy="4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Stopwords Removal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213600" y="1528525"/>
            <a:ext cx="1656300" cy="4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Tokenization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3813725" y="1528525"/>
            <a:ext cx="1656300" cy="4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3813725" y="2396713"/>
            <a:ext cx="1656300" cy="4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Vectorization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1159800" y="2396725"/>
            <a:ext cx="1656300" cy="4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Load Pretrained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1159800" y="3378325"/>
            <a:ext cx="1656300" cy="4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Sentiment Classification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7"/>
          <p:cNvCxnSpPr>
            <a:stCxn id="156" idx="3"/>
            <a:endCxn id="159" idx="1"/>
          </p:cNvCxnSpPr>
          <p:nvPr/>
        </p:nvCxnSpPr>
        <p:spPr>
          <a:xfrm>
            <a:off x="2816100" y="1755175"/>
            <a:ext cx="99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>
            <a:stCxn id="159" idx="3"/>
            <a:endCxn id="158" idx="1"/>
          </p:cNvCxnSpPr>
          <p:nvPr/>
        </p:nvCxnSpPr>
        <p:spPr>
          <a:xfrm>
            <a:off x="5470025" y="1755175"/>
            <a:ext cx="7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>
            <a:stCxn id="158" idx="2"/>
            <a:endCxn id="157" idx="0"/>
          </p:cNvCxnSpPr>
          <p:nvPr/>
        </p:nvCxnSpPr>
        <p:spPr>
          <a:xfrm>
            <a:off x="7041750" y="1981825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>
            <a:stCxn id="157" idx="1"/>
            <a:endCxn id="160" idx="3"/>
          </p:cNvCxnSpPr>
          <p:nvPr/>
        </p:nvCxnSpPr>
        <p:spPr>
          <a:xfrm rot="10800000">
            <a:off x="5469900" y="2623363"/>
            <a:ext cx="7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>
            <a:stCxn id="160" idx="1"/>
            <a:endCxn id="161" idx="3"/>
          </p:cNvCxnSpPr>
          <p:nvPr/>
        </p:nvCxnSpPr>
        <p:spPr>
          <a:xfrm rot="10800000">
            <a:off x="2816225" y="2623363"/>
            <a:ext cx="99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>
            <a:stCxn id="161" idx="2"/>
            <a:endCxn id="162" idx="0"/>
          </p:cNvCxnSpPr>
          <p:nvPr/>
        </p:nvCxnSpPr>
        <p:spPr>
          <a:xfrm>
            <a:off x="1987950" y="2850025"/>
            <a:ext cx="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7"/>
          <p:cNvSpPr/>
          <p:nvPr/>
        </p:nvSpPr>
        <p:spPr>
          <a:xfrm>
            <a:off x="3813725" y="3378325"/>
            <a:ext cx="1656300" cy="4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Prediction(VADER)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213600" y="3378325"/>
            <a:ext cx="1656300" cy="4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Sentiment Labeling(Output)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7"/>
          <p:cNvCxnSpPr>
            <a:stCxn id="170" idx="1"/>
            <a:endCxn id="169" idx="3"/>
          </p:cNvCxnSpPr>
          <p:nvPr/>
        </p:nvCxnSpPr>
        <p:spPr>
          <a:xfrm rot="10800000">
            <a:off x="5469900" y="3604975"/>
            <a:ext cx="7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>
            <a:stCxn id="162" idx="3"/>
            <a:endCxn id="169" idx="1"/>
          </p:cNvCxnSpPr>
          <p:nvPr/>
        </p:nvCxnSpPr>
        <p:spPr>
          <a:xfrm>
            <a:off x="2816100" y="3604975"/>
            <a:ext cx="99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819150" y="49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ookman Old Style"/>
                <a:ea typeface="Bookman Old Style"/>
                <a:cs typeface="Bookman Old Style"/>
                <a:sym typeface="Bookman Old Style"/>
              </a:rPr>
              <a:t>Dataset</a:t>
            </a:r>
            <a:endParaRPr sz="3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819150" y="1373025"/>
            <a:ext cx="75057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News Articles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The dataset consists of financial news articles collected from various sources, providing insights into market trends and company performance.(HTML Files)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Categories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The news articles are categorized into topics such as stock performance, earnings, market predictions, and macroeconomic news.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Labels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Each article is labeled based on sentiment (positive, negative, neutral) for classification purposes.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819150" y="49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ookman Old Style"/>
                <a:ea typeface="Bookman Old Style"/>
                <a:cs typeface="Bookman Old Style"/>
                <a:sym typeface="Bookman Old Style"/>
              </a:rPr>
              <a:t>Web Scraping</a:t>
            </a:r>
            <a:endParaRPr sz="3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819150" y="1337800"/>
            <a:ext cx="75057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Finviz Scraping 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Financial data was scraped from </a:t>
            </a: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Finviz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a stock screener website that provides real-time market analysis, stock charts, and financial news.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The data gathered includes stock-related news, which is utilized for further sentiment analysis in predicting market movement.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819150" y="49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ookman Old Style"/>
                <a:ea typeface="Bookman Old Style"/>
                <a:cs typeface="Bookman Old Style"/>
                <a:sym typeface="Bookman Old Style"/>
              </a:rPr>
              <a:t>Web Scraping</a:t>
            </a:r>
            <a:endParaRPr sz="3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819150" y="1337800"/>
            <a:ext cx="75057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Tesla Web Scraping</a:t>
            </a:r>
            <a:endParaRPr b="1"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Specific web scraping was done on </a:t>
            </a: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Tesla-related news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from financial news sites and company blogs to collect sentiment around Tesla’s stock performance.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This data helps in understanding how news surrounding Tesla impacts its stock price, providing a case study for the model’s prediction capability.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19150" y="49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ookman Old Style"/>
                <a:ea typeface="Bookman Old Style"/>
                <a:cs typeface="Bookman Old Style"/>
                <a:sym typeface="Bookman Old Style"/>
              </a:rPr>
              <a:t>Algorithms/Libraries Used</a:t>
            </a:r>
            <a:endParaRPr sz="3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422600" y="1233525"/>
            <a:ext cx="79023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BeautifulSoup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For web scraping and parsing HTML content.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Count Vectorization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Transforms text into numerical representation for document-term matrix.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Multinomial Naive Bayes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A probabilistic classifier used for sentiment classification.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VADER Sentiment Analysis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Pretrained sentiment analysis model tailored for financial headlines.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Randomized Search CV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For hyperparameter tuning of models.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Bookman Old Style"/>
              <a:buChar char="●"/>
            </a:pPr>
            <a:r>
              <a:rPr b="1"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Matplotlib and Seaborn</a:t>
            </a:r>
            <a:r>
              <a:rPr lang="en" sz="17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For data visualization, particularly sentiment scores over time.</a:t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