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Varela Round"/>
      <p:regular r:id="rId22"/>
    </p:embeddedFont>
    <p:embeddedFont>
      <p:font typeface="Shadows Into Light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VarelaRound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ShadowsIn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9cec03654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9cec0365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9cec03654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9cec0365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9cec03654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9cec0365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9cec03654_0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9cec0365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9cec03654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9cec0365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9cec03654_0_1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9cec0365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9cec03654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9cec0365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9cec03654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9cec0365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9cec03654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9cec036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9cec03654_0_1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9cec0365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9cec0365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9cec036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9cec03654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9cec036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9cec03654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9cec0365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9cec03654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9cec036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9cec03654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9cec0365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9cec03654_0_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9cec036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yellow" type="title">
  <p:cSld name="TITLE">
    <p:bg>
      <p:bgPr>
        <a:solidFill>
          <a:schemeClr val="accen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04600" y="2161800"/>
            <a:ext cx="63348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103660" y="1178421"/>
            <a:ext cx="986085" cy="869309"/>
          </a:xfrm>
          <a:custGeom>
            <a:rect b="b" l="l" r="r" t="t"/>
            <a:pathLst>
              <a:path extrusionOk="0" h="52447" w="59251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" name="Google Shape;21;p4"/>
          <p:cNvSpPr/>
          <p:nvPr/>
        </p:nvSpPr>
        <p:spPr>
          <a:xfrm>
            <a:off x="4046425" y="1113850"/>
            <a:ext cx="1051090" cy="976914"/>
          </a:xfrm>
          <a:custGeom>
            <a:rect b="b" l="l" r="r" t="t"/>
            <a:pathLst>
              <a:path extrusionOk="0" h="58939" w="63157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▧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Google Shape;27;p5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Google Shape;34;p6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0148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4299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5845025" y="1427100"/>
            <a:ext cx="22974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▧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Google Shape;42;p7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120675" y="1149938"/>
            <a:ext cx="3060325" cy="11494"/>
          </a:xfrm>
          <a:custGeom>
            <a:rect b="b" l="l" r="r" t="t"/>
            <a:pathLst>
              <a:path extrusionOk="0" h="613" w="122413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Google Shape;47;p8"/>
          <p:cNvSpPr/>
          <p:nvPr/>
        </p:nvSpPr>
        <p:spPr>
          <a:xfrm>
            <a:off x="3068250" y="1183294"/>
            <a:ext cx="3226850" cy="11906"/>
          </a:xfrm>
          <a:custGeom>
            <a:rect b="b" l="l" r="r" t="t"/>
            <a:pathLst>
              <a:path extrusionOk="0" h="635" w="129074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980400" y="4120556"/>
            <a:ext cx="71832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979CB8"/>
              </a:buClr>
              <a:buSzPts val="1600"/>
              <a:buNone/>
              <a:defRPr sz="1600">
                <a:solidFill>
                  <a:srgbClr val="979CB8"/>
                </a:solidFill>
              </a:defRPr>
            </a:lvl1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79CB8"/>
                </a:solidFill>
              </a:defRPr>
            </a:lvl1pPr>
            <a:lvl2pPr lvl="1">
              <a:buNone/>
              <a:defRPr>
                <a:solidFill>
                  <a:srgbClr val="979CB8"/>
                </a:solidFill>
              </a:defRPr>
            </a:lvl2pPr>
            <a:lvl3pPr lvl="2">
              <a:buNone/>
              <a:defRPr>
                <a:solidFill>
                  <a:srgbClr val="979CB8"/>
                </a:solidFill>
              </a:defRPr>
            </a:lvl3pPr>
            <a:lvl4pPr lvl="3">
              <a:buNone/>
              <a:defRPr>
                <a:solidFill>
                  <a:srgbClr val="979CB8"/>
                </a:solidFill>
              </a:defRPr>
            </a:lvl4pPr>
            <a:lvl5pPr lvl="4">
              <a:buNone/>
              <a:defRPr>
                <a:solidFill>
                  <a:srgbClr val="979CB8"/>
                </a:solidFill>
              </a:defRPr>
            </a:lvl5pPr>
            <a:lvl6pPr lvl="5">
              <a:buNone/>
              <a:defRPr>
                <a:solidFill>
                  <a:srgbClr val="979CB8"/>
                </a:solidFill>
              </a:defRPr>
            </a:lvl6pPr>
            <a:lvl7pPr lvl="6">
              <a:buNone/>
              <a:defRPr>
                <a:solidFill>
                  <a:srgbClr val="979CB8"/>
                </a:solidFill>
              </a:defRPr>
            </a:lvl7pPr>
            <a:lvl8pPr lvl="7">
              <a:buNone/>
              <a:defRPr>
                <a:solidFill>
                  <a:srgbClr val="979CB8"/>
                </a:solidFill>
              </a:defRPr>
            </a:lvl8pPr>
            <a:lvl9pPr lvl="8">
              <a:buNone/>
              <a:defRPr>
                <a:solidFill>
                  <a:srgbClr val="979CB8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</a:t>
            </a:r>
            <a:endParaRPr/>
          </a:p>
        </p:txBody>
      </p:sp>
      <p:sp>
        <p:nvSpPr>
          <p:cNvPr id="59" name="Google Shape;59;p11"/>
          <p:cNvSpPr/>
          <p:nvPr/>
        </p:nvSpPr>
        <p:spPr>
          <a:xfrm rot="-3774511">
            <a:off x="2588275" y="1038066"/>
            <a:ext cx="316447" cy="1133981"/>
          </a:xfrm>
          <a:custGeom>
            <a:rect b="b" l="l" r="r" t="t"/>
            <a:pathLst>
              <a:path extrusionOk="0" h="89819" w="30959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60" name="Google Shape;60;p11"/>
          <p:cNvSpPr/>
          <p:nvPr/>
        </p:nvSpPr>
        <p:spPr>
          <a:xfrm>
            <a:off x="2496775" y="3413119"/>
            <a:ext cx="3153375" cy="25875"/>
          </a:xfrm>
          <a:custGeom>
            <a:rect b="b" l="l" r="r" t="t"/>
            <a:pathLst>
              <a:path extrusionOk="0" h="1380" w="126135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Google Shape;61;p11"/>
          <p:cNvSpPr/>
          <p:nvPr/>
        </p:nvSpPr>
        <p:spPr>
          <a:xfrm>
            <a:off x="2423800" y="3448933"/>
            <a:ext cx="3177700" cy="31069"/>
          </a:xfrm>
          <a:custGeom>
            <a:rect b="b" l="l" r="r" t="t"/>
            <a:pathLst>
              <a:path extrusionOk="0" h="1657" w="127108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2" name="Google Shape;62;p11"/>
          <p:cNvCxnSpPr/>
          <p:nvPr/>
        </p:nvCxnSpPr>
        <p:spPr>
          <a:xfrm flipH="1" rot="10800000">
            <a:off x="6029163" y="1689563"/>
            <a:ext cx="291900" cy="407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ash"/>
            <a:round/>
            <a:headEnd len="med" w="med" type="stealth"/>
            <a:tailEnd len="med" w="med" type="none"/>
          </a:ln>
        </p:spPr>
      </p:cxnSp>
      <p:sp>
        <p:nvSpPr>
          <p:cNvPr id="63" name="Google Shape;63;p11"/>
          <p:cNvSpPr/>
          <p:nvPr/>
        </p:nvSpPr>
        <p:spPr>
          <a:xfrm>
            <a:off x="5650149" y="1508700"/>
            <a:ext cx="1233817" cy="768825"/>
          </a:xfrm>
          <a:custGeom>
            <a:rect b="b" l="l" r="r" t="t"/>
            <a:pathLst>
              <a:path extrusionOk="0" h="41004" w="53808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Google Shape;64;p11"/>
          <p:cNvSpPr txBox="1"/>
          <p:nvPr>
            <p:ph type="ctrTitle"/>
          </p:nvPr>
        </p:nvSpPr>
        <p:spPr>
          <a:xfrm>
            <a:off x="5103395" y="4076844"/>
            <a:ext cx="3753000" cy="5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ctr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Narwhal Sentinels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1027950" y="517325"/>
            <a:ext cx="2384700" cy="384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Class Diagram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This diagram depicts the functions of </a:t>
            </a:r>
            <a:r>
              <a:rPr lang="en" sz="2000"/>
              <a:t>various modules in the system clearly.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00" y="873450"/>
            <a:ext cx="5267299" cy="35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078375" y="619056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TRAINING</a:t>
            </a:r>
            <a:endParaRPr b="1" u="sng">
              <a:solidFill>
                <a:srgbClr val="000000"/>
              </a:solidFill>
            </a:endParaRPr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▧"/>
            </a:pPr>
            <a:r>
              <a:rPr b="1" lang="en">
                <a:solidFill>
                  <a:srgbClr val="000000"/>
                </a:solidFill>
              </a:rPr>
              <a:t>INPUT</a:t>
            </a:r>
            <a:r>
              <a:rPr lang="en">
                <a:solidFill>
                  <a:srgbClr val="000000"/>
                </a:solidFill>
              </a:rPr>
              <a:t> : </a:t>
            </a:r>
            <a:r>
              <a:rPr i="1" lang="en">
                <a:solidFill>
                  <a:srgbClr val="000000"/>
                </a:solidFill>
              </a:rPr>
              <a:t>Training and testing data npy </a:t>
            </a:r>
            <a:r>
              <a:rPr i="1" lang="en">
                <a:solidFill>
                  <a:srgbClr val="000000"/>
                </a:solidFill>
              </a:rPr>
              <a:t>format.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▧"/>
            </a:pPr>
            <a:r>
              <a:rPr b="1" lang="en">
                <a:solidFill>
                  <a:srgbClr val="000000"/>
                </a:solidFill>
              </a:rPr>
              <a:t>OUTPUT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i="1" lang="en">
                <a:solidFill>
                  <a:srgbClr val="000000"/>
                </a:solidFill>
              </a:rPr>
              <a:t>Trained random forest classifier model.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1078375" y="619056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TRAINING</a:t>
            </a:r>
            <a:endParaRPr b="1" u="sng">
              <a:solidFill>
                <a:srgbClr val="000000"/>
              </a:solidFill>
            </a:endParaRPr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070325" y="1438991"/>
            <a:ext cx="7056300" cy="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▧"/>
            </a:pPr>
            <a:r>
              <a:rPr b="1" lang="en">
                <a:solidFill>
                  <a:srgbClr val="000000"/>
                </a:solidFill>
              </a:rPr>
              <a:t>Pseudocode: 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549125" y="2221715"/>
            <a:ext cx="70563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Start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Load training set from file calculate cross validation score.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Train random forest classifier load testing set from file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Calculate F1 score on testing set.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End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078375" y="619056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PLUGIN</a:t>
            </a:r>
            <a:endParaRPr b="1" u="sng">
              <a:solidFill>
                <a:srgbClr val="000000"/>
              </a:solidFill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▧"/>
            </a:pPr>
            <a:r>
              <a:rPr b="1" lang="en">
                <a:solidFill>
                  <a:srgbClr val="000000"/>
                </a:solidFill>
              </a:rPr>
              <a:t>INPUT</a:t>
            </a:r>
            <a:r>
              <a:rPr lang="en">
                <a:solidFill>
                  <a:srgbClr val="000000"/>
                </a:solidFill>
              </a:rPr>
              <a:t> : </a:t>
            </a:r>
            <a:r>
              <a:rPr i="1" lang="en">
                <a:solidFill>
                  <a:srgbClr val="000000"/>
                </a:solidFill>
              </a:rPr>
              <a:t>Website viewed by the user.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▧"/>
            </a:pPr>
            <a:r>
              <a:rPr b="1" lang="en">
                <a:solidFill>
                  <a:srgbClr val="000000"/>
                </a:solidFill>
              </a:rPr>
              <a:t>OUTPUT</a:t>
            </a:r>
            <a:r>
              <a:rPr lang="en">
                <a:solidFill>
                  <a:srgbClr val="000000"/>
                </a:solidFill>
              </a:rPr>
              <a:t>: </a:t>
            </a:r>
            <a:r>
              <a:rPr i="1" lang="en">
                <a:solidFill>
                  <a:srgbClr val="000000"/>
                </a:solidFill>
              </a:rPr>
              <a:t>Alert/Popup to the user.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550" y="2071325"/>
            <a:ext cx="1256650" cy="12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1123400" y="1732856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000000"/>
                </a:solidFill>
              </a:rPr>
              <a:t>Examples</a:t>
            </a:r>
            <a:r>
              <a:rPr b="1" lang="en" sz="7000"/>
              <a:t> </a:t>
            </a:r>
            <a:endParaRPr b="1" sz="7000"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949200" y="858600"/>
            <a:ext cx="2891100" cy="3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Victim was attempted to get phished by faking the paypal order.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50" y="567250"/>
            <a:ext cx="4517949" cy="40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949200" y="858600"/>
            <a:ext cx="2891100" cy="34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Victim was attempted to get phished by faking the netflix order.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hacker used </a:t>
            </a:r>
            <a:r>
              <a:rPr lang="en"/>
              <a:t>urgency inorder to easily phish the victim.</a:t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075" y="512350"/>
            <a:ext cx="4226026" cy="410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50" y="623525"/>
            <a:ext cx="7946000" cy="40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078375" y="619056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Understanding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▧"/>
            </a:pPr>
            <a:r>
              <a:rPr b="1" lang="en" sz="1500"/>
              <a:t>Phishing </a:t>
            </a:r>
            <a:r>
              <a:rPr lang="en" sz="1500"/>
              <a:t>is the </a:t>
            </a:r>
            <a:r>
              <a:rPr lang="en" sz="1500"/>
              <a:t>fraudulent</a:t>
            </a:r>
            <a:r>
              <a:rPr lang="en" sz="1500"/>
              <a:t> attempt to obtain </a:t>
            </a:r>
            <a:r>
              <a:rPr b="1" lang="en" sz="1500"/>
              <a:t>sensitive information </a:t>
            </a:r>
            <a:r>
              <a:rPr lang="en" sz="1500"/>
              <a:t>such as usernames, passwords, and credit card </a:t>
            </a:r>
            <a:r>
              <a:rPr lang="en" sz="1500"/>
              <a:t>details, often for </a:t>
            </a:r>
            <a:r>
              <a:rPr b="1" lang="en" sz="1500"/>
              <a:t>malicious reason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▧"/>
            </a:pPr>
            <a:r>
              <a:rPr lang="en" sz="1500"/>
              <a:t>It is typically carried out by </a:t>
            </a:r>
            <a:r>
              <a:rPr b="1" lang="en" sz="1500"/>
              <a:t>email spoofing</a:t>
            </a:r>
            <a:r>
              <a:rPr lang="en" sz="1500"/>
              <a:t> and it often directs users to enter personal information at a fake website, the looks of which are </a:t>
            </a:r>
            <a:r>
              <a:rPr b="1" lang="en" sz="1500"/>
              <a:t>identical to the legitimate site</a:t>
            </a:r>
            <a:r>
              <a:rPr lang="en" sz="1500"/>
              <a:t>, only differs in the URL.</a:t>
            </a:r>
            <a:endParaRPr/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650" y="3022225"/>
            <a:ext cx="5088451" cy="162565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2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00" y="548700"/>
            <a:ext cx="7979750" cy="41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009000" y="654225"/>
            <a:ext cx="2967251" cy="1321692"/>
          </a:xfrm>
          <a:custGeom>
            <a:rect b="b" l="l" r="r" t="t"/>
            <a:pathLst>
              <a:path extrusionOk="0" h="18251" w="19297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3563625" y="828200"/>
            <a:ext cx="503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Phishing Detection</a:t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 Implementation</a:t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87" name="Google Shape;87;p14"/>
          <p:cNvCxnSpPr/>
          <p:nvPr/>
        </p:nvCxnSpPr>
        <p:spPr>
          <a:xfrm flipH="1">
            <a:off x="2341525" y="1950000"/>
            <a:ext cx="739800" cy="54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/>
          <p:nvPr/>
        </p:nvCxnSpPr>
        <p:spPr>
          <a:xfrm>
            <a:off x="5778375" y="1985800"/>
            <a:ext cx="692100" cy="50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/>
          <p:nvPr/>
        </p:nvSpPr>
        <p:spPr>
          <a:xfrm>
            <a:off x="1589601" y="2710276"/>
            <a:ext cx="1336561" cy="707555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1876000" y="2756250"/>
            <a:ext cx="687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Server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Side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5778376" y="2710276"/>
            <a:ext cx="1336561" cy="707555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6047850" y="2756250"/>
            <a:ext cx="687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Client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Side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1052575" y="3883276"/>
            <a:ext cx="2577678" cy="761003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135050" y="3856700"/>
            <a:ext cx="687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 Round"/>
              <a:buChar char="-"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Directory Based </a:t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 Round"/>
              <a:buChar char="-"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Rule Based</a:t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Varela Round"/>
              <a:buChar char="-"/>
            </a:pPr>
            <a:r>
              <a:rPr lang="en" sz="1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ML Approach</a:t>
            </a:r>
            <a:endParaRPr sz="12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322150" y="3856701"/>
            <a:ext cx="2577678" cy="761003"/>
          </a:xfrm>
          <a:custGeom>
            <a:rect b="b" l="l" r="r" t="t"/>
            <a:pathLst>
              <a:path extrusionOk="0" h="20878" w="16863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575475" y="3955975"/>
            <a:ext cx="261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 Round"/>
              <a:buChar char="-"/>
            </a:pPr>
            <a:r>
              <a:rPr lang="en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Rule Based</a:t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arela Round"/>
              <a:buChar char="-"/>
            </a:pPr>
            <a:r>
              <a:rPr lang="en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ML Approach</a:t>
            </a:r>
            <a:endParaRPr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078375" y="424406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System</a:t>
            </a:r>
            <a:endParaRPr b="1"/>
          </a:p>
        </p:txBody>
      </p:sp>
      <p:sp>
        <p:nvSpPr>
          <p:cNvPr id="102" name="Google Shape;102;p15"/>
          <p:cNvSpPr txBox="1"/>
          <p:nvPr/>
        </p:nvSpPr>
        <p:spPr>
          <a:xfrm>
            <a:off x="1078375" y="1897513"/>
            <a:ext cx="31857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ML BASED APPROACH</a:t>
            </a:r>
            <a:endParaRPr sz="1200"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Real time detection of phishing websites discusses an approach based on features from only the URL of the website.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05670"/>
                </a:solidFill>
                <a:latin typeface="Varela Round"/>
                <a:ea typeface="Varela Round"/>
                <a:cs typeface="Varela Round"/>
                <a:sym typeface="Varela Round"/>
              </a:rPr>
              <a:t>They were able to come up with a detection mechanism that is capable of detecting various types of phishing attacks maintaining a low rate of false alarms.</a:t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896783" y="1897525"/>
            <a:ext cx="33249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3"/>
                </a:solidFill>
                <a:latin typeface="Varela Round"/>
                <a:ea typeface="Varela Round"/>
                <a:cs typeface="Varela Round"/>
                <a:sym typeface="Varela Round"/>
              </a:rPr>
              <a:t>DRAWBACKS</a:t>
            </a:r>
            <a:endParaRPr sz="1200">
              <a:solidFill>
                <a:schemeClr val="accent3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151575" y="4106169"/>
            <a:ext cx="6941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accent4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954675" y="104498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 Browser plugin that aims to detect </a:t>
            </a:r>
            <a:r>
              <a:rPr b="1" lang="en" sz="1900"/>
              <a:t>phishing</a:t>
            </a:r>
            <a:r>
              <a:rPr b="1" lang="en" sz="1900"/>
              <a:t> websites and warn the user.</a:t>
            </a:r>
            <a:endParaRPr b="1" sz="1900"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829450" y="2361900"/>
            <a:ext cx="2826000" cy="15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▧"/>
            </a:pPr>
            <a:r>
              <a:rPr lang="en" sz="1200"/>
              <a:t>The main disadvantage is that rule based </a:t>
            </a:r>
            <a:r>
              <a:rPr lang="en" sz="1200"/>
              <a:t>methods are usually not the best performers in terms of prediction quality. Other methods (Forests, SVM, deep-nets) tends to be better.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75" y="381525"/>
            <a:ext cx="8313674" cy="4514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4616775" y="1152500"/>
            <a:ext cx="454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348075" y="381525"/>
            <a:ext cx="46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arela Round"/>
                <a:ea typeface="Varela Round"/>
                <a:cs typeface="Varela Round"/>
                <a:sym typeface="Varela Round"/>
              </a:rPr>
              <a:t>System Architecture</a:t>
            </a:r>
            <a:endParaRPr b="1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109975" y="1373593"/>
            <a:ext cx="3266400" cy="12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 condition -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user visits a website and have plugin installed.</a:t>
            </a:r>
            <a:endParaRPr/>
          </a:p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4915550" y="1373592"/>
            <a:ext cx="31554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 condition -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user is warned in-case it is a phishing website.</a:t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38" y="2638100"/>
            <a:ext cx="5399726" cy="19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overall use case diagram of the entire system is shown in the figure.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user can install the plugin and then can continue his normal browsing behaviour.</a:t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25" y="1373600"/>
            <a:ext cx="4013250" cy="28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idx="2" type="body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 only needs to download the model once.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plugin will automatically check the browsing pages for phishing and warns the user for the same.</a:t>
            </a:r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 CASE DIAGRAM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25" y="1373600"/>
            <a:ext cx="4013250" cy="28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nculo template">
  <a:themeElements>
    <a:clrScheme name="Custom 347">
      <a:dk1>
        <a:srgbClr val="505670"/>
      </a:dk1>
      <a:lt1>
        <a:srgbClr val="FFFFFF"/>
      </a:lt1>
      <a:dk2>
        <a:srgbClr val="979CB8"/>
      </a:dk2>
      <a:lt2>
        <a:srgbClr val="EFF0F4"/>
      </a:lt2>
      <a:accent1>
        <a:srgbClr val="F9AC08"/>
      </a:accent1>
      <a:accent2>
        <a:srgbClr val="C48706"/>
      </a:accent2>
      <a:accent3>
        <a:srgbClr val="01ABCF"/>
      </a:accent3>
      <a:accent4>
        <a:srgbClr val="00839F"/>
      </a:accent4>
      <a:accent5>
        <a:srgbClr val="AACF20"/>
      </a:accent5>
      <a:accent6>
        <a:srgbClr val="EA3A68"/>
      </a:accent6>
      <a:hlink>
        <a:srgbClr val="50567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