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Franklin Gothic" pitchFamily="2" charset="0"/>
      <p:bold r:id="rId17"/>
    </p:embeddedFont>
    <p:embeddedFont>
      <p:font typeface="Libre Franklin"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6" d="100"/>
          <a:sy n="86" d="100"/>
        </p:scale>
        <p:origin x="70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11.fntdata"/><Relationship Id="rId20" Type="http://schemas.openxmlformats.org/officeDocument/2006/relationships/font" Target="fonts/font10.fntdata"/><Relationship Id="rId2" Type="http://schemas.openxmlformats.org/officeDocument/2006/relationships/theme" Target="theme/theme1.xml"/><Relationship Id="rId19" Type="http://schemas.openxmlformats.org/officeDocument/2006/relationships/font" Target="fonts/font9.fntdata"/><Relationship Id="rId18" Type="http://schemas.openxmlformats.org/officeDocument/2006/relationships/font" Target="fonts/font8.fntdata"/><Relationship Id="rId17" Type="http://schemas.openxmlformats.org/officeDocument/2006/relationships/font" Target="fonts/font7.fntdata"/><Relationship Id="rId16" Type="http://schemas.openxmlformats.org/officeDocument/2006/relationships/font" Target="fonts/font6.fntdata"/><Relationship Id="rId15" Type="http://schemas.openxmlformats.org/officeDocument/2006/relationships/font" Target="fonts/font5.fntdata"/><Relationship Id="rId14" Type="http://schemas.openxmlformats.org/officeDocument/2006/relationships/font" Target="fonts/font4.fntdata"/><Relationship Id="rId13" Type="http://schemas.openxmlformats.org/officeDocument/2006/relationships/font" Target="fonts/font3.fntdata"/><Relationship Id="rId12" Type="http://schemas.openxmlformats.org/officeDocument/2006/relationships/font" Target="fonts/font2.fntdata"/><Relationship Id="rId11" Type="http://schemas.openxmlformats.org/officeDocument/2006/relationships/font" Target="fonts/font1.fntdata"/><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388322" y="423933"/>
            <a:ext cx="11041678"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388620" y="1803400"/>
            <a:ext cx="11481435" cy="4924425"/>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b="1" dirty="0">
                <a:solidFill>
                  <a:schemeClr val="tx1"/>
                </a:solidFill>
                <a:latin typeface="Franklin Gothic"/>
                <a:ea typeface="Franklin Gothic"/>
                <a:cs typeface="Franklin Gothic"/>
                <a:sym typeface="Franklin Gothic"/>
              </a:rPr>
              <a:t>PSID:</a:t>
            </a:r>
            <a:r>
              <a:rPr lang="en-IN" altLang="en-US" b="1" dirty="0">
                <a:solidFill>
                  <a:schemeClr val="tx1"/>
                </a:solidFill>
                <a:latin typeface="Franklin Gothic"/>
                <a:ea typeface="Franklin Gothic"/>
                <a:cs typeface="Franklin Gothic"/>
                <a:sym typeface="Franklin Gothic"/>
              </a:rPr>
              <a:t> </a:t>
            </a:r>
            <a:r>
              <a:rPr lang="en-IN" altLang="en-US" dirty="0">
                <a:solidFill>
                  <a:schemeClr val="tx1"/>
                </a:solidFill>
                <a:latin typeface="Franklin Gothic"/>
                <a:ea typeface="Franklin Gothic"/>
                <a:cs typeface="Franklin Gothic"/>
                <a:sym typeface="Franklin Gothic"/>
              </a:rPr>
              <a:t> KVH-004</a:t>
            </a:r>
            <a:endParaRPr dirty="0">
              <a:solidFill>
                <a:schemeClr val="tx1"/>
              </a:solidFill>
            </a:endParaRPr>
          </a:p>
          <a:p>
            <a:pPr marL="0" lvl="0" indent="0" algn="l" rtl="0">
              <a:lnSpc>
                <a:spcPct val="90000"/>
              </a:lnSpc>
              <a:spcBef>
                <a:spcPts val="1000"/>
              </a:spcBef>
              <a:spcAft>
                <a:spcPts val="0"/>
              </a:spcAft>
              <a:buClr>
                <a:schemeClr val="lt2"/>
              </a:buClr>
              <a:buSzPts val="1800"/>
              <a:buNone/>
            </a:pPr>
            <a:r>
              <a:rPr lang="en-US" b="1" dirty="0">
                <a:solidFill>
                  <a:schemeClr val="tx1"/>
                </a:solidFill>
                <a:latin typeface="Franklin Gothic"/>
                <a:ea typeface="Franklin Gothic"/>
                <a:cs typeface="Franklin Gothic"/>
                <a:sym typeface="Franklin Gothic"/>
              </a:rPr>
              <a:t>   </a:t>
            </a:r>
            <a:br>
              <a:rPr lang="en-US" b="1" dirty="0">
                <a:solidFill>
                  <a:schemeClr val="tx1"/>
                </a:solidFill>
                <a:latin typeface="Franklin Gothic"/>
                <a:ea typeface="Franklin Gothic"/>
                <a:cs typeface="Franklin Gothic"/>
                <a:sym typeface="Franklin Gothic"/>
              </a:rPr>
            </a:br>
            <a:r>
              <a:rPr lang="en-US" b="1" dirty="0">
                <a:solidFill>
                  <a:schemeClr val="tx1"/>
                </a:solidFill>
                <a:latin typeface="Franklin Gothic"/>
                <a:ea typeface="Franklin Gothic"/>
                <a:cs typeface="Franklin Gothic"/>
                <a:sym typeface="Franklin Gothic"/>
              </a:rPr>
              <a:t>Problem Statement Title:</a:t>
            </a:r>
            <a:r>
              <a:rPr lang="en-IN" altLang="en-US" b="1" dirty="0">
                <a:solidFill>
                  <a:schemeClr val="tx1"/>
                </a:solidFill>
                <a:latin typeface="Franklin Gothic"/>
                <a:ea typeface="Franklin Gothic"/>
                <a:cs typeface="Franklin Gothic"/>
                <a:sym typeface="Franklin Gothic"/>
              </a:rPr>
              <a:t> </a:t>
            </a:r>
            <a:r>
              <a:rPr lang="en-IN" altLang="en-US" dirty="0">
                <a:solidFill>
                  <a:schemeClr val="tx1"/>
                </a:solidFill>
                <a:latin typeface="Franklin Gothic"/>
                <a:ea typeface="Franklin Gothic"/>
                <a:cs typeface="Franklin Gothic"/>
                <a:sym typeface="Franklin Gothic"/>
              </a:rPr>
              <a:t>Phishing Detection Solution</a:t>
            </a:r>
            <a:endParaRPr b="1" dirty="0">
              <a:solidFill>
                <a:schemeClr val="tx1"/>
              </a:solidFill>
            </a:endParaRPr>
          </a:p>
          <a:p>
            <a:pPr marL="0" lvl="0" indent="0" algn="l" rtl="0">
              <a:lnSpc>
                <a:spcPct val="90000"/>
              </a:lnSpc>
              <a:spcBef>
                <a:spcPts val="1000"/>
              </a:spcBef>
              <a:spcAft>
                <a:spcPts val="0"/>
              </a:spcAft>
              <a:buClr>
                <a:schemeClr val="lt2"/>
              </a:buClr>
              <a:buSzPts val="1800"/>
              <a:buNone/>
            </a:pPr>
            <a:br>
              <a:rPr lang="en-US" b="1" dirty="0">
                <a:solidFill>
                  <a:schemeClr val="tx1"/>
                </a:solidFill>
                <a:latin typeface="Franklin Gothic"/>
                <a:ea typeface="Franklin Gothic"/>
                <a:cs typeface="Franklin Gothic"/>
                <a:sym typeface="Franklin Gothic"/>
              </a:rPr>
            </a:br>
            <a:r>
              <a:rPr lang="en-US" b="1" dirty="0">
                <a:solidFill>
                  <a:schemeClr val="tx1"/>
                </a:solidFill>
                <a:latin typeface="Franklin Gothic"/>
                <a:ea typeface="Franklin Gothic"/>
                <a:cs typeface="Franklin Gothic"/>
                <a:sym typeface="Franklin Gothic"/>
              </a:rPr>
              <a:t>Team Name:</a:t>
            </a:r>
            <a:r>
              <a:rPr lang="en-IN" altLang="en-US" b="1" dirty="0">
                <a:solidFill>
                  <a:schemeClr val="tx1"/>
                </a:solidFill>
                <a:latin typeface="Franklin Gothic"/>
                <a:ea typeface="Franklin Gothic"/>
                <a:cs typeface="Franklin Gothic"/>
                <a:sym typeface="Franklin Gothic"/>
              </a:rPr>
              <a:t>  </a:t>
            </a:r>
            <a:r>
              <a:rPr lang="en-IN" altLang="en-US" dirty="0">
                <a:solidFill>
                  <a:schemeClr val="tx1"/>
                </a:solidFill>
                <a:latin typeface="Franklin Gothic"/>
                <a:ea typeface="Franklin Gothic"/>
                <a:cs typeface="Franklin Gothic"/>
                <a:sym typeface="Franklin Gothic"/>
              </a:rPr>
              <a:t>Narwhal Sentinels</a:t>
            </a:r>
            <a:endParaRPr b="1" dirty="0">
              <a:solidFill>
                <a:schemeClr val="tx1"/>
              </a:solidFill>
            </a:endParaRPr>
          </a:p>
          <a:p>
            <a:pPr marL="0" lvl="0" indent="0" algn="l" rtl="0">
              <a:lnSpc>
                <a:spcPct val="90000"/>
              </a:lnSpc>
              <a:spcBef>
                <a:spcPts val="1000"/>
              </a:spcBef>
              <a:spcAft>
                <a:spcPts val="0"/>
              </a:spcAft>
              <a:buClr>
                <a:schemeClr val="lt2"/>
              </a:buClr>
              <a:buSzPts val="1800"/>
              <a:buNone/>
            </a:pPr>
            <a:br>
              <a:rPr lang="en-US" b="1" dirty="0">
                <a:solidFill>
                  <a:schemeClr val="tx1"/>
                </a:solidFill>
                <a:latin typeface="Franklin Gothic"/>
                <a:ea typeface="Franklin Gothic"/>
                <a:cs typeface="Franklin Gothic"/>
                <a:sym typeface="Franklin Gothic"/>
              </a:rPr>
            </a:br>
            <a:r>
              <a:rPr lang="en-US" b="1" dirty="0">
                <a:solidFill>
                  <a:schemeClr val="tx1"/>
                </a:solidFill>
                <a:latin typeface="Franklin Gothic"/>
                <a:ea typeface="Franklin Gothic"/>
                <a:cs typeface="Franklin Gothic"/>
                <a:sym typeface="Franklin Gothic"/>
              </a:rPr>
              <a:t>Team Leader Name:</a:t>
            </a:r>
            <a:r>
              <a:rPr lang="en-IN" altLang="en-US" b="1" dirty="0">
                <a:solidFill>
                  <a:schemeClr val="tx1"/>
                </a:solidFill>
                <a:latin typeface="Franklin Gothic"/>
                <a:ea typeface="Franklin Gothic"/>
                <a:cs typeface="Franklin Gothic"/>
                <a:sym typeface="Franklin Gothic"/>
              </a:rPr>
              <a:t> </a:t>
            </a:r>
            <a:r>
              <a:rPr lang="en-IN" altLang="en-US" dirty="0">
                <a:solidFill>
                  <a:schemeClr val="tx1"/>
                </a:solidFill>
                <a:latin typeface="Franklin Gothic"/>
                <a:ea typeface="Franklin Gothic"/>
                <a:cs typeface="Franklin Gothic"/>
                <a:sym typeface="Franklin Gothic"/>
              </a:rPr>
              <a:t>Swayam Tejas Padhy</a:t>
            </a:r>
            <a:endParaRPr b="1" dirty="0">
              <a:solidFill>
                <a:schemeClr val="tx1"/>
              </a:solidFill>
            </a:endParaRPr>
          </a:p>
          <a:p>
            <a:pPr marL="0" lvl="0" indent="0" algn="l" rtl="0">
              <a:lnSpc>
                <a:spcPct val="90000"/>
              </a:lnSpc>
              <a:spcBef>
                <a:spcPts val="1000"/>
              </a:spcBef>
              <a:spcAft>
                <a:spcPts val="0"/>
              </a:spcAft>
              <a:buClr>
                <a:schemeClr val="lt2"/>
              </a:buClr>
              <a:buSzPts val="1800"/>
              <a:buNone/>
            </a:pPr>
            <a:br>
              <a:rPr lang="en-US" b="1" dirty="0">
                <a:solidFill>
                  <a:schemeClr val="tx1"/>
                </a:solidFill>
                <a:latin typeface="Franklin Gothic"/>
                <a:ea typeface="Franklin Gothic"/>
                <a:cs typeface="Franklin Gothic"/>
                <a:sym typeface="Franklin Gothic"/>
              </a:rPr>
            </a:br>
            <a:r>
              <a:rPr lang="en-US" b="1" dirty="0">
                <a:solidFill>
                  <a:schemeClr val="tx1"/>
                </a:solidFill>
                <a:latin typeface="Franklin Gothic"/>
                <a:ea typeface="Franklin Gothic"/>
                <a:cs typeface="Franklin Gothic"/>
                <a:sym typeface="Franklin Gothic"/>
              </a:rPr>
              <a:t>Institute Code (AISHE):</a:t>
            </a:r>
            <a:r>
              <a:rPr lang="en-IN" altLang="en-US" b="1" dirty="0">
                <a:solidFill>
                  <a:schemeClr val="tx1"/>
                </a:solidFill>
                <a:latin typeface="Franklin Gothic"/>
                <a:ea typeface="Franklin Gothic"/>
                <a:cs typeface="Franklin Gothic"/>
                <a:sym typeface="Franklin Gothic"/>
              </a:rPr>
              <a:t> </a:t>
            </a:r>
            <a:r>
              <a:rPr lang="en-IN" altLang="en-US" dirty="0">
                <a:solidFill>
                  <a:schemeClr val="tx1"/>
                </a:solidFill>
                <a:latin typeface="Franklin Gothic"/>
                <a:ea typeface="Franklin Gothic"/>
                <a:cs typeface="Franklin Gothic"/>
                <a:sym typeface="Franklin Gothic"/>
              </a:rPr>
              <a:t> C-7252</a:t>
            </a:r>
            <a:endParaRPr lang="en-IN" altLang="en-US" b="1" dirty="0">
              <a:solidFill>
                <a:schemeClr val="tx1"/>
              </a:solidFill>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b="1" dirty="0">
                <a:solidFill>
                  <a:schemeClr val="tx1"/>
                </a:solidFill>
                <a:latin typeface="Franklin Gothic"/>
                <a:ea typeface="Franklin Gothic"/>
                <a:cs typeface="Franklin Gothic"/>
                <a:sym typeface="Franklin Gothic"/>
              </a:rPr>
            </a:br>
            <a:r>
              <a:rPr lang="en-US" b="1" dirty="0">
                <a:solidFill>
                  <a:schemeClr val="tx1"/>
                </a:solidFill>
                <a:latin typeface="Franklin Gothic"/>
                <a:ea typeface="Franklin Gothic"/>
                <a:cs typeface="Franklin Gothic"/>
                <a:sym typeface="Franklin Gothic"/>
              </a:rPr>
              <a:t>Institute Name:</a:t>
            </a:r>
            <a:r>
              <a:rPr lang="en-IN" altLang="en-US" b="1" dirty="0">
                <a:solidFill>
                  <a:schemeClr val="tx1"/>
                </a:solidFill>
                <a:latin typeface="Franklin Gothic"/>
                <a:ea typeface="Franklin Gothic"/>
                <a:cs typeface="Franklin Gothic"/>
                <a:sym typeface="Franklin Gothic"/>
              </a:rPr>
              <a:t> </a:t>
            </a:r>
            <a:r>
              <a:rPr lang="en-IN" altLang="en-US" dirty="0">
                <a:solidFill>
                  <a:schemeClr val="tx1"/>
                </a:solidFill>
                <a:latin typeface="Franklin Gothic"/>
                <a:ea typeface="Franklin Gothic"/>
                <a:cs typeface="Franklin Gothic"/>
                <a:sym typeface="Franklin Gothic"/>
              </a:rPr>
              <a:t>Manipal Institute of Technology, Manipal</a:t>
            </a:r>
            <a:endParaRPr lang="en-IN" altLang="en-US" b="1" dirty="0">
              <a:solidFill>
                <a:schemeClr val="tx1"/>
              </a:solidFill>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b="1" dirty="0">
              <a:solidFill>
                <a:schemeClr val="tx1"/>
              </a:solidFill>
              <a:latin typeface="Franklin Gothic"/>
              <a:ea typeface="Franklin Gothic"/>
              <a:cs typeface="Franklin Gothic"/>
              <a:sym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0" y="0"/>
            <a:ext cx="12192000" cy="717550"/>
          </a:xfrm>
          <a:prstGeom prst="rect">
            <a:avLst/>
          </a:prstGeom>
          <a:noFill/>
          <a:ln>
            <a:noFill/>
          </a:ln>
        </p:spPr>
        <p:txBody>
          <a:bodyPr spcFirstLastPara="1" wrap="square" lIns="0" tIns="0" rIns="0" bIns="0" anchor="b" anchorCtr="0">
            <a:normAutofit fontScale="90000"/>
          </a:bodyPr>
          <a:lstStyle/>
          <a:p>
            <a:pPr marL="0" lvl="0" indent="0" algn="ctr"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0" y="717550"/>
            <a:ext cx="7252970" cy="614045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00000"/>
              </a:lnSpc>
              <a:spcBef>
                <a:spcPts val="1000"/>
              </a:spcBef>
              <a:spcAft>
                <a:spcPts val="0"/>
              </a:spcAft>
              <a:buClr>
                <a:schemeClr val="dk1"/>
              </a:buClr>
              <a:buSzPts val="1600"/>
              <a:buFont typeface="Noto Sans Symbols" panose="020B0502040504020204"/>
            </a:pPr>
            <a:r>
              <a:rPr lang="en-IN" altLang="en-US" sz="2000" b="1" u="sng" dirty="0"/>
              <a:t>Project Details</a:t>
            </a:r>
            <a:r>
              <a:rPr lang="en-US" dirty="0"/>
              <a:t> </a:t>
            </a:r>
            <a:endParaRPr lang="en-US" dirty="0"/>
          </a:p>
          <a:p>
            <a:pPr marL="342900" lvl="0" indent="-342900" algn="l" rtl="0">
              <a:lnSpc>
                <a:spcPct val="100000"/>
              </a:lnSpc>
              <a:spcBef>
                <a:spcPts val="1000"/>
              </a:spcBef>
              <a:spcAft>
                <a:spcPts val="0"/>
              </a:spcAft>
              <a:buClr>
                <a:schemeClr val="dk1"/>
              </a:buClr>
              <a:buSzPts val="1600"/>
              <a:buFont typeface="Noto Sans Symbols" panose="020B0502040504020204"/>
              <a:buAutoNum type="arabicPeriod"/>
            </a:pPr>
            <a:r>
              <a:rPr lang="en-IN" dirty="0"/>
              <a:t>Our Project’s main ambition is to bring AI powered phishing detection solution to every layman such that they can use this without worrying about their device specifications.</a:t>
            </a:r>
            <a:endParaRPr lang="en-IN" dirty="0"/>
          </a:p>
          <a:p>
            <a:pPr marL="342900" lvl="0" indent="-342900" algn="l" rtl="0">
              <a:lnSpc>
                <a:spcPct val="100000"/>
              </a:lnSpc>
              <a:spcBef>
                <a:spcPts val="1000"/>
              </a:spcBef>
              <a:spcAft>
                <a:spcPts val="0"/>
              </a:spcAft>
              <a:buClr>
                <a:schemeClr val="dk1"/>
              </a:buClr>
              <a:buSzPts val="1600"/>
              <a:buFont typeface="Noto Sans Symbols" panose="020B0502040504020204"/>
              <a:buAutoNum type="arabicPeriod"/>
            </a:pPr>
            <a:r>
              <a:rPr lang="en-IN" dirty="0"/>
              <a:t>This solution is divided into two parts - backend and the frontend that co-exist with each other.</a:t>
            </a:r>
            <a:endParaRPr lang="en-IN" dirty="0"/>
          </a:p>
          <a:p>
            <a:pPr marL="342900" lvl="0" indent="-342900" algn="l" rtl="0">
              <a:lnSpc>
                <a:spcPct val="100000"/>
              </a:lnSpc>
              <a:spcBef>
                <a:spcPts val="1000"/>
              </a:spcBef>
              <a:spcAft>
                <a:spcPts val="0"/>
              </a:spcAft>
              <a:buClr>
                <a:schemeClr val="dk1"/>
              </a:buClr>
              <a:buSzPts val="1600"/>
              <a:buFont typeface="Noto Sans Symbols" panose="020B0502040504020204"/>
              <a:buAutoNum type="arabicPeriod"/>
            </a:pPr>
            <a:r>
              <a:rPr lang="en-IN" dirty="0"/>
              <a:t>The backend will remain in a web server. Here Arff datasets will be preprocessed and features and attributes of the dataset are extracted into a numpy array.This array is then fed into the random forest classifier which in turn creates the trained model.This trained model in the form of a JSON fle is hosted on the server for users to download into their devices.In future iterations we will create a reporting systems in which users can report a phishing site (after which that site’s data will be fed into our model).</a:t>
            </a:r>
            <a:endParaRPr lang="en-IN" dirty="0"/>
          </a:p>
          <a:p>
            <a:pPr marL="342900" lvl="0" indent="-342900" algn="l" rtl="0">
              <a:lnSpc>
                <a:spcPct val="100000"/>
              </a:lnSpc>
              <a:spcBef>
                <a:spcPts val="1000"/>
              </a:spcBef>
              <a:spcAft>
                <a:spcPts val="0"/>
              </a:spcAft>
              <a:buClr>
                <a:schemeClr val="dk1"/>
              </a:buClr>
              <a:buSzPts val="1600"/>
              <a:buFont typeface="Noto Sans Symbols" panose="020B0502040504020204"/>
              <a:buAutoNum type="arabicPeriod"/>
            </a:pPr>
            <a:r>
              <a:rPr lang="en-IN" dirty="0"/>
              <a:t>The frontend is a web plugin installed on the user’s device . On the first run it will download the cached model from our web server. Then everytime a site opens, it will extract the site’s features and then use the model to figure out if it is a phishing site or not. Appropriately it will show a popup on the user’s browser.</a:t>
            </a:r>
            <a:endParaRPr lang="en-IN" dirty="0"/>
          </a:p>
          <a:p>
            <a:pPr marL="342900" lvl="0" indent="-342900" algn="l" rtl="0">
              <a:lnSpc>
                <a:spcPct val="100000"/>
              </a:lnSpc>
              <a:spcBef>
                <a:spcPts val="1000"/>
              </a:spcBef>
              <a:spcAft>
                <a:spcPts val="0"/>
              </a:spcAft>
              <a:buClr>
                <a:schemeClr val="dk1"/>
              </a:buClr>
              <a:buSzPts val="1600"/>
              <a:buFont typeface="Noto Sans Symbols" panose="020B0502040504020204"/>
              <a:buAutoNum type="arabicPeriod"/>
            </a:pPr>
            <a:r>
              <a:rPr lang="en-IN" dirty="0"/>
              <a:t>Our model currently has an accuracy score of 94.7401%.We are using a dataset created by UCI which has 30 different attributes and over 2456 instances of data. </a:t>
            </a:r>
            <a:endParaRPr lang="en-IN" dirty="0"/>
          </a:p>
          <a:p>
            <a:pPr marL="342900" lvl="0" indent="-342900" algn="l" rtl="0">
              <a:lnSpc>
                <a:spcPct val="100000"/>
              </a:lnSpc>
              <a:spcBef>
                <a:spcPts val="1000"/>
              </a:spcBef>
              <a:spcAft>
                <a:spcPts val="0"/>
              </a:spcAft>
              <a:buClr>
                <a:schemeClr val="dk1"/>
              </a:buClr>
              <a:buSzPts val="1600"/>
              <a:buFont typeface="Noto Sans Symbols" panose="020B0502040504020204"/>
              <a:buAutoNum type="arabicPeriod"/>
            </a:pPr>
            <a:endParaRPr lang="en-IN" dirty="0"/>
          </a:p>
          <a:p>
            <a:pPr marL="0" lvl="0" indent="0" algn="l" rtl="0">
              <a:lnSpc>
                <a:spcPct val="100000"/>
              </a:lnSpc>
              <a:spcBef>
                <a:spcPts val="1000"/>
              </a:spcBef>
              <a:spcAft>
                <a:spcPts val="0"/>
              </a:spcAft>
              <a:buClr>
                <a:schemeClr val="dk1"/>
              </a:buClr>
              <a:buSzPts val="1600"/>
              <a:buFont typeface="Noto Sans Symbols" panose="020B0502040504020204"/>
            </a:pPr>
            <a:endParaRPr dirty="0"/>
          </a:p>
          <a:p>
            <a:pPr marL="285750" lvl="0" indent="-184150" algn="l" rtl="0">
              <a:lnSpc>
                <a:spcPct val="100000"/>
              </a:lnSpc>
              <a:spcBef>
                <a:spcPts val="1000"/>
              </a:spcBef>
              <a:spcAft>
                <a:spcPts val="0"/>
              </a:spcAft>
              <a:buClr>
                <a:schemeClr val="dk1"/>
              </a:buClr>
              <a:buSzPts val="1600"/>
              <a:buFont typeface="Noto Sans Symbols" panose="020B0502040504020204"/>
              <a:buNone/>
            </a:pPr>
            <a:endParaRPr dirty="0"/>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22" name="Google Shape;222;p2"/>
          <p:cNvSpPr txBox="1"/>
          <p:nvPr/>
        </p:nvSpPr>
        <p:spPr>
          <a:xfrm>
            <a:off x="7378065" y="3667760"/>
            <a:ext cx="4813300" cy="319024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2"/>
              </a:buClr>
              <a:buSzPts val="1800"/>
              <a:buFont typeface="Arial"/>
              <a:buNone/>
            </a:pPr>
            <a:r>
              <a:rPr lang="en-US" sz="1800" b="1" i="0" u="sng" dirty="0">
                <a:solidFill>
                  <a:schemeClr val="tx1"/>
                </a:solidFill>
                <a:latin typeface="Franklin Gothic"/>
                <a:ea typeface="Franklin Gothic"/>
                <a:cs typeface="Franklin Gothic"/>
                <a:sym typeface="Franklin Gothic"/>
              </a:rPr>
              <a:t>Technology stack</a:t>
            </a:r>
            <a:endParaRPr b="1" u="sng" dirty="0"/>
          </a:p>
          <a:p>
            <a:pPr marL="342900" marR="0" lvl="0" indent="-342900" algn="l" rtl="0">
              <a:lnSpc>
                <a:spcPct val="100000"/>
              </a:lnSpc>
              <a:spcBef>
                <a:spcPts val="1000"/>
              </a:spcBef>
              <a:spcAft>
                <a:spcPts val="0"/>
              </a:spcAft>
              <a:buClr>
                <a:schemeClr val="dk1"/>
              </a:buClr>
              <a:buSzPts val="1600"/>
              <a:buFont typeface="Wingdings" panose="05000000000000000000" charset="0"/>
              <a:buChar char=""/>
            </a:pPr>
            <a:r>
              <a:rPr lang="en-IN" altLang="en-US" sz="1600" i="0" u="sng" dirty="0">
                <a:solidFill>
                  <a:schemeClr val="dk1"/>
                </a:solidFill>
                <a:latin typeface="Libre Franklin"/>
                <a:ea typeface="Libre Franklin"/>
                <a:cs typeface="Libre Franklin"/>
                <a:sym typeface="Libre Franklin"/>
              </a:rPr>
              <a:t>BACKEND-</a:t>
            </a:r>
            <a:endParaRPr lang="en-IN" altLang="en-US" sz="1600" i="0" u="sng" dirty="0">
              <a:solidFill>
                <a:schemeClr val="dk1"/>
              </a:solidFill>
              <a:latin typeface="Libre Franklin"/>
              <a:ea typeface="Libre Franklin"/>
              <a:cs typeface="Libre Franklin"/>
              <a:sym typeface="Libre Franklin"/>
            </a:endParaRPr>
          </a:p>
          <a:p>
            <a:pPr marL="342900" marR="0" lvl="0" indent="-342900" algn="l" rtl="0">
              <a:lnSpc>
                <a:spcPct val="100000"/>
              </a:lnSpc>
              <a:spcBef>
                <a:spcPts val="1000"/>
              </a:spcBef>
              <a:spcAft>
                <a:spcPts val="0"/>
              </a:spcAft>
              <a:buClr>
                <a:schemeClr val="dk1"/>
              </a:buClr>
              <a:buSzPts val="1600"/>
              <a:buFont typeface="Wingdings" panose="05000000000000000000" charset="0"/>
              <a:buAutoNum type="arabicPeriod"/>
            </a:pPr>
            <a:r>
              <a:rPr lang="en-IN" altLang="en-US" i="0" dirty="0">
                <a:solidFill>
                  <a:schemeClr val="dk1"/>
                </a:solidFill>
                <a:latin typeface="Libre Franklin"/>
                <a:ea typeface="Libre Franklin"/>
                <a:cs typeface="Libre Franklin"/>
                <a:sym typeface="Libre Franklin"/>
              </a:rPr>
              <a:t>Python with usage of different libraries such as Pandas,numpy and Sklearn</a:t>
            </a:r>
            <a:endParaRPr lang="en-IN" altLang="en-US" i="0" dirty="0">
              <a:solidFill>
                <a:schemeClr val="dk1"/>
              </a:solidFill>
              <a:latin typeface="Libre Franklin"/>
              <a:ea typeface="Libre Franklin"/>
              <a:cs typeface="Libre Franklin"/>
              <a:sym typeface="Libre Franklin"/>
            </a:endParaRPr>
          </a:p>
          <a:p>
            <a:pPr marL="342900" marR="0" lvl="0" indent="-342900" algn="l" rtl="0">
              <a:lnSpc>
                <a:spcPct val="100000"/>
              </a:lnSpc>
              <a:spcBef>
                <a:spcPts val="1000"/>
              </a:spcBef>
              <a:spcAft>
                <a:spcPts val="0"/>
              </a:spcAft>
              <a:buClr>
                <a:schemeClr val="dk1"/>
              </a:buClr>
              <a:buSzPts val="1600"/>
              <a:buFont typeface="Wingdings" panose="05000000000000000000" charset="0"/>
              <a:buAutoNum type="arabicPeriod"/>
            </a:pPr>
            <a:r>
              <a:rPr lang="en-IN" altLang="en-US" i="0" dirty="0">
                <a:solidFill>
                  <a:schemeClr val="dk1"/>
                </a:solidFill>
                <a:latin typeface="Libre Franklin"/>
                <a:ea typeface="Libre Franklin"/>
                <a:cs typeface="Libre Franklin"/>
                <a:sym typeface="Libre Franklin"/>
              </a:rPr>
              <a:t>Json files to store the prepared model and configuration data</a:t>
            </a:r>
            <a:endParaRPr lang="en-IN" altLang="en-US" i="0" dirty="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buFont typeface="Wingdings" panose="05000000000000000000" charset="0"/>
              <a:buChar char=""/>
            </a:pPr>
            <a:r>
              <a:rPr lang="en-IN" altLang="en-US" sz="1600" i="0" u="sng" dirty="0">
                <a:solidFill>
                  <a:schemeClr val="dk1"/>
                </a:solidFill>
                <a:latin typeface="Libre Franklin"/>
                <a:ea typeface="Libre Franklin"/>
                <a:cs typeface="Libre Franklin"/>
                <a:sym typeface="Libre Franklin"/>
              </a:rPr>
              <a:t>FRONTEND-</a:t>
            </a:r>
            <a:endParaRPr lang="en-IN" altLang="en-US" sz="1600" i="0" u="sng" dirty="0">
              <a:solidFill>
                <a:schemeClr val="dk1"/>
              </a:solidFill>
              <a:latin typeface="Libre Franklin"/>
              <a:ea typeface="Libre Franklin"/>
              <a:cs typeface="Libre Franklin"/>
              <a:sym typeface="Libre Franklin"/>
            </a:endParaRPr>
          </a:p>
          <a:p>
            <a:pPr marL="342900" marR="0" lvl="0" indent="-342900" algn="l" rtl="0">
              <a:lnSpc>
                <a:spcPct val="100000"/>
              </a:lnSpc>
              <a:spcBef>
                <a:spcPts val="1000"/>
              </a:spcBef>
              <a:spcAft>
                <a:spcPts val="0"/>
              </a:spcAft>
              <a:buClr>
                <a:schemeClr val="dk1"/>
              </a:buClr>
              <a:buSzPts val="1600"/>
              <a:buFont typeface="Arial" panose="02080604020202020204" pitchFamily="34" charset="0"/>
              <a:buAutoNum type="arabicPeriod"/>
            </a:pPr>
            <a:r>
              <a:rPr lang="en-IN" altLang="en-US" i="0" dirty="0">
                <a:solidFill>
                  <a:schemeClr val="dk1"/>
                </a:solidFill>
                <a:latin typeface="Libre Franklin"/>
                <a:ea typeface="Libre Franklin"/>
                <a:cs typeface="Libre Franklin"/>
                <a:sym typeface="Libre Franklin"/>
              </a:rPr>
              <a:t>Javascript for feature extraction</a:t>
            </a:r>
            <a:endParaRPr lang="en-IN" altLang="en-US" i="0" dirty="0">
              <a:solidFill>
                <a:schemeClr val="dk1"/>
              </a:solidFill>
              <a:latin typeface="Libre Franklin"/>
              <a:ea typeface="Libre Franklin"/>
              <a:cs typeface="Libre Franklin"/>
              <a:sym typeface="Libre Franklin"/>
            </a:endParaRPr>
          </a:p>
          <a:p>
            <a:pPr marL="342900" marR="0" lvl="0" indent="-342900" algn="l" rtl="0">
              <a:lnSpc>
                <a:spcPct val="100000"/>
              </a:lnSpc>
              <a:spcBef>
                <a:spcPts val="1000"/>
              </a:spcBef>
              <a:spcAft>
                <a:spcPts val="0"/>
              </a:spcAft>
              <a:buClr>
                <a:schemeClr val="dk1"/>
              </a:buClr>
              <a:buSzPts val="1600"/>
              <a:buFont typeface="Arial" panose="02080604020202020204" pitchFamily="34" charset="0"/>
              <a:buAutoNum type="arabicPeriod"/>
            </a:pPr>
            <a:r>
              <a:rPr lang="en-IN" altLang="en-US" i="0" dirty="0">
                <a:solidFill>
                  <a:schemeClr val="dk1"/>
                </a:solidFill>
                <a:latin typeface="Libre Franklin"/>
                <a:ea typeface="Libre Franklin"/>
                <a:cs typeface="Libre Franklin"/>
                <a:sym typeface="Libre Franklin"/>
              </a:rPr>
              <a:t>Manifest.json file for chrome plugin configuration</a:t>
            </a:r>
            <a:endParaRPr lang="en-IN" altLang="en-US" i="0" dirty="0">
              <a:solidFill>
                <a:schemeClr val="dk1"/>
              </a:solidFill>
              <a:latin typeface="Libre Franklin"/>
              <a:ea typeface="Libre Franklin"/>
              <a:cs typeface="Libre Franklin"/>
              <a:sym typeface="Libre Franklin"/>
            </a:endParaRPr>
          </a:p>
          <a:p>
            <a:pPr marL="342900" marR="0" lvl="0" indent="-342900" algn="l" rtl="0">
              <a:lnSpc>
                <a:spcPct val="100000"/>
              </a:lnSpc>
              <a:spcBef>
                <a:spcPts val="1000"/>
              </a:spcBef>
              <a:spcAft>
                <a:spcPts val="0"/>
              </a:spcAft>
              <a:buClr>
                <a:schemeClr val="dk1"/>
              </a:buClr>
              <a:buSzPts val="1600"/>
              <a:buFont typeface="Arial" panose="02080604020202020204" pitchFamily="34" charset="0"/>
              <a:buNone/>
            </a:pPr>
            <a:endParaRPr u="sng" dirty="0"/>
          </a:p>
          <a:p>
            <a:pPr marL="285750" marR="0" lvl="0" indent="-285750" algn="l" rtl="0">
              <a:lnSpc>
                <a:spcPct val="100000"/>
              </a:lnSpc>
              <a:spcBef>
                <a:spcPts val="1000"/>
              </a:spcBef>
              <a:spcAft>
                <a:spcPts val="0"/>
              </a:spcAft>
              <a:buClr>
                <a:schemeClr val="dk1"/>
              </a:buClr>
              <a:buSzPts val="1600"/>
              <a:buFont typeface="Arial"/>
              <a:buNone/>
            </a:pPr>
            <a:endParaRPr sz="1600" i="0" u="sng" dirty="0">
              <a:solidFill>
                <a:schemeClr val="dk1"/>
              </a:solidFill>
              <a:latin typeface="Libre Franklin"/>
              <a:ea typeface="Libre Franklin"/>
              <a:cs typeface="Libre Franklin"/>
              <a:sym typeface="Libre Franklin"/>
            </a:endParaRPr>
          </a:p>
        </p:txBody>
      </p:sp>
      <p:pic>
        <p:nvPicPr>
          <p:cNvPr id="115" name="Google Shape;115;p16"/>
          <p:cNvPicPr preferRelativeResize="0">
            <a:picLocks noChangeAspect="1"/>
          </p:cNvPicPr>
          <p:nvPr>
            <p:ph type="pic" idx="2"/>
          </p:nvPr>
        </p:nvPicPr>
        <p:blipFill>
          <a:blip r:embed="rId1"/>
          <a:stretch>
            <a:fillRect/>
          </a:stretch>
        </p:blipFill>
        <p:spPr>
          <a:xfrm>
            <a:off x="7378700" y="489585"/>
            <a:ext cx="4812030" cy="317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0" y="0"/>
            <a:ext cx="12192635" cy="717550"/>
          </a:xfrm>
          <a:prstGeom prst="rect">
            <a:avLst/>
          </a:prstGeom>
          <a:noFill/>
          <a:ln>
            <a:noFill/>
          </a:ln>
        </p:spPr>
        <p:txBody>
          <a:bodyPr spcFirstLastPara="1" wrap="square" lIns="0" tIns="0" rIns="0" bIns="0" anchor="b" anchorCtr="0">
            <a:normAutofit fontScale="90000"/>
          </a:bodyPr>
          <a:lstStyle/>
          <a:p>
            <a:pPr marL="0" lvl="0" indent="0" algn="ctr"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9" name="Google Shape;229;p3"/>
          <p:cNvSpPr txBox="1">
            <a:spLocks noGrp="1"/>
          </p:cNvSpPr>
          <p:nvPr>
            <p:ph type="body" idx="1"/>
          </p:nvPr>
        </p:nvSpPr>
        <p:spPr>
          <a:xfrm>
            <a:off x="0" y="819785"/>
            <a:ext cx="5386705" cy="603758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600"/>
              <a:buFont typeface="Noto Sans Symbols" panose="020B0502040504020204"/>
              <a:buAutoNum type="arabicPeriod"/>
            </a:pPr>
            <a:r>
              <a:rPr lang="en-IN" altLang="en-US"/>
              <a:t>In our humble opinion , we believe that our product has extremely huge business potential.Phishing is an extremely common and extremely damaging cyber attack vector in the common world.We aim on ending that status quo.</a:t>
            </a:r>
            <a:endParaRPr lang="en-IN" altLang="en-US"/>
          </a:p>
          <a:p>
            <a:pPr marL="342900" lvl="0" indent="-342900" algn="l" rtl="0">
              <a:lnSpc>
                <a:spcPct val="90000"/>
              </a:lnSpc>
              <a:spcBef>
                <a:spcPts val="0"/>
              </a:spcBef>
              <a:spcAft>
                <a:spcPts val="0"/>
              </a:spcAft>
              <a:buClr>
                <a:schemeClr val="dk1"/>
              </a:buClr>
              <a:buSzPts val="1600"/>
              <a:buFont typeface="Noto Sans Symbols" panose="020B0502040504020204"/>
              <a:buAutoNum type="arabicPeriod"/>
            </a:pPr>
            <a:endParaRPr lang="en-IN" altLang="en-US"/>
          </a:p>
          <a:p>
            <a:pPr marL="342900" lvl="0" indent="-342900" algn="l" rtl="0">
              <a:lnSpc>
                <a:spcPct val="90000"/>
              </a:lnSpc>
              <a:spcBef>
                <a:spcPts val="0"/>
              </a:spcBef>
              <a:spcAft>
                <a:spcPts val="0"/>
              </a:spcAft>
              <a:buClr>
                <a:schemeClr val="dk1"/>
              </a:buClr>
              <a:buSzPts val="1600"/>
              <a:buFont typeface="Noto Sans Symbols" panose="020B0502040504020204"/>
              <a:buAutoNum type="arabicPeriod"/>
            </a:pPr>
            <a:r>
              <a:rPr lang="en-IN" altLang="en-US"/>
              <a:t>Machine learning against phishing is a relatively new concept and is extremely resource intensive. Thus models cant be created on simple home devices.As our model is created on our servers, users can just download them and run them irrespective of their devices.Thus getting the power of ML with little to no effort.</a:t>
            </a:r>
            <a:endParaRPr lang="en-IN" altLang="en-US"/>
          </a:p>
          <a:p>
            <a:pPr marL="342900" lvl="0" indent="-342900" algn="l" rtl="0">
              <a:lnSpc>
                <a:spcPct val="90000"/>
              </a:lnSpc>
              <a:spcBef>
                <a:spcPts val="0"/>
              </a:spcBef>
              <a:spcAft>
                <a:spcPts val="0"/>
              </a:spcAft>
              <a:buClr>
                <a:schemeClr val="dk1"/>
              </a:buClr>
              <a:buSzPts val="1600"/>
              <a:buFont typeface="Noto Sans Symbols" panose="020B0502040504020204"/>
              <a:buAutoNum type="arabicPeriod"/>
            </a:pPr>
            <a:endParaRPr lang="en-IN" altLang="en-US"/>
          </a:p>
          <a:p>
            <a:pPr marL="342900" lvl="0" indent="-342900" algn="l" rtl="0">
              <a:lnSpc>
                <a:spcPct val="90000"/>
              </a:lnSpc>
              <a:spcBef>
                <a:spcPts val="0"/>
              </a:spcBef>
              <a:spcAft>
                <a:spcPts val="0"/>
              </a:spcAft>
              <a:buClr>
                <a:schemeClr val="dk1"/>
              </a:buClr>
              <a:buSzPts val="1600"/>
              <a:buFont typeface="Noto Sans Symbols" panose="020B0502040504020204"/>
              <a:buAutoNum type="arabicPeriod"/>
            </a:pPr>
            <a:r>
              <a:rPr lang="en-IN" altLang="en-US"/>
              <a:t>Now our system can only detect phishing websites but in the future we are planning to expand into text messages,social media messages,emails,and voicecalls.</a:t>
            </a:r>
            <a:endParaRPr lang="en-IN" altLang="en-US"/>
          </a:p>
          <a:p>
            <a:pPr marL="342900" lvl="0" indent="-342900" algn="l" rtl="0">
              <a:lnSpc>
                <a:spcPct val="90000"/>
              </a:lnSpc>
              <a:spcBef>
                <a:spcPts val="0"/>
              </a:spcBef>
              <a:spcAft>
                <a:spcPts val="0"/>
              </a:spcAft>
              <a:buClr>
                <a:schemeClr val="dk1"/>
              </a:buClr>
              <a:buSzPts val="1600"/>
              <a:buFont typeface="Noto Sans Symbols" panose="020B0502040504020204"/>
              <a:buAutoNum type="arabicPeriod"/>
            </a:pPr>
            <a:endParaRPr lang="en-IN" altLang="en-US"/>
          </a:p>
          <a:p>
            <a:pPr marL="342900" lvl="0" indent="-342900" algn="l" rtl="0">
              <a:lnSpc>
                <a:spcPct val="90000"/>
              </a:lnSpc>
              <a:spcBef>
                <a:spcPts val="0"/>
              </a:spcBef>
              <a:spcAft>
                <a:spcPts val="0"/>
              </a:spcAft>
              <a:buClr>
                <a:schemeClr val="dk1"/>
              </a:buClr>
              <a:buSzPts val="1600"/>
              <a:buFont typeface="Noto Sans Symbols" panose="020B0502040504020204"/>
              <a:buAutoNum type="arabicPeriod"/>
            </a:pPr>
            <a:r>
              <a:rPr lang="en-IN" altLang="en-US"/>
              <a:t>We also plan to have a subscription based model in which there would be three tiers- Free, Small and Enterprise.Free would be for normal users , small for small businessess and enterprise would be for companies with more than 200 employees.Differences between these tiers would be the efficacy of the models and support provided.</a:t>
            </a:r>
            <a:endParaRPr lang="en-IN" altLang="en-US"/>
          </a:p>
        </p:txBody>
      </p:sp>
      <p:sp>
        <p:nvSpPr>
          <p:cNvPr id="228" name="Google Shape;228;p3"/>
          <p:cNvSpPr txBox="1">
            <a:spLocks noGrp="1"/>
          </p:cNvSpPr>
          <p:nvPr>
            <p:ph type="body" idx="2"/>
          </p:nvPr>
        </p:nvSpPr>
        <p:spPr>
          <a:xfrm>
            <a:off x="0" y="514985"/>
            <a:ext cx="5386705" cy="349250"/>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2"/>
              </a:buClr>
              <a:buSzPts val="1800"/>
              <a:buNone/>
            </a:pPr>
            <a:r>
              <a:rPr lang="en-IN" b="1" u="sng" dirty="0">
                <a:solidFill>
                  <a:schemeClr val="tx1"/>
                </a:solidFill>
              </a:rPr>
              <a:t>Use Cases</a:t>
            </a:r>
            <a:endParaRPr lang="en-IN" b="1" u="sng" dirty="0">
              <a:solidFill>
                <a:schemeClr val="tx1"/>
              </a:solidFill>
            </a:endParaRP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31" name="Google Shape;231;p3"/>
          <p:cNvSpPr txBox="1"/>
          <p:nvPr/>
        </p:nvSpPr>
        <p:spPr>
          <a:xfrm>
            <a:off x="5386705" y="515620"/>
            <a:ext cx="6805930" cy="347980"/>
          </a:xfrm>
          <a:prstGeom prst="rect">
            <a:avLst/>
          </a:prstGeom>
          <a:noFill/>
          <a:ln>
            <a:noFill/>
          </a:ln>
        </p:spPr>
        <p:txBody>
          <a:bodyPr spcFirstLastPara="1" wrap="square" lIns="91425" tIns="45700" rIns="91425" bIns="45700" anchor="t" anchorCtr="0">
            <a:noAutofit/>
          </a:bodyPr>
          <a:lstStyle/>
          <a:p>
            <a:pPr marL="228600" marR="0" lvl="0" indent="-228600" algn="ctr" rtl="0">
              <a:lnSpc>
                <a:spcPct val="90000"/>
              </a:lnSpc>
              <a:spcBef>
                <a:spcPts val="0"/>
              </a:spcBef>
              <a:spcAft>
                <a:spcPts val="0"/>
              </a:spcAft>
              <a:buClr>
                <a:schemeClr val="lt2"/>
              </a:buClr>
              <a:buSzPts val="1800"/>
              <a:buFont typeface="Arial"/>
              <a:buNone/>
            </a:pPr>
            <a:r>
              <a:rPr lang="en-IN" altLang="en-US" sz="1800" b="1" i="0" u="sng" dirty="0">
                <a:solidFill>
                  <a:schemeClr val="tx1"/>
                </a:solidFill>
                <a:latin typeface="Franklin Gothic"/>
                <a:ea typeface="Franklin Gothic"/>
                <a:cs typeface="Franklin Gothic"/>
                <a:sym typeface="Franklin Gothic"/>
              </a:rPr>
              <a:t>Dependencies</a:t>
            </a:r>
            <a:endParaRPr lang="en-IN" altLang="en-US" sz="1800" b="1" i="0" u="sng" dirty="0">
              <a:solidFill>
                <a:schemeClr val="tx1"/>
              </a:solidFill>
              <a:latin typeface="Franklin Gothic"/>
              <a:ea typeface="Franklin Gothic"/>
              <a:cs typeface="Franklin Gothic"/>
              <a:sym typeface="Franklin Gothic"/>
            </a:endParaRPr>
          </a:p>
        </p:txBody>
      </p:sp>
      <p:sp>
        <p:nvSpPr>
          <p:cNvPr id="232" name="Google Shape;232;p3"/>
          <p:cNvSpPr txBox="1"/>
          <p:nvPr/>
        </p:nvSpPr>
        <p:spPr>
          <a:xfrm>
            <a:off x="5386070" y="819785"/>
            <a:ext cx="6805930" cy="60388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600"/>
              <a:buFont typeface="Noto Sans Symbols" panose="020B0502040504020204"/>
              <a:buAutoNum type="arabicPeriod"/>
            </a:pPr>
            <a:r>
              <a:rPr lang="en-IN" altLang="en-US" sz="1600" b="0" i="0">
                <a:solidFill>
                  <a:schemeClr val="dk1"/>
                </a:solidFill>
                <a:latin typeface="Libre Franklin"/>
                <a:ea typeface="Libre Franklin"/>
                <a:cs typeface="Libre Franklin"/>
                <a:sym typeface="Libre Franklin"/>
              </a:rPr>
              <a:t> </a:t>
            </a:r>
            <a:r>
              <a:rPr lang="en-IN" altLang="en-US" sz="1600" b="1" i="0" u="sng">
                <a:solidFill>
                  <a:schemeClr val="dk1"/>
                </a:solidFill>
                <a:latin typeface="Libre Franklin"/>
                <a:ea typeface="Libre Franklin"/>
                <a:cs typeface="Libre Franklin"/>
                <a:sym typeface="Libre Franklin"/>
              </a:rPr>
              <a:t>Pandas</a:t>
            </a:r>
            <a:r>
              <a:rPr lang="en-US" sz="1600" b="0" i="0">
                <a:solidFill>
                  <a:schemeClr val="dk1"/>
                </a:solidFill>
                <a:latin typeface="Libre Franklin"/>
                <a:ea typeface="Libre Franklin"/>
                <a:cs typeface="Libre Franklin"/>
                <a:sym typeface="Libre Franklin"/>
              </a:rPr>
              <a:t> </a:t>
            </a:r>
            <a:r>
              <a:rPr lang="en-IN" altLang="en-US" sz="1600" b="0" i="0">
                <a:solidFill>
                  <a:schemeClr val="dk1"/>
                </a:solidFill>
                <a:latin typeface="Libre Franklin"/>
                <a:ea typeface="Libre Franklin"/>
                <a:cs typeface="Libre Franklin"/>
                <a:sym typeface="Libre Franklin"/>
              </a:rPr>
              <a:t>- Pandas is an open source Python package that is most widely used for data science/data analysis and machine learning tasks. It is built on top of another package named Numpy, which provides support for multi-dimensional arrays.</a:t>
            </a:r>
            <a:endParaRPr lang="en-IN" altLang="en-US" sz="1600" b="0" i="0">
              <a:solidFill>
                <a:schemeClr val="dk1"/>
              </a:solidFill>
              <a:latin typeface="Libre Franklin"/>
              <a:ea typeface="Libre Franklin"/>
              <a:cs typeface="Libre Franklin"/>
              <a:sym typeface="Libre Franklin"/>
            </a:endParaRPr>
          </a:p>
          <a:p>
            <a:pPr marL="342900" marR="0" lvl="0" indent="-342900" algn="l" rtl="0">
              <a:lnSpc>
                <a:spcPct val="90000"/>
              </a:lnSpc>
              <a:spcBef>
                <a:spcPts val="0"/>
              </a:spcBef>
              <a:spcAft>
                <a:spcPts val="0"/>
              </a:spcAft>
              <a:buClr>
                <a:schemeClr val="dk1"/>
              </a:buClr>
              <a:buSzPts val="1600"/>
              <a:buFont typeface="Noto Sans Symbols" panose="020B0502040504020204"/>
              <a:buAutoNum type="arabicPeriod"/>
            </a:pPr>
            <a:r>
              <a:rPr lang="en-IN" altLang="en-US" sz="1600" b="1" i="0" u="sng">
                <a:solidFill>
                  <a:schemeClr val="dk1"/>
                </a:solidFill>
                <a:latin typeface="Libre Franklin"/>
                <a:ea typeface="Libre Franklin"/>
                <a:cs typeface="Libre Franklin"/>
                <a:sym typeface="Libre Franklin"/>
              </a:rPr>
              <a:t>JSON </a:t>
            </a:r>
            <a:r>
              <a:rPr lang="en-IN" altLang="en-US" sz="1600" i="0">
                <a:solidFill>
                  <a:schemeClr val="dk1"/>
                </a:solidFill>
                <a:latin typeface="Libre Franklin"/>
                <a:ea typeface="Libre Franklin"/>
                <a:cs typeface="Libre Franklin"/>
                <a:sym typeface="Libre Franklin"/>
              </a:rPr>
              <a:t>-</a:t>
            </a:r>
            <a:r>
              <a:rPr lang="en-US" sz="1600" i="0">
                <a:solidFill>
                  <a:schemeClr val="dk1"/>
                </a:solidFill>
                <a:latin typeface="Libre Franklin"/>
                <a:ea typeface="Libre Franklin"/>
                <a:cs typeface="Libre Franklin"/>
                <a:sym typeface="Libre Franklin"/>
              </a:rPr>
              <a:t> </a:t>
            </a:r>
            <a:r>
              <a:rPr lang="en-IN" altLang="en-US" sz="1600" i="0">
                <a:solidFill>
                  <a:schemeClr val="dk1"/>
                </a:solidFill>
                <a:latin typeface="Libre Franklin"/>
                <a:ea typeface="Libre Franklin"/>
                <a:cs typeface="Libre Franklin"/>
                <a:sym typeface="Libre Franklin"/>
              </a:rPr>
              <a:t>The Json library is ued to create the json file of the model and it’s configuration.</a:t>
            </a:r>
            <a:endParaRPr lang="en-IN" altLang="en-US" sz="1600" i="0">
              <a:solidFill>
                <a:schemeClr val="dk1"/>
              </a:solidFill>
              <a:latin typeface="Libre Franklin"/>
              <a:ea typeface="Libre Franklin"/>
              <a:cs typeface="Libre Franklin"/>
              <a:sym typeface="Libre Franklin"/>
            </a:endParaRPr>
          </a:p>
          <a:p>
            <a:pPr marL="342900" marR="0" lvl="0" indent="-342900" algn="l" rtl="0">
              <a:lnSpc>
                <a:spcPct val="90000"/>
              </a:lnSpc>
              <a:spcBef>
                <a:spcPts val="0"/>
              </a:spcBef>
              <a:spcAft>
                <a:spcPts val="0"/>
              </a:spcAft>
              <a:buClr>
                <a:schemeClr val="dk1"/>
              </a:buClr>
              <a:buSzPts val="1600"/>
              <a:buFont typeface="Noto Sans Symbols" panose="020B0502040504020204"/>
              <a:buAutoNum type="arabicPeriod"/>
            </a:pPr>
            <a:r>
              <a:rPr lang="en-IN" altLang="en-US" sz="1600" b="1" i="0" u="sng">
                <a:solidFill>
                  <a:schemeClr val="dk1"/>
                </a:solidFill>
                <a:latin typeface="Libre Franklin"/>
                <a:ea typeface="Libre Franklin"/>
                <a:cs typeface="Libre Franklin"/>
                <a:sym typeface="Libre Franklin"/>
              </a:rPr>
              <a:t>Numpy </a:t>
            </a:r>
            <a:r>
              <a:rPr lang="en-IN" altLang="en-US" sz="1600" i="0">
                <a:solidFill>
                  <a:schemeClr val="dk1"/>
                </a:solidFill>
                <a:latin typeface="Libre Franklin"/>
                <a:ea typeface="Libre Franklin"/>
                <a:cs typeface="Libre Franklin"/>
                <a:sym typeface="Libre Franklin"/>
              </a:rPr>
              <a:t>- NumPy is a library for the Python programming language, adding support for large, multi-dimensional arrays and matrices, along with a large collection of high-level mathematical functions to operate on these arrays.</a:t>
            </a:r>
            <a:endParaRPr lang="en-IN" altLang="en-US" sz="1600" i="0">
              <a:solidFill>
                <a:schemeClr val="dk1"/>
              </a:solidFill>
              <a:latin typeface="Libre Franklin"/>
              <a:ea typeface="Libre Franklin"/>
              <a:cs typeface="Libre Franklin"/>
              <a:sym typeface="Libre Franklin"/>
            </a:endParaRPr>
          </a:p>
          <a:p>
            <a:pPr marL="342900" marR="0" lvl="0" indent="-342900" algn="l" rtl="0">
              <a:lnSpc>
                <a:spcPct val="90000"/>
              </a:lnSpc>
              <a:spcBef>
                <a:spcPts val="0"/>
              </a:spcBef>
              <a:spcAft>
                <a:spcPts val="0"/>
              </a:spcAft>
              <a:buClr>
                <a:schemeClr val="dk1"/>
              </a:buClr>
              <a:buSzPts val="1600"/>
              <a:buFont typeface="Noto Sans Symbols" panose="020B0502040504020204"/>
              <a:buAutoNum type="arabicPeriod"/>
            </a:pPr>
            <a:r>
              <a:rPr lang="en-IN" altLang="en-US" sz="1600" b="1" i="0" u="sng">
                <a:solidFill>
                  <a:schemeClr val="dk1"/>
                </a:solidFill>
                <a:latin typeface="Libre Franklin"/>
                <a:ea typeface="Libre Franklin"/>
                <a:cs typeface="Libre Franklin"/>
                <a:sym typeface="Libre Franklin"/>
              </a:rPr>
              <a:t>Sklearn </a:t>
            </a:r>
            <a:r>
              <a:rPr lang="en-IN" altLang="en-US" sz="1600" i="0">
                <a:solidFill>
                  <a:schemeClr val="dk1"/>
                </a:solidFill>
                <a:latin typeface="Libre Franklin"/>
                <a:ea typeface="Libre Franklin"/>
                <a:cs typeface="Libre Franklin"/>
                <a:sym typeface="Libre Franklin"/>
              </a:rPr>
              <a:t>- scikit-learn is a free software machine learning library for the Python programming language. It features various classification, regression and clustering algorithms including support-vector machines, random forests, gradient boosting, k-means and DBSCAN, and is designed to interoperate with the Python numerical and scientific libraries NumPy and SciPy.</a:t>
            </a:r>
            <a:endParaRPr lang="en-IN" altLang="en-US" sz="1600" i="0">
              <a:solidFill>
                <a:schemeClr val="dk1"/>
              </a:solidFill>
              <a:latin typeface="Libre Franklin"/>
              <a:ea typeface="Libre Franklin"/>
              <a:cs typeface="Libre Franklin"/>
              <a:sym typeface="Libre Franklin"/>
            </a:endParaRPr>
          </a:p>
          <a:p>
            <a:pPr marL="342900" marR="0" lvl="0" indent="-342900" algn="l" rtl="0">
              <a:lnSpc>
                <a:spcPct val="90000"/>
              </a:lnSpc>
              <a:spcBef>
                <a:spcPts val="0"/>
              </a:spcBef>
              <a:spcAft>
                <a:spcPts val="0"/>
              </a:spcAft>
              <a:buClr>
                <a:schemeClr val="dk1"/>
              </a:buClr>
              <a:buSzPts val="1600"/>
              <a:buFont typeface="Noto Sans Symbols" panose="020B0502040504020204"/>
              <a:buAutoNum type="arabicPeriod"/>
            </a:pPr>
            <a:r>
              <a:rPr lang="en-IN" altLang="en-US" sz="1600" b="1" i="0" u="sng">
                <a:solidFill>
                  <a:schemeClr val="dk1"/>
                </a:solidFill>
                <a:latin typeface="Libre Franklin"/>
                <a:ea typeface="Libre Franklin"/>
                <a:cs typeface="Libre Franklin"/>
                <a:sym typeface="Libre Franklin"/>
              </a:rPr>
              <a:t>Dump </a:t>
            </a:r>
            <a:r>
              <a:rPr lang="en-IN" altLang="en-US" sz="1600" i="0">
                <a:solidFill>
                  <a:schemeClr val="dk1"/>
                </a:solidFill>
                <a:latin typeface="Libre Franklin"/>
                <a:ea typeface="Libre Franklin"/>
                <a:cs typeface="Libre Franklin"/>
                <a:sym typeface="Libre Franklin"/>
              </a:rPr>
              <a:t>- The Dump Document Library Object (DMPDLO) command is used primarily for problem analysis. It copies the contents and attributes of folders, documents, or internal document library system objects to a spooled printer file named QPSRVDMP.</a:t>
            </a:r>
            <a:endParaRPr lang="en-IN" altLang="en-US" sz="1600" i="0">
              <a:solidFill>
                <a:schemeClr val="dk1"/>
              </a:solidFill>
              <a:latin typeface="Libre Franklin"/>
              <a:ea typeface="Libre Franklin"/>
              <a:cs typeface="Libre Franklin"/>
              <a:sym typeface="Libre Franklin"/>
            </a:endParaRPr>
          </a:p>
          <a:p>
            <a:pPr marL="342900" marR="0" lvl="0" indent="-342900" algn="l" rtl="0">
              <a:lnSpc>
                <a:spcPct val="90000"/>
              </a:lnSpc>
              <a:spcBef>
                <a:spcPts val="0"/>
              </a:spcBef>
              <a:spcAft>
                <a:spcPts val="0"/>
              </a:spcAft>
              <a:buClr>
                <a:schemeClr val="dk1"/>
              </a:buClr>
              <a:buSzPts val="1600"/>
              <a:buFont typeface="Noto Sans Symbols" panose="020B0502040504020204"/>
              <a:buAutoNum type="arabicPeriod"/>
            </a:pPr>
            <a:r>
              <a:rPr lang="en-IN" altLang="en-US" sz="1600" b="1" i="0" u="sng">
                <a:solidFill>
                  <a:schemeClr val="dk1"/>
                </a:solidFill>
                <a:latin typeface="Libre Franklin"/>
                <a:ea typeface="Libre Franklin"/>
                <a:cs typeface="Libre Franklin"/>
                <a:sym typeface="Libre Franklin"/>
              </a:rPr>
              <a:t>Random tree classification </a:t>
            </a:r>
            <a:r>
              <a:rPr lang="en-IN" altLang="en-US" sz="1600" i="0">
                <a:solidFill>
                  <a:schemeClr val="dk1"/>
                </a:solidFill>
                <a:latin typeface="Libre Franklin"/>
                <a:ea typeface="Libre Franklin"/>
                <a:cs typeface="Libre Franklin"/>
                <a:sym typeface="Libre Franklin"/>
              </a:rPr>
              <a:t>- Random Forest Trees (RFT) is a machine learning algorithm based on decision trees. Random Trees (RT) belong to a class of machine learning algorithms which does ensemble classification. The term ensemble implies a method which makes predictions by averaging over the predictions of several independent base models.</a:t>
            </a:r>
            <a:endParaRPr lang="en-IN" altLang="en-US" sz="1600" i="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221615" y="-635"/>
            <a:ext cx="6617335" cy="66548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graphicFrame>
        <p:nvGraphicFramePr>
          <p:cNvPr id="2" name="Table 1"/>
          <p:cNvGraphicFramePr>
            <a:graphicFrameLocks noGrp="1"/>
          </p:cNvGraphicFramePr>
          <p:nvPr/>
        </p:nvGraphicFramePr>
        <p:xfrm>
          <a:off x="52705" y="664845"/>
          <a:ext cx="12062460" cy="6024245"/>
        </p:xfrm>
        <a:graphic>
          <a:graphicData uri="http://schemas.openxmlformats.org/drawingml/2006/table">
            <a:tbl>
              <a:tblPr firstRow="1" bandRow="1">
                <a:tableStyleId>{5C22544A-7EE6-4342-B048-85BDC9FD1C3A}</a:tableStyleId>
              </a:tblPr>
              <a:tblGrid>
                <a:gridCol w="948055"/>
                <a:gridCol w="3072765"/>
                <a:gridCol w="2010410"/>
                <a:gridCol w="2009775"/>
                <a:gridCol w="2011045"/>
                <a:gridCol w="2010410"/>
              </a:tblGrid>
              <a:tr h="2125980">
                <a:tc>
                  <a:txBody>
                    <a:bodyPr/>
                    <a:lstStyle/>
                    <a:p>
                      <a:r>
                        <a:rPr lang="en-US" dirty="0"/>
                        <a:t>Sr. No.</a:t>
                      </a:r>
                      <a:endParaRPr lang="en-US" dirty="0"/>
                    </a:p>
                  </a:txBody>
                  <a:tcPr/>
                </a:tc>
                <a:tc>
                  <a:txBody>
                    <a:bodyPr/>
                    <a:lstStyle/>
                    <a:p>
                      <a:r>
                        <a:rPr lang="en-US" dirty="0"/>
                        <a:t>Name of Team Member</a:t>
                      </a:r>
                      <a:r>
                        <a:rPr lang="en-US" baseline="0" dirty="0"/>
                        <a:t> </a:t>
                      </a:r>
                      <a:endParaRPr lang="en-US" dirty="0"/>
                    </a:p>
                  </a:txBody>
                  <a:tcPr/>
                </a:tc>
                <a:tc>
                  <a:txBody>
                    <a:bodyPr/>
                    <a:lstStyle/>
                    <a:p>
                      <a:r>
                        <a:rPr lang="en-US" dirty="0"/>
                        <a:t>Branch</a:t>
                      </a:r>
                      <a:r>
                        <a:rPr lang="en-US" baseline="0" dirty="0"/>
                        <a:t> </a:t>
                      </a:r>
                      <a:r>
                        <a:rPr lang="en-US" sz="1800" dirty="0"/>
                        <a:t>(</a:t>
                      </a:r>
                      <a:r>
                        <a:rPr lang="en-US" sz="1800" dirty="0" err="1"/>
                        <a:t>Btech</a:t>
                      </a:r>
                      <a:r>
                        <a:rPr lang="en-US" sz="1800" dirty="0"/>
                        <a:t>/</a:t>
                      </a:r>
                      <a:r>
                        <a:rPr lang="en-US" sz="1800" dirty="0" err="1"/>
                        <a:t>Mtech</a:t>
                      </a:r>
                      <a:r>
                        <a:rPr lang="en-US" sz="1800" dirty="0"/>
                        <a:t>/PhD </a:t>
                      </a:r>
                      <a:r>
                        <a:rPr lang="en-US" sz="1800" dirty="0" err="1"/>
                        <a:t>etc</a:t>
                      </a:r>
                      <a:r>
                        <a:rPr lang="en-US" sz="1800" dirty="0"/>
                        <a:t>):</a:t>
                      </a:r>
                      <a:endParaRPr lang="en-US" dirty="0"/>
                    </a:p>
                  </a:txBody>
                  <a:tcPr/>
                </a:tc>
                <a:tc>
                  <a:txBody>
                    <a:bodyPr/>
                    <a:lstStyle/>
                    <a:p>
                      <a:r>
                        <a:rPr lang="en-US" sz="1800" dirty="0"/>
                        <a:t>Stream (ECE, CSE </a:t>
                      </a:r>
                      <a:r>
                        <a:rPr lang="en-US" sz="1800" dirty="0" err="1"/>
                        <a:t>etc</a:t>
                      </a:r>
                      <a:r>
                        <a:rPr lang="en-US" sz="1800"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Year</a:t>
                      </a:r>
                      <a:endParaRPr lang="en-US" dirty="0"/>
                    </a:p>
                    <a:p>
                      <a:endParaRPr lang="en-US" dirty="0"/>
                    </a:p>
                    <a:p>
                      <a:endParaRPr lang="en-US" dirty="0"/>
                    </a:p>
                  </a:txBody>
                  <a:tcPr/>
                </a:tc>
                <a:tc>
                  <a:txBody>
                    <a:bodyPr/>
                    <a:lstStyle/>
                    <a:p>
                      <a:r>
                        <a:rPr lang="en-US" dirty="0"/>
                        <a:t>Position</a:t>
                      </a:r>
                      <a:r>
                        <a:rPr lang="en-US" baseline="0" dirty="0"/>
                        <a:t> in team </a:t>
                      </a:r>
                      <a:r>
                        <a:rPr lang="en-US" sz="1200" baseline="0" dirty="0"/>
                        <a:t>(Team Leader, Front end Developer, Back end Developer, Full Stack, Data base management etc.)</a:t>
                      </a:r>
                      <a:endParaRPr lang="en-US" sz="1200" dirty="0"/>
                    </a:p>
                  </a:txBody>
                  <a:tcPr/>
                </a:tc>
              </a:tr>
              <a:tr h="602615">
                <a:tc>
                  <a:txBody>
                    <a:bodyPr/>
                    <a:lstStyle/>
                    <a:p>
                      <a:r>
                        <a:rPr lang="en-US" dirty="0"/>
                        <a:t>1</a:t>
                      </a:r>
                      <a:endParaRPr lang="en-US" dirty="0"/>
                    </a:p>
                  </a:txBody>
                  <a:tcPr/>
                </a:tc>
                <a:tc>
                  <a:txBody>
                    <a:bodyPr/>
                    <a:lstStyle/>
                    <a:p>
                      <a:r>
                        <a:rPr lang="en-IN" altLang="en-US" dirty="0"/>
                        <a:t>Swayam Tejas Padhy</a:t>
                      </a:r>
                      <a:endParaRPr lang="en-IN" altLang="en-US" dirty="0"/>
                    </a:p>
                  </a:txBody>
                  <a:tcPr/>
                </a:tc>
                <a:tc>
                  <a:txBody>
                    <a:bodyPr/>
                    <a:lstStyle/>
                    <a:p>
                      <a:r>
                        <a:rPr lang="en-IN" altLang="en-US" dirty="0"/>
                        <a:t>Btech</a:t>
                      </a:r>
                      <a:endParaRPr lang="en-IN" altLang="en-US" dirty="0"/>
                    </a:p>
                  </a:txBody>
                  <a:tcPr/>
                </a:tc>
                <a:tc>
                  <a:txBody>
                    <a:bodyPr/>
                    <a:lstStyle/>
                    <a:p>
                      <a:r>
                        <a:rPr lang="en-IN" altLang="en-US" dirty="0"/>
                        <a:t>CSE</a:t>
                      </a:r>
                      <a:endParaRPr lang="en-IN" altLang="en-US" dirty="0"/>
                    </a:p>
                  </a:txBody>
                  <a:tcPr/>
                </a:tc>
                <a:tc>
                  <a:txBody>
                    <a:bodyPr/>
                    <a:lstStyle/>
                    <a:p>
                      <a:r>
                        <a:rPr lang="en-IN" altLang="en-US" dirty="0"/>
                        <a:t>2</a:t>
                      </a:r>
                      <a:endParaRPr lang="en-IN" altLang="en-US" dirty="0"/>
                    </a:p>
                  </a:txBody>
                  <a:tcPr/>
                </a:tc>
                <a:tc>
                  <a:txBody>
                    <a:bodyPr/>
                    <a:lstStyle/>
                    <a:p>
                      <a:r>
                        <a:rPr lang="en-US" dirty="0"/>
                        <a:t>Team Leader</a:t>
                      </a:r>
                      <a:r>
                        <a:rPr lang="en-US" baseline="0" dirty="0"/>
                        <a:t> </a:t>
                      </a:r>
                      <a:endParaRPr lang="en-US" dirty="0"/>
                    </a:p>
                  </a:txBody>
                  <a:tcPr/>
                </a:tc>
              </a:tr>
              <a:tr h="875030">
                <a:tc>
                  <a:txBody>
                    <a:bodyPr/>
                    <a:lstStyle/>
                    <a:p>
                      <a:r>
                        <a:rPr lang="en-US" dirty="0"/>
                        <a:t>2</a:t>
                      </a:r>
                      <a:endParaRPr lang="en-US" dirty="0"/>
                    </a:p>
                  </a:txBody>
                  <a:tcPr/>
                </a:tc>
                <a:tc>
                  <a:txBody>
                    <a:bodyPr/>
                    <a:lstStyle/>
                    <a:p>
                      <a:r>
                        <a:rPr lang="en-IN" altLang="en-US" dirty="0"/>
                        <a:t>Anushtha Shalin Choudhary</a:t>
                      </a:r>
                      <a:endParaRPr lang="en-IN" altLang="en-US" dirty="0"/>
                    </a:p>
                  </a:txBody>
                  <a:tcPr/>
                </a:tc>
                <a:tc>
                  <a:txBody>
                    <a:bodyPr/>
                    <a:lstStyle/>
                    <a:p>
                      <a:r>
                        <a:rPr lang="en-IN" altLang="en-US"/>
                        <a:t>Btech</a:t>
                      </a:r>
                      <a:endParaRPr lang="en-IN" altLang="en-US"/>
                    </a:p>
                  </a:txBody>
                  <a:tcPr/>
                </a:tc>
                <a:tc>
                  <a:txBody>
                    <a:bodyPr/>
                    <a:lstStyle/>
                    <a:p>
                      <a:r>
                        <a:rPr lang="en-IN" altLang="en-US" dirty="0"/>
                        <a:t>CSE</a:t>
                      </a:r>
                      <a:endParaRPr lang="en-IN" altLang="en-US" dirty="0"/>
                    </a:p>
                  </a:txBody>
                  <a:tcPr/>
                </a:tc>
                <a:tc>
                  <a:txBody>
                    <a:bodyPr/>
                    <a:lstStyle/>
                    <a:p>
                      <a:r>
                        <a:rPr lang="en-IN" altLang="en-US" dirty="0"/>
                        <a:t>2</a:t>
                      </a:r>
                      <a:endParaRPr lang="en-IN" altLang="en-US" dirty="0"/>
                    </a:p>
                  </a:txBody>
                  <a:tcPr/>
                </a:tc>
                <a:tc>
                  <a:txBody>
                    <a:bodyPr/>
                    <a:lstStyle/>
                    <a:p>
                      <a:r>
                        <a:rPr lang="en-IN" altLang="en-US" dirty="0"/>
                        <a:t>Front End Developer</a:t>
                      </a:r>
                      <a:endParaRPr lang="en-IN" altLang="en-US" dirty="0"/>
                    </a:p>
                  </a:txBody>
                  <a:tcPr/>
                </a:tc>
              </a:tr>
              <a:tr h="640080">
                <a:tc>
                  <a:txBody>
                    <a:bodyPr/>
                    <a:lstStyle/>
                    <a:p>
                      <a:r>
                        <a:rPr lang="en-US" dirty="0"/>
                        <a:t>3</a:t>
                      </a:r>
                      <a:endParaRPr lang="en-US" dirty="0"/>
                    </a:p>
                  </a:txBody>
                  <a:tcPr/>
                </a:tc>
                <a:tc>
                  <a:txBody>
                    <a:bodyPr/>
                    <a:lstStyle/>
                    <a:p>
                      <a:r>
                        <a:rPr lang="en-IN" altLang="en-US" dirty="0"/>
                        <a:t>Harshit Verma</a:t>
                      </a:r>
                      <a:endParaRPr lang="en-IN" altLang="en-US" dirty="0"/>
                    </a:p>
                  </a:txBody>
                  <a:tcPr/>
                </a:tc>
                <a:tc>
                  <a:txBody>
                    <a:bodyPr/>
                    <a:lstStyle/>
                    <a:p>
                      <a:r>
                        <a:rPr lang="en-IN" altLang="en-US"/>
                        <a:t>Btech</a:t>
                      </a:r>
                      <a:endParaRPr lang="en-IN" altLang="en-US"/>
                    </a:p>
                  </a:txBody>
                  <a:tcPr/>
                </a:tc>
                <a:tc>
                  <a:txBody>
                    <a:bodyPr/>
                    <a:lstStyle/>
                    <a:p>
                      <a:r>
                        <a:rPr lang="en-IN" altLang="en-US" dirty="0"/>
                        <a:t>CSE</a:t>
                      </a:r>
                      <a:endParaRPr lang="en-IN" altLang="en-US" dirty="0"/>
                    </a:p>
                  </a:txBody>
                  <a:tcPr/>
                </a:tc>
                <a:tc>
                  <a:txBody>
                    <a:bodyPr/>
                    <a:lstStyle/>
                    <a:p>
                      <a:r>
                        <a:rPr lang="en-IN" altLang="en-US" dirty="0"/>
                        <a:t>2</a:t>
                      </a:r>
                      <a:endParaRPr lang="en-IN" altLang="en-US" dirty="0"/>
                    </a:p>
                  </a:txBody>
                  <a:tcPr/>
                </a:tc>
                <a:tc>
                  <a:txBody>
                    <a:bodyPr/>
                    <a:lstStyle/>
                    <a:p>
                      <a:r>
                        <a:rPr lang="en-IN" altLang="en-US" dirty="0"/>
                        <a:t>Back-end Developer</a:t>
                      </a:r>
                      <a:endParaRPr lang="en-IN" altLang="en-US" dirty="0"/>
                    </a:p>
                  </a:txBody>
                  <a:tcPr/>
                </a:tc>
              </a:tr>
              <a:tr h="500380">
                <a:tc>
                  <a:txBody>
                    <a:bodyPr/>
                    <a:lstStyle/>
                    <a:p>
                      <a:r>
                        <a:rPr lang="en-US" dirty="0"/>
                        <a:t>4</a:t>
                      </a:r>
                      <a:endParaRPr lang="en-US" dirty="0"/>
                    </a:p>
                  </a:txBody>
                  <a:tcPr/>
                </a:tc>
                <a:tc>
                  <a:txBody>
                    <a:bodyPr/>
                    <a:lstStyle/>
                    <a:p>
                      <a:r>
                        <a:rPr lang="en-IN" altLang="en-US" dirty="0"/>
                        <a:t>Arin Gupta</a:t>
                      </a:r>
                      <a:endParaRPr lang="en-IN" altLang="en-US" dirty="0"/>
                    </a:p>
                  </a:txBody>
                  <a:tcPr/>
                </a:tc>
                <a:tc>
                  <a:txBody>
                    <a:bodyPr/>
                    <a:lstStyle/>
                    <a:p>
                      <a:r>
                        <a:rPr lang="en-IN" altLang="en-US"/>
                        <a:t>Btech</a:t>
                      </a:r>
                      <a:endParaRPr lang="en-IN" altLang="en-US"/>
                    </a:p>
                  </a:txBody>
                  <a:tcPr/>
                </a:tc>
                <a:tc>
                  <a:txBody>
                    <a:bodyPr/>
                    <a:lstStyle/>
                    <a:p>
                      <a:r>
                        <a:rPr lang="en-IN" altLang="en-US" dirty="0"/>
                        <a:t>CSE</a:t>
                      </a:r>
                      <a:endParaRPr lang="en-IN" altLang="en-US" dirty="0"/>
                    </a:p>
                  </a:txBody>
                  <a:tcPr/>
                </a:tc>
                <a:tc>
                  <a:txBody>
                    <a:bodyPr/>
                    <a:lstStyle/>
                    <a:p>
                      <a:r>
                        <a:rPr lang="en-IN" altLang="en-US" dirty="0"/>
                        <a:t>2</a:t>
                      </a:r>
                      <a:endParaRPr lang="en-IN" altLang="en-US" dirty="0"/>
                    </a:p>
                  </a:txBody>
                  <a:tcPr/>
                </a:tc>
                <a:tc>
                  <a:txBody>
                    <a:bodyPr/>
                    <a:lstStyle/>
                    <a:p>
                      <a:r>
                        <a:rPr lang="en-IN" altLang="en-US" dirty="0"/>
                        <a:t>Technical Lead</a:t>
                      </a:r>
                      <a:endParaRPr lang="en-IN" altLang="en-US" dirty="0"/>
                    </a:p>
                  </a:txBody>
                  <a:tcPr/>
                </a:tc>
              </a:tr>
              <a:tr h="640080">
                <a:tc>
                  <a:txBody>
                    <a:bodyPr/>
                    <a:lstStyle/>
                    <a:p>
                      <a:r>
                        <a:rPr lang="en-US" dirty="0"/>
                        <a:t>5</a:t>
                      </a:r>
                      <a:endParaRPr lang="en-US" dirty="0"/>
                    </a:p>
                  </a:txBody>
                  <a:tcPr/>
                </a:tc>
                <a:tc>
                  <a:txBody>
                    <a:bodyPr/>
                    <a:lstStyle/>
                    <a:p>
                      <a:r>
                        <a:rPr lang="en-IN" altLang="en-US" dirty="0"/>
                        <a:t>Smayan Bohidar</a:t>
                      </a:r>
                      <a:endParaRPr lang="en-IN" altLang="en-US" dirty="0"/>
                    </a:p>
                  </a:txBody>
                  <a:tcPr/>
                </a:tc>
                <a:tc>
                  <a:txBody>
                    <a:bodyPr/>
                    <a:lstStyle/>
                    <a:p>
                      <a:r>
                        <a:rPr lang="en-IN" altLang="en-US"/>
                        <a:t>Btech</a:t>
                      </a:r>
                      <a:endParaRPr lang="en-IN" altLang="en-US"/>
                    </a:p>
                  </a:txBody>
                  <a:tcPr/>
                </a:tc>
                <a:tc>
                  <a:txBody>
                    <a:bodyPr/>
                    <a:lstStyle/>
                    <a:p>
                      <a:r>
                        <a:rPr lang="en-IN" altLang="en-US" dirty="0"/>
                        <a:t>CSE</a:t>
                      </a:r>
                      <a:endParaRPr lang="en-IN" altLang="en-US" dirty="0"/>
                    </a:p>
                  </a:txBody>
                  <a:tcPr/>
                </a:tc>
                <a:tc>
                  <a:txBody>
                    <a:bodyPr/>
                    <a:lstStyle/>
                    <a:p>
                      <a:r>
                        <a:rPr lang="en-IN" altLang="en-US" dirty="0"/>
                        <a:t>2</a:t>
                      </a:r>
                      <a:endParaRPr lang="en-IN" altLang="en-US" dirty="0"/>
                    </a:p>
                  </a:txBody>
                  <a:tcPr/>
                </a:tc>
                <a:tc>
                  <a:txBody>
                    <a:bodyPr/>
                    <a:lstStyle/>
                    <a:p>
                      <a:r>
                        <a:rPr lang="en-IN" altLang="en-US" dirty="0"/>
                        <a:t>Product Tester</a:t>
                      </a:r>
                      <a:endParaRPr lang="en-IN" altLang="en-US" dirty="0"/>
                    </a:p>
                  </a:txBody>
                  <a:tcPr/>
                </a:tc>
              </a:tr>
              <a:tr h="640080">
                <a:tc>
                  <a:txBody>
                    <a:bodyPr/>
                    <a:lstStyle/>
                    <a:p>
                      <a:r>
                        <a:rPr lang="en-US" dirty="0"/>
                        <a:t>6</a:t>
                      </a:r>
                      <a:endParaRPr lang="en-US" dirty="0"/>
                    </a:p>
                  </a:txBody>
                  <a:tcPr/>
                </a:tc>
                <a:tc>
                  <a:txBody>
                    <a:bodyPr/>
                    <a:lstStyle/>
                    <a:p>
                      <a:r>
                        <a:rPr lang="en-IN" altLang="en-US" dirty="0"/>
                        <a:t>Ketan Goel</a:t>
                      </a:r>
                      <a:endParaRPr lang="en-IN" altLang="en-US" dirty="0"/>
                    </a:p>
                  </a:txBody>
                  <a:tcPr/>
                </a:tc>
                <a:tc>
                  <a:txBody>
                    <a:bodyPr/>
                    <a:lstStyle/>
                    <a:p>
                      <a:r>
                        <a:rPr lang="en-IN" altLang="en-US"/>
                        <a:t>Btech</a:t>
                      </a:r>
                      <a:endParaRPr lang="en-IN" altLang="en-US"/>
                    </a:p>
                  </a:txBody>
                  <a:tcPr/>
                </a:tc>
                <a:tc>
                  <a:txBody>
                    <a:bodyPr/>
                    <a:lstStyle/>
                    <a:p>
                      <a:r>
                        <a:rPr lang="en-IN" altLang="en-US" dirty="0"/>
                        <a:t>CSE</a:t>
                      </a:r>
                      <a:endParaRPr lang="en-IN" altLang="en-US" dirty="0"/>
                    </a:p>
                  </a:txBody>
                  <a:tcPr/>
                </a:tc>
                <a:tc>
                  <a:txBody>
                    <a:bodyPr/>
                    <a:lstStyle/>
                    <a:p>
                      <a:r>
                        <a:rPr lang="en-IN" altLang="en-US" dirty="0"/>
                        <a:t>2</a:t>
                      </a:r>
                      <a:endParaRPr lang="en-IN" altLang="en-US" dirty="0"/>
                    </a:p>
                  </a:txBody>
                  <a:tcPr/>
                </a:tc>
                <a:tc>
                  <a:txBody>
                    <a:bodyPr/>
                    <a:lstStyle/>
                    <a:p>
                      <a:r>
                        <a:rPr lang="en-IN" altLang="en-US" dirty="0"/>
                        <a:t>UI/UX Designer</a:t>
                      </a:r>
                      <a:endParaRPr lang="en-IN" altLang="en-US"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4855</Words>
  <Application>WPS Presentation</Application>
  <PresentationFormat>Widescreen</PresentationFormat>
  <Paragraphs>145</Paragraphs>
  <Slides>4</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vt:i4>
      </vt:variant>
    </vt:vector>
  </HeadingPairs>
  <TitlesOfParts>
    <vt:vector size="21" baseType="lpstr">
      <vt:lpstr>Arial</vt:lpstr>
      <vt:lpstr>SimSun</vt:lpstr>
      <vt:lpstr>Wingdings</vt:lpstr>
      <vt:lpstr>Arial</vt:lpstr>
      <vt:lpstr>DejaVu Sans</vt:lpstr>
      <vt:lpstr>Franklin Gothic</vt:lpstr>
      <vt:lpstr>C059</vt:lpstr>
      <vt:lpstr>Libre Franklin</vt:lpstr>
      <vt:lpstr>Calibri</vt:lpstr>
      <vt:lpstr>Noto Sans Symbols</vt:lpstr>
      <vt:lpstr>Wingdings</vt:lpstr>
      <vt:lpstr>Microsoft YaHei</vt:lpstr>
      <vt:lpstr>Noto Sans CJK SC</vt:lpstr>
      <vt:lpstr>Arial Unicode MS</vt:lpstr>
      <vt:lpstr>Calibri Light</vt:lpstr>
      <vt:lpstr>Calibri</vt:lpstr>
      <vt:lpstr>Office Theme</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data_leek</cp:lastModifiedBy>
  <cp:revision>16</cp:revision>
  <dcterms:created xsi:type="dcterms:W3CDTF">2023-04-09T20:03:44Z</dcterms:created>
  <dcterms:modified xsi:type="dcterms:W3CDTF">2023-04-09T20:03:44Z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
  </property>
  <property fmtid="{D5CDD505-2E9C-101B-9397-08002B2CF9AE}" pid="4" name="KSOProductBuildVer">
    <vt:lpwstr>1033-11.1.0.11691</vt:lpwstr>
  </property>
</Properties>
</file>