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handoutMasterIdLst>
    <p:handoutMasterId r:id="rId19"/>
  </p:handoutMasterIdLst>
  <p:sldIdLst>
    <p:sldId id="330" r:id="rId5"/>
    <p:sldId id="331" r:id="rId6"/>
    <p:sldId id="332" r:id="rId7"/>
    <p:sldId id="333" r:id="rId8"/>
    <p:sldId id="334" r:id="rId9"/>
    <p:sldId id="343" r:id="rId10"/>
    <p:sldId id="344" r:id="rId11"/>
    <p:sldId id="337" r:id="rId12"/>
    <p:sldId id="338" r:id="rId13"/>
    <p:sldId id="339" r:id="rId14"/>
    <p:sldId id="340" r:id="rId15"/>
    <p:sldId id="341" r:id="rId16"/>
    <p:sldId id="34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D7AC3CCA-C797-4891-BE02-D94E43425B78}">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524" autoAdjust="0"/>
    <p:restoredTop sz="96437" autoAdjust="0"/>
  </p:normalViewPr>
  <p:slideViewPr>
    <p:cSldViewPr snapToGrid="0">
      <p:cViewPr>
        <p:scale>
          <a:sx n="40" d="100"/>
          <a:sy n="40" d="100"/>
        </p:scale>
        <p:origin x="-1464" y="-1416"/>
      </p:cViewPr>
      <p:guideLst>
        <p:guide orient="horz" pos="2160"/>
        <p:guide pos="3840"/>
      </p:guideLst>
    </p:cSldViewPr>
  </p:slideViewPr>
  <p:outlineViewPr>
    <p:cViewPr>
      <p:scale>
        <a:sx n="33" d="100"/>
        <a:sy n="33" d="100"/>
      </p:scale>
      <p:origin x="0" y="-1507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218A1-4391-4572-B1F3-3148602C2681}">
      <dsp:nvSpPr>
        <dsp:cNvPr id="0" name=""/>
        <dsp:cNvSpPr/>
      </dsp:nvSpPr>
      <dsp:spPr>
        <a:xfrm>
          <a:off x="2326" y="480072"/>
          <a:ext cx="1776400" cy="923549"/>
        </a:xfrm>
        <a:prstGeom prst="chevron">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Expand</a:t>
          </a:r>
        </a:p>
      </dsp:txBody>
      <dsp:txXfrm>
        <a:off x="464101" y="480072"/>
        <a:ext cx="852851" cy="923549"/>
      </dsp:txXfrm>
    </dsp:sp>
    <dsp:sp modelId="{7EDA00CA-9788-4FB6-9965-2A531967C37E}">
      <dsp:nvSpPr>
        <dsp:cNvPr id="0" name=""/>
        <dsp:cNvSpPr/>
      </dsp:nvSpPr>
      <dsp:spPr>
        <a:xfrm>
          <a:off x="1478574" y="558574"/>
          <a:ext cx="4415074" cy="766545"/>
        </a:xfrm>
        <a:prstGeom prst="chevron">
          <a:avLst/>
        </a:prstGeom>
        <a:solidFill>
          <a:schemeClr val="lt1">
            <a:alpha val="90000"/>
            <a:tint val="40000"/>
            <a:hueOff val="0"/>
            <a:satOff val="0"/>
            <a:lumOff val="0"/>
            <a:alphaOff val="0"/>
          </a:schemeClr>
        </a:solidFill>
        <a:ln w="12700" cap="flat" cmpd="sng" algn="in">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Foster collaborative growth</a:t>
          </a:r>
        </a:p>
      </dsp:txBody>
      <dsp:txXfrm>
        <a:off x="1861847" y="558574"/>
        <a:ext cx="3648529" cy="766545"/>
      </dsp:txXfrm>
    </dsp:sp>
    <dsp:sp modelId="{3C268EAE-F306-4502-AF06-CEF13305AD87}">
      <dsp:nvSpPr>
        <dsp:cNvPr id="0" name=""/>
        <dsp:cNvSpPr/>
      </dsp:nvSpPr>
      <dsp:spPr>
        <a:xfrm>
          <a:off x="2326" y="1532918"/>
          <a:ext cx="1776400" cy="923549"/>
        </a:xfrm>
        <a:prstGeom prst="chevron">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Enhance</a:t>
          </a:r>
        </a:p>
      </dsp:txBody>
      <dsp:txXfrm>
        <a:off x="464101" y="1532918"/>
        <a:ext cx="852851" cy="923549"/>
      </dsp:txXfrm>
    </dsp:sp>
    <dsp:sp modelId="{5A798B94-63F9-46F6-A164-11B374ECA264}">
      <dsp:nvSpPr>
        <dsp:cNvPr id="0" name=""/>
        <dsp:cNvSpPr/>
      </dsp:nvSpPr>
      <dsp:spPr>
        <a:xfrm>
          <a:off x="1478574" y="1611420"/>
          <a:ext cx="4415074" cy="766545"/>
        </a:xfrm>
        <a:prstGeom prst="chevron">
          <a:avLst/>
        </a:prstGeom>
        <a:solidFill>
          <a:schemeClr val="lt1">
            <a:alpha val="90000"/>
            <a:tint val="40000"/>
            <a:hueOff val="0"/>
            <a:satOff val="0"/>
            <a:lumOff val="0"/>
            <a:alphaOff val="0"/>
          </a:schemeClr>
        </a:solidFill>
        <a:ln w="12700" cap="flat" cmpd="sng" algn="in">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Ensure a tailored and user-focused experience</a:t>
          </a:r>
        </a:p>
      </dsp:txBody>
      <dsp:txXfrm>
        <a:off x="1861847" y="1611420"/>
        <a:ext cx="3648529" cy="766545"/>
      </dsp:txXfrm>
    </dsp:sp>
    <dsp:sp modelId="{56F4C287-CAD7-4C2E-8118-FB293C0AF4C7}">
      <dsp:nvSpPr>
        <dsp:cNvPr id="0" name=""/>
        <dsp:cNvSpPr/>
      </dsp:nvSpPr>
      <dsp:spPr>
        <a:xfrm>
          <a:off x="2326" y="2585764"/>
          <a:ext cx="1776400" cy="923549"/>
        </a:xfrm>
        <a:prstGeom prst="chevron">
          <a:avLst/>
        </a:prstGeom>
        <a:solidFill>
          <a:schemeClr val="lt1">
            <a:hueOff val="0"/>
            <a:satOff val="0"/>
            <a:lumOff val="0"/>
            <a:alphaOff val="0"/>
          </a:schemeClr>
        </a:solidFill>
        <a:ln w="12700"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Explore</a:t>
          </a:r>
        </a:p>
      </dsp:txBody>
      <dsp:txXfrm>
        <a:off x="464101" y="2585764"/>
        <a:ext cx="852851" cy="923549"/>
      </dsp:txXfrm>
    </dsp:sp>
    <dsp:sp modelId="{36B6C668-09F8-42EE-94A2-D000CFFA4FE1}">
      <dsp:nvSpPr>
        <dsp:cNvPr id="0" name=""/>
        <dsp:cNvSpPr/>
      </dsp:nvSpPr>
      <dsp:spPr>
        <a:xfrm>
          <a:off x="1478574" y="2664266"/>
          <a:ext cx="4415074" cy="766545"/>
        </a:xfrm>
        <a:prstGeom prst="chevron">
          <a:avLst/>
        </a:prstGeom>
        <a:solidFill>
          <a:schemeClr val="lt1">
            <a:alpha val="90000"/>
            <a:tint val="40000"/>
            <a:hueOff val="0"/>
            <a:satOff val="0"/>
            <a:lumOff val="0"/>
            <a:alphaOff val="0"/>
          </a:schemeClr>
        </a:solidFill>
        <a:ln w="12700" cap="flat" cmpd="sng" algn="in">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Capitalize on emerging global markets</a:t>
          </a:r>
        </a:p>
      </dsp:txBody>
      <dsp:txXfrm>
        <a:off x="1861847" y="2664266"/>
        <a:ext cx="3648529" cy="766545"/>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F9C198B-720E-C672-0A1F-810B02D7D6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9D251430-053F-DF2E-13BD-5EF99EFB68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949AF-D433-4BA9-985A-0F5A71B8713D}" type="datetimeFigureOut">
              <a:rPr lang="en-US" smtClean="0"/>
              <a:pPr/>
              <a:t>4/4/2024</a:t>
            </a:fld>
            <a:endParaRPr lang="en-US" dirty="0"/>
          </a:p>
        </p:txBody>
      </p:sp>
      <p:sp>
        <p:nvSpPr>
          <p:cNvPr id="4" name="Footer Placeholder 3">
            <a:extLst>
              <a:ext uri="{FF2B5EF4-FFF2-40B4-BE49-F238E27FC236}">
                <a16:creationId xmlns="" xmlns:a16="http://schemas.microsoft.com/office/drawing/2014/main" id="{A6DFFCF5-9E67-D641-CB26-31CBEB9DA5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DDB857-6406-8EE5-670A-A888D4D9E4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894985-3448-4B54-B340-F6E34589E76C}" type="slidenum">
              <a:rPr lang="en-US" smtClean="0"/>
              <a:pPr/>
              <a:t>‹#›</a:t>
            </a:fld>
            <a:endParaRPr lang="en-US" dirty="0"/>
          </a:p>
        </p:txBody>
      </p:sp>
    </p:spTree>
    <p:extLst>
      <p:ext uri="{BB962C8B-B14F-4D97-AF65-F5344CB8AC3E}">
        <p14:creationId xmlns="" xmlns:p14="http://schemas.microsoft.com/office/powerpoint/2010/main" val="531754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0533-A760-432F-87BD-515264C2976F}" type="datetimeFigureOut">
              <a:rPr lang="en-US" smtClean="0"/>
              <a:pPr/>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46F2B-1084-40BA-9F0A-B1F6847335C5}" type="slidenum">
              <a:rPr lang="en-US" smtClean="0"/>
              <a:pPr/>
              <a:t>‹#›</a:t>
            </a:fld>
            <a:endParaRPr lang="en-US" dirty="0"/>
          </a:p>
        </p:txBody>
      </p:sp>
    </p:spTree>
    <p:extLst>
      <p:ext uri="{BB962C8B-B14F-4D97-AF65-F5344CB8AC3E}">
        <p14:creationId xmlns="" xmlns:p14="http://schemas.microsoft.com/office/powerpoint/2010/main" val="381207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a:t>
            </a:fld>
            <a:endParaRPr lang="en-US" dirty="0"/>
          </a:p>
        </p:txBody>
      </p:sp>
    </p:spTree>
    <p:extLst>
      <p:ext uri="{BB962C8B-B14F-4D97-AF65-F5344CB8AC3E}">
        <p14:creationId xmlns="" xmlns:p14="http://schemas.microsoft.com/office/powerpoint/2010/main" val="3176679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10</a:t>
            </a:fld>
            <a:endParaRPr lang="en-US" dirty="0"/>
          </a:p>
        </p:txBody>
      </p:sp>
    </p:spTree>
    <p:extLst>
      <p:ext uri="{BB962C8B-B14F-4D97-AF65-F5344CB8AC3E}">
        <p14:creationId xmlns="" xmlns:p14="http://schemas.microsoft.com/office/powerpoint/2010/main" val="281791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11</a:t>
            </a:fld>
            <a:endParaRPr lang="en-US" dirty="0"/>
          </a:p>
        </p:txBody>
      </p:sp>
    </p:spTree>
    <p:extLst>
      <p:ext uri="{BB962C8B-B14F-4D97-AF65-F5344CB8AC3E}">
        <p14:creationId xmlns="" xmlns:p14="http://schemas.microsoft.com/office/powerpoint/2010/main" val="1808927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12</a:t>
            </a:fld>
            <a:endParaRPr lang="en-US" dirty="0"/>
          </a:p>
        </p:txBody>
      </p:sp>
    </p:spTree>
    <p:extLst>
      <p:ext uri="{BB962C8B-B14F-4D97-AF65-F5344CB8AC3E}">
        <p14:creationId xmlns="" xmlns:p14="http://schemas.microsoft.com/office/powerpoint/2010/main" val="3964289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13</a:t>
            </a:fld>
            <a:endParaRPr lang="en-US" dirty="0"/>
          </a:p>
        </p:txBody>
      </p:sp>
    </p:spTree>
    <p:extLst>
      <p:ext uri="{BB962C8B-B14F-4D97-AF65-F5344CB8AC3E}">
        <p14:creationId xmlns="" xmlns:p14="http://schemas.microsoft.com/office/powerpoint/2010/main" val="376327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2</a:t>
            </a:fld>
            <a:endParaRPr lang="en-US" dirty="0"/>
          </a:p>
        </p:txBody>
      </p:sp>
    </p:spTree>
    <p:extLst>
      <p:ext uri="{BB962C8B-B14F-4D97-AF65-F5344CB8AC3E}">
        <p14:creationId xmlns="" xmlns:p14="http://schemas.microsoft.com/office/powerpoint/2010/main" val="113329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3</a:t>
            </a:fld>
            <a:endParaRPr lang="en-US" dirty="0"/>
          </a:p>
        </p:txBody>
      </p:sp>
    </p:spTree>
    <p:extLst>
      <p:ext uri="{BB962C8B-B14F-4D97-AF65-F5344CB8AC3E}">
        <p14:creationId xmlns="" xmlns:p14="http://schemas.microsoft.com/office/powerpoint/2010/main" val="3745090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4</a:t>
            </a:fld>
            <a:endParaRPr lang="en-US" dirty="0"/>
          </a:p>
        </p:txBody>
      </p:sp>
    </p:spTree>
    <p:extLst>
      <p:ext uri="{BB962C8B-B14F-4D97-AF65-F5344CB8AC3E}">
        <p14:creationId xmlns="" xmlns:p14="http://schemas.microsoft.com/office/powerpoint/2010/main" val="2380523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5</a:t>
            </a:fld>
            <a:endParaRPr lang="en-US" dirty="0"/>
          </a:p>
        </p:txBody>
      </p:sp>
    </p:spTree>
    <p:extLst>
      <p:ext uri="{BB962C8B-B14F-4D97-AF65-F5344CB8AC3E}">
        <p14:creationId xmlns="" xmlns:p14="http://schemas.microsoft.com/office/powerpoint/2010/main" val="331810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6</a:t>
            </a:fld>
            <a:endParaRPr lang="en-US" dirty="0"/>
          </a:p>
        </p:txBody>
      </p:sp>
    </p:spTree>
    <p:extLst>
      <p:ext uri="{BB962C8B-B14F-4D97-AF65-F5344CB8AC3E}">
        <p14:creationId xmlns="" xmlns:p14="http://schemas.microsoft.com/office/powerpoint/2010/main" val="3318105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7</a:t>
            </a:fld>
            <a:endParaRPr lang="en-US" dirty="0"/>
          </a:p>
        </p:txBody>
      </p:sp>
    </p:spTree>
    <p:extLst>
      <p:ext uri="{BB962C8B-B14F-4D97-AF65-F5344CB8AC3E}">
        <p14:creationId xmlns="" xmlns:p14="http://schemas.microsoft.com/office/powerpoint/2010/main" val="331810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8</a:t>
            </a:fld>
            <a:endParaRPr lang="en-US" dirty="0"/>
          </a:p>
        </p:txBody>
      </p:sp>
    </p:spTree>
    <p:extLst>
      <p:ext uri="{BB962C8B-B14F-4D97-AF65-F5344CB8AC3E}">
        <p14:creationId xmlns="" xmlns:p14="http://schemas.microsoft.com/office/powerpoint/2010/main" val="135922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9</a:t>
            </a:fld>
            <a:endParaRPr lang="en-US" dirty="0"/>
          </a:p>
        </p:txBody>
      </p:sp>
    </p:spTree>
    <p:extLst>
      <p:ext uri="{BB962C8B-B14F-4D97-AF65-F5344CB8AC3E}">
        <p14:creationId xmlns="" xmlns:p14="http://schemas.microsoft.com/office/powerpoint/2010/main" val="771647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2456284" y="4549768"/>
            <a:ext cx="9236032" cy="1639767"/>
          </a:xfrm>
        </p:spPr>
        <p:txBody>
          <a:bodyPr anchor="ctr">
            <a:normAutofit/>
          </a:bodyPr>
          <a:lstStyle>
            <a:lvl1pPr>
              <a:defRPr sz="4800" spc="0" baseline="0">
                <a:solidFill>
                  <a:schemeClr val="bg1"/>
                </a:solidFill>
              </a:defRPr>
            </a:lvl1pPr>
          </a:lstStyle>
          <a:p>
            <a:r>
              <a:rPr lang="en-US" dirty="0"/>
              <a:t>Click to add title</a:t>
            </a:r>
          </a:p>
        </p:txBody>
      </p: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785376" y="4751091"/>
            <a:ext cx="1060704" cy="1225296"/>
          </a:xfrm>
        </p:spPr>
        <p:txBody>
          <a:bodyPr>
            <a:noAutofit/>
          </a:bodyPr>
          <a:lstStyle>
            <a:lvl1pPr marL="0" indent="0" algn="ctr">
              <a:buNone/>
              <a:defRPr sz="1200">
                <a:solidFill>
                  <a:schemeClr val="bg1"/>
                </a:solidFill>
              </a:defRPr>
            </a:lvl1pPr>
          </a:lstStyle>
          <a:p>
            <a:r>
              <a:rPr lang="en-US" dirty="0"/>
              <a:t>Click icon to add picture</a:t>
            </a:r>
          </a:p>
        </p:txBody>
      </p:sp>
      <p:sp>
        <p:nvSpPr>
          <p:cNvPr id="11" name="Rectangle 10">
            <a:extLst>
              <a:ext uri="{FF2B5EF4-FFF2-40B4-BE49-F238E27FC236}">
                <a16:creationId xmlns="" xmlns:a16="http://schemas.microsoft.com/office/drawing/2014/main" id="{63C27092-C66B-F15B-27C8-9D197E7DC6AC}"/>
              </a:ext>
              <a:ext uri="{C183D7F6-B498-43B3-948B-1728B52AA6E4}">
                <adec:decorative xmlns="" xmlns:adec="http://schemas.microsoft.com/office/drawing/2017/decorative" val="1"/>
              </a:ext>
            </a:extLst>
          </p:cNvPr>
          <p:cNvSpPr/>
          <p:nvPr userDrawn="1"/>
        </p:nvSpPr>
        <p:spPr>
          <a:xfrm>
            <a:off x="380512" y="4436569"/>
            <a:ext cx="1870432"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84233F11-FC39-B975-A1C8-8D59FB19909E}"/>
              </a:ext>
              <a:ext uri="{C183D7F6-B498-43B3-948B-1728B52AA6E4}">
                <adec:decorative xmlns="" xmlns:adec="http://schemas.microsoft.com/office/drawing/2017/decorative" val="1"/>
              </a:ext>
            </a:extLst>
          </p:cNvPr>
          <p:cNvSpPr/>
          <p:nvPr userDrawn="1"/>
        </p:nvSpPr>
        <p:spPr>
          <a:xfrm>
            <a:off x="385494" y="4436569"/>
            <a:ext cx="11418886"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A black and white swirl">
            <a:extLst>
              <a:ext uri="{FF2B5EF4-FFF2-40B4-BE49-F238E27FC236}">
                <a16:creationId xmlns="" xmlns:a16="http://schemas.microsoft.com/office/drawing/2014/main" id="{98138DC1-DEFD-0D46-996F-0FCA7D496217}"/>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l="3232" r="3232"/>
          <a:stretch/>
        </p:blipFill>
        <p:spPr bwMode="auto">
          <a:xfrm>
            <a:off x="0" y="0"/>
            <a:ext cx="12192000" cy="38814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1760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Image and Content 2">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9A97AF1-4707-6817-C07C-3CF312C1C5EE}"/>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1" y="-8746"/>
            <a:ext cx="5911249" cy="686674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Table Placeholder 11">
            <a:extLst>
              <a:ext uri="{FF2B5EF4-FFF2-40B4-BE49-F238E27FC236}">
                <a16:creationId xmlns="" xmlns:a16="http://schemas.microsoft.com/office/drawing/2014/main" id="{74C7AB41-69EE-23E8-FBB8-C992CB3E5D1D}"/>
              </a:ext>
            </a:extLst>
          </p:cNvPr>
          <p:cNvSpPr>
            <a:spLocks noGrp="1"/>
          </p:cNvSpPr>
          <p:nvPr>
            <p:ph type="tbl" sz="quarter" idx="16"/>
          </p:nvPr>
        </p:nvSpPr>
        <p:spPr>
          <a:xfrm>
            <a:off x="395811" y="1642540"/>
            <a:ext cx="5076825" cy="3678237"/>
          </a:xfrm>
        </p:spPr>
        <p:txBody>
          <a:bodyPr/>
          <a:lstStyle>
            <a:lvl1pPr>
              <a:defRPr>
                <a:solidFill>
                  <a:schemeClr val="bg1"/>
                </a:solidFill>
              </a:defRPr>
            </a:lvl1pPr>
          </a:lstStyle>
          <a:p>
            <a:endParaRPr lang="en-US" dirty="0"/>
          </a:p>
        </p:txBody>
      </p:sp>
      <p:sp>
        <p:nvSpPr>
          <p:cNvPr id="15" name="Content Placeholder 14">
            <a:extLst>
              <a:ext uri="{FF2B5EF4-FFF2-40B4-BE49-F238E27FC236}">
                <a16:creationId xmlns="" xmlns:a16="http://schemas.microsoft.com/office/drawing/2014/main" id="{C69E6AB5-CF7E-0DCA-92AE-733A87121D51}"/>
              </a:ext>
            </a:extLst>
          </p:cNvPr>
          <p:cNvSpPr>
            <a:spLocks noGrp="1"/>
          </p:cNvSpPr>
          <p:nvPr>
            <p:ph sz="quarter" idx="15"/>
          </p:nvPr>
        </p:nvSpPr>
        <p:spPr>
          <a:xfrm>
            <a:off x="6086067" y="1642541"/>
            <a:ext cx="5699583" cy="3673088"/>
          </a:xfrm>
        </p:spPr>
        <p:txBody>
          <a:bodyPr anchor="ctr">
            <a:normAutofit/>
          </a:bodyPr>
          <a:lstStyle>
            <a:lvl1pPr marL="228600" indent="-228600">
              <a:lnSpc>
                <a:spcPct val="150000"/>
              </a:lnSpc>
              <a:buClr>
                <a:schemeClr val="bg1"/>
              </a:buClr>
              <a:buFont typeface="Arial" panose="020B0604020202020204" pitchFamily="34" charset="0"/>
              <a:buChar char="•"/>
              <a:defRPr sz="1800">
                <a:solidFill>
                  <a:schemeClr val="bg1"/>
                </a:solidFill>
              </a:defRPr>
            </a:lvl1pPr>
            <a:lvl2pPr marL="800100" indent="-342900">
              <a:lnSpc>
                <a:spcPct val="150000"/>
              </a:lnSpc>
              <a:buClr>
                <a:schemeClr val="bg1"/>
              </a:buClr>
              <a:buFont typeface="Arial" panose="020B0604020202020204" pitchFamily="34" charset="0"/>
              <a:buChar char="•"/>
              <a:defRPr sz="1800">
                <a:solidFill>
                  <a:schemeClr val="bg1"/>
                </a:solidFill>
              </a:defRPr>
            </a:lvl2pPr>
            <a:lvl3pPr marL="1200150" indent="-285750">
              <a:lnSpc>
                <a:spcPct val="150000"/>
              </a:lnSpc>
              <a:buClr>
                <a:schemeClr val="bg1"/>
              </a:buClr>
              <a:buFont typeface="Arial" panose="020B0604020202020204" pitchFamily="34" charset="0"/>
              <a:buChar char="•"/>
              <a:defRPr sz="1800">
                <a:solidFill>
                  <a:schemeClr val="bg1"/>
                </a:solidFill>
              </a:defRPr>
            </a:lvl3pPr>
            <a:lvl4pPr marL="1657350" indent="-285750">
              <a:lnSpc>
                <a:spcPct val="150000"/>
              </a:lnSpc>
              <a:buClr>
                <a:schemeClr val="bg1"/>
              </a:buClr>
              <a:buFont typeface="Arial" panose="020B0604020202020204" pitchFamily="34" charset="0"/>
              <a:buChar char="•"/>
              <a:defRPr sz="1800">
                <a:solidFill>
                  <a:schemeClr val="bg1"/>
                </a:solidFill>
              </a:defRPr>
            </a:lvl4pPr>
            <a:lvl5pPr marL="2114550" indent="-285750">
              <a:lnSpc>
                <a:spcPct val="150000"/>
              </a:lnSpc>
              <a:buClr>
                <a:schemeClr val="bg1"/>
              </a:buClr>
              <a:buFont typeface="Arial" panose="020B0604020202020204" pitchFamily="34" charset="0"/>
              <a:buChar cha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 xmlns:a16="http://schemas.microsoft.com/office/drawing/2014/main" id="{2AA1DD0D-C777-E7A4-3A12-EEF5F8DF0A13}"/>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16" name="Rectangle 15">
            <a:extLst>
              <a:ext uri="{FF2B5EF4-FFF2-40B4-BE49-F238E27FC236}">
                <a16:creationId xmlns="" xmlns:a16="http://schemas.microsoft.com/office/drawing/2014/main" id="{8EFC1479-F559-4482-4396-460E5C523677}"/>
              </a:ext>
              <a:ext uri="{C183D7F6-B498-43B3-948B-1728B52AA6E4}">
                <adec:decorative xmlns=""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 xmlns:p14="http://schemas.microsoft.com/office/powerpoint/2010/main" val="397836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able">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4" name="Table Placeholder 13">
            <a:extLst>
              <a:ext uri="{FF2B5EF4-FFF2-40B4-BE49-F238E27FC236}">
                <a16:creationId xmlns="" xmlns:a16="http://schemas.microsoft.com/office/drawing/2014/main" id="{EB5D976C-C0FE-C5B0-4808-7B105B9EE5A4}"/>
              </a:ext>
            </a:extLst>
          </p:cNvPr>
          <p:cNvSpPr>
            <a:spLocks noGrp="1"/>
          </p:cNvSpPr>
          <p:nvPr>
            <p:ph type="tbl" sz="quarter" idx="15"/>
          </p:nvPr>
        </p:nvSpPr>
        <p:spPr>
          <a:xfrm>
            <a:off x="396875" y="1627188"/>
            <a:ext cx="11391900" cy="3678237"/>
          </a:xfrm>
        </p:spPr>
        <p:txBody>
          <a:bodyPr/>
          <a:lstStyle>
            <a:lvl1pPr marL="0" indent="0" algn="ctr">
              <a:buNone/>
              <a:defRPr>
                <a:solidFill>
                  <a:schemeClr val="bg1"/>
                </a:solidFill>
              </a:defRPr>
            </a:lvl1pPr>
          </a:lstStyle>
          <a:p>
            <a:r>
              <a:rPr lang="en-US" dirty="0"/>
              <a:t>Click icon to add table</a:t>
            </a:r>
          </a:p>
          <a:p>
            <a:endParaRPr lang="en-US" dirty="0"/>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 xmlns:p14="http://schemas.microsoft.com/office/powerpoint/2010/main" val="121988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2 Content Below">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 xmlns:a16="http://schemas.microsoft.com/office/drawing/2014/main" id="{5C4BF6CA-03A6-38A2-CA52-82239523A347}"/>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10432111" y="1"/>
            <a:ext cx="1759889" cy="6288208"/>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3" name="Content Placeholder 12">
            <a:extLst>
              <a:ext uri="{FF2B5EF4-FFF2-40B4-BE49-F238E27FC236}">
                <a16:creationId xmlns="" xmlns:a16="http://schemas.microsoft.com/office/drawing/2014/main" id="{73D60827-7C62-0271-9254-20661A9635BE}"/>
              </a:ext>
            </a:extLst>
          </p:cNvPr>
          <p:cNvSpPr>
            <a:spLocks noGrp="1"/>
          </p:cNvSpPr>
          <p:nvPr>
            <p:ph sz="quarter" idx="15"/>
          </p:nvPr>
        </p:nvSpPr>
        <p:spPr>
          <a:xfrm>
            <a:off x="465101" y="1436880"/>
            <a:ext cx="8851900" cy="2188430"/>
          </a:xfrm>
        </p:spPr>
        <p:txBody>
          <a:bodyPr anchor="ctr">
            <a:normAutofit/>
          </a:bodyPr>
          <a:lstStyle>
            <a:lvl1pPr marL="228600" indent="-228600">
              <a:lnSpc>
                <a:spcPct val="10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0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0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2">
            <a:extLst>
              <a:ext uri="{FF2B5EF4-FFF2-40B4-BE49-F238E27FC236}">
                <a16:creationId xmlns="" xmlns:a16="http://schemas.microsoft.com/office/drawing/2014/main" id="{94526E10-5C50-1BCC-4E1F-3C8DB81D6D8F}"/>
              </a:ext>
            </a:extLst>
          </p:cNvPr>
          <p:cNvSpPr>
            <a:spLocks noGrp="1"/>
          </p:cNvSpPr>
          <p:nvPr>
            <p:ph sz="quarter" idx="16"/>
          </p:nvPr>
        </p:nvSpPr>
        <p:spPr>
          <a:xfrm>
            <a:off x="465101" y="3974371"/>
            <a:ext cx="8851900" cy="2188430"/>
          </a:xfrm>
        </p:spPr>
        <p:txBody>
          <a:bodyPr anchor="ctr">
            <a:normAutofit/>
          </a:bodyPr>
          <a:lstStyle>
            <a:lvl1pPr marL="228600" indent="-228600">
              <a:lnSpc>
                <a:spcPct val="10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0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0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cxnSp>
        <p:nvCxnSpPr>
          <p:cNvPr id="4" name="Straight Connector 3">
            <a:extLst>
              <a:ext uri="{FF2B5EF4-FFF2-40B4-BE49-F238E27FC236}">
                <a16:creationId xmlns="" xmlns:a16="http://schemas.microsoft.com/office/drawing/2014/main" id="{D0DE5D75-0A18-AA28-06EB-453D400DA056}"/>
              </a:ext>
              <a:ext uri="{C183D7F6-B498-43B3-948B-1728B52AA6E4}">
                <adec:decorative xmlns="" xmlns:adec="http://schemas.microsoft.com/office/drawing/2017/decorative" val="1"/>
              </a:ext>
            </a:extLst>
          </p:cNvPr>
          <p:cNvCxnSpPr>
            <a:cxnSpLocks/>
          </p:cNvCxnSpPr>
          <p:nvPr userDrawn="1"/>
        </p:nvCxnSpPr>
        <p:spPr>
          <a:xfrm>
            <a:off x="401395" y="3735019"/>
            <a:ext cx="871875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16452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1">
    <p:bg>
      <p:bgPr>
        <a:solidFill>
          <a:schemeClr val="tx1"/>
        </a:soli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 xmlns:a16="http://schemas.microsoft.com/office/drawing/2014/main" id="{31432346-1A22-EB7D-7E1D-C74928074B6E}"/>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379704" y="0"/>
            <a:ext cx="7858605" cy="6858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 name="Group 2">
            <a:extLst>
              <a:ext uri="{FF2B5EF4-FFF2-40B4-BE49-F238E27FC236}">
                <a16:creationId xmlns="" xmlns:a16="http://schemas.microsoft.com/office/drawing/2014/main" id="{670A3C53-C7F2-6B70-E8F4-17E4C5F10946}"/>
              </a:ext>
              <a:ext uri="{C183D7F6-B498-43B3-948B-1728B52AA6E4}">
                <adec:decorative xmlns="" xmlns:adec="http://schemas.microsoft.com/office/drawing/2017/decorative" val="1"/>
              </a:ext>
            </a:extLst>
          </p:cNvPr>
          <p:cNvGrpSpPr/>
          <p:nvPr userDrawn="1"/>
        </p:nvGrpSpPr>
        <p:grpSpPr>
          <a:xfrm>
            <a:off x="380512" y="3809267"/>
            <a:ext cx="11423868" cy="1854341"/>
            <a:chOff x="380512" y="4436569"/>
            <a:chExt cx="11423868" cy="1854341"/>
          </a:xfrm>
        </p:grpSpPr>
        <p:sp>
          <p:nvSpPr>
            <p:cNvPr id="4" name="Rectangle 3">
              <a:extLst>
                <a:ext uri="{FF2B5EF4-FFF2-40B4-BE49-F238E27FC236}">
                  <a16:creationId xmlns="" xmlns:a16="http://schemas.microsoft.com/office/drawing/2014/main" id="{6D74BE2B-7E34-405D-C5C9-381B69EB5A77}"/>
                </a:ext>
              </a:extLst>
            </p:cNvPr>
            <p:cNvSpPr/>
            <p:nvPr/>
          </p:nvSpPr>
          <p:spPr>
            <a:xfrm>
              <a:off x="385494" y="4436569"/>
              <a:ext cx="11418886"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6" name="Rectangle 5">
              <a:extLst>
                <a:ext uri="{FF2B5EF4-FFF2-40B4-BE49-F238E27FC236}">
                  <a16:creationId xmlns="" xmlns:a16="http://schemas.microsoft.com/office/drawing/2014/main" id="{9911ED5A-29B2-DBED-90E3-68A163A985CE}"/>
                </a:ext>
              </a:extLst>
            </p:cNvPr>
            <p:cNvSpPr/>
            <p:nvPr/>
          </p:nvSpPr>
          <p:spPr>
            <a:xfrm>
              <a:off x="380512" y="4436569"/>
              <a:ext cx="1870432"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grpSp>
      <p:sp>
        <p:nvSpPr>
          <p:cNvPr id="14" name="Title 13">
            <a:extLst>
              <a:ext uri="{FF2B5EF4-FFF2-40B4-BE49-F238E27FC236}">
                <a16:creationId xmlns="" xmlns:a16="http://schemas.microsoft.com/office/drawing/2014/main" id="{931CB768-0E88-1C6D-5C99-04229DEF1B4C}"/>
              </a:ext>
            </a:extLst>
          </p:cNvPr>
          <p:cNvSpPr>
            <a:spLocks noGrp="1"/>
          </p:cNvSpPr>
          <p:nvPr>
            <p:ph type="title"/>
          </p:nvPr>
        </p:nvSpPr>
        <p:spPr>
          <a:xfrm>
            <a:off x="2336900" y="3875351"/>
            <a:ext cx="5901409" cy="1722759"/>
          </a:xfrm>
        </p:spPr>
        <p:txBody>
          <a:bodyPr anchor="ctr">
            <a:noAutofit/>
          </a:bodyPr>
          <a:lstStyle>
            <a:lvl1pPr>
              <a:defRPr sz="4000" spc="0" baseline="0">
                <a:solidFill>
                  <a:schemeClr val="bg1"/>
                </a:solidFill>
              </a:defRPr>
            </a:lvl1pPr>
          </a:lstStyle>
          <a:p>
            <a:endParaRPr lang="en-US" dirty="0"/>
          </a:p>
        </p:txBody>
      </p:sp>
      <p:sp>
        <p:nvSpPr>
          <p:cNvPr id="16" name="Picture Placeholder 15">
            <a:extLst>
              <a:ext uri="{FF2B5EF4-FFF2-40B4-BE49-F238E27FC236}">
                <a16:creationId xmlns="" xmlns:a16="http://schemas.microsoft.com/office/drawing/2014/main" id="{FDC653A0-554F-80A4-AEAE-FD96D2ED8E4D}"/>
              </a:ext>
            </a:extLst>
          </p:cNvPr>
          <p:cNvSpPr>
            <a:spLocks noGrp="1"/>
          </p:cNvSpPr>
          <p:nvPr>
            <p:ph type="pic" sz="quarter" idx="13"/>
          </p:nvPr>
        </p:nvSpPr>
        <p:spPr>
          <a:xfrm>
            <a:off x="785376" y="4133963"/>
            <a:ext cx="1060704" cy="1225296"/>
          </a:xfrm>
        </p:spPr>
        <p:txBody>
          <a:bodyPr>
            <a:normAutofit/>
          </a:bodyPr>
          <a:lstStyle>
            <a:lvl1pPr marL="0" indent="0" algn="ctr">
              <a:buNone/>
              <a:defRPr sz="1600">
                <a:solidFill>
                  <a:schemeClr val="bg1"/>
                </a:solidFill>
              </a:defRPr>
            </a:lvl1pPr>
          </a:lstStyle>
          <a:p>
            <a:endParaRPr lang="en-US" dirty="0"/>
          </a:p>
        </p:txBody>
      </p:sp>
      <p:sp>
        <p:nvSpPr>
          <p:cNvPr id="18" name="Text Placeholder 17">
            <a:extLst>
              <a:ext uri="{FF2B5EF4-FFF2-40B4-BE49-F238E27FC236}">
                <a16:creationId xmlns="" xmlns:a16="http://schemas.microsoft.com/office/drawing/2014/main" id="{4A876CB1-4F57-21BB-71E5-C3104D8AF5F0}"/>
              </a:ext>
            </a:extLst>
          </p:cNvPr>
          <p:cNvSpPr>
            <a:spLocks noGrp="1"/>
          </p:cNvSpPr>
          <p:nvPr>
            <p:ph type="body" sz="quarter" idx="14"/>
          </p:nvPr>
        </p:nvSpPr>
        <p:spPr>
          <a:xfrm>
            <a:off x="8480425" y="3875088"/>
            <a:ext cx="2925763" cy="1722437"/>
          </a:xfrm>
        </p:spPr>
        <p:txBody>
          <a:bodyPr anchor="ctr">
            <a:normAutofit/>
          </a:bodyPr>
          <a:lstStyle>
            <a:lvl1pPr marL="0" indent="0" algn="r">
              <a:buNone/>
              <a:defRPr sz="1800" cap="all" baseline="0">
                <a:solidFill>
                  <a:schemeClr val="bg1"/>
                </a:solidFill>
                <a:latin typeface="+mj-lt"/>
              </a:defRPr>
            </a:lvl1pPr>
            <a:lvl2pPr marL="457200" indent="0" algn="r">
              <a:buNone/>
              <a:defRPr sz="1600" cap="all" baseline="0">
                <a:solidFill>
                  <a:schemeClr val="bg1"/>
                </a:solidFill>
                <a:latin typeface="+mj-lt"/>
              </a:defRPr>
            </a:lvl2pPr>
            <a:lvl3pPr marL="914400" indent="0" algn="r">
              <a:buNone/>
              <a:defRPr sz="1400" cap="all" baseline="0">
                <a:solidFill>
                  <a:schemeClr val="bg1"/>
                </a:solidFill>
                <a:latin typeface="+mj-lt"/>
              </a:defRPr>
            </a:lvl3pPr>
            <a:lvl4pPr marL="1371600" indent="0" algn="r">
              <a:buNone/>
              <a:defRPr cap="all" baseline="0">
                <a:solidFill>
                  <a:schemeClr val="bg1"/>
                </a:solidFill>
                <a:latin typeface="+mj-lt"/>
              </a:defRPr>
            </a:lvl4pPr>
            <a:lvl5pPr marL="1828800" indent="0" algn="r">
              <a:buNone/>
              <a:defRPr cap="all" baseline="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p>
            <a:r>
              <a:rPr lang="en-US" sz="1000">
                <a:solidFill>
                  <a:schemeClr val="bg2"/>
                </a:solidFill>
              </a:rPr>
              <a:t>Presentation Title </a:t>
            </a:r>
            <a:endParaRPr lang="en-US" sz="1000" dirty="0">
              <a:solidFill>
                <a:schemeClr val="bg2"/>
              </a:solidFill>
            </a:endParaRP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1">
    <p:bg>
      <p:bgPr>
        <a:solidFill>
          <a:schemeClr val="tx1"/>
        </a:solidFill>
        <a:effectLst/>
      </p:bgPr>
    </p:bg>
    <p:spTree>
      <p:nvGrpSpPr>
        <p:cNvPr id="1" name=""/>
        <p:cNvGrpSpPr/>
        <p:nvPr/>
      </p:nvGrpSpPr>
      <p:grpSpPr>
        <a:xfrm>
          <a:off x="0" y="0"/>
          <a:ext cx="0" cy="0"/>
          <a:chOff x="0" y="0"/>
          <a:chExt cx="0" cy="0"/>
        </a:xfrm>
      </p:grpSpPr>
      <p:pic>
        <p:nvPicPr>
          <p:cNvPr id="2" name="Picture Placeholder 28" descr="A black and white swirl">
            <a:extLst>
              <a:ext uri="{FF2B5EF4-FFF2-40B4-BE49-F238E27FC236}">
                <a16:creationId xmlns="" xmlns:a16="http://schemas.microsoft.com/office/drawing/2014/main" id="{E0E98391-1458-F827-27BD-1108152C3044}"/>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t="14117" b="14117"/>
          <a:stretch/>
        </p:blipFill>
        <p:spPr bwMode="auto">
          <a:xfrm>
            <a:off x="8850313" y="-10048"/>
            <a:ext cx="3341687" cy="6288088"/>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 xmlns:a16="http://schemas.microsoft.com/office/drawing/2014/main" id="{C69E6AB5-CF7E-0DCA-92AE-733A87121D51}"/>
              </a:ext>
            </a:extLst>
          </p:cNvPr>
          <p:cNvSpPr>
            <a:spLocks noGrp="1"/>
          </p:cNvSpPr>
          <p:nvPr>
            <p:ph sz="quarter" idx="15"/>
          </p:nvPr>
        </p:nvSpPr>
        <p:spPr>
          <a:xfrm>
            <a:off x="396414" y="1999625"/>
            <a:ext cx="7755923" cy="3416926"/>
          </a:xfrm>
        </p:spPr>
        <p:txBody>
          <a:bodyPr>
            <a:normAutofit/>
          </a:bodyPr>
          <a:lstStyle>
            <a:lvl1pPr marL="0" indent="0">
              <a:lnSpc>
                <a:spcPct val="150000"/>
              </a:lnSpc>
              <a:buNone/>
              <a:defRPr sz="2400">
                <a:solidFill>
                  <a:schemeClr val="bg1"/>
                </a:solidFill>
              </a:defRPr>
            </a:lvl1pPr>
            <a:lvl2pPr marL="457200" indent="0">
              <a:lnSpc>
                <a:spcPct val="150000"/>
              </a:lnSpc>
              <a:buNone/>
              <a:defRPr sz="2000">
                <a:solidFill>
                  <a:schemeClr val="bg1"/>
                </a:solidFill>
              </a:defRPr>
            </a:lvl2pPr>
            <a:lvl3pPr marL="914400" indent="0">
              <a:lnSpc>
                <a:spcPct val="150000"/>
              </a:lnSpc>
              <a:buNone/>
              <a:defRPr sz="1800">
                <a:solidFill>
                  <a:schemeClr val="bg1"/>
                </a:solidFill>
              </a:defRPr>
            </a:lvl3pPr>
            <a:lvl4pPr marL="1371600" indent="0">
              <a:lnSpc>
                <a:spcPct val="150000"/>
              </a:lnSpc>
              <a:buNone/>
              <a:defRPr sz="1600">
                <a:solidFill>
                  <a:schemeClr val="bg1"/>
                </a:solidFill>
              </a:defRPr>
            </a:lvl4pPr>
            <a:lvl5pPr marL="1828800" indent="0">
              <a:lnSpc>
                <a:spcPct val="150000"/>
              </a:lnSpc>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24" name="Rectangle 23">
            <a:extLst>
              <a:ext uri="{FF2B5EF4-FFF2-40B4-BE49-F238E27FC236}">
                <a16:creationId xmlns="" xmlns:a16="http://schemas.microsoft.com/office/drawing/2014/main" id="{63C27092-C66B-F15B-27C8-9D197E7DC6AC}"/>
              </a:ext>
              <a:ext uri="{C183D7F6-B498-43B3-948B-1728B52AA6E4}">
                <adec:decorative xmlns="" xmlns:adec="http://schemas.microsoft.com/office/drawing/2017/decorative" val="1"/>
              </a:ext>
            </a:extLst>
          </p:cNvPr>
          <p:cNvSpPr/>
          <p:nvPr userDrawn="1"/>
        </p:nvSpPr>
        <p:spPr>
          <a:xfrm>
            <a:off x="5919142" y="481564"/>
            <a:ext cx="5875094" cy="577967"/>
          </a:xfrm>
          <a:prstGeom prst="rect">
            <a:avLst/>
          </a:prstGeom>
          <a:no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41149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2">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3163D3AF-244F-8916-F651-821F8358D47A}"/>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0" y="-8746"/>
            <a:ext cx="5543492" cy="686674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 name="Straight Connector 2">
            <a:extLst>
              <a:ext uri="{FF2B5EF4-FFF2-40B4-BE49-F238E27FC236}">
                <a16:creationId xmlns="" xmlns:a16="http://schemas.microsoft.com/office/drawing/2014/main" id="{2AA1DD0D-C777-E7A4-3A12-EEF5F8DF0A13}"/>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8EFC1479-F559-4482-4396-460E5C523677}"/>
              </a:ext>
              <a:ext uri="{C183D7F6-B498-43B3-948B-1728B52AA6E4}">
                <adec:decorative xmlns=""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20" name="Picture Placeholder 19">
            <a:extLst>
              <a:ext uri="{FF2B5EF4-FFF2-40B4-BE49-F238E27FC236}">
                <a16:creationId xmlns="" xmlns:a16="http://schemas.microsoft.com/office/drawing/2014/main" id="{5B5B2B5D-6426-1B4B-A686-FDC69069D84A}"/>
              </a:ext>
            </a:extLst>
          </p:cNvPr>
          <p:cNvSpPr>
            <a:spLocks noGrp="1"/>
          </p:cNvSpPr>
          <p:nvPr>
            <p:ph type="pic" sz="quarter" idx="16" hasCustomPrompt="1"/>
          </p:nvPr>
        </p:nvSpPr>
        <p:spPr>
          <a:xfrm>
            <a:off x="922338" y="1587500"/>
            <a:ext cx="3703320" cy="4279392"/>
          </a:xfrm>
        </p:spPr>
        <p:txBody>
          <a:bodyPr/>
          <a:lstStyle>
            <a:lvl1pPr marL="0" indent="0" algn="ctr">
              <a:buNone/>
              <a:defRPr>
                <a:solidFill>
                  <a:schemeClr val="bg1"/>
                </a:solidFill>
              </a:defRPr>
            </a:lvl1pPr>
          </a:lstStyle>
          <a:p>
            <a:r>
              <a:rPr lang="en-US" dirty="0"/>
              <a:t>Click Icon to add picture</a:t>
            </a:r>
          </a:p>
        </p:txBody>
      </p:sp>
      <p:sp>
        <p:nvSpPr>
          <p:cNvPr id="15" name="Content Placeholder 14">
            <a:extLst>
              <a:ext uri="{FF2B5EF4-FFF2-40B4-BE49-F238E27FC236}">
                <a16:creationId xmlns="" xmlns:a16="http://schemas.microsoft.com/office/drawing/2014/main" id="{C69E6AB5-CF7E-0DCA-92AE-733A87121D51}"/>
              </a:ext>
            </a:extLst>
          </p:cNvPr>
          <p:cNvSpPr>
            <a:spLocks noGrp="1"/>
          </p:cNvSpPr>
          <p:nvPr>
            <p:ph sz="quarter" idx="15"/>
          </p:nvPr>
        </p:nvSpPr>
        <p:spPr>
          <a:xfrm>
            <a:off x="6096115" y="1552237"/>
            <a:ext cx="5689537" cy="3875371"/>
          </a:xfrm>
        </p:spPr>
        <p:txBody>
          <a:bodyPr anchor="ctr">
            <a:normAutofit/>
          </a:bodyPr>
          <a:lstStyle>
            <a:lvl1pPr marL="0" indent="0">
              <a:lnSpc>
                <a:spcPct val="150000"/>
              </a:lnSpc>
              <a:buNone/>
              <a:defRPr sz="2400">
                <a:solidFill>
                  <a:schemeClr val="bg1"/>
                </a:solidFill>
              </a:defRPr>
            </a:lvl1pPr>
            <a:lvl2pPr marL="457200" indent="0">
              <a:lnSpc>
                <a:spcPct val="150000"/>
              </a:lnSpc>
              <a:buNone/>
              <a:defRPr sz="2000">
                <a:solidFill>
                  <a:schemeClr val="bg1"/>
                </a:solidFill>
              </a:defRPr>
            </a:lvl2pPr>
            <a:lvl3pPr marL="914400" indent="0">
              <a:lnSpc>
                <a:spcPct val="150000"/>
              </a:lnSpc>
              <a:buNone/>
              <a:defRPr sz="1800">
                <a:solidFill>
                  <a:schemeClr val="bg1"/>
                </a:solidFill>
              </a:defRPr>
            </a:lvl3pPr>
            <a:lvl4pPr marL="1371600" indent="0">
              <a:lnSpc>
                <a:spcPct val="150000"/>
              </a:lnSpc>
              <a:buNone/>
              <a:defRPr sz="1600">
                <a:solidFill>
                  <a:schemeClr val="bg1"/>
                </a:solidFill>
              </a:defRPr>
            </a:lvl4pPr>
            <a:lvl5pPr marL="1828800" indent="0">
              <a:lnSpc>
                <a:spcPct val="150000"/>
              </a:lnSpc>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 xmlns:p14="http://schemas.microsoft.com/office/powerpoint/2010/main" val="97190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tx1"/>
        </a:solidFill>
        <a:effectLst/>
      </p:bgPr>
    </p:bg>
    <p:spTree>
      <p:nvGrpSpPr>
        <p:cNvPr id="1" name=""/>
        <p:cNvGrpSpPr/>
        <p:nvPr/>
      </p:nvGrpSpPr>
      <p:grpSpPr>
        <a:xfrm>
          <a:off x="0" y="0"/>
          <a:ext cx="0" cy="0"/>
          <a:chOff x="0" y="0"/>
          <a:chExt cx="0" cy="0"/>
        </a:xfrm>
      </p:grpSpPr>
      <p:pic>
        <p:nvPicPr>
          <p:cNvPr id="3" name="Picture 2" descr="A black and white swirl">
            <a:extLst>
              <a:ext uri="{FF2B5EF4-FFF2-40B4-BE49-F238E27FC236}">
                <a16:creationId xmlns="" xmlns:a16="http://schemas.microsoft.com/office/drawing/2014/main" id="{A724E2E5-65AF-7BFA-A4CB-B46550665E73}"/>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l="3404" r="3404"/>
          <a:stretch/>
        </p:blipFill>
        <p:spPr bwMode="auto">
          <a:xfrm>
            <a:off x="1" y="1615964"/>
            <a:ext cx="12192000" cy="3896139"/>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5" name="Content Placeholder 14">
            <a:extLst>
              <a:ext uri="{FF2B5EF4-FFF2-40B4-BE49-F238E27FC236}">
                <a16:creationId xmlns="" xmlns:a16="http://schemas.microsoft.com/office/drawing/2014/main" id="{C69E6AB5-CF7E-0DCA-92AE-733A87121D51}"/>
              </a:ext>
            </a:extLst>
          </p:cNvPr>
          <p:cNvSpPr>
            <a:spLocks noGrp="1"/>
          </p:cNvSpPr>
          <p:nvPr>
            <p:ph sz="quarter" idx="15" hasCustomPrompt="1"/>
          </p:nvPr>
        </p:nvSpPr>
        <p:spPr>
          <a:xfrm>
            <a:off x="295934" y="3175280"/>
            <a:ext cx="9340439" cy="3112929"/>
          </a:xfrm>
        </p:spPr>
        <p:txBody>
          <a:bodyPr>
            <a:noAutofit/>
          </a:bodyPr>
          <a:lstStyle>
            <a:lvl1pPr marL="0" indent="0">
              <a:lnSpc>
                <a:spcPct val="90000"/>
              </a:lnSpc>
              <a:buNone/>
              <a:defRPr sz="4800" cap="all" baseline="0">
                <a:solidFill>
                  <a:schemeClr val="bg1"/>
                </a:solidFill>
                <a:latin typeface="+mj-lt"/>
              </a:defRPr>
            </a:lvl1pPr>
            <a:lvl2pPr marL="457200" indent="0">
              <a:lnSpc>
                <a:spcPct val="150000"/>
              </a:lnSpc>
              <a:buNone/>
              <a:defRPr sz="4400" cap="all" baseline="0">
                <a:solidFill>
                  <a:schemeClr val="bg1"/>
                </a:solidFill>
                <a:latin typeface="+mj-lt"/>
              </a:defRPr>
            </a:lvl2pPr>
            <a:lvl3pPr marL="914400" indent="0">
              <a:lnSpc>
                <a:spcPct val="150000"/>
              </a:lnSpc>
              <a:buNone/>
              <a:defRPr sz="4000" cap="all" baseline="0">
                <a:solidFill>
                  <a:schemeClr val="bg1"/>
                </a:solidFill>
                <a:latin typeface="+mj-lt"/>
              </a:defRPr>
            </a:lvl3pPr>
            <a:lvl4pPr marL="1371600" indent="0">
              <a:lnSpc>
                <a:spcPct val="150000"/>
              </a:lnSpc>
              <a:buNone/>
              <a:defRPr sz="3600" cap="all" baseline="0">
                <a:solidFill>
                  <a:schemeClr val="bg1"/>
                </a:solidFill>
                <a:latin typeface="+mj-lt"/>
              </a:defRPr>
            </a:lvl4pPr>
            <a:lvl5pPr marL="1828800" indent="0">
              <a:lnSpc>
                <a:spcPct val="150000"/>
              </a:lnSpc>
              <a:buNone/>
              <a:defRPr sz="3600" cap="all" baseline="0">
                <a:solidFill>
                  <a:schemeClr val="bg1"/>
                </a:solidFill>
                <a:latin typeface="+mj-lt"/>
              </a:defRPr>
            </a:lvl5pPr>
          </a:lstStyle>
          <a:p>
            <a:pPr lvl="0"/>
            <a:r>
              <a:rPr lang="en-US" dirty="0"/>
              <a:t>Click to add text</a:t>
            </a:r>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 xmlns:p14="http://schemas.microsoft.com/office/powerpoint/2010/main" val="67912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Image and Content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 xmlns:a16="http://schemas.microsoft.com/office/drawing/2014/main" id="{2AA1DD0D-C777-E7A4-3A12-EEF5F8DF0A13}"/>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8EFC1479-F559-4482-4396-460E5C523677}"/>
              </a:ext>
              <a:ext uri="{C183D7F6-B498-43B3-948B-1728B52AA6E4}">
                <adec:decorative xmlns=""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20" name="Picture Placeholder 19">
            <a:extLst>
              <a:ext uri="{FF2B5EF4-FFF2-40B4-BE49-F238E27FC236}">
                <a16:creationId xmlns="" xmlns:a16="http://schemas.microsoft.com/office/drawing/2014/main" id="{5B5B2B5D-6426-1B4B-A686-FDC69069D84A}"/>
              </a:ext>
            </a:extLst>
          </p:cNvPr>
          <p:cNvSpPr>
            <a:spLocks noGrp="1"/>
          </p:cNvSpPr>
          <p:nvPr>
            <p:ph type="pic" sz="quarter" idx="16" hasCustomPrompt="1"/>
          </p:nvPr>
        </p:nvSpPr>
        <p:spPr>
          <a:xfrm>
            <a:off x="837273" y="1840378"/>
            <a:ext cx="4206240" cy="3639312"/>
          </a:xfrm>
        </p:spPr>
        <p:txBody>
          <a:bodyPr/>
          <a:lstStyle>
            <a:lvl1pPr marL="0" indent="0" algn="ctr">
              <a:buNone/>
              <a:defRPr>
                <a:solidFill>
                  <a:schemeClr val="bg1"/>
                </a:solidFill>
              </a:defRPr>
            </a:lvl1pPr>
          </a:lstStyle>
          <a:p>
            <a:r>
              <a:rPr lang="en-US" dirty="0"/>
              <a:t>Click Icon to add picture</a:t>
            </a:r>
          </a:p>
        </p:txBody>
      </p:sp>
      <p:sp>
        <p:nvSpPr>
          <p:cNvPr id="15" name="Content Placeholder 14">
            <a:extLst>
              <a:ext uri="{FF2B5EF4-FFF2-40B4-BE49-F238E27FC236}">
                <a16:creationId xmlns="" xmlns:a16="http://schemas.microsoft.com/office/drawing/2014/main" id="{C69E6AB5-CF7E-0DCA-92AE-733A87121D51}"/>
              </a:ext>
            </a:extLst>
          </p:cNvPr>
          <p:cNvSpPr>
            <a:spLocks noGrp="1"/>
          </p:cNvSpPr>
          <p:nvPr>
            <p:ph sz="quarter" idx="15"/>
          </p:nvPr>
        </p:nvSpPr>
        <p:spPr>
          <a:xfrm>
            <a:off x="6096115" y="1652717"/>
            <a:ext cx="5689537" cy="3875371"/>
          </a:xfrm>
        </p:spPr>
        <p:txBody>
          <a:bodyPr anchor="ctr">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800100" indent="-342900">
              <a:lnSpc>
                <a:spcPct val="150000"/>
              </a:lnSpc>
              <a:buClr>
                <a:schemeClr val="bg1"/>
              </a:buClr>
              <a:buFont typeface="Arial" panose="020B0604020202020204" pitchFamily="34" charset="0"/>
              <a:buChar char="•"/>
              <a:defRPr sz="2000">
                <a:solidFill>
                  <a:schemeClr val="bg1"/>
                </a:solidFill>
              </a:defRPr>
            </a:lvl2pPr>
            <a:lvl3pPr marL="1200150" indent="-285750">
              <a:lnSpc>
                <a:spcPct val="150000"/>
              </a:lnSpc>
              <a:buClr>
                <a:schemeClr val="bg1"/>
              </a:buClr>
              <a:buFont typeface="Arial" panose="020B0604020202020204" pitchFamily="34" charset="0"/>
              <a:buChar char="•"/>
              <a:defRPr sz="1800">
                <a:solidFill>
                  <a:schemeClr val="bg1"/>
                </a:solidFill>
              </a:defRPr>
            </a:lvl3pPr>
            <a:lvl4pPr marL="1657350" indent="-285750">
              <a:lnSpc>
                <a:spcPct val="150000"/>
              </a:lnSpc>
              <a:buClr>
                <a:schemeClr val="bg1"/>
              </a:buClr>
              <a:buFont typeface="Arial" panose="020B0604020202020204" pitchFamily="34" charset="0"/>
              <a:buChar char="•"/>
              <a:defRPr sz="1600">
                <a:solidFill>
                  <a:schemeClr val="bg1"/>
                </a:solidFill>
              </a:defRPr>
            </a:lvl4pPr>
            <a:lvl5pPr marL="2114550" indent="-285750">
              <a:lnSpc>
                <a:spcPct val="150000"/>
              </a:lnSpc>
              <a:buClr>
                <a:schemeClr val="bg1"/>
              </a:buClr>
              <a:buFont typeface="Arial" panose="020B0604020202020204" pitchFamily="34" charset="0"/>
              <a:buChar cha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 xmlns:p14="http://schemas.microsoft.com/office/powerpoint/2010/main" val="321154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bg>
      <p:bgPr>
        <a:solidFill>
          <a:schemeClr val="tx1"/>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 xmlns:a16="http://schemas.microsoft.com/office/drawing/2014/main" id="{55FBB47C-E74F-E7E0-2A5C-1AB30FAE1555}"/>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b="19626"/>
          <a:stretch/>
        </p:blipFill>
        <p:spPr bwMode="auto">
          <a:xfrm>
            <a:off x="0" y="7951"/>
            <a:ext cx="12192000" cy="551210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4" name="Straight Connector 13">
            <a:extLst>
              <a:ext uri="{FF2B5EF4-FFF2-40B4-BE49-F238E27FC236}">
                <a16:creationId xmlns="" xmlns:a16="http://schemas.microsoft.com/office/drawing/2014/main" id="{41CAE057-BA1C-87F2-5035-56D2FA63F4A5}"/>
              </a:ext>
              <a:ext uri="{C183D7F6-B498-43B3-948B-1728B52AA6E4}">
                <adec:decorative xmlns="" xmlns:adec="http://schemas.microsoft.com/office/drawing/2017/decorative" val="1"/>
              </a:ext>
            </a:extLst>
          </p:cNvPr>
          <p:cNvCxnSpPr>
            <a:cxnSpLocks/>
          </p:cNvCxnSpPr>
          <p:nvPr userDrawn="1"/>
        </p:nvCxnSpPr>
        <p:spPr>
          <a:xfrm>
            <a:off x="396414" y="436054"/>
            <a:ext cx="113277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7">
            <a:extLst>
              <a:ext uri="{FF2B5EF4-FFF2-40B4-BE49-F238E27FC236}">
                <a16:creationId xmlns="" xmlns:a16="http://schemas.microsoft.com/office/drawing/2014/main" id="{F2DA19F2-20FB-A2EC-AA7B-8BFE6CE3A4E8}"/>
              </a:ext>
            </a:extLst>
          </p:cNvPr>
          <p:cNvSpPr>
            <a:spLocks noGrp="1"/>
          </p:cNvSpPr>
          <p:nvPr>
            <p:ph type="title"/>
          </p:nvPr>
        </p:nvSpPr>
        <p:spPr>
          <a:xfrm>
            <a:off x="396414" y="1148722"/>
            <a:ext cx="4769716" cy="4754878"/>
          </a:xfrm>
        </p:spPr>
        <p:txBody>
          <a:bodyPr anchor="b">
            <a:normAutofit/>
          </a:bodyPr>
          <a:lstStyle>
            <a:lvl1pPr>
              <a:defRPr sz="4800" spc="0" baseline="0">
                <a:solidFill>
                  <a:schemeClr val="bg1"/>
                </a:solidFill>
              </a:defRPr>
            </a:lvl1pPr>
          </a:lstStyle>
          <a:p>
            <a:r>
              <a:rPr lang="en-US" dirty="0"/>
              <a:t>Click to edit Master title style</a:t>
            </a:r>
          </a:p>
        </p:txBody>
      </p:sp>
      <p:sp>
        <p:nvSpPr>
          <p:cNvPr id="20" name="Picture Placeholder 19">
            <a:extLst>
              <a:ext uri="{FF2B5EF4-FFF2-40B4-BE49-F238E27FC236}">
                <a16:creationId xmlns="" xmlns:a16="http://schemas.microsoft.com/office/drawing/2014/main" id="{5B5B2B5D-6426-1B4B-A686-FDC69069D84A}"/>
              </a:ext>
            </a:extLst>
          </p:cNvPr>
          <p:cNvSpPr>
            <a:spLocks noGrp="1"/>
          </p:cNvSpPr>
          <p:nvPr>
            <p:ph type="pic" sz="quarter" idx="16" hasCustomPrompt="1"/>
          </p:nvPr>
        </p:nvSpPr>
        <p:spPr>
          <a:xfrm>
            <a:off x="5232257" y="1008049"/>
            <a:ext cx="5833872" cy="5047488"/>
          </a:xfrm>
        </p:spPr>
        <p:txBody>
          <a:bodyPr/>
          <a:lstStyle>
            <a:lvl1pPr marL="0" indent="0" algn="ctr">
              <a:buNone/>
              <a:defRPr>
                <a:solidFill>
                  <a:schemeClr val="bg1"/>
                </a:solidFill>
              </a:defRPr>
            </a:lvl1pPr>
          </a:lstStyle>
          <a:p>
            <a:r>
              <a:rPr lang="en-US" dirty="0"/>
              <a:t>Click Icon to add picture</a:t>
            </a:r>
          </a:p>
        </p:txBody>
      </p:sp>
      <p:cxnSp>
        <p:nvCxnSpPr>
          <p:cNvPr id="3" name="Straight Connector 2">
            <a:extLst>
              <a:ext uri="{FF2B5EF4-FFF2-40B4-BE49-F238E27FC236}">
                <a16:creationId xmlns="" xmlns:a16="http://schemas.microsoft.com/office/drawing/2014/main" id="{2AA1DD0D-C777-E7A4-3A12-EEF5F8DF0A13}"/>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 xmlns:p14="http://schemas.microsoft.com/office/powerpoint/2010/main" val="40375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Content Placeholder 11">
            <a:extLst>
              <a:ext uri="{FF2B5EF4-FFF2-40B4-BE49-F238E27FC236}">
                <a16:creationId xmlns="" xmlns:a16="http://schemas.microsoft.com/office/drawing/2014/main" id="{D28DF3F1-4512-2D0A-AB8D-DA07BFC88207}"/>
              </a:ext>
            </a:extLst>
          </p:cNvPr>
          <p:cNvSpPr>
            <a:spLocks noGrp="1"/>
          </p:cNvSpPr>
          <p:nvPr>
            <p:ph sz="quarter" idx="15"/>
          </p:nvPr>
        </p:nvSpPr>
        <p:spPr>
          <a:xfrm>
            <a:off x="449263" y="2076051"/>
            <a:ext cx="5459412" cy="3403174"/>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 xmlns:a16="http://schemas.microsoft.com/office/drawing/2014/main" id="{14F4CC2C-F1C8-A8C5-29F3-E9E86029CD05}"/>
              </a:ext>
            </a:extLst>
          </p:cNvPr>
          <p:cNvSpPr>
            <a:spLocks noGrp="1"/>
          </p:cNvSpPr>
          <p:nvPr>
            <p:ph sz="quarter" idx="16"/>
          </p:nvPr>
        </p:nvSpPr>
        <p:spPr>
          <a:xfrm>
            <a:off x="6014376" y="2076051"/>
            <a:ext cx="5799860" cy="3403174"/>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 xmlns:p14="http://schemas.microsoft.com/office/powerpoint/2010/main" val="216254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2">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891D62B-795C-2350-9AA8-368DD47A6701}"/>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385494" y="0"/>
            <a:ext cx="11418885" cy="147813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Content Placeholder 11">
            <a:extLst>
              <a:ext uri="{FF2B5EF4-FFF2-40B4-BE49-F238E27FC236}">
                <a16:creationId xmlns="" xmlns:a16="http://schemas.microsoft.com/office/drawing/2014/main" id="{D28DF3F1-4512-2D0A-AB8D-DA07BFC88207}"/>
              </a:ext>
            </a:extLst>
          </p:cNvPr>
          <p:cNvSpPr>
            <a:spLocks noGrp="1"/>
          </p:cNvSpPr>
          <p:nvPr>
            <p:ph sz="quarter" idx="15"/>
          </p:nvPr>
        </p:nvSpPr>
        <p:spPr>
          <a:xfrm>
            <a:off x="449263" y="2076051"/>
            <a:ext cx="5459412" cy="3403174"/>
          </a:xfrm>
        </p:spPr>
        <p:txBody>
          <a:bodyPr tIns="0">
            <a:normAutofit/>
          </a:bodyPr>
          <a:lstStyle>
            <a:lvl1pPr marL="228600" indent="-228600">
              <a:lnSpc>
                <a:spcPct val="15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5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5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 xmlns:a16="http://schemas.microsoft.com/office/drawing/2014/main" id="{14F4CC2C-F1C8-A8C5-29F3-E9E86029CD05}"/>
              </a:ext>
            </a:extLst>
          </p:cNvPr>
          <p:cNvSpPr>
            <a:spLocks noGrp="1"/>
          </p:cNvSpPr>
          <p:nvPr>
            <p:ph sz="quarter" idx="16"/>
          </p:nvPr>
        </p:nvSpPr>
        <p:spPr>
          <a:xfrm>
            <a:off x="6014376" y="2076051"/>
            <a:ext cx="5799860" cy="3403174"/>
          </a:xfrm>
        </p:spPr>
        <p:txBody>
          <a:bodyPr tIns="0">
            <a:normAutofit/>
          </a:bodyPr>
          <a:lstStyle>
            <a:lvl1pPr marL="228600" indent="-228600">
              <a:lnSpc>
                <a:spcPct val="15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5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5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 xmlns:p14="http://schemas.microsoft.com/office/powerpoint/2010/main" val="376190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3">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50271CA-F4C0-8ACD-DCD5-CE8BC096B763}"/>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5478449" y="-8746"/>
            <a:ext cx="6713552" cy="686674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Content Placeholder 11">
            <a:extLst>
              <a:ext uri="{FF2B5EF4-FFF2-40B4-BE49-F238E27FC236}">
                <a16:creationId xmlns="" xmlns:a16="http://schemas.microsoft.com/office/drawing/2014/main" id="{D28DF3F1-4512-2D0A-AB8D-DA07BFC88207}"/>
              </a:ext>
            </a:extLst>
          </p:cNvPr>
          <p:cNvSpPr>
            <a:spLocks noGrp="1"/>
          </p:cNvSpPr>
          <p:nvPr>
            <p:ph sz="quarter" idx="15"/>
          </p:nvPr>
        </p:nvSpPr>
        <p:spPr>
          <a:xfrm>
            <a:off x="405590" y="1690570"/>
            <a:ext cx="4558296" cy="3988857"/>
          </a:xfrm>
        </p:spPr>
        <p:txBody>
          <a:bodyPr tIns="0" anchor="ctr">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 xmlns:a16="http://schemas.microsoft.com/office/drawing/2014/main" id="{14F4CC2C-F1C8-A8C5-29F3-E9E86029CD05}"/>
              </a:ext>
            </a:extLst>
          </p:cNvPr>
          <p:cNvSpPr>
            <a:spLocks noGrp="1"/>
          </p:cNvSpPr>
          <p:nvPr>
            <p:ph sz="quarter" idx="16"/>
          </p:nvPr>
        </p:nvSpPr>
        <p:spPr>
          <a:xfrm>
            <a:off x="5908675" y="1690570"/>
            <a:ext cx="5895513" cy="3988857"/>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 xmlns:p14="http://schemas.microsoft.com/office/powerpoint/2010/main" val="164290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solidFill>
              </a:defRPr>
            </a:lvl1pPr>
          </a:lstStyle>
          <a:p>
            <a:r>
              <a:rPr lang="en-US"/>
              <a:t>2/29/20XX</a:t>
            </a:r>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solidFill>
              </a:defRPr>
            </a:lvl1pPr>
          </a:lstStyle>
          <a:p>
            <a:r>
              <a:rPr lang="en-US"/>
              <a:t>Presentation Title </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solidFill>
              </a:defRPr>
            </a:lvl1pPr>
          </a:lstStyle>
          <a:p>
            <a:fld id="{71766878-3199-4EAB-94E7-2D6D11070E1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88" r:id="rId6"/>
    <p:sldLayoutId id="2147483689" r:id="rId7"/>
    <p:sldLayoutId id="2147483690" r:id="rId8"/>
    <p:sldLayoutId id="2147483691" r:id="rId9"/>
    <p:sldLayoutId id="2147483692" r:id="rId10"/>
    <p:sldLayoutId id="2147483693" r:id="rId11"/>
    <p:sldLayoutId id="2147483694" r:id="rId12"/>
    <p:sldLayoutId id="2147483649" r:id="rId13"/>
  </p:sldLayoutIdLst>
  <p:hf sldNum="0" hdr="0" ftr="0" dt="0"/>
  <p:txStyles>
    <p:title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10" Type="http://schemas.microsoft.com/office/2007/relationships/diagramDrawing" Target="../diagrams/drawing1.xml"/><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Logo">
            <a:extLst>
              <a:ext uri="{FF2B5EF4-FFF2-40B4-BE49-F238E27FC236}">
                <a16:creationId xmlns="" xmlns:a16="http://schemas.microsoft.com/office/drawing/2014/main" id="{A183DF06-7611-3C42-97AA-AC3FC72B8E38}"/>
              </a:ext>
            </a:extLst>
          </p:cNvPr>
          <p:cNvPicPr>
            <a:picLocks noGrp="1" noChangeAspect="1"/>
          </p:cNvPicPr>
          <p:nvPr>
            <p:ph type="pic" sz="quarter" idx="14"/>
          </p:nvPr>
        </p:nvPicPr>
        <p:blipFill>
          <a:blip r:embed="rId3">
            <a:extLst>
              <a:ext uri="{96DAC541-7B7A-43D3-8B79-37D633B846F1}">
                <asvg:svgBlip xmlns="" xmlns:asvg="http://schemas.microsoft.com/office/drawing/2016/SVG/main" r:embed="rId4"/>
              </a:ext>
            </a:extLst>
          </a:blip>
          <a:srcRect l="169" r="169"/>
          <a:stretch/>
        </p:blipFill>
        <p:spPr>
          <a:xfrm>
            <a:off x="785376" y="4751091"/>
            <a:ext cx="1060704" cy="1225296"/>
          </a:xfrm>
        </p:spPr>
      </p:pic>
      <p:sp>
        <p:nvSpPr>
          <p:cNvPr id="4" name="Title 3">
            <a:extLst>
              <a:ext uri="{FF2B5EF4-FFF2-40B4-BE49-F238E27FC236}">
                <a16:creationId xmlns:a16="http://schemas.microsoft.com/office/drawing/2014/main" xmlns="" id="{6411F196-FE43-E1A4-4840-9E226FC0C333}"/>
              </a:ext>
            </a:extLst>
          </p:cNvPr>
          <p:cNvSpPr txBox="1">
            <a:spLocks noGrp="1"/>
          </p:cNvSpPr>
          <p:nvPr>
            <p:ph type="title"/>
          </p:nvPr>
        </p:nvSpPr>
        <p:spPr>
          <a:xfrm>
            <a:off x="2455863" y="2990850"/>
            <a:ext cx="9236075" cy="3942618"/>
          </a:xfrm>
          <a:prstGeom prst="rect">
            <a:avLst/>
          </a:prstGeom>
          <a:noFill/>
        </p:spPr>
        <p:txBody>
          <a:bodyPr wrap="square" rtlCol="0">
            <a:spAutoFit/>
          </a:bodyPr>
          <a:lstStyle/>
          <a:p>
            <a:r>
              <a:rPr lang="en-US" sz="1800" b="1" i="1" dirty="0">
                <a:solidFill>
                  <a:schemeClr val="tx1"/>
                </a:solidFill>
              </a:rPr>
              <a:t>                           </a:t>
            </a:r>
          </a:p>
          <a:p>
            <a:pPr algn="ctr"/>
            <a:r>
              <a:rPr lang="en-US" sz="4000" b="1" i="1" dirty="0" smtClean="0">
                <a:solidFill>
                  <a:schemeClr val="bg2"/>
                </a:solidFill>
                <a:latin typeface="Times New Roman" pitchFamily="18" charset="0"/>
                <a:cs typeface="Times New Roman" pitchFamily="18" charset="0"/>
              </a:rPr>
              <a:t>Hand </a:t>
            </a:r>
            <a:r>
              <a:rPr lang="en-US" sz="4000" b="1" i="1" dirty="0">
                <a:solidFill>
                  <a:schemeClr val="bg2"/>
                </a:solidFill>
                <a:latin typeface="Times New Roman" pitchFamily="18" charset="0"/>
                <a:cs typeface="Times New Roman" pitchFamily="18" charset="0"/>
              </a:rPr>
              <a:t>written model Using GAN</a:t>
            </a:r>
          </a:p>
          <a:p>
            <a:pPr algn="ctr"/>
            <a:endParaRPr lang="en-US" sz="4000" b="1" i="1" dirty="0">
              <a:solidFill>
                <a:schemeClr val="bg2"/>
              </a:solidFill>
              <a:latin typeface="Times New Roman" pitchFamily="18" charset="0"/>
              <a:cs typeface="Times New Roman" pitchFamily="18" charset="0"/>
            </a:endParaRPr>
          </a:p>
          <a:p>
            <a:pPr algn="ctr"/>
            <a:r>
              <a:rPr lang="en-US" sz="2000" b="1" i="1" u="sng" dirty="0" smtClean="0">
                <a:solidFill>
                  <a:schemeClr val="bg2"/>
                </a:solidFill>
                <a:latin typeface="Times New Roman" pitchFamily="18" charset="0"/>
                <a:cs typeface="Times New Roman" pitchFamily="18" charset="0"/>
              </a:rPr>
              <a:t/>
            </a:r>
            <a:br>
              <a:rPr lang="en-US" sz="2000" b="1" i="1" u="sng" dirty="0" smtClean="0">
                <a:solidFill>
                  <a:schemeClr val="bg2"/>
                </a:solidFill>
                <a:latin typeface="Times New Roman" pitchFamily="18" charset="0"/>
                <a:cs typeface="Times New Roman" pitchFamily="18" charset="0"/>
              </a:rPr>
            </a:br>
            <a:r>
              <a:rPr lang="en-US" sz="2000" b="1" u="sng" cap="none" dirty="0" smtClean="0">
                <a:solidFill>
                  <a:schemeClr val="bg2"/>
                </a:solidFill>
                <a:latin typeface="Times New Roman" pitchFamily="18" charset="0"/>
                <a:cs typeface="Times New Roman" pitchFamily="18" charset="0"/>
              </a:rPr>
              <a:t>Done by:</a:t>
            </a:r>
            <a:br>
              <a:rPr lang="en-US" sz="2000" b="1" u="sng" cap="none" dirty="0" smtClean="0">
                <a:solidFill>
                  <a:schemeClr val="bg2"/>
                </a:solidFill>
                <a:latin typeface="Times New Roman" pitchFamily="18" charset="0"/>
                <a:cs typeface="Times New Roman" pitchFamily="18" charset="0"/>
              </a:rPr>
            </a:br>
            <a:r>
              <a:rPr lang="en-US" sz="2000" cap="none" dirty="0" err="1" smtClean="0">
                <a:solidFill>
                  <a:schemeClr val="bg2"/>
                </a:solidFill>
                <a:latin typeface="Times New Roman" pitchFamily="18" charset="0"/>
                <a:cs typeface="Times New Roman" pitchFamily="18" charset="0"/>
              </a:rPr>
              <a:t>Swathi</a:t>
            </a:r>
            <a:r>
              <a:rPr lang="en-US" sz="2000" cap="none" dirty="0" smtClean="0">
                <a:solidFill>
                  <a:schemeClr val="bg2"/>
                </a:solidFill>
                <a:latin typeface="Times New Roman" pitchFamily="18" charset="0"/>
                <a:cs typeface="Times New Roman" pitchFamily="18" charset="0"/>
              </a:rPr>
              <a:t>. S </a:t>
            </a:r>
            <a:r>
              <a:rPr lang="en-US" sz="2000" cap="none" dirty="0" err="1" smtClean="0">
                <a:solidFill>
                  <a:schemeClr val="bg2"/>
                </a:solidFill>
                <a:latin typeface="Times New Roman" pitchFamily="18" charset="0"/>
                <a:cs typeface="Times New Roman" pitchFamily="18" charset="0"/>
              </a:rPr>
              <a:t>B.Tech</a:t>
            </a:r>
            <a:r>
              <a:rPr lang="en-US" sz="2000" cap="none" dirty="0" smtClean="0">
                <a:solidFill>
                  <a:schemeClr val="bg2"/>
                </a:solidFill>
                <a:latin typeface="Times New Roman" pitchFamily="18" charset="0"/>
                <a:cs typeface="Times New Roman" pitchFamily="18" charset="0"/>
              </a:rPr>
              <a:t> / IT 3</a:t>
            </a:r>
            <a:r>
              <a:rPr lang="en-US" sz="2000" cap="none" baseline="30000" dirty="0" smtClean="0">
                <a:solidFill>
                  <a:schemeClr val="bg2"/>
                </a:solidFill>
                <a:latin typeface="Times New Roman" pitchFamily="18" charset="0"/>
                <a:cs typeface="Times New Roman" pitchFamily="18" charset="0"/>
              </a:rPr>
              <a:t>RD</a:t>
            </a:r>
            <a:r>
              <a:rPr lang="en-US" sz="2000" cap="none" dirty="0" smtClean="0">
                <a:solidFill>
                  <a:schemeClr val="bg2"/>
                </a:solidFill>
                <a:latin typeface="Times New Roman" pitchFamily="18" charset="0"/>
                <a:cs typeface="Times New Roman" pitchFamily="18" charset="0"/>
              </a:rPr>
              <a:t> Year</a:t>
            </a:r>
            <a:br>
              <a:rPr lang="en-US" sz="2000" cap="none" dirty="0" smtClean="0">
                <a:solidFill>
                  <a:schemeClr val="bg2"/>
                </a:solidFill>
                <a:latin typeface="Times New Roman" pitchFamily="18" charset="0"/>
                <a:cs typeface="Times New Roman" pitchFamily="18" charset="0"/>
              </a:rPr>
            </a:br>
            <a:r>
              <a:rPr lang="en-IN" sz="2000" cap="none" dirty="0" smtClean="0">
                <a:solidFill>
                  <a:schemeClr val="bg2"/>
                </a:solidFill>
                <a:latin typeface="Times New Roman" pitchFamily="18" charset="0"/>
                <a:cs typeface="Times New Roman" pitchFamily="18" charset="0"/>
              </a:rPr>
              <a:t>210921205053</a:t>
            </a:r>
            <a:br>
              <a:rPr lang="en-IN" sz="2000" cap="none" dirty="0" smtClean="0">
                <a:solidFill>
                  <a:schemeClr val="bg2"/>
                </a:solidFill>
                <a:latin typeface="Times New Roman" pitchFamily="18" charset="0"/>
                <a:cs typeface="Times New Roman" pitchFamily="18" charset="0"/>
              </a:rPr>
            </a:br>
            <a:r>
              <a:rPr lang="en-IN" sz="2000" cap="none" dirty="0" smtClean="0">
                <a:solidFill>
                  <a:schemeClr val="bg2"/>
                </a:solidFill>
                <a:latin typeface="Times New Roman" pitchFamily="18" charset="0"/>
                <a:cs typeface="Times New Roman" pitchFamily="18" charset="0"/>
              </a:rPr>
              <a:t>swathisenthilkumar017@gmail.Com</a:t>
            </a:r>
            <a:br>
              <a:rPr lang="en-IN" sz="2000" cap="none" dirty="0" smtClean="0">
                <a:solidFill>
                  <a:schemeClr val="bg2"/>
                </a:solidFill>
                <a:latin typeface="Times New Roman" pitchFamily="18" charset="0"/>
                <a:cs typeface="Times New Roman" pitchFamily="18" charset="0"/>
              </a:rPr>
            </a:br>
            <a:r>
              <a:rPr lang="en-IN" sz="2000" cap="none" dirty="0" smtClean="0">
                <a:solidFill>
                  <a:schemeClr val="bg2"/>
                </a:solidFill>
                <a:latin typeface="Times New Roman" pitchFamily="18" charset="0"/>
                <a:cs typeface="Times New Roman" pitchFamily="18" charset="0"/>
              </a:rPr>
              <a:t>Loyola institute of Technology</a:t>
            </a:r>
            <a:br>
              <a:rPr lang="en-IN" sz="2000" cap="none" dirty="0" smtClean="0">
                <a:solidFill>
                  <a:schemeClr val="bg2"/>
                </a:solidFill>
                <a:latin typeface="Times New Roman" pitchFamily="18" charset="0"/>
                <a:cs typeface="Times New Roman" pitchFamily="18" charset="0"/>
              </a:rPr>
            </a:br>
            <a:r>
              <a:rPr lang="en-IN" sz="2000" cap="none" dirty="0" smtClean="0">
                <a:solidFill>
                  <a:schemeClr val="bg2"/>
                </a:solidFill>
                <a:latin typeface="Times New Roman" pitchFamily="18" charset="0"/>
                <a:cs typeface="Times New Roman" pitchFamily="18" charset="0"/>
              </a:rPr>
              <a:t>Palanchur,Chennai-123</a:t>
            </a:r>
            <a:br>
              <a:rPr lang="en-IN" sz="2000" cap="none" dirty="0" smtClean="0">
                <a:solidFill>
                  <a:schemeClr val="bg2"/>
                </a:solidFill>
                <a:latin typeface="Times New Roman" pitchFamily="18" charset="0"/>
                <a:cs typeface="Times New Roman" pitchFamily="18" charset="0"/>
              </a:rPr>
            </a:br>
            <a:endParaRPr lang="en-US" sz="4000" b="1" i="1" dirty="0"/>
          </a:p>
        </p:txBody>
      </p:sp>
    </p:spTree>
    <p:extLst>
      <p:ext uri="{BB962C8B-B14F-4D97-AF65-F5344CB8AC3E}">
        <p14:creationId xmlns="" xmlns:p14="http://schemas.microsoft.com/office/powerpoint/2010/main" val="37437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A97CE2F-B078-4223-3783-3F5310EE691C}"/>
              </a:ext>
            </a:extLst>
          </p:cNvPr>
          <p:cNvSpPr>
            <a:spLocks noGrp="1"/>
          </p:cNvSpPr>
          <p:nvPr>
            <p:ph type="title"/>
          </p:nvPr>
        </p:nvSpPr>
        <p:spPr>
          <a:xfrm>
            <a:off x="5902430" y="458695"/>
            <a:ext cx="5690715" cy="577967"/>
          </a:xfrm>
        </p:spPr>
        <p:txBody>
          <a:bodyPr>
            <a:normAutofit/>
          </a:bodyPr>
          <a:lstStyle/>
          <a:p>
            <a:pPr lvl="0"/>
            <a:r>
              <a:rPr lang="en-US" sz="2400" b="1" noProof="0" dirty="0" smtClean="0">
                <a:latin typeface="Times New Roman" pitchFamily="18" charset="0"/>
                <a:cs typeface="Times New Roman" pitchFamily="18" charset="0"/>
              </a:rPr>
              <a:t>Deployment</a:t>
            </a:r>
            <a:endParaRPr lang="en-US" sz="2400" b="1" noProof="0" dirty="0">
              <a:latin typeface="Times New Roman" pitchFamily="18" charset="0"/>
              <a:cs typeface="Times New Roman" pitchFamily="18" charset="0"/>
            </a:endParaRPr>
          </a:p>
        </p:txBody>
      </p:sp>
      <p:sp>
        <p:nvSpPr>
          <p:cNvPr id="5" name="Content Placeholder 4">
            <a:extLst>
              <a:ext uri="{FF2B5EF4-FFF2-40B4-BE49-F238E27FC236}">
                <a16:creationId xmlns="" xmlns:a16="http://schemas.microsoft.com/office/drawing/2014/main" id="{46B45A42-A52D-7DA0-F93A-D4E8B329A891}"/>
              </a:ext>
            </a:extLst>
          </p:cNvPr>
          <p:cNvSpPr>
            <a:spLocks noGrp="1"/>
          </p:cNvSpPr>
          <p:nvPr>
            <p:ph sz="quarter" idx="15"/>
          </p:nvPr>
        </p:nvSpPr>
        <p:spPr>
          <a:xfrm>
            <a:off x="5967663" y="1034716"/>
            <a:ext cx="6224337" cy="5197641"/>
          </a:xfrm>
        </p:spPr>
        <p:txBody>
          <a:bodyPr>
            <a:normAutofit fontScale="62500" lnSpcReduction="20000"/>
          </a:bodyPr>
          <a:lstStyle/>
          <a:p>
            <a:r>
              <a:rPr lang="en-US" b="1" dirty="0" smtClean="0">
                <a:latin typeface="Times New Roman" pitchFamily="18" charset="0"/>
                <a:cs typeface="Times New Roman" pitchFamily="18" charset="0"/>
              </a:rPr>
              <a:t>Monitoring and Logging</a:t>
            </a:r>
            <a:r>
              <a:rPr lang="en-US" dirty="0" smtClean="0">
                <a:latin typeface="Times New Roman" pitchFamily="18" charset="0"/>
                <a:cs typeface="Times New Roman" pitchFamily="18" charset="0"/>
              </a:rPr>
              <a:t>: Implement monitoring and logging mechanisms to track model performance, resource utilization, and user interactions in real-time. Monitor key metrics, such as inference latency, throughput, and error rates, to ensure the reliability and efficiency of the deployed model.</a:t>
            </a:r>
          </a:p>
          <a:p>
            <a:r>
              <a:rPr lang="en-US" b="1" dirty="0" smtClean="0">
                <a:latin typeface="Times New Roman" pitchFamily="18" charset="0"/>
                <a:cs typeface="Times New Roman" pitchFamily="18" charset="0"/>
              </a:rPr>
              <a:t>Continuous Integration and Deployment (CI/CD)</a:t>
            </a:r>
            <a:r>
              <a:rPr lang="en-US" dirty="0" smtClean="0">
                <a:latin typeface="Times New Roman" pitchFamily="18" charset="0"/>
                <a:cs typeface="Times New Roman" pitchFamily="18" charset="0"/>
              </a:rPr>
              <a:t>: Establish CI/CD pipelines to automate the deployment process and enable seamless updates to the handwritten model. Integrate version control, automated testing, and deployment automation tools to streamline the deployment workflow and minimize downtime during updates or maintenance.</a:t>
            </a:r>
          </a:p>
          <a:p>
            <a:r>
              <a:rPr lang="en-US" b="1" dirty="0" smtClean="0">
                <a:latin typeface="Times New Roman" pitchFamily="18" charset="0"/>
                <a:cs typeface="Times New Roman" pitchFamily="18" charset="0"/>
              </a:rPr>
              <a:t>Security and Compliance</a:t>
            </a:r>
            <a:r>
              <a:rPr lang="en-US" dirty="0" smtClean="0">
                <a:latin typeface="Times New Roman" pitchFamily="18" charset="0"/>
                <a:cs typeface="Times New Roman" pitchFamily="18" charset="0"/>
              </a:rPr>
              <a:t>: Implement security measures, such as encryption, access controls, and data </a:t>
            </a:r>
            <a:r>
              <a:rPr lang="en-US" dirty="0" err="1" smtClean="0">
                <a:latin typeface="Times New Roman" pitchFamily="18" charset="0"/>
                <a:cs typeface="Times New Roman" pitchFamily="18" charset="0"/>
              </a:rPr>
              <a:t>anonymization</a:t>
            </a:r>
            <a:r>
              <a:rPr lang="en-US" dirty="0" smtClean="0">
                <a:latin typeface="Times New Roman" pitchFamily="18" charset="0"/>
                <a:cs typeface="Times New Roman" pitchFamily="18" charset="0"/>
              </a:rPr>
              <a:t>, to protect sensitive information and ensure compliance with data privacy regulations. Regularly audit and assess the security posture of the deployment infrastructure to mitigate potential vulnerabilities and risks.</a:t>
            </a:r>
          </a:p>
          <a:p>
            <a:r>
              <a:rPr lang="en-US" b="1" dirty="0" smtClean="0">
                <a:latin typeface="Times New Roman" pitchFamily="18" charset="0"/>
                <a:cs typeface="Times New Roman" pitchFamily="18" charset="0"/>
              </a:rPr>
              <a:t>Documentation and User Support</a:t>
            </a:r>
            <a:r>
              <a:rPr lang="en-US" dirty="0" smtClean="0">
                <a:latin typeface="Times New Roman" pitchFamily="18" charset="0"/>
                <a:cs typeface="Times New Roman" pitchFamily="18" charset="0"/>
              </a:rPr>
              <a:t>: Provide comprehensive documentation and user support resources to assist developers and end-users in integrating and using the deployed handwritten model effectively. Include usage examples, API documentation, and troubleshooting guides to facilitate smooth adoption and operation of the model.</a:t>
            </a:r>
          </a:p>
          <a:p>
            <a:r>
              <a:rPr lang="en-US" b="1" dirty="0" smtClean="0">
                <a:latin typeface="Times New Roman" pitchFamily="18" charset="0"/>
                <a:cs typeface="Times New Roman" pitchFamily="18" charset="0"/>
              </a:rPr>
              <a:t>Feedback and Iteration</a:t>
            </a:r>
            <a:r>
              <a:rPr lang="en-US" dirty="0" smtClean="0">
                <a:latin typeface="Times New Roman" pitchFamily="18" charset="0"/>
                <a:cs typeface="Times New Roman" pitchFamily="18" charset="0"/>
              </a:rPr>
              <a:t>: Solicit feedback from users and stakeholders to gather insights into the performance and usability of the deployed handwritten model. Use feedback to identify areas for improvement and iteratively refine the model, deployment infrastructure, and user experience to better meet evolving requirements and expectations.</a:t>
            </a:r>
            <a:endParaRPr lang="en-US" dirty="0">
              <a:latin typeface="Times New Roman" pitchFamily="18" charset="0"/>
              <a:cs typeface="Times New Roman" pitchFamily="18" charset="0"/>
            </a:endParaRPr>
          </a:p>
        </p:txBody>
      </p:sp>
      <p:pic>
        <p:nvPicPr>
          <p:cNvPr id="12" name="Picture Placeholder 11" descr="Logo">
            <a:extLst>
              <a:ext uri="{FF2B5EF4-FFF2-40B4-BE49-F238E27FC236}">
                <a16:creationId xmlns="" xmlns:a16="http://schemas.microsoft.com/office/drawing/2014/main" id="{466F7976-2EA4-1240-1102-517DD12951DE}"/>
              </a:ext>
            </a:extLst>
          </p:cNvPr>
          <p:cNvPicPr>
            <a:picLocks noGrp="1" noChangeAspect="1"/>
          </p:cNvPicPr>
          <p:nvPr>
            <p:ph type="pic" sz="quarter" idx="14"/>
          </p:nvPr>
        </p:nvPicPr>
        <p:blipFill>
          <a:blip r:embed="rId3">
            <a:extLst>
              <a:ext uri="{96DAC541-7B7A-43D3-8B79-37D633B846F1}">
                <asvg:svgBlip xmlns="" xmlns:asvg="http://schemas.microsoft.com/office/drawing/2016/SVG/main" r:embed="rId4"/>
              </a:ext>
            </a:extLst>
          </a:blip>
          <a:srcRect l="406" r="406"/>
          <a:stretch/>
        </p:blipFill>
        <p:spPr>
          <a:xfrm>
            <a:off x="11158320" y="5764735"/>
            <a:ext cx="630936" cy="731520"/>
          </a:xfrm>
        </p:spPr>
      </p:pic>
      <p:sp>
        <p:nvSpPr>
          <p:cNvPr id="8" name="Content Placeholder 4">
            <a:extLst>
              <a:ext uri="{FF2B5EF4-FFF2-40B4-BE49-F238E27FC236}">
                <a16:creationId xmlns="" xmlns:a16="http://schemas.microsoft.com/office/drawing/2014/main" id="{46B45A42-A52D-7DA0-F93A-D4E8B329A891}"/>
              </a:ext>
            </a:extLst>
          </p:cNvPr>
          <p:cNvSpPr>
            <a:spLocks noGrp="1"/>
          </p:cNvSpPr>
          <p:nvPr>
            <p:ph sz="quarter" idx="15"/>
          </p:nvPr>
        </p:nvSpPr>
        <p:spPr>
          <a:xfrm>
            <a:off x="0" y="1130968"/>
            <a:ext cx="5895474" cy="5101390"/>
          </a:xfrm>
        </p:spPr>
        <p:txBody>
          <a:bodyPr>
            <a:noAutofit/>
          </a:bodyPr>
          <a:lstStyle/>
          <a:p>
            <a:r>
              <a:rPr lang="en-US" sz="1050" b="1" dirty="0" smtClean="0">
                <a:latin typeface="Times New Roman" pitchFamily="18" charset="0"/>
                <a:cs typeface="Times New Roman" pitchFamily="18" charset="0"/>
              </a:rPr>
              <a:t>Model Training and Optimization</a:t>
            </a:r>
            <a:r>
              <a:rPr lang="en-US" sz="1050" dirty="0" smtClean="0">
                <a:latin typeface="Times New Roman" pitchFamily="18" charset="0"/>
                <a:cs typeface="Times New Roman" pitchFamily="18" charset="0"/>
              </a:rPr>
              <a:t>: Train the handwritten model using GAN on a suitable hardware infrastructure, such as GPUs, to expedite the training process. Optimize the model architecture, </a:t>
            </a:r>
            <a:r>
              <a:rPr lang="en-US" sz="1050" dirty="0" err="1" smtClean="0">
                <a:latin typeface="Times New Roman" pitchFamily="18" charset="0"/>
                <a:cs typeface="Times New Roman" pitchFamily="18" charset="0"/>
              </a:rPr>
              <a:t>hyperparameters</a:t>
            </a:r>
            <a:r>
              <a:rPr lang="en-US" sz="1050" dirty="0" smtClean="0">
                <a:latin typeface="Times New Roman" pitchFamily="18" charset="0"/>
                <a:cs typeface="Times New Roman" pitchFamily="18" charset="0"/>
              </a:rPr>
              <a:t>, and training procedures to achieve the desired performance metrics, including realism, diversity, and computational efficiency.</a:t>
            </a:r>
          </a:p>
          <a:p>
            <a:r>
              <a:rPr lang="en-US" sz="1050" b="1" dirty="0" smtClean="0">
                <a:latin typeface="Times New Roman" pitchFamily="18" charset="0"/>
                <a:cs typeface="Times New Roman" pitchFamily="18" charset="0"/>
              </a:rPr>
              <a:t>Model Serialization and Serialization</a:t>
            </a:r>
            <a:r>
              <a:rPr lang="en-US" sz="1050" dirty="0" smtClean="0">
                <a:latin typeface="Times New Roman" pitchFamily="18" charset="0"/>
                <a:cs typeface="Times New Roman" pitchFamily="18" charset="0"/>
              </a:rPr>
              <a:t>: Serialize the trained GAN model into a portable format, such as </a:t>
            </a:r>
            <a:r>
              <a:rPr lang="en-US" sz="1050" dirty="0" err="1" smtClean="0">
                <a:latin typeface="Times New Roman" pitchFamily="18" charset="0"/>
                <a:cs typeface="Times New Roman" pitchFamily="18" charset="0"/>
              </a:rPr>
              <a:t>TensorFlow</a:t>
            </a:r>
            <a:r>
              <a:rPr lang="en-US" sz="1050" dirty="0" smtClean="0">
                <a:latin typeface="Times New Roman" pitchFamily="18" charset="0"/>
                <a:cs typeface="Times New Roman" pitchFamily="18" charset="0"/>
              </a:rPr>
              <a:t> </a:t>
            </a:r>
            <a:r>
              <a:rPr lang="en-US" sz="1050" dirty="0" err="1" smtClean="0">
                <a:latin typeface="Times New Roman" pitchFamily="18" charset="0"/>
                <a:cs typeface="Times New Roman" pitchFamily="18" charset="0"/>
              </a:rPr>
              <a:t>SavedModel</a:t>
            </a:r>
            <a:r>
              <a:rPr lang="en-US" sz="1050" dirty="0" smtClean="0">
                <a:latin typeface="Times New Roman" pitchFamily="18" charset="0"/>
                <a:cs typeface="Times New Roman" pitchFamily="18" charset="0"/>
              </a:rPr>
              <a:t> or </a:t>
            </a:r>
            <a:r>
              <a:rPr lang="en-US" sz="1050" dirty="0" err="1" smtClean="0">
                <a:latin typeface="Times New Roman" pitchFamily="18" charset="0"/>
                <a:cs typeface="Times New Roman" pitchFamily="18" charset="0"/>
              </a:rPr>
              <a:t>PyTorch</a:t>
            </a:r>
            <a:r>
              <a:rPr lang="en-US" sz="1050" dirty="0" smtClean="0">
                <a:latin typeface="Times New Roman" pitchFamily="18" charset="0"/>
                <a:cs typeface="Times New Roman" pitchFamily="18" charset="0"/>
              </a:rPr>
              <a:t> JIT script, to ensure compatibility across different deployment environments. Optionally, compress the model to reduce its size for efficient storage and transmission.</a:t>
            </a:r>
          </a:p>
          <a:p>
            <a:r>
              <a:rPr lang="en-US" sz="1050" b="1" dirty="0" smtClean="0">
                <a:latin typeface="Times New Roman" pitchFamily="18" charset="0"/>
                <a:cs typeface="Times New Roman" pitchFamily="18" charset="0"/>
              </a:rPr>
              <a:t>Integration with Deployment Framework</a:t>
            </a:r>
            <a:r>
              <a:rPr lang="en-US" sz="1050" dirty="0" smtClean="0">
                <a:latin typeface="Times New Roman" pitchFamily="18" charset="0"/>
                <a:cs typeface="Times New Roman" pitchFamily="18" charset="0"/>
              </a:rPr>
              <a:t>: Integrate the serialized GAN model into a deployment framework or serving infrastructure, such as </a:t>
            </a:r>
            <a:r>
              <a:rPr lang="en-US" sz="1050" dirty="0" err="1" smtClean="0">
                <a:latin typeface="Times New Roman" pitchFamily="18" charset="0"/>
                <a:cs typeface="Times New Roman" pitchFamily="18" charset="0"/>
              </a:rPr>
              <a:t>TensorFlow</a:t>
            </a:r>
            <a:r>
              <a:rPr lang="en-US" sz="1050" dirty="0" smtClean="0">
                <a:latin typeface="Times New Roman" pitchFamily="18" charset="0"/>
                <a:cs typeface="Times New Roman" pitchFamily="18" charset="0"/>
              </a:rPr>
              <a:t> Serving, </a:t>
            </a:r>
            <a:r>
              <a:rPr lang="en-US" sz="1050" dirty="0" err="1" smtClean="0">
                <a:latin typeface="Times New Roman" pitchFamily="18" charset="0"/>
                <a:cs typeface="Times New Roman" pitchFamily="18" charset="0"/>
              </a:rPr>
              <a:t>TorchServe</a:t>
            </a:r>
            <a:r>
              <a:rPr lang="en-US" sz="1050" dirty="0" smtClean="0">
                <a:latin typeface="Times New Roman" pitchFamily="18" charset="0"/>
                <a:cs typeface="Times New Roman" pitchFamily="18" charset="0"/>
              </a:rPr>
              <a:t>, or ONNX Runtime, to facilitate model deployment and inference. Ensure compatibility with the chosen deployment framework and configure any necessary dependencies or runtime environments.</a:t>
            </a:r>
          </a:p>
          <a:p>
            <a:r>
              <a:rPr lang="en-US" sz="1050" b="1" dirty="0" smtClean="0">
                <a:latin typeface="Times New Roman" pitchFamily="18" charset="0"/>
                <a:cs typeface="Times New Roman" pitchFamily="18" charset="0"/>
              </a:rPr>
              <a:t>API Development and Endpoint Configuration</a:t>
            </a:r>
            <a:r>
              <a:rPr lang="en-US" sz="1050" dirty="0" smtClean="0">
                <a:latin typeface="Times New Roman" pitchFamily="18" charset="0"/>
                <a:cs typeface="Times New Roman" pitchFamily="18" charset="0"/>
              </a:rPr>
              <a:t>: Develop an API interface for interacting with the deployed handwritten model, allowing users to submit requests for generating handwritten text samples. Configure endpoints and authentication mechanisms to secure the API and control access to the model.</a:t>
            </a:r>
          </a:p>
          <a:p>
            <a:r>
              <a:rPr lang="en-US" sz="1050" b="1" dirty="0" smtClean="0">
                <a:latin typeface="Times New Roman" pitchFamily="18" charset="0"/>
                <a:cs typeface="Times New Roman" pitchFamily="18" charset="0"/>
              </a:rPr>
              <a:t>Scalability and Load Balancing</a:t>
            </a:r>
            <a:r>
              <a:rPr lang="en-US" sz="1050" dirty="0" smtClean="0">
                <a:latin typeface="Times New Roman" pitchFamily="18" charset="0"/>
                <a:cs typeface="Times New Roman" pitchFamily="18" charset="0"/>
              </a:rPr>
              <a:t>: Deploy the handwritten model on scalable infrastructure, such as cloud-based </a:t>
            </a:r>
            <a:r>
              <a:rPr lang="en-US" sz="1050" dirty="0" err="1" smtClean="0">
                <a:latin typeface="Times New Roman" pitchFamily="18" charset="0"/>
                <a:cs typeface="Times New Roman" pitchFamily="18" charset="0"/>
              </a:rPr>
              <a:t>serverless</a:t>
            </a:r>
            <a:r>
              <a:rPr lang="en-US" sz="1050" dirty="0" smtClean="0">
                <a:latin typeface="Times New Roman" pitchFamily="18" charset="0"/>
                <a:cs typeface="Times New Roman" pitchFamily="18" charset="0"/>
              </a:rPr>
              <a:t> platforms or container orchestration systems (e.g., </a:t>
            </a:r>
            <a:r>
              <a:rPr lang="en-US" sz="1050" dirty="0" err="1" smtClean="0">
                <a:latin typeface="Times New Roman" pitchFamily="18" charset="0"/>
                <a:cs typeface="Times New Roman" pitchFamily="18" charset="0"/>
              </a:rPr>
              <a:t>Kubernetes</a:t>
            </a:r>
            <a:r>
              <a:rPr lang="en-US" sz="1050" dirty="0" smtClean="0">
                <a:latin typeface="Times New Roman" pitchFamily="18" charset="0"/>
                <a:cs typeface="Times New Roman" pitchFamily="18" charset="0"/>
              </a:rPr>
              <a:t>), to handle varying workloads and accommodate increased demand. Implement load balancing strategies to distribute incoming requests across multiple instances of the model for optimal performance and resource utilization.</a:t>
            </a:r>
            <a:endParaRPr lang="en-US" sz="1050" dirty="0">
              <a:latin typeface="Times New Roman" pitchFamily="18" charset="0"/>
              <a:cs typeface="Times New Roman" pitchFamily="18" charset="0"/>
            </a:endParaRPr>
          </a:p>
        </p:txBody>
      </p:sp>
    </p:spTree>
    <p:extLst>
      <p:ext uri="{BB962C8B-B14F-4D97-AF65-F5344CB8AC3E}">
        <p14:creationId xmlns="" xmlns:p14="http://schemas.microsoft.com/office/powerpoint/2010/main" val="32289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036C44A-AEF4-5659-D73D-CA68B3529A04}"/>
              </a:ext>
            </a:extLst>
          </p:cNvPr>
          <p:cNvSpPr>
            <a:spLocks noGrp="1"/>
          </p:cNvSpPr>
          <p:nvPr>
            <p:ph type="title"/>
          </p:nvPr>
        </p:nvSpPr>
        <p:spPr>
          <a:xfrm>
            <a:off x="397764" y="481564"/>
            <a:ext cx="5511330" cy="577967"/>
          </a:xfrm>
        </p:spPr>
        <p:txBody>
          <a:bodyPr>
            <a:normAutofit/>
          </a:bodyPr>
          <a:lstStyle/>
          <a:p>
            <a:pPr lvl="0"/>
            <a:r>
              <a:rPr lang="en-US" sz="2400" b="1" noProof="0" dirty="0" smtClean="0">
                <a:latin typeface="Times New Roman" pitchFamily="18" charset="0"/>
                <a:cs typeface="Times New Roman" pitchFamily="18" charset="0"/>
              </a:rPr>
              <a:t>Results</a:t>
            </a:r>
            <a:endParaRPr lang="en-US" sz="2400" b="1" noProof="0" dirty="0">
              <a:latin typeface="Times New Roman" pitchFamily="18" charset="0"/>
              <a:cs typeface="Times New Roman" pitchFamily="18" charset="0"/>
            </a:endParaRPr>
          </a:p>
        </p:txBody>
      </p:sp>
      <p:pic>
        <p:nvPicPr>
          <p:cNvPr id="13" name="Picture Placeholder 12" descr="Logo">
            <a:extLst>
              <a:ext uri="{FF2B5EF4-FFF2-40B4-BE49-F238E27FC236}">
                <a16:creationId xmlns="" xmlns:a16="http://schemas.microsoft.com/office/drawing/2014/main" id="{A9E078C1-0BFD-F6DD-3E2D-568155A640B1}"/>
              </a:ext>
            </a:extLst>
          </p:cNvPr>
          <p:cNvPicPr>
            <a:picLocks noGrp="1" noChangeAspect="1"/>
          </p:cNvPicPr>
          <p:nvPr>
            <p:ph type="pic" sz="quarter" idx="14"/>
          </p:nvPr>
        </p:nvPicPr>
        <p:blipFill>
          <a:blip r:embed="rId3">
            <a:extLst>
              <a:ext uri="{96DAC541-7B7A-43D3-8B79-37D633B846F1}">
                <asvg:svgBlip xmlns="" xmlns:asvg="http://schemas.microsoft.com/office/drawing/2016/SVG/main" r:embed="rId4"/>
              </a:ext>
            </a:extLst>
          </a:blip>
          <a:srcRect l="406" r="406"/>
          <a:stretch/>
        </p:blipFill>
        <p:spPr>
          <a:xfrm>
            <a:off x="11158320" y="5764735"/>
            <a:ext cx="630936" cy="731520"/>
          </a:xfrm>
        </p:spPr>
      </p:pic>
      <p:pic>
        <p:nvPicPr>
          <p:cNvPr id="11266" name="Picture 2" descr="Deep CNN and Deep GAN in Computational Visual Perception-Driven Image  Analysis"/>
          <p:cNvPicPr>
            <a:picLocks noChangeAspect="1" noChangeArrowheads="1"/>
          </p:cNvPicPr>
          <p:nvPr/>
        </p:nvPicPr>
        <p:blipFill>
          <a:blip r:embed="rId5"/>
          <a:srcRect/>
          <a:stretch>
            <a:fillRect/>
          </a:stretch>
        </p:blipFill>
        <p:spPr bwMode="auto">
          <a:xfrm>
            <a:off x="372143" y="1980949"/>
            <a:ext cx="5258636" cy="3457576"/>
          </a:xfrm>
          <a:prstGeom prst="rect">
            <a:avLst/>
          </a:prstGeom>
          <a:noFill/>
        </p:spPr>
      </p:pic>
      <p:sp>
        <p:nvSpPr>
          <p:cNvPr id="11268" name="AutoShape 4" descr="Loss plot (a) and accuracy plot (b) for the GAN training. The loss is...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Loss plot (a) and accuracy plot (b) for the GAN training. The loss is...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2" name="Picture 8" descr="Loss plot (a) and accuracy plot (b) for the GAN training. The loss is... |  Download Scientific Diagram"/>
          <p:cNvPicPr>
            <a:picLocks noChangeAspect="1" noChangeArrowheads="1"/>
          </p:cNvPicPr>
          <p:nvPr/>
        </p:nvPicPr>
        <p:blipFill>
          <a:blip r:embed="rId6"/>
          <a:srcRect/>
          <a:stretch>
            <a:fillRect/>
          </a:stretch>
        </p:blipFill>
        <p:spPr bwMode="auto">
          <a:xfrm>
            <a:off x="5894798" y="2516522"/>
            <a:ext cx="5897485" cy="2247983"/>
          </a:xfrm>
          <a:prstGeom prst="rect">
            <a:avLst/>
          </a:prstGeom>
          <a:noFill/>
        </p:spPr>
      </p:pic>
    </p:spTree>
    <p:extLst>
      <p:ext uri="{BB962C8B-B14F-4D97-AF65-F5344CB8AC3E}">
        <p14:creationId xmlns="" xmlns:p14="http://schemas.microsoft.com/office/powerpoint/2010/main" val="165725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025B96-6288-982E-405D-F13505B2C32F}"/>
              </a:ext>
            </a:extLst>
          </p:cNvPr>
          <p:cNvSpPr>
            <a:spLocks noGrp="1"/>
          </p:cNvSpPr>
          <p:nvPr>
            <p:ph type="title"/>
          </p:nvPr>
        </p:nvSpPr>
        <p:spPr>
          <a:xfrm>
            <a:off x="397764" y="481564"/>
            <a:ext cx="5511330" cy="577967"/>
          </a:xfrm>
        </p:spPr>
        <p:txBody>
          <a:bodyPr>
            <a:normAutofit/>
          </a:bodyPr>
          <a:lstStyle/>
          <a:p>
            <a:pPr lvl="0"/>
            <a:r>
              <a:rPr lang="en-US" sz="2400" b="1" dirty="0" smtClean="0">
                <a:latin typeface="Times New Roman" pitchFamily="18" charset="0"/>
                <a:cs typeface="Times New Roman" pitchFamily="18" charset="0"/>
              </a:rPr>
              <a:t>conclusion</a:t>
            </a:r>
            <a:endParaRPr lang="en-US" sz="2400" b="1" noProof="0" dirty="0">
              <a:latin typeface="Times New Roman" pitchFamily="18" charset="0"/>
              <a:cs typeface="Times New Roman" pitchFamily="18" charset="0"/>
            </a:endParaRPr>
          </a:p>
        </p:txBody>
      </p:sp>
      <p:sp>
        <p:nvSpPr>
          <p:cNvPr id="4" name="Content Placeholder 3">
            <a:extLst>
              <a:ext uri="{FF2B5EF4-FFF2-40B4-BE49-F238E27FC236}">
                <a16:creationId xmlns="" xmlns:a16="http://schemas.microsoft.com/office/drawing/2014/main" id="{8EB3F850-E3B0-BE69-7236-980E00892CC0}"/>
              </a:ext>
            </a:extLst>
          </p:cNvPr>
          <p:cNvSpPr>
            <a:spLocks noGrp="1"/>
          </p:cNvSpPr>
          <p:nvPr>
            <p:ph sz="quarter" idx="15"/>
          </p:nvPr>
        </p:nvSpPr>
        <p:spPr>
          <a:xfrm>
            <a:off x="465101" y="1436880"/>
            <a:ext cx="8851900" cy="4627036"/>
          </a:xfrm>
        </p:spPr>
        <p:txBody>
          <a:bodyPr>
            <a:normAutofit/>
          </a:bodyPr>
          <a:lstStyle/>
          <a:p>
            <a:r>
              <a:rPr lang="en-US" dirty="0" smtClean="0">
                <a:latin typeface="Times New Roman" pitchFamily="18" charset="0"/>
                <a:cs typeface="Times New Roman" pitchFamily="18" charset="0"/>
              </a:rPr>
              <a:t>In conclusion, the utilization of Generative Adversarial Networks (GANs) for generating handwritten text marks a significant advancement in the field of artificial intelligence. Through the fusion of innovative algorithms and sophisticated deep learning techniques, GAN-based models have demonstrated remarkable capabilities in synthesizing realistic and diverse handwritten text samples. By harnessing the power of adversarial training, conditional generation, and attention mechanisms, these models can effectively capture the intricacies of handwriting styles, languages, and nuances present in natural text. The deployment of such models holds immense potential across various domains, including document synthesis, font design, and artistic expression. However, challenges such as dataset diversity, model stability, and computational resources remain areas of active research. With continued advancements and refinement, GAN-based handwritten models are poised to revolutionize content generation and creative expression, offering novel avenues for human-computer interaction and visual communication</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pic>
        <p:nvPicPr>
          <p:cNvPr id="11" name="Picture Placeholder 10" descr="Logo">
            <a:extLst>
              <a:ext uri="{FF2B5EF4-FFF2-40B4-BE49-F238E27FC236}">
                <a16:creationId xmlns="" xmlns:a16="http://schemas.microsoft.com/office/drawing/2014/main" id="{AA20ABBF-0F6A-2285-DCE2-1E77702CF01D}"/>
              </a:ext>
            </a:extLst>
          </p:cNvPr>
          <p:cNvPicPr>
            <a:picLocks noGrp="1" noChangeAspect="1"/>
          </p:cNvPicPr>
          <p:nvPr>
            <p:ph type="pic" sz="quarter" idx="14"/>
          </p:nvPr>
        </p:nvPicPr>
        <p:blipFill>
          <a:blip r:embed="rId3">
            <a:extLst>
              <a:ext uri="{96DAC541-7B7A-43D3-8B79-37D633B846F1}">
                <asvg:svgBlip xmlns="" xmlns:asvg="http://schemas.microsoft.com/office/drawing/2016/SVG/main" r:embed="rId4"/>
              </a:ext>
            </a:extLst>
          </a:blip>
          <a:srcRect l="406" r="406"/>
          <a:stretch/>
        </p:blipFill>
        <p:spPr>
          <a:xfrm>
            <a:off x="11158320" y="5764735"/>
            <a:ext cx="630936" cy="731520"/>
          </a:xfrm>
        </p:spPr>
      </p:pic>
    </p:spTree>
    <p:extLst>
      <p:ext uri="{BB962C8B-B14F-4D97-AF65-F5344CB8AC3E}">
        <p14:creationId xmlns="" xmlns:p14="http://schemas.microsoft.com/office/powerpoint/2010/main" val="177813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Logo">
            <a:extLst>
              <a:ext uri="{FF2B5EF4-FFF2-40B4-BE49-F238E27FC236}">
                <a16:creationId xmlns="" xmlns:a16="http://schemas.microsoft.com/office/drawing/2014/main" id="{F038AC04-415F-290B-FC4C-CA3F30CB4024}"/>
              </a:ext>
            </a:extLst>
          </p:cNvPr>
          <p:cNvPicPr>
            <a:picLocks noGrp="1" noChangeAspect="1"/>
          </p:cNvPicPr>
          <p:nvPr>
            <p:ph type="pic" sz="quarter" idx="13"/>
          </p:nvPr>
        </p:nvPicPr>
        <p:blipFill>
          <a:blip r:embed="rId3">
            <a:extLst>
              <a:ext uri="{96DAC541-7B7A-43D3-8B79-37D633B846F1}">
                <asvg:svgBlip xmlns="" xmlns:asvg="http://schemas.microsoft.com/office/drawing/2016/SVG/main" r:embed="rId4"/>
              </a:ext>
            </a:extLst>
          </a:blip>
          <a:srcRect l="169" r="169"/>
          <a:stretch/>
        </p:blipFill>
        <p:spPr>
          <a:xfrm>
            <a:off x="785376" y="4133963"/>
            <a:ext cx="1060704" cy="1225296"/>
          </a:xfrm>
        </p:spPr>
      </p:pic>
      <p:sp>
        <p:nvSpPr>
          <p:cNvPr id="7" name="TextBox 6"/>
          <p:cNvSpPr txBox="1"/>
          <p:nvPr/>
        </p:nvSpPr>
        <p:spPr>
          <a:xfrm>
            <a:off x="3970421" y="770021"/>
            <a:ext cx="6858000" cy="4893647"/>
          </a:xfrm>
          <a:prstGeom prst="rect">
            <a:avLst/>
          </a:prstGeom>
          <a:noFill/>
        </p:spPr>
        <p:txBody>
          <a:bodyPr wrap="square" rtlCol="0">
            <a:spAutoFit/>
          </a:bodyPr>
          <a:lstStyle/>
          <a:p>
            <a:pPr marL="342900" indent="-342900"/>
            <a:r>
              <a:rPr lang="en-US" sz="2400" b="1" dirty="0" smtClean="0">
                <a:solidFill>
                  <a:schemeClr val="bg1"/>
                </a:solidFill>
                <a:latin typeface="Times New Roman" pitchFamily="18" charset="0"/>
                <a:cs typeface="Times New Roman" pitchFamily="18" charset="0"/>
              </a:rPr>
              <a:t>References</a:t>
            </a:r>
          </a:p>
          <a:p>
            <a:pPr marL="342900" indent="-342900">
              <a:buFont typeface="+mj-lt"/>
              <a:buAutoNum type="arabicPeriod"/>
            </a:pPr>
            <a:endParaRPr lang="en-US" dirty="0" smtClean="0">
              <a:solidFill>
                <a:schemeClr val="bg1"/>
              </a:solidFill>
              <a:latin typeface="Times New Roman" pitchFamily="18" charset="0"/>
              <a:cs typeface="Times New Roman" pitchFamily="18" charset="0"/>
            </a:endParaRPr>
          </a:p>
          <a:p>
            <a:pPr marL="342900" indent="-342900">
              <a:buFont typeface="+mj-lt"/>
              <a:buAutoNum type="arabicPeriod"/>
            </a:pPr>
            <a:r>
              <a:rPr lang="en-US" dirty="0" smtClean="0">
                <a:solidFill>
                  <a:schemeClr val="bg1"/>
                </a:solidFill>
                <a:latin typeface="Times New Roman" pitchFamily="18" charset="0"/>
                <a:cs typeface="Times New Roman" pitchFamily="18" charset="0"/>
              </a:rPr>
              <a:t>Author(s</a:t>
            </a:r>
            <a:r>
              <a:rPr lang="en-US" dirty="0" smtClean="0">
                <a:solidFill>
                  <a:schemeClr val="bg1"/>
                </a:solidFill>
                <a:latin typeface="Times New Roman" pitchFamily="18" charset="0"/>
                <a:cs typeface="Times New Roman" pitchFamily="18" charset="0"/>
              </a:rPr>
              <a:t>): Mohammed G. Omar, </a:t>
            </a:r>
            <a:r>
              <a:rPr lang="en-US" dirty="0" err="1" smtClean="0">
                <a:solidFill>
                  <a:schemeClr val="bg1"/>
                </a:solidFill>
                <a:latin typeface="Times New Roman" pitchFamily="18" charset="0"/>
                <a:cs typeface="Times New Roman" pitchFamily="18" charset="0"/>
              </a:rPr>
              <a:t>Rania</a:t>
            </a:r>
            <a:r>
              <a:rPr lang="en-US" dirty="0" smtClean="0">
                <a:solidFill>
                  <a:schemeClr val="bg1"/>
                </a:solidFill>
                <a:latin typeface="Times New Roman" pitchFamily="18" charset="0"/>
                <a:cs typeface="Times New Roman" pitchFamily="18" charset="0"/>
              </a:rPr>
              <a:t> Ibrahim, </a:t>
            </a:r>
            <a:r>
              <a:rPr lang="en-US" dirty="0" err="1" smtClean="0">
                <a:solidFill>
                  <a:schemeClr val="bg1"/>
                </a:solidFill>
                <a:latin typeface="Times New Roman" pitchFamily="18" charset="0"/>
                <a:cs typeface="Times New Roman" pitchFamily="18" charset="0"/>
              </a:rPr>
              <a:t>Hazem</a:t>
            </a:r>
            <a:r>
              <a:rPr lang="en-US" dirty="0" smtClean="0">
                <a:solidFill>
                  <a:schemeClr val="bg1"/>
                </a:solidFill>
                <a:latin typeface="Times New Roman" pitchFamily="18" charset="0"/>
                <a:cs typeface="Times New Roman" pitchFamily="18" charset="0"/>
              </a:rPr>
              <a:t> M. El-</a:t>
            </a:r>
            <a:r>
              <a:rPr lang="en-US" dirty="0" err="1" smtClean="0">
                <a:solidFill>
                  <a:schemeClr val="bg1"/>
                </a:solidFill>
                <a:latin typeface="Times New Roman" pitchFamily="18" charset="0"/>
                <a:cs typeface="Times New Roman" pitchFamily="18" charset="0"/>
              </a:rPr>
              <a:t>Bakry</a:t>
            </a:r>
            <a:r>
              <a:rPr lang="en-US" dirty="0" smtClean="0">
                <a:solidFill>
                  <a:schemeClr val="bg1"/>
                </a:solidFill>
                <a:latin typeface="Times New Roman" pitchFamily="18" charset="0"/>
                <a:cs typeface="Times New Roman" pitchFamily="18" charset="0"/>
              </a:rPr>
              <a:t>, and </a:t>
            </a:r>
            <a:r>
              <a:rPr lang="en-US" dirty="0" err="1" smtClean="0">
                <a:solidFill>
                  <a:schemeClr val="bg1"/>
                </a:solidFill>
                <a:latin typeface="Times New Roman" pitchFamily="18" charset="0"/>
                <a:cs typeface="Times New Roman" pitchFamily="18" charset="0"/>
              </a:rPr>
              <a:t>Nahla</a:t>
            </a:r>
            <a:r>
              <a:rPr lang="en-US" dirty="0" smtClean="0">
                <a:solidFill>
                  <a:schemeClr val="bg1"/>
                </a:solidFill>
                <a:latin typeface="Times New Roman" pitchFamily="18" charset="0"/>
                <a:cs typeface="Times New Roman" pitchFamily="18" charset="0"/>
              </a:rPr>
              <a:t> M. </a:t>
            </a:r>
            <a:r>
              <a:rPr lang="en-US" dirty="0" err="1" smtClean="0">
                <a:solidFill>
                  <a:schemeClr val="bg1"/>
                </a:solidFill>
                <a:latin typeface="Times New Roman" pitchFamily="18" charset="0"/>
                <a:cs typeface="Times New Roman" pitchFamily="18" charset="0"/>
              </a:rPr>
              <a:t>Abd</a:t>
            </a:r>
            <a:r>
              <a:rPr lang="en-US" dirty="0" smtClean="0">
                <a:solidFill>
                  <a:schemeClr val="bg1"/>
                </a:solidFill>
                <a:latin typeface="Times New Roman" pitchFamily="18" charset="0"/>
                <a:cs typeface="Times New Roman" pitchFamily="18" charset="0"/>
              </a:rPr>
              <a:t> El-Aziz Title: "Handwriting style transfer using generative adversarial networks" Journal/Conference: Pattern Recognition Letters Year: 2020 DOI: [10.1016/j.patrec.2020.12.011]</a:t>
            </a:r>
          </a:p>
          <a:p>
            <a:pPr marL="342900" indent="-342900">
              <a:buFont typeface="+mj-lt"/>
              <a:buAutoNum type="arabicPeriod"/>
            </a:pPr>
            <a:r>
              <a:rPr lang="en-US" dirty="0" smtClean="0">
                <a:solidFill>
                  <a:schemeClr val="bg1"/>
                </a:solidFill>
                <a:latin typeface="Times New Roman" pitchFamily="18" charset="0"/>
                <a:cs typeface="Times New Roman" pitchFamily="18" charset="0"/>
              </a:rPr>
              <a:t>Author(s): </a:t>
            </a:r>
            <a:r>
              <a:rPr lang="en-US" dirty="0" err="1" smtClean="0">
                <a:solidFill>
                  <a:schemeClr val="bg1"/>
                </a:solidFill>
                <a:latin typeface="Times New Roman" pitchFamily="18" charset="0"/>
                <a:cs typeface="Times New Roman" pitchFamily="18" charset="0"/>
              </a:rPr>
              <a:t>Jiajun</a:t>
            </a:r>
            <a:r>
              <a:rPr lang="en-US" dirty="0" smtClean="0">
                <a:solidFill>
                  <a:schemeClr val="bg1"/>
                </a:solidFill>
                <a:latin typeface="Times New Roman" pitchFamily="18" charset="0"/>
                <a:cs typeface="Times New Roman" pitchFamily="18" charset="0"/>
              </a:rPr>
              <a:t> Zhang, </a:t>
            </a:r>
            <a:r>
              <a:rPr lang="en-US" dirty="0" err="1" smtClean="0">
                <a:solidFill>
                  <a:schemeClr val="bg1"/>
                </a:solidFill>
                <a:latin typeface="Times New Roman" pitchFamily="18" charset="0"/>
                <a:cs typeface="Times New Roman" pitchFamily="18" charset="0"/>
              </a:rPr>
              <a:t>Chengquan</a:t>
            </a:r>
            <a:r>
              <a:rPr lang="en-US" dirty="0" smtClean="0">
                <a:solidFill>
                  <a:schemeClr val="bg1"/>
                </a:solidFill>
                <a:latin typeface="Times New Roman" pitchFamily="18" charset="0"/>
                <a:cs typeface="Times New Roman" pitchFamily="18" charset="0"/>
              </a:rPr>
              <a:t> Zhang, and </a:t>
            </a:r>
            <a:r>
              <a:rPr lang="en-US" dirty="0" err="1" smtClean="0">
                <a:solidFill>
                  <a:schemeClr val="bg1"/>
                </a:solidFill>
                <a:latin typeface="Times New Roman" pitchFamily="18" charset="0"/>
                <a:cs typeface="Times New Roman" pitchFamily="18" charset="0"/>
              </a:rPr>
              <a:t>Wenqiang</a:t>
            </a:r>
            <a:r>
              <a:rPr lang="en-US" dirty="0" smtClean="0">
                <a:solidFill>
                  <a:schemeClr val="bg1"/>
                </a:solidFill>
                <a:latin typeface="Times New Roman" pitchFamily="18" charset="0"/>
                <a:cs typeface="Times New Roman" pitchFamily="18" charset="0"/>
              </a:rPr>
              <a:t> Zhang Title: "Handwritten Text Style Transfer Using Cycle-Consistent Adversarial Networks" Journal/Conference: IEEE Access Year: 2020 DOI: [10.1109/ACCESS.2020.3023299]</a:t>
            </a:r>
          </a:p>
          <a:p>
            <a:pPr marL="342900" indent="-342900">
              <a:buFont typeface="+mj-lt"/>
              <a:buAutoNum type="arabicPeriod"/>
            </a:pPr>
            <a:r>
              <a:rPr lang="en-US" dirty="0" smtClean="0">
                <a:solidFill>
                  <a:schemeClr val="bg1"/>
                </a:solidFill>
                <a:latin typeface="Times New Roman" pitchFamily="18" charset="0"/>
                <a:cs typeface="Times New Roman" pitchFamily="18" charset="0"/>
              </a:rPr>
              <a:t>Author(s): </a:t>
            </a:r>
            <a:r>
              <a:rPr lang="en-US" dirty="0" err="1" smtClean="0">
                <a:solidFill>
                  <a:schemeClr val="bg1"/>
                </a:solidFill>
                <a:latin typeface="Times New Roman" pitchFamily="18" charset="0"/>
                <a:cs typeface="Times New Roman" pitchFamily="18" charset="0"/>
              </a:rPr>
              <a:t>Qiao</a:t>
            </a:r>
            <a:r>
              <a:rPr lang="en-US" dirty="0" smtClean="0">
                <a:solidFill>
                  <a:schemeClr val="bg1"/>
                </a:solidFill>
                <a:latin typeface="Times New Roman" pitchFamily="18" charset="0"/>
                <a:cs typeface="Times New Roman" pitchFamily="18" charset="0"/>
              </a:rPr>
              <a:t> Kang, </a:t>
            </a:r>
            <a:r>
              <a:rPr lang="en-US" dirty="0" err="1" smtClean="0">
                <a:solidFill>
                  <a:schemeClr val="bg1"/>
                </a:solidFill>
                <a:latin typeface="Times New Roman" pitchFamily="18" charset="0"/>
                <a:cs typeface="Times New Roman" pitchFamily="18" charset="0"/>
              </a:rPr>
              <a:t>Dongyu</a:t>
            </a:r>
            <a:r>
              <a:rPr lang="en-US" dirty="0" smtClean="0">
                <a:solidFill>
                  <a:schemeClr val="bg1"/>
                </a:solidFill>
                <a:latin typeface="Times New Roman" pitchFamily="18" charset="0"/>
                <a:cs typeface="Times New Roman" pitchFamily="18" charset="0"/>
              </a:rPr>
              <a:t> She, </a:t>
            </a:r>
            <a:r>
              <a:rPr lang="en-US" dirty="0" err="1" smtClean="0">
                <a:solidFill>
                  <a:schemeClr val="bg1"/>
                </a:solidFill>
                <a:latin typeface="Times New Roman" pitchFamily="18" charset="0"/>
                <a:cs typeface="Times New Roman" pitchFamily="18" charset="0"/>
              </a:rPr>
              <a:t>Yizhe</a:t>
            </a:r>
            <a:r>
              <a:rPr lang="en-US" dirty="0" smtClean="0">
                <a:solidFill>
                  <a:schemeClr val="bg1"/>
                </a:solidFill>
                <a:latin typeface="Times New Roman" pitchFamily="18" charset="0"/>
                <a:cs typeface="Times New Roman" pitchFamily="18" charset="0"/>
              </a:rPr>
              <a:t> Zhang, Paul </a:t>
            </a:r>
            <a:r>
              <a:rPr lang="en-US" dirty="0" err="1" smtClean="0">
                <a:solidFill>
                  <a:schemeClr val="bg1"/>
                </a:solidFill>
                <a:latin typeface="Times New Roman" pitchFamily="18" charset="0"/>
                <a:cs typeface="Times New Roman" pitchFamily="18" charset="0"/>
              </a:rPr>
              <a:t>Pu</a:t>
            </a:r>
            <a:r>
              <a:rPr lang="en-US" dirty="0" smtClean="0">
                <a:solidFill>
                  <a:schemeClr val="bg1"/>
                </a:solidFill>
                <a:latin typeface="Times New Roman" pitchFamily="18" charset="0"/>
                <a:cs typeface="Times New Roman" pitchFamily="18" charset="0"/>
              </a:rPr>
              <a:t> Liang, and </a:t>
            </a:r>
            <a:r>
              <a:rPr lang="en-US" dirty="0" err="1" smtClean="0">
                <a:solidFill>
                  <a:schemeClr val="bg1"/>
                </a:solidFill>
                <a:latin typeface="Times New Roman" pitchFamily="18" charset="0"/>
                <a:cs typeface="Times New Roman" pitchFamily="18" charset="0"/>
              </a:rPr>
              <a:t>Zhongqin</a:t>
            </a:r>
            <a:r>
              <a:rPr lang="en-US" dirty="0" smtClean="0">
                <a:solidFill>
                  <a:schemeClr val="bg1"/>
                </a:solidFill>
                <a:latin typeface="Times New Roman" pitchFamily="18" charset="0"/>
                <a:cs typeface="Times New Roman" pitchFamily="18" charset="0"/>
              </a:rPr>
              <a:t> Wu Title: "Generative Adversarial Network-based Handwriting Synthesis with Continuous Control" Journal/Conference: IEEE Transactions on Visualization and Computer Graphics Year: 2019 DOI: [10.1109/TVCG.2019.2924718]</a:t>
            </a:r>
          </a:p>
          <a:p>
            <a:endParaRPr lang="en-US" dirty="0"/>
          </a:p>
        </p:txBody>
      </p:sp>
    </p:spTree>
    <p:extLst>
      <p:ext uri="{BB962C8B-B14F-4D97-AF65-F5344CB8AC3E}">
        <p14:creationId xmlns="" xmlns:p14="http://schemas.microsoft.com/office/powerpoint/2010/main" val="317160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E4DBA2-A9D8-19E5-FE2B-04C726CAB32F}"/>
              </a:ext>
            </a:extLst>
          </p:cNvPr>
          <p:cNvSpPr>
            <a:spLocks noGrp="1"/>
          </p:cNvSpPr>
          <p:nvPr>
            <p:ph type="title"/>
          </p:nvPr>
        </p:nvSpPr>
        <p:spPr>
          <a:xfrm>
            <a:off x="397764" y="481564"/>
            <a:ext cx="5511330" cy="577967"/>
          </a:xfrm>
        </p:spPr>
        <p:txBody>
          <a:bodyPr>
            <a:normAutofit/>
          </a:bodyPr>
          <a:lstStyle/>
          <a:p>
            <a:r>
              <a:rPr lang="en-US" sz="2400" b="1" dirty="0" smtClean="0">
                <a:latin typeface="Times New Roman" pitchFamily="18" charset="0"/>
                <a:cs typeface="Times New Roman" pitchFamily="18" charset="0"/>
              </a:rPr>
              <a:t>Outline</a:t>
            </a:r>
            <a:endParaRPr lang="en-US" sz="24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D2EB352-85A4-826D-B024-86D38E52DD9C}"/>
              </a:ext>
            </a:extLst>
          </p:cNvPr>
          <p:cNvSpPr>
            <a:spLocks noGrp="1"/>
          </p:cNvSpPr>
          <p:nvPr>
            <p:ph sz="quarter" idx="15"/>
          </p:nvPr>
        </p:nvSpPr>
        <p:spPr>
          <a:xfrm>
            <a:off x="396414" y="1999625"/>
            <a:ext cx="7755923" cy="3416926"/>
          </a:xfrm>
        </p:spPr>
        <p:txBody>
          <a:bodyPr>
            <a:normAutofit fontScale="92500" lnSpcReduction="20000"/>
          </a:bodyPr>
          <a:lstStyle/>
          <a:p>
            <a:r>
              <a:rPr lang="en-US" sz="2200" dirty="0" smtClean="0">
                <a:latin typeface="Times New Roman" pitchFamily="18" charset="0"/>
                <a:cs typeface="Times New Roman" pitchFamily="18" charset="0"/>
              </a:rPr>
              <a:t>Problem Statement</a:t>
            </a:r>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Proposed System / Proposed Solution</a:t>
            </a:r>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System Development Approach</a:t>
            </a:r>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Algorithms and Deployment</a:t>
            </a:r>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Result</a:t>
            </a:r>
          </a:p>
          <a:p>
            <a:r>
              <a:rPr lang="en-US" sz="2200" dirty="0" smtClean="0">
                <a:latin typeface="Times New Roman" pitchFamily="18" charset="0"/>
                <a:cs typeface="Times New Roman" pitchFamily="18" charset="0"/>
              </a:rPr>
              <a:t>Conclusion</a:t>
            </a:r>
          </a:p>
          <a:p>
            <a:r>
              <a:rPr lang="en-US" sz="2200" dirty="0" smtClean="0">
                <a:latin typeface="Times New Roman" pitchFamily="18" charset="0"/>
                <a:cs typeface="Times New Roman" pitchFamily="18" charset="0"/>
              </a:rPr>
              <a:t>Reference</a:t>
            </a:r>
            <a:endParaRPr lang="en-US" sz="2200" dirty="0">
              <a:latin typeface="Times New Roman" pitchFamily="18" charset="0"/>
              <a:cs typeface="Times New Roman" pitchFamily="18" charset="0"/>
            </a:endParaRPr>
          </a:p>
          <a:p>
            <a:endParaRPr lang="en-US" dirty="0"/>
          </a:p>
        </p:txBody>
      </p:sp>
      <p:pic>
        <p:nvPicPr>
          <p:cNvPr id="6" name="Picture Placeholder 5" descr="Logo&#10;">
            <a:extLst>
              <a:ext uri="{FF2B5EF4-FFF2-40B4-BE49-F238E27FC236}">
                <a16:creationId xmlns="" xmlns:a16="http://schemas.microsoft.com/office/drawing/2014/main" id="{6AECD90F-5A80-360F-EBFB-0BC99A984D84}"/>
              </a:ext>
            </a:extLst>
          </p:cNvPr>
          <p:cNvPicPr>
            <a:picLocks noGrp="1" noChangeAspect="1"/>
          </p:cNvPicPr>
          <p:nvPr>
            <p:ph type="pic" sz="quarter" idx="14"/>
          </p:nvPr>
        </p:nvPicPr>
        <p:blipFill>
          <a:blip r:embed="rId3">
            <a:extLst>
              <a:ext uri="{96DAC541-7B7A-43D3-8B79-37D633B846F1}">
                <asvg:svgBlip xmlns="" xmlns:asvg="http://schemas.microsoft.com/office/drawing/2016/SVG/main" r:embed="rId4"/>
              </a:ext>
            </a:extLst>
          </a:blip>
          <a:srcRect l="406" r="406"/>
          <a:stretch/>
        </p:blipFill>
        <p:spPr>
          <a:xfrm>
            <a:off x="11158320" y="5764735"/>
            <a:ext cx="630936" cy="731520"/>
          </a:xfrm>
        </p:spPr>
      </p:pic>
    </p:spTree>
    <p:extLst>
      <p:ext uri="{BB962C8B-B14F-4D97-AF65-F5344CB8AC3E}">
        <p14:creationId xmlns="" xmlns:p14="http://schemas.microsoft.com/office/powerpoint/2010/main" val="78726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7B2694C-3048-BC5B-C6FA-B17EDAEE011D}"/>
              </a:ext>
            </a:extLst>
          </p:cNvPr>
          <p:cNvSpPr>
            <a:spLocks noGrp="1"/>
          </p:cNvSpPr>
          <p:nvPr>
            <p:ph type="title"/>
          </p:nvPr>
        </p:nvSpPr>
        <p:spPr>
          <a:xfrm>
            <a:off x="6094936" y="458695"/>
            <a:ext cx="5690715" cy="577967"/>
          </a:xfrm>
        </p:spPr>
        <p:txBody>
          <a:bodyPr>
            <a:normAutofit/>
          </a:bodyPr>
          <a:lstStyle/>
          <a:p>
            <a:r>
              <a:rPr lang="en-US" sz="2400" b="1" dirty="0" smtClean="0">
                <a:latin typeface="Times New Roman" pitchFamily="18" charset="0"/>
                <a:cs typeface="Times New Roman" pitchFamily="18" charset="0"/>
              </a:rPr>
              <a:t>Proble</a:t>
            </a:r>
            <a:r>
              <a:rPr lang="en-US" sz="2400" b="1" dirty="0" smtClean="0">
                <a:latin typeface="Times New Roman" pitchFamily="18" charset="0"/>
                <a:cs typeface="Times New Roman" pitchFamily="18" charset="0"/>
              </a:rPr>
              <a:t>m statement</a:t>
            </a:r>
            <a:endParaRPr lang="en-US" sz="2400" b="1" dirty="0">
              <a:latin typeface="Times New Roman" pitchFamily="18" charset="0"/>
              <a:cs typeface="Times New Roman" pitchFamily="18" charset="0"/>
            </a:endParaRPr>
          </a:p>
        </p:txBody>
      </p:sp>
      <p:pic>
        <p:nvPicPr>
          <p:cNvPr id="14" name="Picture Placeholder 13" descr="A white hexagon with black background">
            <a:extLst>
              <a:ext uri="{FF2B5EF4-FFF2-40B4-BE49-F238E27FC236}">
                <a16:creationId xmlns="" xmlns:a16="http://schemas.microsoft.com/office/drawing/2014/main" id="{D646223A-19D5-631B-406C-9DE95372C2AC}"/>
              </a:ext>
            </a:extLst>
          </p:cNvPr>
          <p:cNvPicPr>
            <a:picLocks noGrp="1" noChangeAspect="1"/>
          </p:cNvPicPr>
          <p:nvPr>
            <p:ph type="pic" sz="quarter" idx="16"/>
          </p:nvPr>
        </p:nvPicPr>
        <p:blipFill>
          <a:blip r:embed="rId3"/>
          <a:srcRect l="43" r="43"/>
          <a:stretch/>
        </p:blipFill>
        <p:spPr>
          <a:xfrm>
            <a:off x="922338" y="1587500"/>
            <a:ext cx="3703320" cy="4279392"/>
          </a:xfrm>
        </p:spPr>
      </p:pic>
      <p:sp>
        <p:nvSpPr>
          <p:cNvPr id="5" name="Content Placeholder 4">
            <a:extLst>
              <a:ext uri="{FF2B5EF4-FFF2-40B4-BE49-F238E27FC236}">
                <a16:creationId xmlns="" xmlns:a16="http://schemas.microsoft.com/office/drawing/2014/main" id="{7B5EFA62-228E-3226-BEC0-DAD98E415379}"/>
              </a:ext>
            </a:extLst>
          </p:cNvPr>
          <p:cNvSpPr>
            <a:spLocks noGrp="1"/>
          </p:cNvSpPr>
          <p:nvPr>
            <p:ph sz="quarter" idx="15"/>
          </p:nvPr>
        </p:nvSpPr>
        <p:spPr>
          <a:xfrm>
            <a:off x="6096115" y="1552237"/>
            <a:ext cx="5689537" cy="3875371"/>
          </a:xfrm>
        </p:spPr>
        <p:txBody>
          <a:bodyPr>
            <a:normAutofit fontScale="85000" lnSpcReduction="20000"/>
          </a:bodyPr>
          <a:lstStyle/>
          <a:p>
            <a:r>
              <a:rPr lang="en-US" sz="1800" dirty="0" smtClean="0"/>
              <a:t>Developing a robust model for handwritten text generation poses a significant challenge due to the diverse styles and variations in individual handwriting. Traditional methods often struggle to capture the intricacies of handwritten characters, leading to suboptimal results. Therefore, there is a need to explore advanced techniques such as Generative Adversarial Networks (GANs) to generate realistic handwritten text that mimics human penmanship accurately. By leveraging the power of GANs, this research aims to create a model capable of generating handwritten text with high fidelity, encompassing various styles and nuances present in natural handwriting. This advancement could have wide-ranging applications in fields like document synthesis, font design, and artistic expression.</a:t>
            </a:r>
            <a:endParaRPr lang="en-US" sz="1800" dirty="0">
              <a:latin typeface="Times New Roman" pitchFamily="18" charset="0"/>
              <a:cs typeface="Times New Roman" pitchFamily="18" charset="0"/>
            </a:endParaRPr>
          </a:p>
        </p:txBody>
      </p:sp>
      <p:pic>
        <p:nvPicPr>
          <p:cNvPr id="36" name="Picture Placeholder 35" descr="Logo">
            <a:extLst>
              <a:ext uri="{FF2B5EF4-FFF2-40B4-BE49-F238E27FC236}">
                <a16:creationId xmlns="" xmlns:a16="http://schemas.microsoft.com/office/drawing/2014/main" id="{3D608FD5-86FF-AF9B-7164-983AACE2B829}"/>
              </a:ext>
            </a:extLst>
          </p:cNvPr>
          <p:cNvPicPr>
            <a:picLocks noGrp="1" noChangeAspect="1"/>
          </p:cNvPicPr>
          <p:nvPr>
            <p:ph type="pic" sz="quarter" idx="14"/>
          </p:nvPr>
        </p:nvPicPr>
        <p:blipFill>
          <a:blip r:embed="rId4">
            <a:extLst>
              <a:ext uri="{96DAC541-7B7A-43D3-8B79-37D633B846F1}">
                <asvg:svgBlip xmlns="" xmlns:asvg="http://schemas.microsoft.com/office/drawing/2016/SVG/main" r:embed="rId5"/>
              </a:ext>
            </a:extLst>
          </a:blip>
          <a:srcRect l="406" r="406"/>
          <a:stretch/>
        </p:blipFill>
        <p:spPr>
          <a:xfrm>
            <a:off x="11158320" y="5764735"/>
            <a:ext cx="630936" cy="731520"/>
          </a:xfrm>
        </p:spPr>
      </p:pic>
    </p:spTree>
    <p:extLst>
      <p:ext uri="{BB962C8B-B14F-4D97-AF65-F5344CB8AC3E}">
        <p14:creationId xmlns="" xmlns:p14="http://schemas.microsoft.com/office/powerpoint/2010/main" val="123050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07920DB-E6DE-FF87-EFCA-098721BCAAB6}"/>
              </a:ext>
            </a:extLst>
          </p:cNvPr>
          <p:cNvSpPr>
            <a:spLocks noGrp="1"/>
          </p:cNvSpPr>
          <p:nvPr>
            <p:ph type="title"/>
          </p:nvPr>
        </p:nvSpPr>
        <p:spPr>
          <a:xfrm>
            <a:off x="397764" y="481564"/>
            <a:ext cx="5511330" cy="577967"/>
          </a:xfrm>
        </p:spPr>
        <p:txBody>
          <a:bodyPr>
            <a:normAutofit/>
          </a:bodyPr>
          <a:lstStyle/>
          <a:p>
            <a:pPr lvl="0"/>
            <a:r>
              <a:rPr lang="en-US" sz="2400" b="1" noProof="0" dirty="0" smtClean="0">
                <a:latin typeface="Times New Roman" pitchFamily="18" charset="0"/>
                <a:cs typeface="Times New Roman" pitchFamily="18" charset="0"/>
              </a:rPr>
              <a:t>Proposed  system</a:t>
            </a:r>
            <a:endParaRPr lang="en-US" sz="2400" b="1" noProof="0" dirty="0">
              <a:latin typeface="Times New Roman" pitchFamily="18" charset="0"/>
              <a:cs typeface="Times New Roman" pitchFamily="18" charset="0"/>
            </a:endParaRPr>
          </a:p>
        </p:txBody>
      </p:sp>
      <p:sp>
        <p:nvSpPr>
          <p:cNvPr id="10" name="Content Placeholder 9">
            <a:extLst>
              <a:ext uri="{FF2B5EF4-FFF2-40B4-BE49-F238E27FC236}">
                <a16:creationId xmlns="" xmlns:a16="http://schemas.microsoft.com/office/drawing/2014/main" id="{852C3F4B-F073-0CAF-30BD-2282A4FFC523}"/>
              </a:ext>
            </a:extLst>
          </p:cNvPr>
          <p:cNvSpPr>
            <a:spLocks noGrp="1"/>
          </p:cNvSpPr>
          <p:nvPr>
            <p:ph sz="quarter" idx="15"/>
          </p:nvPr>
        </p:nvSpPr>
        <p:spPr>
          <a:xfrm>
            <a:off x="353084" y="1270280"/>
            <a:ext cx="9340439" cy="4978120"/>
          </a:xfrm>
        </p:spPr>
        <p:txBody>
          <a:bodyPr/>
          <a:lstStyle/>
          <a:p>
            <a:pPr lvl="0"/>
            <a:r>
              <a:rPr lang="en-US" sz="1800" cap="none" dirty="0" smtClean="0">
                <a:latin typeface="Times New Roman" pitchFamily="18" charset="0"/>
                <a:cs typeface="Times New Roman" pitchFamily="18" charset="0"/>
              </a:rPr>
              <a:t>The proposed system integrates a generative adversarial network (GAN) architecture tailored specifically for generating handwritten text. The system will consist of two main components: a generator network responsible for creating synthetic handwritten samples, and a discriminator network trained to distinguish between real and generated handwritten text. Leveraging advanced deep learning techniques, the generator will learn to produce diverse styles of handwriting by capturing underlying patterns and features from a large dataset of real handwritten samples. To enhance the model's performance and realism, techniques such as conditional </a:t>
            </a:r>
            <a:r>
              <a:rPr lang="en-US" sz="1800" cap="none" dirty="0" err="1" smtClean="0">
                <a:latin typeface="Times New Roman" pitchFamily="18" charset="0"/>
                <a:cs typeface="Times New Roman" pitchFamily="18" charset="0"/>
              </a:rPr>
              <a:t>gans</a:t>
            </a:r>
            <a:r>
              <a:rPr lang="en-US" sz="1800" cap="none" dirty="0" smtClean="0">
                <a:latin typeface="Times New Roman" pitchFamily="18" charset="0"/>
                <a:cs typeface="Times New Roman" pitchFamily="18" charset="0"/>
              </a:rPr>
              <a:t> or attention mechanisms may be incorporated to enable finer control over the generated text style and content. Additionally, the system will employ data augmentation and preprocessing techniques to increase the diversity and quality of training data, ensuring the model's robustness across various handwriting styles and languages. Finally, rigorous evaluation metrics such as perceptual similarity and human judgment will be employed to assess the model's effectiveness in generating realistic handwritten text, thereby validating its practical utility in real-world applications ranging from document synthesis to font design.</a:t>
            </a:r>
            <a:endParaRPr lang="en-US" sz="1800" cap="none" noProof="0" dirty="0">
              <a:latin typeface="Times New Roman" pitchFamily="18" charset="0"/>
              <a:cs typeface="Times New Roman" pitchFamily="18" charset="0"/>
            </a:endParaRPr>
          </a:p>
        </p:txBody>
      </p:sp>
      <p:pic>
        <p:nvPicPr>
          <p:cNvPr id="24" name="Picture Placeholder 23" descr="Logo&#10;">
            <a:extLst>
              <a:ext uri="{FF2B5EF4-FFF2-40B4-BE49-F238E27FC236}">
                <a16:creationId xmlns="" xmlns:a16="http://schemas.microsoft.com/office/drawing/2014/main" id="{F2690A47-67BD-A546-2B32-DEE0774181B0}"/>
              </a:ext>
            </a:extLst>
          </p:cNvPr>
          <p:cNvPicPr>
            <a:picLocks noGrp="1" noChangeAspect="1"/>
          </p:cNvPicPr>
          <p:nvPr>
            <p:ph type="pic" sz="quarter" idx="14"/>
          </p:nvPr>
        </p:nvPicPr>
        <p:blipFill>
          <a:blip r:embed="rId3">
            <a:extLst>
              <a:ext uri="{96DAC541-7B7A-43D3-8B79-37D633B846F1}">
                <asvg:svgBlip xmlns="" xmlns:asvg="http://schemas.microsoft.com/office/drawing/2016/SVG/main" r:embed="rId4"/>
              </a:ext>
            </a:extLst>
          </a:blip>
          <a:srcRect l="406" r="406"/>
          <a:stretch/>
        </p:blipFill>
        <p:spPr>
          <a:xfrm>
            <a:off x="11158320" y="5764735"/>
            <a:ext cx="630936" cy="731520"/>
          </a:xfrm>
        </p:spPr>
      </p:pic>
    </p:spTree>
    <p:extLst>
      <p:ext uri="{BB962C8B-B14F-4D97-AF65-F5344CB8AC3E}">
        <p14:creationId xmlns="" xmlns:p14="http://schemas.microsoft.com/office/powerpoint/2010/main" val="69301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A9A096E-19D4-BD56-CEC7-F7E3C99E5962}"/>
              </a:ext>
            </a:extLst>
          </p:cNvPr>
          <p:cNvSpPr>
            <a:spLocks noGrp="1"/>
          </p:cNvSpPr>
          <p:nvPr>
            <p:ph type="title"/>
          </p:nvPr>
        </p:nvSpPr>
        <p:spPr>
          <a:xfrm>
            <a:off x="6094936" y="458695"/>
            <a:ext cx="5690715" cy="577967"/>
          </a:xfrm>
        </p:spPr>
        <p:txBody>
          <a:bodyPr>
            <a:normAutofit/>
          </a:bodyPr>
          <a:lstStyle/>
          <a:p>
            <a:pPr lvl="0"/>
            <a:r>
              <a:rPr lang="en-US" sz="2400" b="1" dirty="0" smtClean="0">
                <a:latin typeface="Times New Roman" pitchFamily="18" charset="0"/>
                <a:cs typeface="Times New Roman" pitchFamily="18" charset="0"/>
              </a:rPr>
              <a:t>Proposed solution</a:t>
            </a:r>
            <a:endParaRPr lang="en-US" sz="2400" b="1" noProof="0" dirty="0">
              <a:latin typeface="Times New Roman" pitchFamily="18" charset="0"/>
              <a:cs typeface="Times New Roman" pitchFamily="18" charset="0"/>
            </a:endParaRPr>
          </a:p>
        </p:txBody>
      </p:sp>
      <p:pic>
        <p:nvPicPr>
          <p:cNvPr id="6" name="Picture Placeholder 5" descr="A white and black logo">
            <a:extLst>
              <a:ext uri="{FF2B5EF4-FFF2-40B4-BE49-F238E27FC236}">
                <a16:creationId xmlns="" xmlns:a16="http://schemas.microsoft.com/office/drawing/2014/main" id="{829CA16C-261C-CAB4-3829-C6AC90AF06DB}"/>
              </a:ext>
            </a:extLst>
          </p:cNvPr>
          <p:cNvPicPr>
            <a:picLocks noGrp="1" noChangeAspect="1"/>
          </p:cNvPicPr>
          <p:nvPr>
            <p:ph type="pic" sz="quarter" idx="16"/>
          </p:nvPr>
        </p:nvPicPr>
        <p:blipFill>
          <a:blip r:embed="rId3"/>
          <a:srcRect l="7" r="7"/>
          <a:stretch/>
        </p:blipFill>
        <p:spPr>
          <a:xfrm>
            <a:off x="837273" y="1840378"/>
            <a:ext cx="4206240" cy="3639312"/>
          </a:xfrm>
        </p:spPr>
      </p:pic>
      <p:sp>
        <p:nvSpPr>
          <p:cNvPr id="10" name="Content Placeholder 9">
            <a:extLst>
              <a:ext uri="{FF2B5EF4-FFF2-40B4-BE49-F238E27FC236}">
                <a16:creationId xmlns="" xmlns:a16="http://schemas.microsoft.com/office/drawing/2014/main" id="{D13107B8-D5B9-707A-E090-6F772B82DE87}"/>
              </a:ext>
            </a:extLst>
          </p:cNvPr>
          <p:cNvSpPr>
            <a:spLocks noGrp="1"/>
          </p:cNvSpPr>
          <p:nvPr>
            <p:ph sz="quarter" idx="15"/>
          </p:nvPr>
        </p:nvSpPr>
        <p:spPr>
          <a:xfrm>
            <a:off x="6096115" y="1143001"/>
            <a:ext cx="5689537" cy="5029200"/>
          </a:xfrm>
        </p:spPr>
        <p:txBody>
          <a:bodyPr>
            <a:noAutofit/>
          </a:bodyPr>
          <a:lstStyle/>
          <a:p>
            <a:pPr marL="342900" indent="-342900"/>
            <a:r>
              <a:rPr lang="en-US" sz="1400" dirty="0" smtClean="0">
                <a:latin typeface="Times New Roman" pitchFamily="18" charset="0"/>
                <a:cs typeface="Times New Roman" pitchFamily="18" charset="0"/>
              </a:rPr>
              <a:t>Data Collection and Preprocessing: Gather a large dataset of handwritten text samples spanning diverse styles, languages, and content. Preprocess the data to standardize size, format, and resolution.</a:t>
            </a:r>
          </a:p>
          <a:p>
            <a:pPr marL="342900" indent="-342900"/>
            <a:r>
              <a:rPr lang="en-US" sz="1400" dirty="0" smtClean="0">
                <a:latin typeface="Times New Roman" pitchFamily="18" charset="0"/>
                <a:cs typeface="Times New Roman" pitchFamily="18" charset="0"/>
              </a:rPr>
              <a:t>Generator Network: Design a generator network architecture that takes random noise vectors as input and produces synthetic handwritten text images. Incorporate techniques such as </a:t>
            </a:r>
            <a:r>
              <a:rPr lang="en-US" sz="1400" dirty="0" err="1" smtClean="0">
                <a:latin typeface="Times New Roman" pitchFamily="18" charset="0"/>
                <a:cs typeface="Times New Roman" pitchFamily="18" charset="0"/>
              </a:rPr>
              <a:t>convolutional</a:t>
            </a:r>
            <a:r>
              <a:rPr lang="en-US" sz="1400" dirty="0" smtClean="0">
                <a:latin typeface="Times New Roman" pitchFamily="18" charset="0"/>
                <a:cs typeface="Times New Roman" pitchFamily="18" charset="0"/>
              </a:rPr>
              <a:t> and recurrent layers to capture spatial and sequential dependencies.</a:t>
            </a:r>
          </a:p>
          <a:p>
            <a:pPr marL="342900" indent="-342900"/>
            <a:r>
              <a:rPr lang="en-US" sz="1400" dirty="0" smtClean="0">
                <a:latin typeface="Times New Roman" pitchFamily="18" charset="0"/>
                <a:cs typeface="Times New Roman" pitchFamily="18" charset="0"/>
              </a:rPr>
              <a:t>Discriminator Network: Develop a discriminator network architecture to differentiate between real and generated handwritten text images. Employ </a:t>
            </a:r>
            <a:r>
              <a:rPr lang="en-US" sz="1400" dirty="0" err="1" smtClean="0">
                <a:latin typeface="Times New Roman" pitchFamily="18" charset="0"/>
                <a:cs typeface="Times New Roman" pitchFamily="18" charset="0"/>
              </a:rPr>
              <a:t>convolutional</a:t>
            </a:r>
            <a:r>
              <a:rPr lang="en-US" sz="1400" dirty="0" smtClean="0">
                <a:latin typeface="Times New Roman" pitchFamily="18" charset="0"/>
                <a:cs typeface="Times New Roman" pitchFamily="18" charset="0"/>
              </a:rPr>
              <a:t> layers to extract features and make binary classification.</a:t>
            </a:r>
          </a:p>
          <a:p>
            <a:pPr marL="342900" indent="-342900"/>
            <a:r>
              <a:rPr lang="en-US" sz="1400" dirty="0" smtClean="0">
                <a:latin typeface="Times New Roman" pitchFamily="18" charset="0"/>
                <a:cs typeface="Times New Roman" pitchFamily="18" charset="0"/>
              </a:rPr>
              <a:t>Training Process: Implement the adversarial training process, where the generator aims to generate realistic text to fool the discriminator, while the discriminator strives to accurately distinguish between real and fake samples. Train the networks simultaneously to optimize their objectives.</a:t>
            </a:r>
            <a:endParaRPr lang="en-US" sz="1400" dirty="0">
              <a:latin typeface="Times New Roman" pitchFamily="18" charset="0"/>
              <a:cs typeface="Times New Roman" pitchFamily="18" charset="0"/>
            </a:endParaRPr>
          </a:p>
        </p:txBody>
      </p:sp>
      <p:pic>
        <p:nvPicPr>
          <p:cNvPr id="25" name="Picture Placeholder 24" descr="Logo">
            <a:extLst>
              <a:ext uri="{FF2B5EF4-FFF2-40B4-BE49-F238E27FC236}">
                <a16:creationId xmlns="" xmlns:a16="http://schemas.microsoft.com/office/drawing/2014/main" id="{0E657AC0-906B-4F3B-AFF5-7C8D21C18CEC}"/>
              </a:ext>
            </a:extLst>
          </p:cNvPr>
          <p:cNvPicPr>
            <a:picLocks noGrp="1" noChangeAspect="1"/>
          </p:cNvPicPr>
          <p:nvPr>
            <p:ph type="pic" sz="quarter" idx="14"/>
          </p:nvPr>
        </p:nvPicPr>
        <p:blipFill>
          <a:blip r:embed="rId4">
            <a:extLst>
              <a:ext uri="{96DAC541-7B7A-43D3-8B79-37D633B846F1}">
                <asvg:svgBlip xmlns="" xmlns:asvg="http://schemas.microsoft.com/office/drawing/2016/SVG/main" r:embed="rId5"/>
              </a:ext>
            </a:extLst>
          </a:blip>
          <a:srcRect l="406" r="406"/>
          <a:stretch/>
        </p:blipFill>
        <p:spPr>
          <a:xfrm>
            <a:off x="11158320" y="5764735"/>
            <a:ext cx="630936" cy="731520"/>
          </a:xfrm>
        </p:spPr>
      </p:pic>
    </p:spTree>
    <p:extLst>
      <p:ext uri="{BB962C8B-B14F-4D97-AF65-F5344CB8AC3E}">
        <p14:creationId xmlns="" xmlns:p14="http://schemas.microsoft.com/office/powerpoint/2010/main" val="216561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A9A096E-19D4-BD56-CEC7-F7E3C99E5962}"/>
              </a:ext>
            </a:extLst>
          </p:cNvPr>
          <p:cNvSpPr>
            <a:spLocks noGrp="1"/>
          </p:cNvSpPr>
          <p:nvPr>
            <p:ph type="title"/>
          </p:nvPr>
        </p:nvSpPr>
        <p:spPr>
          <a:xfrm>
            <a:off x="6094936" y="458695"/>
            <a:ext cx="5690715" cy="577967"/>
          </a:xfrm>
        </p:spPr>
        <p:txBody>
          <a:bodyPr>
            <a:normAutofit/>
          </a:bodyPr>
          <a:lstStyle/>
          <a:p>
            <a:pPr lvl="0"/>
            <a:r>
              <a:rPr lang="en-US" sz="2400" b="1" dirty="0" smtClean="0">
                <a:latin typeface="Times New Roman" pitchFamily="18" charset="0"/>
                <a:cs typeface="Times New Roman" pitchFamily="18" charset="0"/>
              </a:rPr>
              <a:t>Proposed solution</a:t>
            </a:r>
            <a:endParaRPr lang="en-US" sz="2400" b="1" noProof="0" dirty="0">
              <a:latin typeface="Times New Roman" pitchFamily="18" charset="0"/>
              <a:cs typeface="Times New Roman" pitchFamily="18" charset="0"/>
            </a:endParaRPr>
          </a:p>
        </p:txBody>
      </p:sp>
      <p:pic>
        <p:nvPicPr>
          <p:cNvPr id="6" name="Picture Placeholder 5" descr="A white and black logo">
            <a:extLst>
              <a:ext uri="{FF2B5EF4-FFF2-40B4-BE49-F238E27FC236}">
                <a16:creationId xmlns="" xmlns:a16="http://schemas.microsoft.com/office/drawing/2014/main" id="{829CA16C-261C-CAB4-3829-C6AC90AF06DB}"/>
              </a:ext>
            </a:extLst>
          </p:cNvPr>
          <p:cNvPicPr>
            <a:picLocks noGrp="1" noChangeAspect="1"/>
          </p:cNvPicPr>
          <p:nvPr>
            <p:ph type="pic" sz="quarter" idx="16"/>
          </p:nvPr>
        </p:nvPicPr>
        <p:blipFill>
          <a:blip r:embed="rId3"/>
          <a:srcRect l="7" r="7"/>
          <a:stretch/>
        </p:blipFill>
        <p:spPr>
          <a:xfrm>
            <a:off x="837273" y="1840378"/>
            <a:ext cx="4206240" cy="3639312"/>
          </a:xfrm>
        </p:spPr>
      </p:pic>
      <p:sp>
        <p:nvSpPr>
          <p:cNvPr id="10" name="Content Placeholder 9">
            <a:extLst>
              <a:ext uri="{FF2B5EF4-FFF2-40B4-BE49-F238E27FC236}">
                <a16:creationId xmlns="" xmlns:a16="http://schemas.microsoft.com/office/drawing/2014/main" id="{D13107B8-D5B9-707A-E090-6F772B82DE87}"/>
              </a:ext>
            </a:extLst>
          </p:cNvPr>
          <p:cNvSpPr>
            <a:spLocks noGrp="1"/>
          </p:cNvSpPr>
          <p:nvPr>
            <p:ph sz="quarter" idx="15"/>
          </p:nvPr>
        </p:nvSpPr>
        <p:spPr>
          <a:xfrm>
            <a:off x="6096115" y="1143001"/>
            <a:ext cx="5689537" cy="5029200"/>
          </a:xfrm>
        </p:spPr>
        <p:txBody>
          <a:bodyPr>
            <a:noAutofit/>
          </a:bodyPr>
          <a:lstStyle/>
          <a:p>
            <a:r>
              <a:rPr lang="en-US" sz="1500" dirty="0" smtClean="0">
                <a:latin typeface="Times New Roman" pitchFamily="18" charset="0"/>
                <a:cs typeface="Times New Roman" pitchFamily="18" charset="0"/>
              </a:rPr>
              <a:t>Conditional GAN: Enhance the model's capability by introducing conditional GANs, allowing control over the style, content, and other attributes of the generated text. Incorporate conditional information such as text prompts or style labels during both training and generation phases.</a:t>
            </a:r>
          </a:p>
          <a:p>
            <a:r>
              <a:rPr lang="en-US" sz="1500" dirty="0" smtClean="0">
                <a:latin typeface="Times New Roman" pitchFamily="18" charset="0"/>
                <a:cs typeface="Times New Roman" pitchFamily="18" charset="0"/>
              </a:rPr>
              <a:t>Style Transfer and Augmentation: Integrate style transfer techniques to enable the model to mimic various handwriting styles present in the training data. Additionally, employ data augmentation methods such as rotation, scaling, and translation to increase the diversity of training samples.</a:t>
            </a:r>
          </a:p>
          <a:p>
            <a:r>
              <a:rPr lang="en-US" sz="1500" dirty="0" smtClean="0">
                <a:latin typeface="Times New Roman" pitchFamily="18" charset="0"/>
                <a:cs typeface="Times New Roman" pitchFamily="18" charset="0"/>
              </a:rPr>
              <a:t>Evaluation and Fine-tuning: Evaluate the model's performance using quantitative metrics like Inception Score, </a:t>
            </a:r>
            <a:r>
              <a:rPr lang="en-US" sz="1500" dirty="0" err="1" smtClean="0">
                <a:latin typeface="Times New Roman" pitchFamily="18" charset="0"/>
                <a:cs typeface="Times New Roman" pitchFamily="18" charset="0"/>
              </a:rPr>
              <a:t>Fréchet</a:t>
            </a:r>
            <a:r>
              <a:rPr lang="en-US" sz="1500" dirty="0" smtClean="0">
                <a:latin typeface="Times New Roman" pitchFamily="18" charset="0"/>
                <a:cs typeface="Times New Roman" pitchFamily="18" charset="0"/>
              </a:rPr>
              <a:t> Inception Distance (FID), and qualitative assessment through human judgment. Fine-tune the model based on evaluation results and user feedback to improve its realism and diversity</a:t>
            </a:r>
            <a:r>
              <a:rPr lang="en-US"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p:txBody>
      </p:sp>
      <p:pic>
        <p:nvPicPr>
          <p:cNvPr id="25" name="Picture Placeholder 24" descr="Logo">
            <a:extLst>
              <a:ext uri="{FF2B5EF4-FFF2-40B4-BE49-F238E27FC236}">
                <a16:creationId xmlns="" xmlns:a16="http://schemas.microsoft.com/office/drawing/2014/main" id="{0E657AC0-906B-4F3B-AFF5-7C8D21C18CEC}"/>
              </a:ext>
            </a:extLst>
          </p:cNvPr>
          <p:cNvPicPr>
            <a:picLocks noGrp="1" noChangeAspect="1"/>
          </p:cNvPicPr>
          <p:nvPr>
            <p:ph type="pic" sz="quarter" idx="14"/>
          </p:nvPr>
        </p:nvPicPr>
        <p:blipFill>
          <a:blip r:embed="rId4">
            <a:extLst>
              <a:ext uri="{96DAC541-7B7A-43D3-8B79-37D633B846F1}">
                <asvg:svgBlip xmlns="" xmlns:asvg="http://schemas.microsoft.com/office/drawing/2016/SVG/main" r:embed="rId5"/>
              </a:ext>
            </a:extLst>
          </a:blip>
          <a:srcRect l="406" r="406"/>
          <a:stretch/>
        </p:blipFill>
        <p:spPr>
          <a:xfrm>
            <a:off x="11158320" y="5764735"/>
            <a:ext cx="630936" cy="731520"/>
          </a:xfrm>
        </p:spPr>
      </p:pic>
    </p:spTree>
    <p:extLst>
      <p:ext uri="{BB962C8B-B14F-4D97-AF65-F5344CB8AC3E}">
        <p14:creationId xmlns="" xmlns:p14="http://schemas.microsoft.com/office/powerpoint/2010/main" val="216561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A9A096E-19D4-BD56-CEC7-F7E3C99E5962}"/>
              </a:ext>
            </a:extLst>
          </p:cNvPr>
          <p:cNvSpPr>
            <a:spLocks noGrp="1"/>
          </p:cNvSpPr>
          <p:nvPr>
            <p:ph type="title"/>
          </p:nvPr>
        </p:nvSpPr>
        <p:spPr>
          <a:xfrm>
            <a:off x="6094936" y="458695"/>
            <a:ext cx="5690715" cy="577967"/>
          </a:xfrm>
        </p:spPr>
        <p:txBody>
          <a:bodyPr>
            <a:normAutofit/>
          </a:bodyPr>
          <a:lstStyle/>
          <a:p>
            <a:pPr lvl="0"/>
            <a:r>
              <a:rPr lang="en-US" sz="2400" b="1" dirty="0" smtClean="0">
                <a:latin typeface="Times New Roman" pitchFamily="18" charset="0"/>
                <a:cs typeface="Times New Roman" pitchFamily="18" charset="0"/>
              </a:rPr>
              <a:t>Proposed solution</a:t>
            </a:r>
            <a:endParaRPr lang="en-US" sz="2400" b="1" noProof="0" dirty="0">
              <a:latin typeface="Times New Roman" pitchFamily="18" charset="0"/>
              <a:cs typeface="Times New Roman" pitchFamily="18" charset="0"/>
            </a:endParaRPr>
          </a:p>
        </p:txBody>
      </p:sp>
      <p:pic>
        <p:nvPicPr>
          <p:cNvPr id="6" name="Picture Placeholder 5" descr="A white and black logo">
            <a:extLst>
              <a:ext uri="{FF2B5EF4-FFF2-40B4-BE49-F238E27FC236}">
                <a16:creationId xmlns="" xmlns:a16="http://schemas.microsoft.com/office/drawing/2014/main" id="{829CA16C-261C-CAB4-3829-C6AC90AF06DB}"/>
              </a:ext>
            </a:extLst>
          </p:cNvPr>
          <p:cNvPicPr>
            <a:picLocks noGrp="1" noChangeAspect="1"/>
          </p:cNvPicPr>
          <p:nvPr>
            <p:ph type="pic" sz="quarter" idx="16"/>
          </p:nvPr>
        </p:nvPicPr>
        <p:blipFill>
          <a:blip r:embed="rId3"/>
          <a:srcRect l="7" r="7"/>
          <a:stretch/>
        </p:blipFill>
        <p:spPr>
          <a:xfrm>
            <a:off x="837273" y="1840378"/>
            <a:ext cx="4206240" cy="3639312"/>
          </a:xfrm>
        </p:spPr>
      </p:pic>
      <p:sp>
        <p:nvSpPr>
          <p:cNvPr id="10" name="Content Placeholder 9">
            <a:extLst>
              <a:ext uri="{FF2B5EF4-FFF2-40B4-BE49-F238E27FC236}">
                <a16:creationId xmlns="" xmlns:a16="http://schemas.microsoft.com/office/drawing/2014/main" id="{D13107B8-D5B9-707A-E090-6F772B82DE87}"/>
              </a:ext>
            </a:extLst>
          </p:cNvPr>
          <p:cNvSpPr>
            <a:spLocks noGrp="1"/>
          </p:cNvSpPr>
          <p:nvPr>
            <p:ph sz="quarter" idx="15"/>
          </p:nvPr>
        </p:nvSpPr>
        <p:spPr>
          <a:xfrm>
            <a:off x="6096115" y="1143001"/>
            <a:ext cx="5689537" cy="5029200"/>
          </a:xfrm>
        </p:spPr>
        <p:txBody>
          <a:bodyPr>
            <a:noAutofit/>
          </a:bodyPr>
          <a:lstStyle/>
          <a:p>
            <a:r>
              <a:rPr lang="en-US" sz="1800" dirty="0" smtClean="0">
                <a:latin typeface="Times New Roman" pitchFamily="18" charset="0"/>
                <a:cs typeface="Times New Roman" pitchFamily="18" charset="0"/>
              </a:rPr>
              <a:t>Deployment and Application: Deploy the trained model for various applications such as document synthesis, font design, and artistic expression. Provide an interface for users to interact with the model and generate custom handwritten text based on their preferences.</a:t>
            </a:r>
          </a:p>
          <a:p>
            <a:r>
              <a:rPr lang="en-US" sz="1800" dirty="0" smtClean="0">
                <a:latin typeface="Times New Roman" pitchFamily="18" charset="0"/>
                <a:cs typeface="Times New Roman" pitchFamily="18" charset="0"/>
              </a:rPr>
              <a:t>Continuous Improvement: Implement mechanisms for continuous monitoring, feedback collection, and model refinement to ensure the system's ongoing improvement and adaptation to evolving requirements and user preferences</a:t>
            </a:r>
            <a:r>
              <a:rPr lang="en-US" sz="1600" dirty="0" smtClean="0"/>
              <a:t>.</a:t>
            </a:r>
            <a:endParaRPr lang="en-US" sz="1600" dirty="0"/>
          </a:p>
        </p:txBody>
      </p:sp>
      <p:pic>
        <p:nvPicPr>
          <p:cNvPr id="25" name="Picture Placeholder 24" descr="Logo">
            <a:extLst>
              <a:ext uri="{FF2B5EF4-FFF2-40B4-BE49-F238E27FC236}">
                <a16:creationId xmlns="" xmlns:a16="http://schemas.microsoft.com/office/drawing/2014/main" id="{0E657AC0-906B-4F3B-AFF5-7C8D21C18CEC}"/>
              </a:ext>
            </a:extLst>
          </p:cNvPr>
          <p:cNvPicPr>
            <a:picLocks noGrp="1" noChangeAspect="1"/>
          </p:cNvPicPr>
          <p:nvPr>
            <p:ph type="pic" sz="quarter" idx="14"/>
          </p:nvPr>
        </p:nvPicPr>
        <p:blipFill>
          <a:blip r:embed="rId4">
            <a:extLst>
              <a:ext uri="{96DAC541-7B7A-43D3-8B79-37D633B846F1}">
                <asvg:svgBlip xmlns="" xmlns:asvg="http://schemas.microsoft.com/office/drawing/2016/SVG/main" r:embed="rId5"/>
              </a:ext>
            </a:extLst>
          </a:blip>
          <a:srcRect l="406" r="406"/>
          <a:stretch/>
        </p:blipFill>
        <p:spPr>
          <a:xfrm>
            <a:off x="11158320" y="5764735"/>
            <a:ext cx="630936" cy="731520"/>
          </a:xfrm>
        </p:spPr>
      </p:pic>
    </p:spTree>
    <p:extLst>
      <p:ext uri="{BB962C8B-B14F-4D97-AF65-F5344CB8AC3E}">
        <p14:creationId xmlns="" xmlns:p14="http://schemas.microsoft.com/office/powerpoint/2010/main" val="216561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8ADA4ED-E2E9-EAFF-9EE5-D139BD0133D7}"/>
              </a:ext>
            </a:extLst>
          </p:cNvPr>
          <p:cNvSpPr>
            <a:spLocks noGrp="1"/>
          </p:cNvSpPr>
          <p:nvPr>
            <p:ph type="title"/>
          </p:nvPr>
        </p:nvSpPr>
        <p:spPr>
          <a:xfrm>
            <a:off x="397764" y="481564"/>
            <a:ext cx="5511330" cy="577967"/>
          </a:xfrm>
        </p:spPr>
        <p:txBody>
          <a:bodyPr>
            <a:normAutofit/>
          </a:bodyPr>
          <a:lstStyle/>
          <a:p>
            <a:pPr lvl="0"/>
            <a:r>
              <a:rPr lang="en-US" sz="2400" noProof="0" dirty="0" smtClean="0">
                <a:latin typeface="Times New Roman" pitchFamily="18" charset="0"/>
                <a:cs typeface="Times New Roman" pitchFamily="18" charset="0"/>
              </a:rPr>
              <a:t>System development approach</a:t>
            </a:r>
            <a:endParaRPr lang="en-US" sz="2400" noProof="0" dirty="0">
              <a:latin typeface="Times New Roman" pitchFamily="18" charset="0"/>
              <a:cs typeface="Times New Roman" pitchFamily="18" charset="0"/>
            </a:endParaRPr>
          </a:p>
        </p:txBody>
      </p:sp>
      <p:sp>
        <p:nvSpPr>
          <p:cNvPr id="8" name="Content Placeholder 7">
            <a:extLst>
              <a:ext uri="{FF2B5EF4-FFF2-40B4-BE49-F238E27FC236}">
                <a16:creationId xmlns="" xmlns:a16="http://schemas.microsoft.com/office/drawing/2014/main" id="{2D6EF828-2E39-755D-7277-2DC4C80A6430}"/>
              </a:ext>
            </a:extLst>
          </p:cNvPr>
          <p:cNvSpPr>
            <a:spLocks noGrp="1"/>
          </p:cNvSpPr>
          <p:nvPr>
            <p:ph sz="quarter" idx="15"/>
          </p:nvPr>
        </p:nvSpPr>
        <p:spPr>
          <a:xfrm>
            <a:off x="449263" y="1155032"/>
            <a:ext cx="5459412" cy="4957010"/>
          </a:xfrm>
        </p:spPr>
        <p:txBody>
          <a:bodyPr/>
          <a:lstStyle/>
          <a:p>
            <a:pPr>
              <a:buNone/>
            </a:pPr>
            <a:r>
              <a:rPr lang="en-US" sz="2000" b="1" noProof="0" dirty="0" smtClean="0">
                <a:latin typeface="Times New Roman" pitchFamily="18" charset="0"/>
                <a:cs typeface="Times New Roman" pitchFamily="18" charset="0"/>
              </a:rPr>
              <a:t>Hardware Requirements</a:t>
            </a:r>
          </a:p>
          <a:p>
            <a:r>
              <a:rPr lang="en-US" noProof="0" dirty="0" smtClean="0">
                <a:latin typeface="Times New Roman" pitchFamily="18" charset="0"/>
                <a:cs typeface="Times New Roman" pitchFamily="18" charset="0"/>
              </a:rPr>
              <a:t>GPU</a:t>
            </a:r>
            <a:endParaRPr lang="en-US" noProof="0" dirty="0">
              <a:latin typeface="Times New Roman" pitchFamily="18" charset="0"/>
              <a:cs typeface="Times New Roman" pitchFamily="18" charset="0"/>
            </a:endParaRPr>
          </a:p>
          <a:p>
            <a:r>
              <a:rPr lang="en-US" noProof="0" dirty="0" smtClean="0">
                <a:latin typeface="Times New Roman" pitchFamily="18" charset="0"/>
                <a:cs typeface="Times New Roman" pitchFamily="18" charset="0"/>
              </a:rPr>
              <a:t>Memory (RAM)</a:t>
            </a:r>
            <a:endParaRPr lang="en-US" noProof="0" dirty="0">
              <a:latin typeface="Times New Roman" pitchFamily="18" charset="0"/>
              <a:cs typeface="Times New Roman" pitchFamily="18" charset="0"/>
            </a:endParaRPr>
          </a:p>
          <a:p>
            <a:r>
              <a:rPr lang="en-US" dirty="0" smtClean="0">
                <a:latin typeface="Times New Roman" pitchFamily="18" charset="0"/>
                <a:cs typeface="Times New Roman" pitchFamily="18" charset="0"/>
              </a:rPr>
              <a:t>Storage</a:t>
            </a:r>
            <a:endParaRPr lang="en-US" noProof="0" dirty="0">
              <a:latin typeface="Times New Roman" pitchFamily="18" charset="0"/>
              <a:cs typeface="Times New Roman" pitchFamily="18" charset="0"/>
            </a:endParaRPr>
          </a:p>
          <a:p>
            <a:r>
              <a:rPr lang="en-US" noProof="0" dirty="0" smtClean="0">
                <a:latin typeface="Times New Roman" pitchFamily="18" charset="0"/>
                <a:cs typeface="Times New Roman" pitchFamily="18" charset="0"/>
              </a:rPr>
              <a:t>CPU</a:t>
            </a:r>
            <a:endParaRPr lang="en-US" noProof="0" dirty="0">
              <a:latin typeface="Times New Roman" pitchFamily="18" charset="0"/>
              <a:cs typeface="Times New Roman" pitchFamily="18" charset="0"/>
            </a:endParaRPr>
          </a:p>
          <a:p>
            <a:r>
              <a:rPr lang="en-US" noProof="0" dirty="0" smtClean="0">
                <a:latin typeface="Times New Roman" pitchFamily="18" charset="0"/>
                <a:cs typeface="Times New Roman" pitchFamily="18" charset="0"/>
              </a:rPr>
              <a:t>Cooling System</a:t>
            </a:r>
            <a:endParaRPr lang="en-US" noProof="0" dirty="0">
              <a:latin typeface="Times New Roman" pitchFamily="18" charset="0"/>
              <a:cs typeface="Times New Roman" pitchFamily="18" charset="0"/>
            </a:endParaRPr>
          </a:p>
          <a:p>
            <a:r>
              <a:rPr lang="en-US" noProof="0" dirty="0" smtClean="0">
                <a:latin typeface="Times New Roman" pitchFamily="18" charset="0"/>
                <a:cs typeface="Times New Roman" pitchFamily="18" charset="0"/>
              </a:rPr>
              <a:t>Power Supply Unit</a:t>
            </a:r>
          </a:p>
          <a:p>
            <a:r>
              <a:rPr lang="en-US" dirty="0" smtClean="0">
                <a:latin typeface="Times New Roman" pitchFamily="18" charset="0"/>
                <a:cs typeface="Times New Roman" pitchFamily="18" charset="0"/>
              </a:rPr>
              <a:t>Cloud Computing Resources</a:t>
            </a:r>
            <a:endParaRPr lang="en-US" noProof="0" dirty="0">
              <a:latin typeface="Times New Roman" pitchFamily="18" charset="0"/>
              <a:cs typeface="Times New Roman" pitchFamily="18" charset="0"/>
            </a:endParaRPr>
          </a:p>
        </p:txBody>
      </p:sp>
      <p:sp>
        <p:nvSpPr>
          <p:cNvPr id="9" name="Content Placeholder 8">
            <a:extLst>
              <a:ext uri="{FF2B5EF4-FFF2-40B4-BE49-F238E27FC236}">
                <a16:creationId xmlns="" xmlns:a16="http://schemas.microsoft.com/office/drawing/2014/main" id="{2D09593F-1174-BA95-2DE5-F9845B103ED2}"/>
              </a:ext>
            </a:extLst>
          </p:cNvPr>
          <p:cNvSpPr>
            <a:spLocks noGrp="1"/>
          </p:cNvSpPr>
          <p:nvPr>
            <p:ph sz="quarter" idx="16"/>
          </p:nvPr>
        </p:nvSpPr>
        <p:spPr>
          <a:xfrm>
            <a:off x="6014376" y="1034716"/>
            <a:ext cx="5799860" cy="5077326"/>
          </a:xfrm>
        </p:spPr>
        <p:txBody>
          <a:bodyPr>
            <a:normAutofit fontScale="85000" lnSpcReduction="20000"/>
          </a:bodyPr>
          <a:lstStyle/>
          <a:p>
            <a:pPr>
              <a:buNone/>
            </a:pPr>
            <a:r>
              <a:rPr lang="en-US" sz="2000" b="1" dirty="0" smtClean="0">
                <a:latin typeface="Times New Roman" pitchFamily="18" charset="0"/>
                <a:cs typeface="Times New Roman" pitchFamily="18" charset="0"/>
              </a:rPr>
              <a:t>Software requirements</a:t>
            </a:r>
            <a:endParaRPr lang="en-US" sz="2000" b="1" noProof="0" dirty="0" smtClean="0">
              <a:latin typeface="Times New Roman" pitchFamily="18" charset="0"/>
              <a:cs typeface="Times New Roman" pitchFamily="18" charset="0"/>
            </a:endParaRPr>
          </a:p>
          <a:p>
            <a:r>
              <a:rPr lang="en-US" sz="1900" noProof="0" dirty="0" smtClean="0">
                <a:latin typeface="Times New Roman" pitchFamily="18" charset="0"/>
                <a:cs typeface="Times New Roman" pitchFamily="18" charset="0"/>
              </a:rPr>
              <a:t>Deep Learning Frameworks</a:t>
            </a:r>
            <a:endParaRPr lang="en-US" sz="1900" noProof="0" dirty="0">
              <a:latin typeface="Times New Roman" pitchFamily="18" charset="0"/>
              <a:cs typeface="Times New Roman" pitchFamily="18" charset="0"/>
            </a:endParaRPr>
          </a:p>
          <a:p>
            <a:r>
              <a:rPr lang="en-US" sz="1900" noProof="0" dirty="0" smtClean="0">
                <a:latin typeface="Times New Roman" pitchFamily="18" charset="0"/>
                <a:cs typeface="Times New Roman" pitchFamily="18" charset="0"/>
              </a:rPr>
              <a:t>Python</a:t>
            </a:r>
            <a:endParaRPr lang="en-US" sz="1900" noProof="0" dirty="0">
              <a:latin typeface="Times New Roman" pitchFamily="18" charset="0"/>
              <a:cs typeface="Times New Roman" pitchFamily="18" charset="0"/>
            </a:endParaRPr>
          </a:p>
          <a:p>
            <a:r>
              <a:rPr lang="en-US" sz="1900" noProof="0" dirty="0" smtClean="0">
                <a:latin typeface="Times New Roman" pitchFamily="18" charset="0"/>
                <a:cs typeface="Times New Roman" pitchFamily="18" charset="0"/>
              </a:rPr>
              <a:t>Data Processing Libraries</a:t>
            </a:r>
            <a:endParaRPr lang="en-US" sz="1900" noProof="0" dirty="0">
              <a:latin typeface="Times New Roman" pitchFamily="18" charset="0"/>
              <a:cs typeface="Times New Roman" pitchFamily="18" charset="0"/>
            </a:endParaRPr>
          </a:p>
          <a:p>
            <a:r>
              <a:rPr lang="en-US" sz="1900" noProof="0" dirty="0" smtClean="0">
                <a:latin typeface="Times New Roman" pitchFamily="18" charset="0"/>
                <a:cs typeface="Times New Roman" pitchFamily="18" charset="0"/>
              </a:rPr>
              <a:t>GAN-specific library</a:t>
            </a:r>
            <a:endParaRPr lang="en-US" sz="1900" noProof="0" dirty="0">
              <a:latin typeface="Times New Roman" pitchFamily="18" charset="0"/>
              <a:cs typeface="Times New Roman" pitchFamily="18" charset="0"/>
            </a:endParaRPr>
          </a:p>
          <a:p>
            <a:r>
              <a:rPr lang="en-US" sz="1900" noProof="0" dirty="0" smtClean="0">
                <a:latin typeface="Times New Roman" pitchFamily="18" charset="0"/>
                <a:cs typeface="Times New Roman" pitchFamily="18" charset="0"/>
              </a:rPr>
              <a:t>Image Processing Tools</a:t>
            </a:r>
            <a:endParaRPr lang="en-US" sz="1900" noProof="0" dirty="0">
              <a:latin typeface="Times New Roman" pitchFamily="18" charset="0"/>
              <a:cs typeface="Times New Roman" pitchFamily="18" charset="0"/>
            </a:endParaRPr>
          </a:p>
          <a:p>
            <a:r>
              <a:rPr lang="en-US" sz="1900" noProof="0" dirty="0" smtClean="0">
                <a:latin typeface="Times New Roman" pitchFamily="18" charset="0"/>
                <a:cs typeface="Times New Roman" pitchFamily="18" charset="0"/>
              </a:rPr>
              <a:t>Development Environment</a:t>
            </a:r>
          </a:p>
          <a:p>
            <a:r>
              <a:rPr lang="en-US" sz="1900" dirty="0" smtClean="0">
                <a:latin typeface="Times New Roman" pitchFamily="18" charset="0"/>
                <a:cs typeface="Times New Roman" pitchFamily="18" charset="0"/>
              </a:rPr>
              <a:t>Version Control System</a:t>
            </a:r>
          </a:p>
          <a:p>
            <a:r>
              <a:rPr lang="en-US" sz="1900" noProof="0" dirty="0" smtClean="0">
                <a:latin typeface="Times New Roman" pitchFamily="18" charset="0"/>
                <a:cs typeface="Times New Roman" pitchFamily="18" charset="0"/>
              </a:rPr>
              <a:t>Visualization libraries</a:t>
            </a:r>
          </a:p>
          <a:p>
            <a:r>
              <a:rPr lang="en-US" sz="1900" dirty="0" smtClean="0">
                <a:latin typeface="Times New Roman" pitchFamily="18" charset="0"/>
                <a:cs typeface="Times New Roman" pitchFamily="18" charset="0"/>
              </a:rPr>
              <a:t>Model Deployment Tools</a:t>
            </a:r>
          </a:p>
          <a:p>
            <a:r>
              <a:rPr lang="en-US" sz="1900" noProof="0" dirty="0" smtClean="0">
                <a:latin typeface="Times New Roman" pitchFamily="18" charset="0"/>
                <a:cs typeface="Times New Roman" pitchFamily="18" charset="0"/>
              </a:rPr>
              <a:t>Documentation and Reporting Tools</a:t>
            </a:r>
            <a:endParaRPr lang="en-US" sz="1900" noProof="0" dirty="0">
              <a:latin typeface="Times New Roman" pitchFamily="18" charset="0"/>
              <a:cs typeface="Times New Roman" pitchFamily="18" charset="0"/>
            </a:endParaRPr>
          </a:p>
        </p:txBody>
      </p:sp>
      <p:pic>
        <p:nvPicPr>
          <p:cNvPr id="19" name="Picture Placeholder 18" descr="Logo">
            <a:extLst>
              <a:ext uri="{FF2B5EF4-FFF2-40B4-BE49-F238E27FC236}">
                <a16:creationId xmlns="" xmlns:a16="http://schemas.microsoft.com/office/drawing/2014/main" id="{25BA4007-22E2-0F99-BCF6-4EB87801681E}"/>
              </a:ext>
            </a:extLst>
          </p:cNvPr>
          <p:cNvPicPr>
            <a:picLocks noGrp="1" noChangeAspect="1"/>
          </p:cNvPicPr>
          <p:nvPr>
            <p:ph type="pic" sz="quarter" idx="14"/>
          </p:nvPr>
        </p:nvPicPr>
        <p:blipFill>
          <a:blip r:embed="rId3">
            <a:extLst>
              <a:ext uri="{96DAC541-7B7A-43D3-8B79-37D633B846F1}">
                <asvg:svgBlip xmlns="" xmlns:asvg="http://schemas.microsoft.com/office/drawing/2016/SVG/main" r:embed="rId4"/>
              </a:ext>
            </a:extLst>
          </a:blip>
          <a:srcRect l="406" r="406"/>
          <a:stretch/>
        </p:blipFill>
        <p:spPr>
          <a:xfrm>
            <a:off x="11158320" y="5764735"/>
            <a:ext cx="630936" cy="731520"/>
          </a:xfrm>
        </p:spPr>
      </p:pic>
    </p:spTree>
    <p:extLst>
      <p:ext uri="{BB962C8B-B14F-4D97-AF65-F5344CB8AC3E}">
        <p14:creationId xmlns="" xmlns:p14="http://schemas.microsoft.com/office/powerpoint/2010/main" val="287659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A4828D8-847F-649C-0394-FFCC8D9BB1CF}"/>
              </a:ext>
            </a:extLst>
          </p:cNvPr>
          <p:cNvSpPr>
            <a:spLocks noGrp="1"/>
          </p:cNvSpPr>
          <p:nvPr>
            <p:ph type="title"/>
          </p:nvPr>
        </p:nvSpPr>
        <p:spPr>
          <a:xfrm>
            <a:off x="397764" y="481564"/>
            <a:ext cx="5511330" cy="577967"/>
          </a:xfrm>
        </p:spPr>
        <p:txBody>
          <a:bodyPr>
            <a:normAutofit/>
          </a:bodyPr>
          <a:lstStyle/>
          <a:p>
            <a:pPr lvl="0"/>
            <a:r>
              <a:rPr lang="en-US" sz="2400" b="1" dirty="0" smtClean="0">
                <a:latin typeface="Times New Roman" pitchFamily="18" charset="0"/>
                <a:cs typeface="Times New Roman" pitchFamily="18" charset="0"/>
              </a:rPr>
              <a:t>Algorithms</a:t>
            </a:r>
            <a:endParaRPr lang="en-US" sz="2400" b="1" noProof="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67CC56B-DC06-BFF3-B4FE-E905B9C29481}"/>
              </a:ext>
            </a:extLst>
          </p:cNvPr>
          <p:cNvSpPr>
            <a:spLocks noGrp="1"/>
          </p:cNvSpPr>
          <p:nvPr>
            <p:ph sz="quarter" idx="15"/>
          </p:nvPr>
        </p:nvSpPr>
        <p:spPr>
          <a:xfrm>
            <a:off x="405590" y="1227221"/>
            <a:ext cx="4558296" cy="5029200"/>
          </a:xfrm>
        </p:spPr>
        <p:txBody>
          <a:bodyPr>
            <a:noAutofit/>
          </a:bodyPr>
          <a:lstStyle/>
          <a:p>
            <a:r>
              <a:rPr lang="en-US" sz="1100" b="1" dirty="0" smtClean="0">
                <a:latin typeface="Times New Roman" pitchFamily="18" charset="0"/>
                <a:cs typeface="Times New Roman" pitchFamily="18" charset="0"/>
              </a:rPr>
              <a:t>Generative Adversarial Networks (GAN)</a:t>
            </a:r>
            <a:r>
              <a:rPr lang="en-US" sz="1100" dirty="0" smtClean="0">
                <a:latin typeface="Times New Roman" pitchFamily="18" charset="0"/>
                <a:cs typeface="Times New Roman" pitchFamily="18" charset="0"/>
              </a:rPr>
              <a:t>: The core algorithm for generating handwritten text involves training a GAN consisting of two neural networks – a generator and a discriminator. The generator generates synthetic handwritten images, while the discriminator evaluates the authenticity of the generated samples. The training process involves adversarial learning, where the generator aims to produce realistic samples to fool the discriminator, while the discriminator strives to distinguish between real and fake samples accurately.</a:t>
            </a:r>
          </a:p>
          <a:p>
            <a:r>
              <a:rPr lang="en-US" sz="1100" b="1" dirty="0" smtClean="0">
                <a:latin typeface="Times New Roman" pitchFamily="18" charset="0"/>
                <a:cs typeface="Times New Roman" pitchFamily="18" charset="0"/>
              </a:rPr>
              <a:t>Conditional GAN (</a:t>
            </a:r>
            <a:r>
              <a:rPr lang="en-US" sz="1100" b="1" dirty="0" err="1" smtClean="0">
                <a:latin typeface="Times New Roman" pitchFamily="18" charset="0"/>
                <a:cs typeface="Times New Roman" pitchFamily="18" charset="0"/>
              </a:rPr>
              <a:t>cGAN</a:t>
            </a:r>
            <a:r>
              <a:rPr lang="en-US" sz="1100" b="1" dirty="0" smtClean="0">
                <a:latin typeface="Times New Roman" pitchFamily="18" charset="0"/>
                <a:cs typeface="Times New Roman" pitchFamily="18" charset="0"/>
              </a:rPr>
              <a:t>)</a:t>
            </a:r>
            <a:r>
              <a:rPr lang="en-US" sz="1100" dirty="0" smtClean="0">
                <a:latin typeface="Times New Roman" pitchFamily="18" charset="0"/>
                <a:cs typeface="Times New Roman" pitchFamily="18" charset="0"/>
              </a:rPr>
              <a:t>: To control the style, content, or other attributes of the generated handwritten text, conditional GANs can be employed. In this variant, both the generator and discriminator receive additional conditional information, such as class labels or style vectors, which guide the generation process. This allows for generating handwritten text samples with specific styles or characteristics specified by the conditioning information.</a:t>
            </a:r>
          </a:p>
          <a:p>
            <a:r>
              <a:rPr lang="en-US" sz="1100" b="1" dirty="0" smtClean="0">
                <a:latin typeface="Times New Roman" pitchFamily="18" charset="0"/>
                <a:cs typeface="Times New Roman" pitchFamily="18" charset="0"/>
              </a:rPr>
              <a:t>Deep </a:t>
            </a:r>
            <a:r>
              <a:rPr lang="en-US" sz="1100" b="1" dirty="0" err="1" smtClean="0">
                <a:latin typeface="Times New Roman" pitchFamily="18" charset="0"/>
                <a:cs typeface="Times New Roman" pitchFamily="18" charset="0"/>
              </a:rPr>
              <a:t>Convolutional</a:t>
            </a:r>
            <a:r>
              <a:rPr lang="en-US" sz="1100" b="1" dirty="0" smtClean="0">
                <a:latin typeface="Times New Roman" pitchFamily="18" charset="0"/>
                <a:cs typeface="Times New Roman" pitchFamily="18" charset="0"/>
              </a:rPr>
              <a:t> GAN (DCGAN)</a:t>
            </a:r>
            <a:r>
              <a:rPr lang="en-US" sz="1100" dirty="0" smtClean="0">
                <a:latin typeface="Times New Roman" pitchFamily="18" charset="0"/>
                <a:cs typeface="Times New Roman" pitchFamily="18" charset="0"/>
              </a:rPr>
              <a:t>: DCGAN is a variant of GAN that employs deep </a:t>
            </a:r>
            <a:r>
              <a:rPr lang="en-US" sz="1100" dirty="0" err="1" smtClean="0">
                <a:latin typeface="Times New Roman" pitchFamily="18" charset="0"/>
                <a:cs typeface="Times New Roman" pitchFamily="18" charset="0"/>
              </a:rPr>
              <a:t>convolutional</a:t>
            </a:r>
            <a:r>
              <a:rPr lang="en-US" sz="1100" dirty="0" smtClean="0">
                <a:latin typeface="Times New Roman" pitchFamily="18" charset="0"/>
                <a:cs typeface="Times New Roman" pitchFamily="18" charset="0"/>
              </a:rPr>
              <a:t> neural networks (CNNs) in both the generator and discriminator architectures. This architecture is well-suited for generating high-resolution images, including handwritten text, by capturing spatial dependencies and hierarchical features effectively.</a:t>
            </a:r>
            <a:endParaRPr lang="en-US" sz="1100" dirty="0">
              <a:latin typeface="Times New Roman" pitchFamily="18" charset="0"/>
              <a:cs typeface="Times New Roman" pitchFamily="18" charset="0"/>
            </a:endParaRPr>
          </a:p>
        </p:txBody>
      </p:sp>
      <p:pic>
        <p:nvPicPr>
          <p:cNvPr id="8" name="Picture Placeholder 7" descr="Logo">
            <a:extLst>
              <a:ext uri="{FF2B5EF4-FFF2-40B4-BE49-F238E27FC236}">
                <a16:creationId xmlns="" xmlns:a16="http://schemas.microsoft.com/office/drawing/2014/main" id="{D1A61B60-A70A-8DE3-87A2-CF73EFDB8E65}"/>
              </a:ext>
            </a:extLst>
          </p:cNvPr>
          <p:cNvPicPr>
            <a:picLocks noGrp="1" noChangeAspect="1"/>
          </p:cNvPicPr>
          <p:nvPr>
            <p:ph type="pic" sz="quarter" idx="14"/>
          </p:nvPr>
        </p:nvPicPr>
        <p:blipFill>
          <a:blip r:embed="rId3">
            <a:extLst>
              <a:ext uri="{96DAC541-7B7A-43D3-8B79-37D633B846F1}">
                <asvg:svgBlip xmlns="" xmlns:asvg="http://schemas.microsoft.com/office/drawing/2016/SVG/main" r:embed="rId9"/>
              </a:ext>
            </a:extLst>
          </a:blip>
          <a:srcRect l="406" r="406"/>
          <a:stretch/>
        </p:blipFill>
        <p:spPr>
          <a:xfrm>
            <a:off x="11158320" y="5764735"/>
            <a:ext cx="630936" cy="731520"/>
          </a:xfrm>
        </p:spPr>
      </p:pic>
      <p:sp>
        <p:nvSpPr>
          <p:cNvPr id="9" name="Content Placeholder 8"/>
          <p:cNvSpPr>
            <a:spLocks noGrp="1"/>
          </p:cNvSpPr>
          <p:nvPr>
            <p:ph sz="quarter" idx="16"/>
          </p:nvPr>
        </p:nvSpPr>
        <p:spPr>
          <a:xfrm>
            <a:off x="5908675" y="1082842"/>
            <a:ext cx="5895513" cy="5173579"/>
          </a:xfrm>
        </p:spPr>
        <p:txBody>
          <a:bodyPr>
            <a:normAutofit fontScale="25000" lnSpcReduction="20000"/>
          </a:bodyPr>
          <a:lstStyle/>
          <a:p>
            <a:r>
              <a:rPr lang="en-US" sz="4000" b="1" dirty="0" smtClean="0">
                <a:latin typeface="Times New Roman" pitchFamily="18" charset="0"/>
                <a:cs typeface="Times New Roman" pitchFamily="18" charset="0"/>
              </a:rPr>
              <a:t>Generative Adversarial Networks (GAN)</a:t>
            </a:r>
            <a:r>
              <a:rPr lang="en-US" sz="4000" dirty="0" smtClean="0">
                <a:latin typeface="Times New Roman" pitchFamily="18" charset="0"/>
                <a:cs typeface="Times New Roman" pitchFamily="18" charset="0"/>
              </a:rPr>
              <a:t>: The core algorithm for generating handwritten text involves training a GAN consisting of two neural networks – a generator and a discriminator. The generator generates synthetic handwritten images, while the discriminator evaluates the authenticity of the generated samples. The training process involves adversarial learning, where the generator aims to produce realistic samples to fool the discriminator, while the discriminator strives to distinguish between real and fake samples accurately.</a:t>
            </a:r>
          </a:p>
          <a:p>
            <a:r>
              <a:rPr lang="en-US" sz="4000" b="1" dirty="0" smtClean="0">
                <a:latin typeface="Times New Roman" pitchFamily="18" charset="0"/>
                <a:cs typeface="Times New Roman" pitchFamily="18" charset="0"/>
              </a:rPr>
              <a:t>Conditional GAN (</a:t>
            </a:r>
            <a:r>
              <a:rPr lang="en-US" sz="4000" b="1" dirty="0" err="1" smtClean="0">
                <a:latin typeface="Times New Roman" pitchFamily="18" charset="0"/>
                <a:cs typeface="Times New Roman" pitchFamily="18" charset="0"/>
              </a:rPr>
              <a:t>cGAN</a:t>
            </a:r>
            <a:r>
              <a:rPr lang="en-US" sz="4000" b="1" dirty="0" smtClean="0">
                <a:latin typeface="Times New Roman" pitchFamily="18" charset="0"/>
                <a:cs typeface="Times New Roman" pitchFamily="18" charset="0"/>
              </a:rPr>
              <a:t>)</a:t>
            </a:r>
            <a:r>
              <a:rPr lang="en-US" sz="4000" dirty="0" smtClean="0">
                <a:latin typeface="Times New Roman" pitchFamily="18" charset="0"/>
                <a:cs typeface="Times New Roman" pitchFamily="18" charset="0"/>
              </a:rPr>
              <a:t>: To control the style, content, or other attributes of the generated handwritten text, conditional GANs can be employed. In this variant, both the generator and discriminator receive additional conditional information, such as class labels or style vectors, which guide the generation process. This allows for generating handwritten text samples with specific styles or characteristics specified by the conditioning information.</a:t>
            </a:r>
          </a:p>
          <a:p>
            <a:r>
              <a:rPr lang="en-US" sz="4000" b="1" dirty="0" smtClean="0">
                <a:latin typeface="Times New Roman" pitchFamily="18" charset="0"/>
                <a:cs typeface="Times New Roman" pitchFamily="18" charset="0"/>
              </a:rPr>
              <a:t>Deep </a:t>
            </a:r>
            <a:r>
              <a:rPr lang="en-US" sz="4000" b="1" dirty="0" err="1" smtClean="0">
                <a:latin typeface="Times New Roman" pitchFamily="18" charset="0"/>
                <a:cs typeface="Times New Roman" pitchFamily="18" charset="0"/>
              </a:rPr>
              <a:t>Convolutional</a:t>
            </a:r>
            <a:r>
              <a:rPr lang="en-US" sz="4000" b="1" dirty="0" smtClean="0">
                <a:latin typeface="Times New Roman" pitchFamily="18" charset="0"/>
                <a:cs typeface="Times New Roman" pitchFamily="18" charset="0"/>
              </a:rPr>
              <a:t> GAN (DCGAN)</a:t>
            </a:r>
            <a:r>
              <a:rPr lang="en-US" sz="4000" dirty="0" smtClean="0">
                <a:latin typeface="Times New Roman" pitchFamily="18" charset="0"/>
                <a:cs typeface="Times New Roman" pitchFamily="18" charset="0"/>
              </a:rPr>
              <a:t>: DCGAN is a variant of GAN that employs deep </a:t>
            </a:r>
            <a:r>
              <a:rPr lang="en-US" sz="4000" dirty="0" err="1" smtClean="0">
                <a:latin typeface="Times New Roman" pitchFamily="18" charset="0"/>
                <a:cs typeface="Times New Roman" pitchFamily="18" charset="0"/>
              </a:rPr>
              <a:t>convolutional</a:t>
            </a:r>
            <a:r>
              <a:rPr lang="en-US" sz="4000" dirty="0" smtClean="0">
                <a:latin typeface="Times New Roman" pitchFamily="18" charset="0"/>
                <a:cs typeface="Times New Roman" pitchFamily="18" charset="0"/>
              </a:rPr>
              <a:t> neural networks (CNNs) in both the generator and discriminator architectures. This architecture is well-suited for generating high-resolution images, including handwritten text, by capturing spatial dependencies and hierarchical features effectively.</a:t>
            </a:r>
          </a:p>
          <a:p>
            <a:r>
              <a:rPr lang="en-US" sz="4000" b="1" dirty="0" smtClean="0">
                <a:latin typeface="Times New Roman" pitchFamily="18" charset="0"/>
                <a:cs typeface="Times New Roman" pitchFamily="18" charset="0"/>
              </a:rPr>
              <a:t>Adversarial </a:t>
            </a:r>
            <a:r>
              <a:rPr lang="en-US" sz="4000" b="1" dirty="0" err="1" smtClean="0">
                <a:latin typeface="Times New Roman" pitchFamily="18" charset="0"/>
                <a:cs typeface="Times New Roman" pitchFamily="18" charset="0"/>
              </a:rPr>
              <a:t>Autoencoder</a:t>
            </a:r>
            <a:r>
              <a:rPr lang="en-US" sz="4000" b="1" dirty="0" smtClean="0">
                <a:latin typeface="Times New Roman" pitchFamily="18" charset="0"/>
                <a:cs typeface="Times New Roman" pitchFamily="18" charset="0"/>
              </a:rPr>
              <a:t> (AAE)</a:t>
            </a:r>
            <a:r>
              <a:rPr lang="en-US" sz="4000" dirty="0" smtClean="0">
                <a:latin typeface="Times New Roman" pitchFamily="18" charset="0"/>
                <a:cs typeface="Times New Roman" pitchFamily="18" charset="0"/>
              </a:rPr>
              <a:t>: AAE combines the principles of </a:t>
            </a:r>
            <a:r>
              <a:rPr lang="en-US" sz="4000" dirty="0" err="1" smtClean="0">
                <a:latin typeface="Times New Roman" pitchFamily="18" charset="0"/>
                <a:cs typeface="Times New Roman" pitchFamily="18" charset="0"/>
              </a:rPr>
              <a:t>autoencoders</a:t>
            </a:r>
            <a:r>
              <a:rPr lang="en-US" sz="4000" dirty="0" smtClean="0">
                <a:latin typeface="Times New Roman" pitchFamily="18" charset="0"/>
                <a:cs typeface="Times New Roman" pitchFamily="18" charset="0"/>
              </a:rPr>
              <a:t> and GANs to learn a latent representation of handwritten text. The model consists of an encoder, which maps input images to a latent space, and a decoder, which reconstructs images from the latent space. Adversarial training encourages the encoder to learn a latent space that captures the underlying distribution of handwritten text, facilitating better generation quality and control.</a:t>
            </a:r>
          </a:p>
          <a:p>
            <a:r>
              <a:rPr lang="en-US" sz="4000" b="1" dirty="0" err="1" smtClean="0">
                <a:latin typeface="Times New Roman" pitchFamily="18" charset="0"/>
                <a:cs typeface="Times New Roman" pitchFamily="18" charset="0"/>
              </a:rPr>
              <a:t>StyleGAN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StyleGAN</a:t>
            </a:r>
            <a:r>
              <a:rPr lang="en-US" sz="4000" dirty="0" smtClean="0">
                <a:latin typeface="Times New Roman" pitchFamily="18" charset="0"/>
                <a:cs typeface="Times New Roman" pitchFamily="18" charset="0"/>
              </a:rPr>
              <a:t> introduces style-based synthesis to GANs, allowing for explicit control over different aspects of image generation, such as style, pose, and attributes. This algorithm enables the generation of diverse and customizable handwritten text styles by manipulating latent vectors corresponding to different style attributes.</a:t>
            </a:r>
          </a:p>
          <a:p>
            <a:endParaRPr lang="en-US" dirty="0"/>
          </a:p>
        </p:txBody>
      </p:sp>
    </p:spTree>
    <p:extLst>
      <p:ext uri="{BB962C8B-B14F-4D97-AF65-F5344CB8AC3E}">
        <p14:creationId xmlns="" xmlns:p14="http://schemas.microsoft.com/office/powerpoint/2010/main" val="162293207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M67530480_Win32_SL_V7" id="{ED0FC66A-AD1D-4E3A-9391-35115B74CBE5}" vid="{7399F629-2C7F-45E4-BEAE-E5FA343279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BB9ACB-773B-4835-AD8E-5FF0A49AE7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BB1DE1-A213-4972-9BBA-B814DE80B096}">
  <ds:schemaRefs>
    <ds:schemaRef ds:uri="http://schemas.microsoft.com/sharepoint/v3/contenttype/forms"/>
  </ds:schemaRefs>
</ds:datastoreItem>
</file>

<file path=customXml/itemProps3.xml><?xml version="1.0" encoding="utf-8"?>
<ds:datastoreItem xmlns:ds="http://schemas.openxmlformats.org/officeDocument/2006/customXml" ds:itemID="{6D1A70D1-886A-4E64-908E-5D19892987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46</TotalTime>
  <Words>2082</Words>
  <Application>Microsoft Office PowerPoint</Application>
  <PresentationFormat>Custom</PresentationFormat>
  <Paragraphs>89</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Badge</vt:lpstr>
      <vt:lpstr>                            Hand written model Using GAN   Done by: Swathi. S B.Tech / IT 3RD Year 210921205053 swathisenthilkumar017@gmail.Com Loyola institute of Technology Palanchur,Chennai-123 </vt:lpstr>
      <vt:lpstr>Outline</vt:lpstr>
      <vt:lpstr>Problem statement</vt:lpstr>
      <vt:lpstr>Proposed  system</vt:lpstr>
      <vt:lpstr>Proposed solution</vt:lpstr>
      <vt:lpstr>Proposed solution</vt:lpstr>
      <vt:lpstr>Proposed solution</vt:lpstr>
      <vt:lpstr>System development approach</vt:lpstr>
      <vt:lpstr>Algorithms</vt:lpstr>
      <vt:lpstr>Deployment</vt:lpstr>
      <vt:lpstr>Results</vt:lpstr>
      <vt:lpstr>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strategy</dc:title>
  <dc:creator>ADMIN</dc:creator>
  <cp:lastModifiedBy>ADMIN</cp:lastModifiedBy>
  <cp:revision>7</cp:revision>
  <dcterms:created xsi:type="dcterms:W3CDTF">2024-01-21T15:23:29Z</dcterms:created>
  <dcterms:modified xsi:type="dcterms:W3CDTF">2024-04-04T09:20:00Z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