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65" r:id="rId7"/>
    <p:sldId id="266" r:id="rId8"/>
    <p:sldId id="268" r:id="rId9"/>
    <p:sldId id="272" r:id="rId10"/>
    <p:sldId id="271" r:id="rId11"/>
    <p:sldId id="270" r:id="rId12"/>
    <p:sldId id="269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D3882-AFB7-BAD8-E764-263D0D12B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EA3D98-5B41-E32B-7B9F-98A272BEC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0D4DF-FA48-B02F-19C9-647DDB6BD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9AC8-A00C-43AE-B546-F9ADF49A3EE2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8FB8C-DDF4-22A7-9AE8-B9E6FFB54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82787-2AF1-426C-CFE1-6C45176A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B82C-53DB-4F96-A7D4-503A5A60B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84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B0CD4-12C9-8C81-4B83-498FEA3FB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39163F-0EC7-5413-9256-3C135B702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3167B-7D0C-A60D-FD9B-D3215B386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9AC8-A00C-43AE-B546-F9ADF49A3EE2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823CB-B5C7-DD95-712C-63E25D1A5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A6912-D929-C940-51AF-470804AC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B82C-53DB-4F96-A7D4-503A5A60B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15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1F93B7-29EB-61FE-C48C-F5AE09B18F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DDD4C-FF06-766B-F335-944295522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FC5FE-9F04-6CCD-F4A7-46F67429B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9AC8-A00C-43AE-B546-F9ADF49A3EE2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6F5AA-083B-8B1A-7092-3A4FD5986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4EB16-21D3-2C75-B9C6-B85188B55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B82C-53DB-4F96-A7D4-503A5A60B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9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DE4F3-F290-0909-9E24-D249F0A56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872FA-616A-C004-706F-C5B44ADB3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ADC66-006A-DBCF-F2DA-34DF9C555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9AC8-A00C-43AE-B546-F9ADF49A3EE2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2B7CF-8C45-2CFA-9B9C-F29180E46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A9734-13BE-14F2-1FE3-E2449ACD4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B82C-53DB-4F96-A7D4-503A5A60B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9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E66B2-A9AB-90D5-D4BD-7001E3B23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F3686-09EC-AF59-64D2-E92AA03F6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5107A-A13F-4180-2110-D7C590E4F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9AC8-A00C-43AE-B546-F9ADF49A3EE2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9EE3-A2C5-1E04-DADB-8B5E34B4B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142AE-3408-3B45-805C-6A3725B7F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B82C-53DB-4F96-A7D4-503A5A60B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70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6B71-D521-4602-5CE6-19AC6CA78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81F82-3A29-EF6C-29DE-7EB7DC716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3E8E9-7EFB-7099-9DD4-FCC71D343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8581A-3D2F-8E54-65CB-78362D99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9AC8-A00C-43AE-B546-F9ADF49A3EE2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B24DE-065D-E6B5-5D24-2282B5656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37CB7-ABE1-2DF1-D2BE-15C983829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B82C-53DB-4F96-A7D4-503A5A60B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7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06EA0-10F0-1223-9DD9-B88A97396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9C6C6-CED8-5690-20BF-6650E3EEF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B1EE2-28D6-B59B-392C-8D00AEDBB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020EC-0329-9722-982D-47E2EB21BA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F86E4D-9781-A5EA-2511-3B0AA4DD4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72F88-CDD0-6453-BABF-BB728351F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9AC8-A00C-43AE-B546-F9ADF49A3EE2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736112-EB4B-D9F5-16AE-75982036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C134EA-7F21-D2D0-07C3-AD75CD186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B82C-53DB-4F96-A7D4-503A5A60B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7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090B-BE08-CE31-4029-7F4A0E534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7E0551-E865-D9EF-5156-A2117FC6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9AC8-A00C-43AE-B546-F9ADF49A3EE2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C18AD-D993-641A-4481-51874916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018B4-71AF-B254-9FE5-93F1A950A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B82C-53DB-4F96-A7D4-503A5A60B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1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05BA58-FCD1-0F61-DEC5-D618FF255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9AC8-A00C-43AE-B546-F9ADF49A3EE2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7EC15D-8455-88F8-36A5-DBB1ECF6F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2CA10-2D40-4EDD-B826-CA201F44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B82C-53DB-4F96-A7D4-503A5A60B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3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F07EF-6916-1B34-AC29-3BE19F68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B8037-556E-FD58-AE2E-FEE578110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78235-0548-74F4-42A1-F51272A5A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88B34-6956-D464-4337-7AB175EC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9AC8-A00C-43AE-B546-F9ADF49A3EE2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6F6BA-5FE7-DFFF-15B6-450A0E55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B75CF-4554-90F3-9320-C2222F815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B82C-53DB-4F96-A7D4-503A5A60B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98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FFCEB-6C37-B81F-8FD4-2BB20A99D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3A91C6-EECB-0D16-B42F-A5AC23A55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E9506-BA9F-5C1C-F1E3-978EDAE23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E0149-62DF-D9D4-FF69-77D2B75BC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9AC8-A00C-43AE-B546-F9ADF49A3EE2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2D868-BCE5-3819-8845-73417F34F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1EAF8-C1F8-D375-CF83-90D787D0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B82C-53DB-4F96-A7D4-503A5A60B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4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1CB667-A650-A2C1-0BB6-87392029F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4FFD9-8B2B-7660-B538-959C8F09D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D0E6D-4171-4FE3-5F48-3627370F3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49AC8-A00C-43AE-B546-F9ADF49A3EE2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F3584-C5B5-ADBF-3B69-A60B5FF3C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D2DE0-91B4-5431-3F1C-8073D19CB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6B82C-53DB-4F96-A7D4-503A5A60B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0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547208-A26A-D355-1B07-ADD2EB7F4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5303" cy="68674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C2BB6F3-8B13-8EB6-F9C7-8EF18CE4D2F4}"/>
              </a:ext>
            </a:extLst>
          </p:cNvPr>
          <p:cNvSpPr/>
          <p:nvPr/>
        </p:nvSpPr>
        <p:spPr>
          <a:xfrm>
            <a:off x="128672" y="4443492"/>
            <a:ext cx="3209544" cy="15046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SQL PROJECT</a:t>
            </a:r>
          </a:p>
        </p:txBody>
      </p:sp>
    </p:spTree>
    <p:extLst>
      <p:ext uri="{BB962C8B-B14F-4D97-AF65-F5344CB8AC3E}">
        <p14:creationId xmlns:p14="http://schemas.microsoft.com/office/powerpoint/2010/main" val="3283935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7B32BE-32B4-9414-F7F0-A421D1C2A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B02ABC-65FE-8614-ACBF-659DA833EF38}"/>
              </a:ext>
            </a:extLst>
          </p:cNvPr>
          <p:cNvSpPr/>
          <p:nvPr/>
        </p:nvSpPr>
        <p:spPr>
          <a:xfrm>
            <a:off x="0" y="255418"/>
            <a:ext cx="12192000" cy="782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ts val="240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  <a:latin typeface="Inter"/>
              </a:rPr>
              <a:t>Popular Payment Method</a:t>
            </a:r>
            <a:endParaRPr lang="en-US" sz="3600" b="0" i="0" dirty="0">
              <a:solidFill>
                <a:schemeClr val="bg1"/>
              </a:solidFill>
              <a:effectLst/>
              <a:latin typeface="Inte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FD3C77-483E-DD56-1405-AEF306221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624" y="1230081"/>
            <a:ext cx="8838526" cy="496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46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4BD8E0-73FC-4412-C1E9-7DDB3800A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184BA7-1E22-CA5D-4D18-8CF8C6B18A6A}"/>
              </a:ext>
            </a:extLst>
          </p:cNvPr>
          <p:cNvSpPr/>
          <p:nvPr/>
        </p:nvSpPr>
        <p:spPr>
          <a:xfrm>
            <a:off x="0" y="255418"/>
            <a:ext cx="12192000" cy="782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Total Quantity of Products Sold by Shipping Type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902A11-4E9F-A9BB-36F6-39E897966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334" y="1543489"/>
            <a:ext cx="9023022" cy="455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6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05DA1B-4E2D-CC2E-A28C-B8E3C73B9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137596-E188-35D2-6CA3-0FD3AF342612}"/>
              </a:ext>
            </a:extLst>
          </p:cNvPr>
          <p:cNvSpPr/>
          <p:nvPr/>
        </p:nvSpPr>
        <p:spPr>
          <a:xfrm>
            <a:off x="0" y="255418"/>
            <a:ext cx="12192000" cy="782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ts val="2400"/>
              </a:spcBef>
              <a:spcAft>
                <a:spcPts val="600"/>
              </a:spcAft>
            </a:pPr>
            <a:r>
              <a:rPr lang="en-US" sz="3600" dirty="0"/>
              <a:t>Loyalty Customer Demographics Analysis (Age Distribution)</a:t>
            </a:r>
            <a:endParaRPr lang="en-US" sz="3600" b="0" i="0" dirty="0">
              <a:solidFill>
                <a:schemeClr val="bg1"/>
              </a:solidFill>
              <a:effectLst/>
              <a:latin typeface="Inter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8A25C27-7943-564F-ED44-7CB59B7FD256}"/>
              </a:ext>
            </a:extLst>
          </p:cNvPr>
          <p:cNvGrpSpPr/>
          <p:nvPr/>
        </p:nvGrpSpPr>
        <p:grpSpPr>
          <a:xfrm>
            <a:off x="1380372" y="2727335"/>
            <a:ext cx="4715628" cy="2995040"/>
            <a:chOff x="2953533" y="1213166"/>
            <a:chExt cx="6284934" cy="474516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382BF65-137E-9491-A397-1D57FC814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3533" y="1213166"/>
              <a:ext cx="6284934" cy="369402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E4E7B9E-5854-9ADC-1062-381C7E364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53533" y="4907191"/>
              <a:ext cx="6284934" cy="1051136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3D9CE44-3D73-849D-A233-03B3301A0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292" y="3422177"/>
            <a:ext cx="4448796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70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83F711-771B-6066-52E0-BE360B9F0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675614-308F-C694-A830-6F4BAB8A0F6D}"/>
              </a:ext>
            </a:extLst>
          </p:cNvPr>
          <p:cNvSpPr/>
          <p:nvPr/>
        </p:nvSpPr>
        <p:spPr>
          <a:xfrm>
            <a:off x="-147484" y="2742978"/>
            <a:ext cx="12418142" cy="21436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ts val="2400"/>
              </a:spcBef>
              <a:spcAft>
                <a:spcPts val="600"/>
              </a:spcAft>
            </a:pPr>
            <a:r>
              <a:rPr lang="en-US" sz="6000" b="1" i="0" dirty="0">
                <a:solidFill>
                  <a:schemeClr val="bg1"/>
                </a:solidFill>
                <a:effectLst/>
                <a:latin typeface="Inter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93815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2D07-8893-AA84-0016-9E4F75876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6D4A4-3C3F-EF01-26F6-C6DD1D15D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This project involves analyzing customer transaction data to extract insights about customer behavior, product performance, and overall sales. The dataset covers electronic sales from Sep 2023 to Sep 2024.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D3D0A0-1EF5-D2CA-CCCE-D9AF834F68BF}"/>
              </a:ext>
            </a:extLst>
          </p:cNvPr>
          <p:cNvSpPr/>
          <p:nvPr/>
        </p:nvSpPr>
        <p:spPr>
          <a:xfrm>
            <a:off x="0" y="487680"/>
            <a:ext cx="12192000" cy="782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363338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351466-7E3E-7B00-324B-2CBC21079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02C92-51D6-1A30-236A-8BFC3EEE4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B984E-B988-A2E3-9388-8FF70B409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337"/>
            <a:ext cx="10515600" cy="5149057"/>
          </a:xfrm>
        </p:spPr>
        <p:txBody>
          <a:bodyPr>
            <a:normAutofit/>
          </a:bodyPr>
          <a:lstStyle/>
          <a:p>
            <a:pPr marL="0" indent="0" algn="l" fontAlgn="base">
              <a:spcAft>
                <a:spcPts val="1200"/>
              </a:spcAft>
              <a:buNone/>
            </a:pP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The Electronic Sales Database contains both numeric and categorical data, capturing essential customer and transaction details.</a:t>
            </a:r>
          </a:p>
          <a:p>
            <a:pPr algn="l" fontAlgn="base"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Customer ID: Unique identifier for each customer.</a:t>
            </a:r>
          </a:p>
          <a:p>
            <a:pPr algn="l" fontAlgn="base"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Age: Age of the customer (numeric)</a:t>
            </a:r>
          </a:p>
          <a:p>
            <a:pPr algn="l" fontAlgn="base"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Gender: Gender of the customer (Male or Female)</a:t>
            </a:r>
          </a:p>
          <a:p>
            <a:pPr algn="l" fontAlgn="base"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Loyalty Member: (Yes/No) (Values change by time, so pay attention to who cancelled and who signed up)</a:t>
            </a:r>
          </a:p>
          <a:p>
            <a:pPr algn="l" fontAlgn="base"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Product Type: Type of electronic product sold (e.g., Smartphone, Laptop, Tablet)</a:t>
            </a:r>
          </a:p>
          <a:p>
            <a:pPr algn="l" fontAlgn="base"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C4043"/>
              </a:solidFill>
              <a:effectLst/>
              <a:latin typeface="inherit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BDF702-09AF-E965-F101-F1F478195ED8}"/>
              </a:ext>
            </a:extLst>
          </p:cNvPr>
          <p:cNvSpPr/>
          <p:nvPr/>
        </p:nvSpPr>
        <p:spPr>
          <a:xfrm>
            <a:off x="0" y="245586"/>
            <a:ext cx="12192000" cy="782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ts val="2400"/>
              </a:spcBef>
              <a:spcAft>
                <a:spcPts val="600"/>
              </a:spcAft>
            </a:pPr>
            <a:r>
              <a:rPr lang="en-US" sz="3600" b="0" i="0" dirty="0">
                <a:solidFill>
                  <a:schemeClr val="bg1"/>
                </a:solidFill>
                <a:effectLst/>
                <a:latin typeface="Inter"/>
              </a:rPr>
              <a:t>Data Structure Overview</a:t>
            </a:r>
          </a:p>
        </p:txBody>
      </p:sp>
    </p:spTree>
    <p:extLst>
      <p:ext uri="{BB962C8B-B14F-4D97-AF65-F5344CB8AC3E}">
        <p14:creationId xmlns:p14="http://schemas.microsoft.com/office/powerpoint/2010/main" val="29828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1AF193-242E-2DEA-B3BB-4AA4E066E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0FB4-6CF0-CB87-4DAA-7D4889E8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F3AB0-C93B-E575-769B-5AB9D55AB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5149057"/>
          </a:xfrm>
        </p:spPr>
        <p:txBody>
          <a:bodyPr>
            <a:normAutofit fontScale="85000" lnSpcReduction="20000"/>
          </a:bodyPr>
          <a:lstStyle/>
          <a:p>
            <a:pPr algn="l" fontAlgn="base"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SKU: a unique code for each product.</a:t>
            </a:r>
          </a:p>
          <a:p>
            <a:pPr algn="l" fontAlgn="base"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Rating: Customer rating of the product (1-5 stars) (Should have no Null Ratings)</a:t>
            </a:r>
          </a:p>
          <a:p>
            <a:pPr algn="l" fontAlgn="base"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Order Status: Status of the order (Completed, Cancelled)</a:t>
            </a:r>
          </a:p>
          <a:p>
            <a:pPr algn="l" fontAlgn="base"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Payment Method: Method used for payment (e.g., Cash, Credit Card,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inherit"/>
              </a:rPr>
              <a:t>Paypal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)</a:t>
            </a:r>
          </a:p>
          <a:p>
            <a:pPr algn="l" fontAlgn="base"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Total Price: Total price of the transaction (numeric)</a:t>
            </a:r>
          </a:p>
          <a:p>
            <a:pPr algn="l" fontAlgn="base"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Unit Price: Price per unit of the product (numeric)</a:t>
            </a:r>
          </a:p>
          <a:p>
            <a:pPr algn="l" fontAlgn="base"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Quantity: Number of units purchased (numeric)</a:t>
            </a:r>
          </a:p>
          <a:p>
            <a:pPr algn="l" fontAlgn="base"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Purchase Date: Date of the purchase (format: YYYY-MM-DD)</a:t>
            </a:r>
          </a:p>
          <a:p>
            <a:pPr algn="l" fontAlgn="base"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Shipping Type: Type of shipping chosen (e.g., Standard, Overnight, Express)</a:t>
            </a:r>
          </a:p>
          <a:p>
            <a:pPr algn="l" fontAlgn="base"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Add-ons Purchased: List of any additional items purchased (e.g., Accessories, Extended Warranty)</a:t>
            </a:r>
          </a:p>
          <a:p>
            <a:pPr algn="l" fontAlgn="base"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Add-on Total: Total price of add-ons purchased (numeric)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A42424-CC26-1D83-2B6B-C49CAA7DE138}"/>
              </a:ext>
            </a:extLst>
          </p:cNvPr>
          <p:cNvSpPr/>
          <p:nvPr/>
        </p:nvSpPr>
        <p:spPr>
          <a:xfrm>
            <a:off x="0" y="245586"/>
            <a:ext cx="12192000" cy="782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ts val="2400"/>
              </a:spcBef>
              <a:spcAft>
                <a:spcPts val="600"/>
              </a:spcAft>
            </a:pPr>
            <a:r>
              <a:rPr lang="en-US" sz="3600" b="0" i="0" dirty="0">
                <a:solidFill>
                  <a:schemeClr val="bg1"/>
                </a:solidFill>
                <a:effectLst/>
                <a:latin typeface="Inter"/>
              </a:rPr>
              <a:t>Data Structure Overview</a:t>
            </a:r>
          </a:p>
        </p:txBody>
      </p:sp>
    </p:spTree>
    <p:extLst>
      <p:ext uri="{BB962C8B-B14F-4D97-AF65-F5344CB8AC3E}">
        <p14:creationId xmlns:p14="http://schemas.microsoft.com/office/powerpoint/2010/main" val="3864924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E4664E-65C9-21BE-2B4A-149C47868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2498-F1A4-7DC9-94C5-8A1718CC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2DC97CC-6837-A9B6-879B-03A4DAD28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19200"/>
            <a:ext cx="10515600" cy="563880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9A06952-FED4-9BDC-BD48-2DA7807E27C0}"/>
              </a:ext>
            </a:extLst>
          </p:cNvPr>
          <p:cNvSpPr/>
          <p:nvPr/>
        </p:nvSpPr>
        <p:spPr>
          <a:xfrm>
            <a:off x="0" y="255418"/>
            <a:ext cx="12192000" cy="782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ts val="2400"/>
              </a:spcBef>
              <a:spcAft>
                <a:spcPts val="600"/>
              </a:spcAft>
            </a:pPr>
            <a:r>
              <a:rPr lang="en-US" sz="3600" b="0" i="0" dirty="0">
                <a:solidFill>
                  <a:schemeClr val="bg1"/>
                </a:solidFill>
                <a:effectLst/>
                <a:latin typeface="Inter"/>
              </a:rPr>
              <a:t>Entity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1135001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EB330B-1698-4B47-6498-F08898B07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3056E-A070-7AF7-F565-4F3C15A28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77EEE8-F5BC-9039-845F-6F876DA7FAB8}"/>
              </a:ext>
            </a:extLst>
          </p:cNvPr>
          <p:cNvSpPr/>
          <p:nvPr/>
        </p:nvSpPr>
        <p:spPr>
          <a:xfrm>
            <a:off x="0" y="255418"/>
            <a:ext cx="12192000" cy="782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ts val="2400"/>
              </a:spcBef>
              <a:spcAft>
                <a:spcPts val="600"/>
              </a:spcAft>
            </a:pPr>
            <a:r>
              <a:rPr lang="en-US" sz="3600" dirty="0"/>
              <a:t>Sales Performance</a:t>
            </a:r>
            <a:endParaRPr lang="en-US" sz="3600" b="0" i="0" dirty="0">
              <a:solidFill>
                <a:schemeClr val="bg1"/>
              </a:solidFill>
              <a:effectLst/>
              <a:latin typeface="Inter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46CE8AF-F8AF-3299-F674-F30280367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2468528"/>
            <a:ext cx="4986399" cy="303753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4F7E1F-4A91-DBB0-00F0-F60076F5A525}"/>
              </a:ext>
            </a:extLst>
          </p:cNvPr>
          <p:cNvSpPr txBox="1"/>
          <p:nvPr/>
        </p:nvSpPr>
        <p:spPr>
          <a:xfrm>
            <a:off x="389814" y="1976284"/>
            <a:ext cx="4663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Revenue Generated from Completed Sales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FDA47F-4E0E-532E-BC92-1ECAE8D62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169" y="2468529"/>
            <a:ext cx="6247843" cy="30375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568BC5-66EF-8191-60D2-9A47C1BEC13B}"/>
              </a:ext>
            </a:extLst>
          </p:cNvPr>
          <p:cNvSpPr txBox="1"/>
          <p:nvPr/>
        </p:nvSpPr>
        <p:spPr>
          <a:xfrm>
            <a:off x="7334864" y="1976284"/>
            <a:ext cx="2062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Revenue by Product</a:t>
            </a:r>
          </a:p>
        </p:txBody>
      </p:sp>
    </p:spTree>
    <p:extLst>
      <p:ext uri="{BB962C8B-B14F-4D97-AF65-F5344CB8AC3E}">
        <p14:creationId xmlns:p14="http://schemas.microsoft.com/office/powerpoint/2010/main" val="3742211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4F22D7-D8A0-0279-39E8-D5AB0F2DD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1DA773-3F21-2655-A434-EB4E04D6F1CA}"/>
              </a:ext>
            </a:extLst>
          </p:cNvPr>
          <p:cNvSpPr/>
          <p:nvPr/>
        </p:nvSpPr>
        <p:spPr>
          <a:xfrm>
            <a:off x="0" y="255418"/>
            <a:ext cx="12192000" cy="782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ts val="2400"/>
              </a:spcBef>
              <a:spcAft>
                <a:spcPts val="600"/>
              </a:spcAft>
            </a:pPr>
            <a:r>
              <a:rPr lang="en-US" sz="3600" dirty="0"/>
              <a:t>Customer Demographics</a:t>
            </a:r>
            <a:endParaRPr lang="en-US" sz="3600" b="0" i="0" dirty="0">
              <a:solidFill>
                <a:schemeClr val="bg1"/>
              </a:solidFill>
              <a:effectLst/>
              <a:latin typeface="Inter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D31001-349C-1E3C-7B0F-6D70B87A0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21" y="2320412"/>
            <a:ext cx="5272574" cy="31659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36C838-C448-4B4B-035D-DF16844AD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900" y="2320412"/>
            <a:ext cx="6611979" cy="31659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B5F9716-8C69-91B2-A451-C9D7BF03AE73}"/>
              </a:ext>
            </a:extLst>
          </p:cNvPr>
          <p:cNvSpPr txBox="1"/>
          <p:nvPr/>
        </p:nvSpPr>
        <p:spPr>
          <a:xfrm>
            <a:off x="521109" y="1730477"/>
            <a:ext cx="424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Age of Customers for Each Product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93F845-77BE-104D-7B1C-9F408FE9B6AA}"/>
              </a:ext>
            </a:extLst>
          </p:cNvPr>
          <p:cNvSpPr txBox="1"/>
          <p:nvPr/>
        </p:nvSpPr>
        <p:spPr>
          <a:xfrm>
            <a:off x="6715433" y="1730477"/>
            <a:ext cx="384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Gender Distribution Among Purchasers</a:t>
            </a:r>
          </a:p>
        </p:txBody>
      </p:sp>
    </p:spTree>
    <p:extLst>
      <p:ext uri="{BB962C8B-B14F-4D97-AF65-F5344CB8AC3E}">
        <p14:creationId xmlns:p14="http://schemas.microsoft.com/office/powerpoint/2010/main" val="797883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36D4CF-40F5-D026-E3DD-CE991C69A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61A72B-4EC1-F2D0-1348-973C700002F1}"/>
              </a:ext>
            </a:extLst>
          </p:cNvPr>
          <p:cNvSpPr/>
          <p:nvPr/>
        </p:nvSpPr>
        <p:spPr>
          <a:xfrm>
            <a:off x="0" y="255418"/>
            <a:ext cx="12192000" cy="782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ts val="2400"/>
              </a:spcBef>
              <a:spcAft>
                <a:spcPts val="600"/>
              </a:spcAft>
            </a:pPr>
            <a:r>
              <a:rPr lang="en-US" sz="3600" dirty="0"/>
              <a:t>Order Status Analysis</a:t>
            </a:r>
            <a:endParaRPr lang="en-US" sz="3600" b="0" i="0" dirty="0">
              <a:solidFill>
                <a:schemeClr val="bg1"/>
              </a:solidFill>
              <a:effectLst/>
              <a:latin typeface="Inte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AB6B26-8A07-A695-83BF-10FD09F9F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46" y="1709504"/>
            <a:ext cx="5299587" cy="27051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2A0098-106F-66E1-91D6-9A88310BF8FC}"/>
              </a:ext>
            </a:extLst>
          </p:cNvPr>
          <p:cNvSpPr txBox="1"/>
          <p:nvPr/>
        </p:nvSpPr>
        <p:spPr>
          <a:xfrm>
            <a:off x="521110" y="12645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Cancellation Rate for Purchases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6897E3-3FE8-4E0B-B329-F9581FE6F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438" y="1709504"/>
            <a:ext cx="5543876" cy="27051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B528EB-88A0-B256-1ED1-D8ACB14EF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2036" y="4414683"/>
            <a:ext cx="2579278" cy="20309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36CBDB0-84F5-8F43-EAB9-8E11E7CC2A99}"/>
              </a:ext>
            </a:extLst>
          </p:cNvPr>
          <p:cNvSpPr txBox="1"/>
          <p:nvPr/>
        </p:nvSpPr>
        <p:spPr>
          <a:xfrm>
            <a:off x="6096000" y="12645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Orders Placed by Month for completed order status</a:t>
            </a:r>
          </a:p>
        </p:txBody>
      </p:sp>
    </p:spTree>
    <p:extLst>
      <p:ext uri="{BB962C8B-B14F-4D97-AF65-F5344CB8AC3E}">
        <p14:creationId xmlns:p14="http://schemas.microsoft.com/office/powerpoint/2010/main" val="1132478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6D39D9-5FF1-3C82-2184-EAF4D9144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0DA94A-F73F-376F-CBFC-3C1950F64B57}"/>
              </a:ext>
            </a:extLst>
          </p:cNvPr>
          <p:cNvSpPr/>
          <p:nvPr/>
        </p:nvSpPr>
        <p:spPr>
          <a:xfrm>
            <a:off x="0" y="255418"/>
            <a:ext cx="12192000" cy="782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ts val="2400"/>
              </a:spcBef>
              <a:spcAft>
                <a:spcPts val="600"/>
              </a:spcAft>
            </a:pPr>
            <a:r>
              <a:rPr lang="en-US" sz="3600" dirty="0"/>
              <a:t>Shipping Insights</a:t>
            </a:r>
            <a:endParaRPr lang="en-US" sz="3600" b="0" i="0" dirty="0">
              <a:solidFill>
                <a:schemeClr val="bg1"/>
              </a:solidFill>
              <a:effectLst/>
              <a:latin typeface="Inte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2EEEAA-0AEC-9CDA-DC07-E274B2588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284" y="2192594"/>
            <a:ext cx="8239432" cy="36281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5F61A6-171C-026D-D12C-A944C8AC750F}"/>
              </a:ext>
            </a:extLst>
          </p:cNvPr>
          <p:cNvSpPr txBox="1"/>
          <p:nvPr/>
        </p:nvSpPr>
        <p:spPr>
          <a:xfrm>
            <a:off x="4119716" y="161463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How Shipping Type Impacts Total Sales</a:t>
            </a:r>
          </a:p>
        </p:txBody>
      </p:sp>
    </p:spTree>
    <p:extLst>
      <p:ext uri="{BB962C8B-B14F-4D97-AF65-F5344CB8AC3E}">
        <p14:creationId xmlns:p14="http://schemas.microsoft.com/office/powerpoint/2010/main" val="10523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355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inherit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Shekhar Das</dc:creator>
  <cp:lastModifiedBy>Shekhar Das</cp:lastModifiedBy>
  <cp:revision>1</cp:revision>
  <dcterms:created xsi:type="dcterms:W3CDTF">2024-12-08T11:24:20Z</dcterms:created>
  <dcterms:modified xsi:type="dcterms:W3CDTF">2024-12-08T12:06:31Z</dcterms:modified>
</cp:coreProperties>
</file>