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r>
              <a:rPr kumimoji="0" lang="en-US" sz="1400" b="0" i="0" u="none" strike="noStrike" kern="0" cap="none" spc="0" normalizeH="0" baseline="0" noProof="0">
                <a:ln>
                  <a:noFill/>
                </a:ln>
                <a:solidFill>
                  <a:sysClr val="windowText" lastClr="000000">
                    <a:lumMod val="65000"/>
                    <a:lumOff val="35000"/>
                  </a:sysClr>
                </a:solidFill>
                <a:effectLst/>
                <a:uLnTx/>
                <a:uFillTx/>
                <a:latin typeface="Calibri" panose="020F0502020204030204"/>
              </a:rPr>
              <a:t>employee performance analysis </a:t>
            </a:r>
          </a:p>
        </c:rich>
      </c:tx>
      <c:overlay val="0"/>
      <c:spPr>
        <a:noFill/>
        <a:ln>
          <a:noFill/>
        </a:ln>
        <a:effectLst/>
      </c:spPr>
      <c:txPr>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'[Employee_Dataset (1).xlsx]Sheet1'!$E$2:$E$25</c:f>
              <c:numCache>
                <c:formatCode>General</c:formatCode>
                <c:ptCount val="24"/>
                <c:pt idx="0">
                  <c:v>105468.7</c:v>
                </c:pt>
                <c:pt idx="1">
                  <c:v>88360.79</c:v>
                </c:pt>
                <c:pt idx="2">
                  <c:v>85879.23</c:v>
                </c:pt>
                <c:pt idx="3">
                  <c:v>93128.34</c:v>
                </c:pt>
                <c:pt idx="4">
                  <c:v>57002.02</c:v>
                </c:pt>
                <c:pt idx="5">
                  <c:v>118976.16</c:v>
                </c:pt>
                <c:pt idx="6">
                  <c:v>104802.63</c:v>
                </c:pt>
                <c:pt idx="7">
                  <c:v>66017.18</c:v>
                </c:pt>
                <c:pt idx="8">
                  <c:v>74279.01</c:v>
                </c:pt>
                <c:pt idx="9">
                  <c:v>68980.52</c:v>
                </c:pt>
                <c:pt idx="10">
                  <c:v>42314.39</c:v>
                </c:pt>
                <c:pt idx="11">
                  <c:v>114425.19</c:v>
                </c:pt>
                <c:pt idx="12">
                  <c:v>69192.85</c:v>
                </c:pt>
                <c:pt idx="13">
                  <c:v>61214.26</c:v>
                </c:pt>
                <c:pt idx="14">
                  <c:v>54137.05</c:v>
                </c:pt>
                <c:pt idx="15">
                  <c:v>37902.35</c:v>
                </c:pt>
                <c:pt idx="16">
                  <c:v>39969.72</c:v>
                </c:pt>
                <c:pt idx="17">
                  <c:v>69913.39</c:v>
                </c:pt>
                <c:pt idx="18">
                  <c:v>52748.63</c:v>
                </c:pt>
                <c:pt idx="19">
                  <c:v>50310.09</c:v>
                </c:pt>
                <c:pt idx="20">
                  <c:v>52963.65</c:v>
                </c:pt>
                <c:pt idx="21">
                  <c:v>62195.47</c:v>
                </c:pt>
                <c:pt idx="22">
                  <c:v>43329.22</c:v>
                </c:pt>
                <c:pt idx="23">
                  <c:v>71570.99</c:v>
                </c:pt>
              </c:numCache>
            </c:numRef>
          </c:val>
        </c:ser>
        <c:ser>
          <c:idx val="1"/>
          <c:order val="1"/>
          <c:spPr>
            <a:solidFill>
              <a:schemeClr val="accent2"/>
            </a:solidFill>
            <a:ln>
              <a:noFill/>
            </a:ln>
            <a:effectLst/>
          </c:spPr>
          <c:invertIfNegative val="0"/>
          <c:val>
            <c:numRef>
              <c:f>'[Employee_Dataset (1).xlsx]Sheet1'!$F$2:$F$25</c:f>
              <c:numCache>
                <c:formatCode>General</c:formatCode>
                <c:ptCount val="24"/>
                <c:pt idx="0">
                  <c:v>0.0</c:v>
                </c:pt>
                <c:pt idx="1">
                  <c:v>43710.0</c:v>
                </c:pt>
                <c:pt idx="2">
                  <c:v>43902.0</c:v>
                </c:pt>
                <c:pt idx="3">
                  <c:v>0.0</c:v>
                </c:pt>
                <c:pt idx="4">
                  <c:v>0.0</c:v>
                </c:pt>
                <c:pt idx="5">
                  <c:v>0.0</c:v>
                </c:pt>
                <c:pt idx="6">
                  <c:v>44502.0</c:v>
                </c:pt>
                <c:pt idx="7">
                  <c:v>43643.0</c:v>
                </c:pt>
                <c:pt idx="8">
                  <c:v>43466.0</c:v>
                </c:pt>
                <c:pt idx="9">
                  <c:v>43494.0</c:v>
                </c:pt>
                <c:pt idx="10">
                  <c:v>0.0</c:v>
                </c:pt>
                <c:pt idx="11">
                  <c:v>0.0</c:v>
                </c:pt>
                <c:pt idx="12">
                  <c:v>0.0</c:v>
                </c:pt>
                <c:pt idx="13">
                  <c:v>0.0</c:v>
                </c:pt>
                <c:pt idx="14">
                  <c:v>0.0</c:v>
                </c:pt>
                <c:pt idx="15">
                  <c:v>0.0</c:v>
                </c:pt>
                <c:pt idx="16">
                  <c:v>0.0</c:v>
                </c:pt>
                <c:pt idx="17">
                  <c:v>43584.0</c:v>
                </c:pt>
                <c:pt idx="18">
                  <c:v>0.0</c:v>
                </c:pt>
                <c:pt idx="19">
                  <c:v>44285.0</c:v>
                </c:pt>
                <c:pt idx="20">
                  <c:v>44288.0</c:v>
                </c:pt>
                <c:pt idx="21">
                  <c:v>0.0</c:v>
                </c:pt>
                <c:pt idx="22">
                  <c:v>43809.0</c:v>
                </c:pt>
                <c:pt idx="23">
                  <c:v>0.0</c:v>
                </c:pt>
              </c:numCache>
            </c:numRef>
          </c:val>
        </c:ser>
        <c:ser>
          <c:idx val="2"/>
          <c:order val="2"/>
          <c:spPr>
            <a:solidFill>
              <a:schemeClr val="accent3"/>
            </a:solidFill>
            <a:ln>
              <a:noFill/>
            </a:ln>
            <a:effectLst/>
          </c:spPr>
          <c:invertIfNegative val="0"/>
          <c:val>
            <c:numRef>
              <c:f>'[Employee_Dataset (1).xlsx]Sheet1'!$G$2:$G$25</c:f>
              <c:numCache>
                <c:formatCode>General</c:formatCode>
                <c:ptCount val="24"/>
                <c:pt idx="0">
                  <c:v>1.0</c:v>
                </c:pt>
                <c:pt idx="1">
                  <c:v>1.0</c:v>
                </c:pt>
                <c:pt idx="2">
                  <c:v>1.0</c:v>
                </c:pt>
                <c:pt idx="3">
                  <c:v>1.0</c:v>
                </c:pt>
                <c:pt idx="4">
                  <c:v>0.7</c:v>
                </c:pt>
                <c:pt idx="5">
                  <c:v>1.0</c:v>
                </c:pt>
                <c:pt idx="6">
                  <c:v>1.0</c:v>
                </c:pt>
                <c:pt idx="7">
                  <c:v>0.9</c:v>
                </c:pt>
                <c:pt idx="8">
                  <c:v>1.0</c:v>
                </c:pt>
                <c:pt idx="9">
                  <c:v>0.8</c:v>
                </c:pt>
                <c:pt idx="10">
                  <c:v>1.0</c:v>
                </c:pt>
                <c:pt idx="11">
                  <c:v>1.0</c:v>
                </c:pt>
                <c:pt idx="12">
                  <c:v>1.0</c:v>
                </c:pt>
                <c:pt idx="13">
                  <c:v>1.0</c:v>
                </c:pt>
                <c:pt idx="14">
                  <c:v>1.0</c:v>
                </c:pt>
                <c:pt idx="15">
                  <c:v>1.0</c:v>
                </c:pt>
                <c:pt idx="16">
                  <c:v>1.0</c:v>
                </c:pt>
                <c:pt idx="17">
                  <c:v>1.0</c:v>
                </c:pt>
                <c:pt idx="18">
                  <c:v>1.0</c:v>
                </c:pt>
                <c:pt idx="19">
                  <c:v>0.4</c:v>
                </c:pt>
                <c:pt idx="20">
                  <c:v>0.3</c:v>
                </c:pt>
                <c:pt idx="21">
                  <c:v>1.0</c:v>
                </c:pt>
                <c:pt idx="22">
                  <c:v>0.5</c:v>
                </c:pt>
                <c:pt idx="23">
                  <c:v>0.5</c:v>
                </c:pt>
              </c:numCache>
            </c:numRef>
          </c:val>
        </c:ser>
        <c:ser>
          <c:idx val="3"/>
          <c:order val="3"/>
          <c:spPr>
            <a:solidFill>
              <a:schemeClr val="accent4"/>
            </a:solidFill>
            <a:ln>
              <a:noFill/>
            </a:ln>
            <a:effectLst/>
          </c:spPr>
          <c:invertIfNegative val="0"/>
          <c:val>
            <c:numRef>
              <c:f>'[Employee_Dataset (1).xlsx]Sheet1'!$H$2:$H$25</c:f>
              <c:numCache>
                <c:formatCode>General</c:formatCode>
                <c:ptCount val="24"/>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numCache>
            </c:numRef>
          </c:val>
        </c:ser>
        <c:dLbls>
          <c:showLegendKey val="0"/>
          <c:showVal val="0"/>
          <c:showCatName val="0"/>
          <c:showSerName val="0"/>
          <c:showPercent val="0"/>
          <c:showBubbleSize val="0"/>
        </c:dLbls>
        <c:gapWidth val="0"/>
        <c:axId val="575505167"/>
        <c:axId val="575625679"/>
      </c:barChart>
      <c:catAx>
        <c:axId val="57550516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575625679"/>
        <c:crosses val="autoZero"/>
        <c:auto val="1"/>
        <c:lblAlgn val="ctr"/>
        <c:lblOffset val="100"/>
        <c:noMultiLvlLbl val="0"/>
      </c:catAx>
      <c:valAx>
        <c:axId val="5756256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575505167"/>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 </a:t>
            </a:r>
            <a:r>
              <a:rPr dirty="0" sz="2400" lang="en-US"/>
              <a:t>S</a:t>
            </a:r>
            <a:r>
              <a:rPr dirty="0" sz="2400" lang="en-US"/>
              <a:t>W</a:t>
            </a:r>
            <a:r>
              <a:rPr dirty="0" sz="2400" lang="en-US"/>
              <a:t>E</a:t>
            </a:r>
            <a:r>
              <a:rPr dirty="0" sz="2400" lang="en-US"/>
              <a:t>A</a:t>
            </a:r>
            <a:r>
              <a:rPr dirty="0" sz="2400" lang="en-US"/>
              <a:t>T</a:t>
            </a:r>
            <a:r>
              <a:rPr dirty="0" sz="2400" lang="en-US"/>
              <a:t>H</a:t>
            </a:r>
            <a:r>
              <a:rPr dirty="0" sz="2400" lang="en-US"/>
              <a:t>A</a:t>
            </a:r>
            <a:r>
              <a:rPr dirty="0" sz="2400" lang="en-US"/>
              <a:t> </a:t>
            </a:r>
            <a:r>
              <a:rPr dirty="0" sz="2400" lang="en-US"/>
              <a:t>P</a:t>
            </a:r>
            <a:endParaRPr altLang="en-US" lang="zh-CN"/>
          </a:p>
          <a:p>
            <a:r>
              <a:rPr dirty="0" sz="2400" lang="en-US"/>
              <a:t>REGISTER NO: 3122059</a:t>
            </a:r>
            <a:r>
              <a:rPr dirty="0" sz="2400" lang="en-US"/>
              <a:t>9</a:t>
            </a:r>
            <a:r>
              <a:rPr dirty="0" sz="2400" lang="en-US"/>
              <a:t>9</a:t>
            </a:r>
            <a:endParaRPr altLang="en-US" lang="zh-CN"/>
          </a:p>
          <a:p>
            <a:r>
              <a:rPr dirty="0" sz="2400" lang="en-US"/>
              <a:t>DEPARTMENT: COMMERCE </a:t>
            </a:r>
          </a:p>
          <a:p>
            <a:r>
              <a:rPr dirty="0" sz="2400" lang="en-US"/>
              <a:t>COLLEGE: VIDHYA SAGAR WOMEN’S COLLEGE </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2"/>
          <p:cNvSpPr txBox="1"/>
          <p:nvPr/>
        </p:nvSpPr>
        <p:spPr>
          <a:xfrm>
            <a:off x="3138804" y="982341"/>
            <a:ext cx="6101952" cy="3785652"/>
          </a:xfrm>
          <a:prstGeom prst="rect"/>
          <a:noFill/>
        </p:spPr>
        <p:txBody>
          <a:bodyPr wrap="square">
            <a:spAutoFit/>
          </a:bodyPr>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Regression analysis</a:t>
            </a:r>
          </a:p>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Trend analysis</a:t>
            </a:r>
          </a:p>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Benchmarking</a:t>
            </a:r>
          </a:p>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Correlation analysis</a:t>
            </a:r>
          </a:p>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Weighted scoring</a:t>
            </a:r>
          </a:p>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Decision trees</a:t>
            </a:r>
          </a:p>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Pivot table </a:t>
            </a:r>
          </a:p>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What-if analysis</a:t>
            </a:r>
          </a:p>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Sensitivity analysis</a:t>
            </a:r>
          </a:p>
          <a:p>
            <a:pPr indent="-342900" marL="342900">
              <a:buFont typeface="Arial" panose="020B0604020202020204" pitchFamily="34" charset="0"/>
              <a:buChar char="•"/>
            </a:pPr>
            <a:r>
              <a:rPr dirty="0" sz="2400" lang="en-US" err="1">
                <a:latin typeface="Times New Roman" panose="02020603050405020304" pitchFamily="18" charset="0"/>
                <a:cs typeface="Times New Roman" panose="02020603050405020304" pitchFamily="18" charset="0"/>
              </a:rPr>
              <a:t>Dashboarding</a:t>
            </a:r>
            <a:endParaRPr dirty="0" sz="2400" lang="en-US">
              <a:latin typeface="Times New Roman" panose="02020603050405020304" pitchFamily="18" charset="0"/>
              <a:cs typeface="Times New Roman" panose="02020603050405020304" pitchFamily="18" charset="0"/>
            </a:endParaRPr>
          </a:p>
        </p:txBody>
      </p:sp>
      <p:sp>
        <p:nvSpPr>
          <p:cNvPr id="1048682" name="TextBox 6"/>
          <p:cNvSpPr txBox="1"/>
          <p:nvPr/>
        </p:nvSpPr>
        <p:spPr>
          <a:xfrm>
            <a:off x="739775" y="4769673"/>
            <a:ext cx="8794750" cy="1200329"/>
          </a:xfrm>
          <a:prstGeom prst="rect"/>
          <a:noFill/>
        </p:spPr>
        <p:txBody>
          <a:bodyPr wrap="square">
            <a:spAutoFit/>
          </a:bodyPr>
          <a:p>
            <a:r>
              <a:rPr dirty="0" sz="2400" lang="en-US">
                <a:latin typeface="Times New Roman" panose="02020603050405020304" pitchFamily="18" charset="0"/>
                <a:cs typeface="Times New Roman" panose="02020603050405020304" pitchFamily="18" charset="0"/>
              </a:rPr>
              <a:t>These modeling techniques can help you uncover insights, identify areas for improvement, and develop data-driven strategies to enhance employee performance</a:t>
            </a:r>
            <a:r>
              <a:rPr dirty="0" lang="en-US"/>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5"/>
          <p:cNvGraphicFramePr>
            <a:graphicFrameLocks/>
          </p:cNvGraphicFramePr>
          <p:nvPr/>
        </p:nvGraphicFramePr>
        <p:xfrm>
          <a:off x="755332" y="1910443"/>
          <a:ext cx="8143875" cy="407601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3"/>
          <p:cNvSpPr txBox="1"/>
          <p:nvPr/>
        </p:nvSpPr>
        <p:spPr>
          <a:xfrm>
            <a:off x="321469" y="1738819"/>
            <a:ext cx="9906000" cy="3785652"/>
          </a:xfrm>
          <a:prstGeom prst="rect"/>
          <a:noFill/>
        </p:spPr>
        <p:txBody>
          <a:bodyPr anchor="t" wrap="square">
            <a:spAutoFit/>
          </a:bodyPr>
          <a:p>
            <a:r>
              <a:rPr dirty="0" lang="en-US"/>
              <a:t>"</a:t>
            </a:r>
            <a:r>
              <a:rPr dirty="0" sz="2400" lang="en-US">
                <a:latin typeface="Times New Roman" panose="02020603050405020304" pitchFamily="18" charset="0"/>
                <a:cs typeface="Times New Roman" panose="02020603050405020304" pitchFamily="18" charset="0"/>
              </a:rPr>
              <a:t>By leveraging Excel's powerful data analysis and visualization capabilities, our employee performance analysis has uncovered valuable insights into individual and team performance. Through the application of various modeling techniques, we have:-</a:t>
            </a:r>
          </a:p>
          <a:p>
            <a:endParaRPr dirty="0" sz="2400" lang="en-US">
              <a:latin typeface="Times New Roman" panose="02020603050405020304" pitchFamily="18" charset="0"/>
              <a:cs typeface="Times New Roman" panose="02020603050405020304" pitchFamily="18" charset="0"/>
            </a:endParaRPr>
          </a:p>
          <a:p>
            <a:pPr algn="just" indent="-342900" lvl="2" marL="12573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Identified top-performing employees and areas for recognition</a:t>
            </a:r>
          </a:p>
          <a:p>
            <a:pPr algn="just" indent="-342900" lvl="2" marL="12573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Pinpointed performance gaps and opportunities for growth</a:t>
            </a:r>
          </a:p>
          <a:p>
            <a:pPr algn="just" indent="-342900" lvl="2" marL="12573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Developed targeted strategies for improvement</a:t>
            </a:r>
          </a:p>
          <a:p>
            <a:pPr algn="just" indent="-342900" lvl="2" marL="12573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Enhanced data-driven decision-making for HR and management</a:t>
            </a:r>
          </a:p>
          <a:p>
            <a:pPr algn="just" indent="-342900" lvl="2" marL="12573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Streamlined performance monitoring and reporting processes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719690" y="2540138"/>
            <a:ext cx="8679877" cy="7518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2"/>
          <p:cNvSpPr txBox="1"/>
          <p:nvPr/>
        </p:nvSpPr>
        <p:spPr>
          <a:xfrm>
            <a:off x="1223963" y="2019300"/>
            <a:ext cx="6707981" cy="1869441"/>
          </a:xfrm>
          <a:prstGeom prst="rect"/>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p>
            <a:r>
              <a:rPr dirty="0" sz="2400" lang="en-US">
                <a:latin typeface="Times New Roman" panose="02020603050405020304" pitchFamily="18" charset="0"/>
                <a:cs typeface="Times New Roman" panose="02020603050405020304" pitchFamily="18" charset="0"/>
              </a:rPr>
              <a:t>One problem with using Excel for employee performance analysis is that it can be tedious to calculate average ratings and generate ranks manually. In this system, employees fill out rating details on an Excel sheet and send it to their supervisor, who then merges the ratings into a single sheet.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19646" y="2364983"/>
            <a:ext cx="8524391" cy="1869441"/>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r>
              <a:rPr dirty="0" sz="2400" lang="en-US">
                <a:latin typeface="Times New Roman" panose="02020603050405020304" pitchFamily="18" charset="0"/>
                <a:cs typeface="Times New Roman" panose="02020603050405020304" pitchFamily="18" charset="0"/>
              </a:rPr>
              <a:t>Project management is the application of knowledge, skills, tools, and techniques to project activities to meet project requirements. Motivating and preparing the necessities for team working, planning, supervising, resource and cost control to accomplish the project in the specified time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8"/>
          <p:cNvSpPr txBox="1"/>
          <p:nvPr/>
        </p:nvSpPr>
        <p:spPr>
          <a:xfrm>
            <a:off x="940593" y="2013734"/>
            <a:ext cx="8412957" cy="2936241"/>
          </a:xfrm>
          <a:prstGeom prst="rect"/>
          <a:noFill/>
        </p:spPr>
        <p:txBody>
          <a:bodyPr wrap="square">
            <a:spAutoFit/>
          </a:bodyPr>
          <a:p>
            <a:r>
              <a:rPr dirty="0" sz="2400" lang="en-US">
                <a:latin typeface="Times New Roman" panose="02020603050405020304" pitchFamily="18" charset="0"/>
                <a:cs typeface="Times New Roman" panose="02020603050405020304" pitchFamily="18" charset="0"/>
              </a:rPr>
              <a:t>The end users of employee performance analysis using Excel are typically managers and employees:  </a:t>
            </a:r>
          </a:p>
          <a:p>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Managers: Add comments and ratings to employee reviews, and change the status of the review from "Ready for review" to "Final review". This allows both the manager and employee to see and discuss the review.  </a:t>
            </a:r>
          </a:p>
          <a:p>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Employees: See and discuss employee reviews with their manager.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9"/>
          <p:cNvSpPr txBox="1"/>
          <p:nvPr/>
        </p:nvSpPr>
        <p:spPr>
          <a:xfrm>
            <a:off x="3618310" y="2416076"/>
            <a:ext cx="6192440" cy="2308324"/>
          </a:xfrm>
          <a:prstGeom prst="rect"/>
          <a:noFill/>
        </p:spPr>
        <p:txBody>
          <a:bodyPr wrap="square">
            <a:spAutoFit/>
          </a:bodyPr>
          <a:p>
            <a:r>
              <a:rPr dirty="0" sz="2400" lang="en-US">
                <a:latin typeface="Times New Roman" panose="02020603050405020304" pitchFamily="18" charset="0"/>
                <a:cs typeface="Times New Roman" panose="02020603050405020304" pitchFamily="18" charset="0"/>
              </a:rPr>
              <a:t>An employee value proposition  can be defined as: a statement of the values, rewards, recognition, support, and company culture that an employer gives employees, enabling them to do their best work and achieve their highest potential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3"/>
          <p:cNvSpPr txBox="1"/>
          <p:nvPr/>
        </p:nvSpPr>
        <p:spPr>
          <a:xfrm>
            <a:off x="1419819" y="2334726"/>
            <a:ext cx="7390805" cy="1938992"/>
          </a:xfrm>
          <a:prstGeom prst="rect"/>
          <a:noFill/>
        </p:spPr>
        <p:txBody>
          <a:bodyPr wrap="square">
            <a:spAutoFit/>
          </a:bodyPr>
          <a:p>
            <a:r>
              <a:rPr dirty="0" sz="2400" lang="en-US">
                <a:latin typeface="Times New Roman" panose="02020603050405020304" pitchFamily="18" charset="0"/>
                <a:cs typeface="Times New Roman" panose="02020603050405020304" pitchFamily="18" charset="0"/>
              </a:rPr>
              <a:t>Dataset Name: Employee Performance Analysis</a:t>
            </a:r>
          </a:p>
          <a:p>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Description: This dataset contains information about employee performance, including demographic data, job details, and performance metrics.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575917" y="2019300"/>
            <a:ext cx="7040166" cy="2000548"/>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WOW” factor highlights how your Excel-based solution can streamline and enhance employee performance analysis, making it more efficient, effective, and impactful.</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Radha sriram</cp:lastModifiedBy>
  <dcterms:created xsi:type="dcterms:W3CDTF">2024-03-29T04:07:22Z</dcterms:created>
  <dcterms:modified xsi:type="dcterms:W3CDTF">2024-09-02T07:22:01Z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e80f7f39222b47fa8c2449c5859fbe7f</vt:lpwstr>
  </property>
</Properties>
</file>