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83" r:id="rId12"/>
    <p:sldId id="267" r:id="rId13"/>
    <p:sldId id="270" r:id="rId14"/>
    <p:sldId id="272" r:id="rId15"/>
    <p:sldId id="273" r:id="rId16"/>
    <p:sldId id="274" r:id="rId17"/>
    <p:sldId id="275" r:id="rId18"/>
    <p:sldId id="276" r:id="rId19"/>
    <p:sldId id="277" r:id="rId20"/>
    <p:sldId id="278"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24A34-886F-415B-9552-C28418E5490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9B3D6FE-58B3-4B17-9F16-57D6A4720D33}">
      <dgm:prSet/>
      <dgm:spPr/>
      <dgm:t>
        <a:bodyPr/>
        <a:lstStyle/>
        <a:p>
          <a:r>
            <a:rPr lang="en-US" b="0" i="0"/>
            <a:t>Web scraping is the technique of automatically extracting data from websites. </a:t>
          </a:r>
          <a:endParaRPr lang="en-US"/>
        </a:p>
      </dgm:t>
    </dgm:pt>
    <dgm:pt modelId="{D639AA01-EC85-461E-B0A0-C22DEC583398}" type="parTrans" cxnId="{052C89A8-FEE7-4C82-A633-2207F17A4767}">
      <dgm:prSet/>
      <dgm:spPr/>
      <dgm:t>
        <a:bodyPr/>
        <a:lstStyle/>
        <a:p>
          <a:endParaRPr lang="en-US"/>
        </a:p>
      </dgm:t>
    </dgm:pt>
    <dgm:pt modelId="{18B829B5-4839-496B-88BE-ABDB08FB0885}" type="sibTrans" cxnId="{052C89A8-FEE7-4C82-A633-2207F17A4767}">
      <dgm:prSet/>
      <dgm:spPr/>
      <dgm:t>
        <a:bodyPr/>
        <a:lstStyle/>
        <a:p>
          <a:endParaRPr lang="en-US"/>
        </a:p>
      </dgm:t>
    </dgm:pt>
    <dgm:pt modelId="{1349EA0D-CD33-4491-AB45-7DBFB1DC7735}">
      <dgm:prSet/>
      <dgm:spPr/>
      <dgm:t>
        <a:bodyPr/>
        <a:lstStyle/>
        <a:p>
          <a:r>
            <a:rPr lang="en-US" b="1" i="0" dirty="0"/>
            <a:t>Saving time and effort</a:t>
          </a:r>
          <a:r>
            <a:rPr lang="en-US" b="0" i="0" dirty="0"/>
            <a:t> on manual data collection</a:t>
          </a:r>
          <a:endParaRPr lang="en-US" dirty="0"/>
        </a:p>
      </dgm:t>
    </dgm:pt>
    <dgm:pt modelId="{A6D223D3-C7C5-488B-8874-776F7A2480AC}" type="parTrans" cxnId="{0D8E994F-261F-4679-814F-F6FC1126F25F}">
      <dgm:prSet/>
      <dgm:spPr/>
      <dgm:t>
        <a:bodyPr/>
        <a:lstStyle/>
        <a:p>
          <a:endParaRPr lang="en-US"/>
        </a:p>
      </dgm:t>
    </dgm:pt>
    <dgm:pt modelId="{38B26230-6DB8-45A5-9A18-747F3ADD89A2}" type="sibTrans" cxnId="{0D8E994F-261F-4679-814F-F6FC1126F25F}">
      <dgm:prSet/>
      <dgm:spPr/>
      <dgm:t>
        <a:bodyPr/>
        <a:lstStyle/>
        <a:p>
          <a:endParaRPr lang="en-US"/>
        </a:p>
      </dgm:t>
    </dgm:pt>
    <dgm:pt modelId="{045EF5BA-5060-4CD0-A962-91355093D51E}" type="pres">
      <dgm:prSet presAssocID="{5CE24A34-886F-415B-9552-C28418E54904}" presName="hierChild1" presStyleCnt="0">
        <dgm:presLayoutVars>
          <dgm:chPref val="1"/>
          <dgm:dir/>
          <dgm:animOne val="branch"/>
          <dgm:animLvl val="lvl"/>
          <dgm:resizeHandles/>
        </dgm:presLayoutVars>
      </dgm:prSet>
      <dgm:spPr/>
    </dgm:pt>
    <dgm:pt modelId="{185D1AAD-A9B0-4EA8-9170-62ECE9A36834}" type="pres">
      <dgm:prSet presAssocID="{F9B3D6FE-58B3-4B17-9F16-57D6A4720D33}" presName="hierRoot1" presStyleCnt="0"/>
      <dgm:spPr/>
    </dgm:pt>
    <dgm:pt modelId="{37994EE2-9AF9-49A1-ACA8-3A7947840E45}" type="pres">
      <dgm:prSet presAssocID="{F9B3D6FE-58B3-4B17-9F16-57D6A4720D33}" presName="composite" presStyleCnt="0"/>
      <dgm:spPr/>
    </dgm:pt>
    <dgm:pt modelId="{41B09625-C15C-4B1B-ADFD-60A5553C925B}" type="pres">
      <dgm:prSet presAssocID="{F9B3D6FE-58B3-4B17-9F16-57D6A4720D33}" presName="background" presStyleLbl="node0" presStyleIdx="0" presStyleCnt="2"/>
      <dgm:spPr/>
    </dgm:pt>
    <dgm:pt modelId="{0AF323FF-E42A-4530-A1D6-A80F0050CFB2}" type="pres">
      <dgm:prSet presAssocID="{F9B3D6FE-58B3-4B17-9F16-57D6A4720D33}" presName="text" presStyleLbl="fgAcc0" presStyleIdx="0" presStyleCnt="2">
        <dgm:presLayoutVars>
          <dgm:chPref val="3"/>
        </dgm:presLayoutVars>
      </dgm:prSet>
      <dgm:spPr/>
    </dgm:pt>
    <dgm:pt modelId="{584EEB91-6F79-4202-8EB6-96854BA10337}" type="pres">
      <dgm:prSet presAssocID="{F9B3D6FE-58B3-4B17-9F16-57D6A4720D33}" presName="hierChild2" presStyleCnt="0"/>
      <dgm:spPr/>
    </dgm:pt>
    <dgm:pt modelId="{FA1E3E18-657C-448C-B693-6933DD6D87CD}" type="pres">
      <dgm:prSet presAssocID="{1349EA0D-CD33-4491-AB45-7DBFB1DC7735}" presName="hierRoot1" presStyleCnt="0"/>
      <dgm:spPr/>
    </dgm:pt>
    <dgm:pt modelId="{04766CD6-01E8-4EAA-8414-5EA4CCB024A5}" type="pres">
      <dgm:prSet presAssocID="{1349EA0D-CD33-4491-AB45-7DBFB1DC7735}" presName="composite" presStyleCnt="0"/>
      <dgm:spPr/>
    </dgm:pt>
    <dgm:pt modelId="{004BBE0A-7E1A-4C7D-A676-2A2DBB043DE8}" type="pres">
      <dgm:prSet presAssocID="{1349EA0D-CD33-4491-AB45-7DBFB1DC7735}" presName="background" presStyleLbl="node0" presStyleIdx="1" presStyleCnt="2"/>
      <dgm:spPr/>
    </dgm:pt>
    <dgm:pt modelId="{E513E5D0-808B-4D92-866F-7103468A8438}" type="pres">
      <dgm:prSet presAssocID="{1349EA0D-CD33-4491-AB45-7DBFB1DC7735}" presName="text" presStyleLbl="fgAcc0" presStyleIdx="1" presStyleCnt="2">
        <dgm:presLayoutVars>
          <dgm:chPref val="3"/>
        </dgm:presLayoutVars>
      </dgm:prSet>
      <dgm:spPr/>
    </dgm:pt>
    <dgm:pt modelId="{D8EF3A07-B2B2-4928-87A6-F60DB7CC9F09}" type="pres">
      <dgm:prSet presAssocID="{1349EA0D-CD33-4491-AB45-7DBFB1DC7735}" presName="hierChild2" presStyleCnt="0"/>
      <dgm:spPr/>
    </dgm:pt>
  </dgm:ptLst>
  <dgm:cxnLst>
    <dgm:cxn modelId="{4860C53C-78A7-4727-969C-6B899E61594D}" type="presOf" srcId="{1349EA0D-CD33-4491-AB45-7DBFB1DC7735}" destId="{E513E5D0-808B-4D92-866F-7103468A8438}" srcOrd="0" destOrd="0" presId="urn:microsoft.com/office/officeart/2005/8/layout/hierarchy1"/>
    <dgm:cxn modelId="{0D8E994F-261F-4679-814F-F6FC1126F25F}" srcId="{5CE24A34-886F-415B-9552-C28418E54904}" destId="{1349EA0D-CD33-4491-AB45-7DBFB1DC7735}" srcOrd="1" destOrd="0" parTransId="{A6D223D3-C7C5-488B-8874-776F7A2480AC}" sibTransId="{38B26230-6DB8-45A5-9A18-747F3ADD89A2}"/>
    <dgm:cxn modelId="{052C89A8-FEE7-4C82-A633-2207F17A4767}" srcId="{5CE24A34-886F-415B-9552-C28418E54904}" destId="{F9B3D6FE-58B3-4B17-9F16-57D6A4720D33}" srcOrd="0" destOrd="0" parTransId="{D639AA01-EC85-461E-B0A0-C22DEC583398}" sibTransId="{18B829B5-4839-496B-88BE-ABDB08FB0885}"/>
    <dgm:cxn modelId="{220368BE-F264-4AC6-9089-79294872E268}" type="presOf" srcId="{5CE24A34-886F-415B-9552-C28418E54904}" destId="{045EF5BA-5060-4CD0-A962-91355093D51E}" srcOrd="0" destOrd="0" presId="urn:microsoft.com/office/officeart/2005/8/layout/hierarchy1"/>
    <dgm:cxn modelId="{D78953C6-EC51-48A6-839B-7BA064BDA605}" type="presOf" srcId="{F9B3D6FE-58B3-4B17-9F16-57D6A4720D33}" destId="{0AF323FF-E42A-4530-A1D6-A80F0050CFB2}" srcOrd="0" destOrd="0" presId="urn:microsoft.com/office/officeart/2005/8/layout/hierarchy1"/>
    <dgm:cxn modelId="{C2EDFF06-8AB3-4B53-8D04-25C5035ADBE6}" type="presParOf" srcId="{045EF5BA-5060-4CD0-A962-91355093D51E}" destId="{185D1AAD-A9B0-4EA8-9170-62ECE9A36834}" srcOrd="0" destOrd="0" presId="urn:microsoft.com/office/officeart/2005/8/layout/hierarchy1"/>
    <dgm:cxn modelId="{AA2023D2-B668-4E3B-AEA0-228E561AC435}" type="presParOf" srcId="{185D1AAD-A9B0-4EA8-9170-62ECE9A36834}" destId="{37994EE2-9AF9-49A1-ACA8-3A7947840E45}" srcOrd="0" destOrd="0" presId="urn:microsoft.com/office/officeart/2005/8/layout/hierarchy1"/>
    <dgm:cxn modelId="{D769CE37-F2C8-4E0D-8908-20F1B9D25EEA}" type="presParOf" srcId="{37994EE2-9AF9-49A1-ACA8-3A7947840E45}" destId="{41B09625-C15C-4B1B-ADFD-60A5553C925B}" srcOrd="0" destOrd="0" presId="urn:microsoft.com/office/officeart/2005/8/layout/hierarchy1"/>
    <dgm:cxn modelId="{48F154A3-AE7C-4D03-984B-EF061B8B26A1}" type="presParOf" srcId="{37994EE2-9AF9-49A1-ACA8-3A7947840E45}" destId="{0AF323FF-E42A-4530-A1D6-A80F0050CFB2}" srcOrd="1" destOrd="0" presId="urn:microsoft.com/office/officeart/2005/8/layout/hierarchy1"/>
    <dgm:cxn modelId="{F982D995-0F1B-4E03-93E4-5BB68726D169}" type="presParOf" srcId="{185D1AAD-A9B0-4EA8-9170-62ECE9A36834}" destId="{584EEB91-6F79-4202-8EB6-96854BA10337}" srcOrd="1" destOrd="0" presId="urn:microsoft.com/office/officeart/2005/8/layout/hierarchy1"/>
    <dgm:cxn modelId="{7A56AF91-7BBC-4FB3-ACD7-2E8FEB429404}" type="presParOf" srcId="{045EF5BA-5060-4CD0-A962-91355093D51E}" destId="{FA1E3E18-657C-448C-B693-6933DD6D87CD}" srcOrd="1" destOrd="0" presId="urn:microsoft.com/office/officeart/2005/8/layout/hierarchy1"/>
    <dgm:cxn modelId="{E52E4F4A-FABE-4BE4-B0AC-ABE656A6F537}" type="presParOf" srcId="{FA1E3E18-657C-448C-B693-6933DD6D87CD}" destId="{04766CD6-01E8-4EAA-8414-5EA4CCB024A5}" srcOrd="0" destOrd="0" presId="urn:microsoft.com/office/officeart/2005/8/layout/hierarchy1"/>
    <dgm:cxn modelId="{F1348002-1873-4713-8469-0E146D47E81D}" type="presParOf" srcId="{04766CD6-01E8-4EAA-8414-5EA4CCB024A5}" destId="{004BBE0A-7E1A-4C7D-A676-2A2DBB043DE8}" srcOrd="0" destOrd="0" presId="urn:microsoft.com/office/officeart/2005/8/layout/hierarchy1"/>
    <dgm:cxn modelId="{EF68A7A4-6D5C-40F8-80DF-B66F34C42F19}" type="presParOf" srcId="{04766CD6-01E8-4EAA-8414-5EA4CCB024A5}" destId="{E513E5D0-808B-4D92-866F-7103468A8438}" srcOrd="1" destOrd="0" presId="urn:microsoft.com/office/officeart/2005/8/layout/hierarchy1"/>
    <dgm:cxn modelId="{6A80EB3E-D132-4724-BE04-74CE20799C50}" type="presParOf" srcId="{FA1E3E18-657C-448C-B693-6933DD6D87CD}" destId="{D8EF3A07-B2B2-4928-87A6-F60DB7CC9F0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603C56-858D-4C21-BC38-43A419523A45}"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E2D2A9DF-CCE0-41DC-99EC-CBA47647E5AF}">
      <dgm:prSet custT="1"/>
      <dgm:spPr/>
      <dgm:t>
        <a:bodyPr/>
        <a:lstStyle/>
        <a:p>
          <a:pPr>
            <a:defRPr cap="all"/>
          </a:pPr>
          <a:r>
            <a:rPr lang="en-US" sz="3200" b="1" i="0" dirty="0"/>
            <a:t>Beautiful Soup</a:t>
          </a:r>
        </a:p>
        <a:p>
          <a:pPr>
            <a:defRPr cap="all"/>
          </a:pPr>
          <a:r>
            <a:rPr lang="en-US" sz="1400" b="0" i="1" cap="none" dirty="0"/>
            <a:t>pip install beautifulsoup4</a:t>
          </a:r>
        </a:p>
        <a:p>
          <a:pPr>
            <a:defRPr cap="all"/>
          </a:pPr>
          <a:endParaRPr lang="en-US" sz="1300" dirty="0"/>
        </a:p>
      </dgm:t>
    </dgm:pt>
    <dgm:pt modelId="{45B5CCDA-66E0-4711-92C4-13C2C98B6C9F}" type="parTrans" cxnId="{12B1AE23-6921-4F7D-AF89-B520BE2CBFBD}">
      <dgm:prSet/>
      <dgm:spPr/>
      <dgm:t>
        <a:bodyPr/>
        <a:lstStyle/>
        <a:p>
          <a:endParaRPr lang="en-US"/>
        </a:p>
      </dgm:t>
    </dgm:pt>
    <dgm:pt modelId="{34A4FFFC-70C4-4FD6-B00E-A153DEA7AB28}" type="sibTrans" cxnId="{12B1AE23-6921-4F7D-AF89-B520BE2CBFBD}">
      <dgm:prSet/>
      <dgm:spPr/>
      <dgm:t>
        <a:bodyPr/>
        <a:lstStyle/>
        <a:p>
          <a:endParaRPr lang="en-US"/>
        </a:p>
      </dgm:t>
    </dgm:pt>
    <dgm:pt modelId="{0B8E455C-D140-4ECB-ABB2-37F490729288}">
      <dgm:prSet custT="1"/>
      <dgm:spPr/>
      <dgm:t>
        <a:bodyPr/>
        <a:lstStyle/>
        <a:p>
          <a:pPr>
            <a:defRPr cap="all"/>
          </a:pPr>
          <a:r>
            <a:rPr lang="en-US" sz="3200" b="1" i="0" dirty="0"/>
            <a:t>Selenium</a:t>
          </a:r>
        </a:p>
        <a:p>
          <a:pPr>
            <a:defRPr cap="all"/>
          </a:pPr>
          <a:r>
            <a:rPr lang="en-US" sz="1800" b="0" i="1" cap="none" dirty="0"/>
            <a:t>pip install selenium</a:t>
          </a:r>
        </a:p>
        <a:p>
          <a:pPr>
            <a:defRPr cap="all"/>
          </a:pPr>
          <a:endParaRPr lang="en-US" sz="2000" dirty="0"/>
        </a:p>
      </dgm:t>
    </dgm:pt>
    <dgm:pt modelId="{FBCC028B-0F32-49CA-9453-1C535DBBC6DA}" type="parTrans" cxnId="{C4BC5B07-2C35-4718-89AF-0E145172BEC3}">
      <dgm:prSet/>
      <dgm:spPr/>
      <dgm:t>
        <a:bodyPr/>
        <a:lstStyle/>
        <a:p>
          <a:endParaRPr lang="en-US"/>
        </a:p>
      </dgm:t>
    </dgm:pt>
    <dgm:pt modelId="{DF4EDFB3-2F62-4E57-9344-2690DF791944}" type="sibTrans" cxnId="{C4BC5B07-2C35-4718-89AF-0E145172BEC3}">
      <dgm:prSet/>
      <dgm:spPr/>
      <dgm:t>
        <a:bodyPr/>
        <a:lstStyle/>
        <a:p>
          <a:endParaRPr lang="en-US"/>
        </a:p>
      </dgm:t>
    </dgm:pt>
    <dgm:pt modelId="{C5A8CF93-C343-4770-90D1-505893F35082}" type="pres">
      <dgm:prSet presAssocID="{4D603C56-858D-4C21-BC38-43A419523A45}" presName="root" presStyleCnt="0">
        <dgm:presLayoutVars>
          <dgm:dir/>
          <dgm:resizeHandles val="exact"/>
        </dgm:presLayoutVars>
      </dgm:prSet>
      <dgm:spPr/>
    </dgm:pt>
    <dgm:pt modelId="{9CB018AB-A16F-430A-AE9A-68C3FDC6703F}" type="pres">
      <dgm:prSet presAssocID="{E2D2A9DF-CCE0-41DC-99EC-CBA47647E5AF}" presName="compNode" presStyleCnt="0"/>
      <dgm:spPr/>
    </dgm:pt>
    <dgm:pt modelId="{8449D1C4-18A7-447D-BC38-3734F4B4E439}" type="pres">
      <dgm:prSet presAssocID="{E2D2A9DF-CCE0-41DC-99EC-CBA47647E5AF}" presName="iconBgRect" presStyleLbl="bgShp" presStyleIdx="0" presStyleCnt="2"/>
      <dgm:spPr/>
    </dgm:pt>
    <dgm:pt modelId="{2BADF53B-11FB-46BB-AD55-D12B15CAF522}" type="pres">
      <dgm:prSet presAssocID="{E2D2A9DF-CCE0-41DC-99EC-CBA47647E5A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wl"/>
        </a:ext>
      </dgm:extLst>
    </dgm:pt>
    <dgm:pt modelId="{0555591B-EC45-467E-A3CF-EA6854C238AD}" type="pres">
      <dgm:prSet presAssocID="{E2D2A9DF-CCE0-41DC-99EC-CBA47647E5AF}" presName="spaceRect" presStyleCnt="0"/>
      <dgm:spPr/>
    </dgm:pt>
    <dgm:pt modelId="{92061A62-BDCA-403E-9881-B99F6A16E5F7}" type="pres">
      <dgm:prSet presAssocID="{E2D2A9DF-CCE0-41DC-99EC-CBA47647E5AF}" presName="textRect" presStyleLbl="revTx" presStyleIdx="0" presStyleCnt="2">
        <dgm:presLayoutVars>
          <dgm:chMax val="1"/>
          <dgm:chPref val="1"/>
        </dgm:presLayoutVars>
      </dgm:prSet>
      <dgm:spPr/>
    </dgm:pt>
    <dgm:pt modelId="{9EBF07D4-4206-4BA9-82FE-6C4684BF0F9F}" type="pres">
      <dgm:prSet presAssocID="{34A4FFFC-70C4-4FD6-B00E-A153DEA7AB28}" presName="sibTrans" presStyleCnt="0"/>
      <dgm:spPr/>
    </dgm:pt>
    <dgm:pt modelId="{C35E5169-D391-49A0-A164-581EB24BF941}" type="pres">
      <dgm:prSet presAssocID="{0B8E455C-D140-4ECB-ABB2-37F490729288}" presName="compNode" presStyleCnt="0"/>
      <dgm:spPr/>
    </dgm:pt>
    <dgm:pt modelId="{D07BC586-A2D1-41DB-B343-11AB0B6D1DB7}" type="pres">
      <dgm:prSet presAssocID="{0B8E455C-D140-4ECB-ABB2-37F490729288}" presName="iconBgRect" presStyleLbl="bgShp" presStyleIdx="1" presStyleCnt="2"/>
      <dgm:spPr/>
    </dgm:pt>
    <dgm:pt modelId="{77E989EF-39D2-4606-BF57-2244E94E57EF}" type="pres">
      <dgm:prSet presAssocID="{0B8E455C-D140-4ECB-ABB2-37F4907292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rcury"/>
        </a:ext>
      </dgm:extLst>
    </dgm:pt>
    <dgm:pt modelId="{DFBF3DBD-8B21-4586-8AA9-867E91D0226C}" type="pres">
      <dgm:prSet presAssocID="{0B8E455C-D140-4ECB-ABB2-37F490729288}" presName="spaceRect" presStyleCnt="0"/>
      <dgm:spPr/>
    </dgm:pt>
    <dgm:pt modelId="{B76DE95E-AA23-4789-960E-DBEA04FA15A9}" type="pres">
      <dgm:prSet presAssocID="{0B8E455C-D140-4ECB-ABB2-37F490729288}" presName="textRect" presStyleLbl="revTx" presStyleIdx="1" presStyleCnt="2">
        <dgm:presLayoutVars>
          <dgm:chMax val="1"/>
          <dgm:chPref val="1"/>
        </dgm:presLayoutVars>
      </dgm:prSet>
      <dgm:spPr/>
    </dgm:pt>
  </dgm:ptLst>
  <dgm:cxnLst>
    <dgm:cxn modelId="{C4BC5B07-2C35-4718-89AF-0E145172BEC3}" srcId="{4D603C56-858D-4C21-BC38-43A419523A45}" destId="{0B8E455C-D140-4ECB-ABB2-37F490729288}" srcOrd="1" destOrd="0" parTransId="{FBCC028B-0F32-49CA-9453-1C535DBBC6DA}" sibTransId="{DF4EDFB3-2F62-4E57-9344-2690DF791944}"/>
    <dgm:cxn modelId="{12B1AE23-6921-4F7D-AF89-B520BE2CBFBD}" srcId="{4D603C56-858D-4C21-BC38-43A419523A45}" destId="{E2D2A9DF-CCE0-41DC-99EC-CBA47647E5AF}" srcOrd="0" destOrd="0" parTransId="{45B5CCDA-66E0-4711-92C4-13C2C98B6C9F}" sibTransId="{34A4FFFC-70C4-4FD6-B00E-A153DEA7AB28}"/>
    <dgm:cxn modelId="{8F203963-5B21-42F9-921D-C689112A458E}" type="presOf" srcId="{0B8E455C-D140-4ECB-ABB2-37F490729288}" destId="{B76DE95E-AA23-4789-960E-DBEA04FA15A9}" srcOrd="0" destOrd="0" presId="urn:microsoft.com/office/officeart/2018/5/layout/IconCircleLabelList"/>
    <dgm:cxn modelId="{F6E33246-B687-4903-B185-14FEBA569EEF}" type="presOf" srcId="{E2D2A9DF-CCE0-41DC-99EC-CBA47647E5AF}" destId="{92061A62-BDCA-403E-9881-B99F6A16E5F7}" srcOrd="0" destOrd="0" presId="urn:microsoft.com/office/officeart/2018/5/layout/IconCircleLabelList"/>
    <dgm:cxn modelId="{65F6C574-FA1D-4D6F-98FC-F561AB51D0DE}" type="presOf" srcId="{4D603C56-858D-4C21-BC38-43A419523A45}" destId="{C5A8CF93-C343-4770-90D1-505893F35082}" srcOrd="0" destOrd="0" presId="urn:microsoft.com/office/officeart/2018/5/layout/IconCircleLabelList"/>
    <dgm:cxn modelId="{00D75543-292C-4F16-948B-62D37DC88664}" type="presParOf" srcId="{C5A8CF93-C343-4770-90D1-505893F35082}" destId="{9CB018AB-A16F-430A-AE9A-68C3FDC6703F}" srcOrd="0" destOrd="0" presId="urn:microsoft.com/office/officeart/2018/5/layout/IconCircleLabelList"/>
    <dgm:cxn modelId="{824315C5-A2A2-4750-80B4-03E7F3DDAF2B}" type="presParOf" srcId="{9CB018AB-A16F-430A-AE9A-68C3FDC6703F}" destId="{8449D1C4-18A7-447D-BC38-3734F4B4E439}" srcOrd="0" destOrd="0" presId="urn:microsoft.com/office/officeart/2018/5/layout/IconCircleLabelList"/>
    <dgm:cxn modelId="{6DDF5F62-E089-4CDC-BDDE-92C7142C1DB6}" type="presParOf" srcId="{9CB018AB-A16F-430A-AE9A-68C3FDC6703F}" destId="{2BADF53B-11FB-46BB-AD55-D12B15CAF522}" srcOrd="1" destOrd="0" presId="urn:microsoft.com/office/officeart/2018/5/layout/IconCircleLabelList"/>
    <dgm:cxn modelId="{BF43375C-D44D-4B4F-9501-23EEC441F233}" type="presParOf" srcId="{9CB018AB-A16F-430A-AE9A-68C3FDC6703F}" destId="{0555591B-EC45-467E-A3CF-EA6854C238AD}" srcOrd="2" destOrd="0" presId="urn:microsoft.com/office/officeart/2018/5/layout/IconCircleLabelList"/>
    <dgm:cxn modelId="{B7A80A83-A756-4FA1-ACEC-C0B22A2D265C}" type="presParOf" srcId="{9CB018AB-A16F-430A-AE9A-68C3FDC6703F}" destId="{92061A62-BDCA-403E-9881-B99F6A16E5F7}" srcOrd="3" destOrd="0" presId="urn:microsoft.com/office/officeart/2018/5/layout/IconCircleLabelList"/>
    <dgm:cxn modelId="{ECF19927-81C0-43DC-BB1E-CCFDEC9E5D21}" type="presParOf" srcId="{C5A8CF93-C343-4770-90D1-505893F35082}" destId="{9EBF07D4-4206-4BA9-82FE-6C4684BF0F9F}" srcOrd="1" destOrd="0" presId="urn:microsoft.com/office/officeart/2018/5/layout/IconCircleLabelList"/>
    <dgm:cxn modelId="{F7593F8E-BD68-42E2-A321-AE687FDC6432}" type="presParOf" srcId="{C5A8CF93-C343-4770-90D1-505893F35082}" destId="{C35E5169-D391-49A0-A164-581EB24BF941}" srcOrd="2" destOrd="0" presId="urn:microsoft.com/office/officeart/2018/5/layout/IconCircleLabelList"/>
    <dgm:cxn modelId="{170925C8-2813-4FD7-A204-78F185BDFECB}" type="presParOf" srcId="{C35E5169-D391-49A0-A164-581EB24BF941}" destId="{D07BC586-A2D1-41DB-B343-11AB0B6D1DB7}" srcOrd="0" destOrd="0" presId="urn:microsoft.com/office/officeart/2018/5/layout/IconCircleLabelList"/>
    <dgm:cxn modelId="{31F19330-9A05-49A8-B5E1-7BD137ED598C}" type="presParOf" srcId="{C35E5169-D391-49A0-A164-581EB24BF941}" destId="{77E989EF-39D2-4606-BF57-2244E94E57EF}" srcOrd="1" destOrd="0" presId="urn:microsoft.com/office/officeart/2018/5/layout/IconCircleLabelList"/>
    <dgm:cxn modelId="{FCD5E105-F2EF-436E-8332-A350A5CC75DD}" type="presParOf" srcId="{C35E5169-D391-49A0-A164-581EB24BF941}" destId="{DFBF3DBD-8B21-4586-8AA9-867E91D0226C}" srcOrd="2" destOrd="0" presId="urn:microsoft.com/office/officeart/2018/5/layout/IconCircleLabelList"/>
    <dgm:cxn modelId="{F74BC531-4105-47D5-A3B6-9FE78DCEEF42}" type="presParOf" srcId="{C35E5169-D391-49A0-A164-581EB24BF941}" destId="{B76DE95E-AA23-4789-960E-DBEA04FA15A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2971FC-57A9-4076-ABB4-F4DDC157C65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3755FC3-2AF7-48C9-AD6D-F39CC30241F6}">
      <dgm:prSet/>
      <dgm:spPr/>
      <dgm:t>
        <a:bodyPr/>
        <a:lstStyle/>
        <a:p>
          <a:r>
            <a:rPr lang="en-US" b="0" i="0"/>
            <a:t>Scrapy is an open-source web crawling framework for Python, designed for scraping and extracting data from websites.</a:t>
          </a:r>
          <a:endParaRPr lang="en-US"/>
        </a:p>
      </dgm:t>
    </dgm:pt>
    <dgm:pt modelId="{059F95A7-CBB3-4128-B104-DDEB1AD8D3C1}" type="parTrans" cxnId="{C9405047-8D96-4880-B744-8480DABEE4DA}">
      <dgm:prSet/>
      <dgm:spPr/>
      <dgm:t>
        <a:bodyPr/>
        <a:lstStyle/>
        <a:p>
          <a:endParaRPr lang="en-US"/>
        </a:p>
      </dgm:t>
    </dgm:pt>
    <dgm:pt modelId="{4EE3344E-BCC3-4132-AB71-E62C8AFFCB6A}" type="sibTrans" cxnId="{C9405047-8D96-4880-B744-8480DABEE4DA}">
      <dgm:prSet/>
      <dgm:spPr/>
      <dgm:t>
        <a:bodyPr/>
        <a:lstStyle/>
        <a:p>
          <a:endParaRPr lang="en-US"/>
        </a:p>
      </dgm:t>
    </dgm:pt>
    <dgm:pt modelId="{21F0E511-95BA-4B78-8086-FB3C54681D70}">
      <dgm:prSet/>
      <dgm:spPr/>
      <dgm:t>
        <a:bodyPr/>
        <a:lstStyle/>
        <a:p>
          <a:r>
            <a:rPr lang="en-US" b="0" i="0"/>
            <a:t>It is used for large-scale web scraping tasks that require a powerful and versatile solution to handle complex data extraction.</a:t>
          </a:r>
          <a:endParaRPr lang="en-US"/>
        </a:p>
      </dgm:t>
    </dgm:pt>
    <dgm:pt modelId="{E1E12EF7-4683-4B8D-AE09-0E2A217FDF6A}" type="parTrans" cxnId="{469D4FEF-80F1-4DCE-859E-46B36057E5E8}">
      <dgm:prSet/>
      <dgm:spPr/>
      <dgm:t>
        <a:bodyPr/>
        <a:lstStyle/>
        <a:p>
          <a:endParaRPr lang="en-US"/>
        </a:p>
      </dgm:t>
    </dgm:pt>
    <dgm:pt modelId="{27AB50D1-F884-4C42-980E-ED64AD99ACCB}" type="sibTrans" cxnId="{469D4FEF-80F1-4DCE-859E-46B36057E5E8}">
      <dgm:prSet/>
      <dgm:spPr/>
      <dgm:t>
        <a:bodyPr/>
        <a:lstStyle/>
        <a:p>
          <a:endParaRPr lang="en-US"/>
        </a:p>
      </dgm:t>
    </dgm:pt>
    <dgm:pt modelId="{CA6EC204-1AF6-45B3-92F7-09C669D7CC24}">
      <dgm:prSet/>
      <dgm:spPr/>
      <dgm:t>
        <a:bodyPr/>
        <a:lstStyle/>
        <a:p>
          <a:r>
            <a:rPr lang="en-US" b="0" i="0"/>
            <a:t>Scrapy provides built-in support for data extraction, handling requests, and processing, ideal for building scalable web spiders.</a:t>
          </a:r>
          <a:endParaRPr lang="en-US"/>
        </a:p>
      </dgm:t>
    </dgm:pt>
    <dgm:pt modelId="{2443D21B-CA20-4549-8165-9D2FC679CB78}" type="parTrans" cxnId="{AD040CAC-B54F-4FA6-8E7B-E4C740E4051B}">
      <dgm:prSet/>
      <dgm:spPr/>
      <dgm:t>
        <a:bodyPr/>
        <a:lstStyle/>
        <a:p>
          <a:endParaRPr lang="en-US"/>
        </a:p>
      </dgm:t>
    </dgm:pt>
    <dgm:pt modelId="{05944F0A-16F9-46D5-A090-0AF00E3B5E11}" type="sibTrans" cxnId="{AD040CAC-B54F-4FA6-8E7B-E4C740E4051B}">
      <dgm:prSet/>
      <dgm:spPr/>
      <dgm:t>
        <a:bodyPr/>
        <a:lstStyle/>
        <a:p>
          <a:endParaRPr lang="en-US"/>
        </a:p>
      </dgm:t>
    </dgm:pt>
    <dgm:pt modelId="{31079286-EFCE-4767-9AAE-E1F9D2DC921C}">
      <dgm:prSet/>
      <dgm:spPr/>
      <dgm:t>
        <a:bodyPr/>
        <a:lstStyle/>
        <a:p>
          <a:r>
            <a:rPr lang="en-US" b="0" i="0"/>
            <a:t>It has a steeper learning curve and can be too complex for simple scraping tasks, with overkill features for small projects.</a:t>
          </a:r>
          <a:endParaRPr lang="en-US"/>
        </a:p>
      </dgm:t>
    </dgm:pt>
    <dgm:pt modelId="{8D235298-B458-4199-91E6-69F4A13F0BFF}" type="parTrans" cxnId="{6C29ACE1-45F9-4722-B673-41A350E2B810}">
      <dgm:prSet/>
      <dgm:spPr/>
      <dgm:t>
        <a:bodyPr/>
        <a:lstStyle/>
        <a:p>
          <a:endParaRPr lang="en-US"/>
        </a:p>
      </dgm:t>
    </dgm:pt>
    <dgm:pt modelId="{46C22B07-3FA6-45FD-A936-91F94CD1E5EC}" type="sibTrans" cxnId="{6C29ACE1-45F9-4722-B673-41A350E2B810}">
      <dgm:prSet/>
      <dgm:spPr/>
      <dgm:t>
        <a:bodyPr/>
        <a:lstStyle/>
        <a:p>
          <a:endParaRPr lang="en-US"/>
        </a:p>
      </dgm:t>
    </dgm:pt>
    <dgm:pt modelId="{2CFC3E77-5B6A-4807-B70D-8569E76AF5CA}" type="pres">
      <dgm:prSet presAssocID="{3B2971FC-57A9-4076-ABB4-F4DDC157C654}" presName="root" presStyleCnt="0">
        <dgm:presLayoutVars>
          <dgm:dir/>
          <dgm:resizeHandles val="exact"/>
        </dgm:presLayoutVars>
      </dgm:prSet>
      <dgm:spPr/>
    </dgm:pt>
    <dgm:pt modelId="{9D0A19EF-857D-4DCC-8088-14328436C786}" type="pres">
      <dgm:prSet presAssocID="{63755FC3-2AF7-48C9-AD6D-F39CC30241F6}" presName="compNode" presStyleCnt="0"/>
      <dgm:spPr/>
    </dgm:pt>
    <dgm:pt modelId="{DDAA2173-A9F6-45F8-9119-0EE7545E0817}" type="pres">
      <dgm:prSet presAssocID="{63755FC3-2AF7-48C9-AD6D-F39CC30241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71465DCC-5C07-4F0E-8242-E14601B8D79E}" type="pres">
      <dgm:prSet presAssocID="{63755FC3-2AF7-48C9-AD6D-F39CC30241F6}" presName="spaceRect" presStyleCnt="0"/>
      <dgm:spPr/>
    </dgm:pt>
    <dgm:pt modelId="{D8D4068A-DDA5-4D54-97FE-6BF4641C76CC}" type="pres">
      <dgm:prSet presAssocID="{63755FC3-2AF7-48C9-AD6D-F39CC30241F6}" presName="textRect" presStyleLbl="revTx" presStyleIdx="0" presStyleCnt="4">
        <dgm:presLayoutVars>
          <dgm:chMax val="1"/>
          <dgm:chPref val="1"/>
        </dgm:presLayoutVars>
      </dgm:prSet>
      <dgm:spPr/>
    </dgm:pt>
    <dgm:pt modelId="{5F920F52-CF72-4D0C-B2EA-AF5881887FB7}" type="pres">
      <dgm:prSet presAssocID="{4EE3344E-BCC3-4132-AB71-E62C8AFFCB6A}" presName="sibTrans" presStyleCnt="0"/>
      <dgm:spPr/>
    </dgm:pt>
    <dgm:pt modelId="{DAA9B2D9-0C50-4D9F-A256-6C39A7093519}" type="pres">
      <dgm:prSet presAssocID="{21F0E511-95BA-4B78-8086-FB3C54681D70}" presName="compNode" presStyleCnt="0"/>
      <dgm:spPr/>
    </dgm:pt>
    <dgm:pt modelId="{04E04DFF-4A3F-490D-BEAE-4028F2002491}" type="pres">
      <dgm:prSet presAssocID="{21F0E511-95BA-4B78-8086-FB3C54681D7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ng Tools"/>
        </a:ext>
      </dgm:extLst>
    </dgm:pt>
    <dgm:pt modelId="{5C272388-8A6F-45D8-BCE9-91A3A80C59F2}" type="pres">
      <dgm:prSet presAssocID="{21F0E511-95BA-4B78-8086-FB3C54681D70}" presName="spaceRect" presStyleCnt="0"/>
      <dgm:spPr/>
    </dgm:pt>
    <dgm:pt modelId="{9F63B3E9-AA15-40E1-8A7D-59A4D0A8F8AE}" type="pres">
      <dgm:prSet presAssocID="{21F0E511-95BA-4B78-8086-FB3C54681D70}" presName="textRect" presStyleLbl="revTx" presStyleIdx="1" presStyleCnt="4">
        <dgm:presLayoutVars>
          <dgm:chMax val="1"/>
          <dgm:chPref val="1"/>
        </dgm:presLayoutVars>
      </dgm:prSet>
      <dgm:spPr/>
    </dgm:pt>
    <dgm:pt modelId="{DFBF5970-4073-4285-A091-4C52D76B2DF5}" type="pres">
      <dgm:prSet presAssocID="{27AB50D1-F884-4C42-980E-ED64AD99ACCB}" presName="sibTrans" presStyleCnt="0"/>
      <dgm:spPr/>
    </dgm:pt>
    <dgm:pt modelId="{9FE6A059-8565-44B6-8BF9-50EBCFA9D0D8}" type="pres">
      <dgm:prSet presAssocID="{CA6EC204-1AF6-45B3-92F7-09C669D7CC24}" presName="compNode" presStyleCnt="0"/>
      <dgm:spPr/>
    </dgm:pt>
    <dgm:pt modelId="{914DFA08-3610-42FF-B8E4-69D3876A8562}" type="pres">
      <dgm:prSet presAssocID="{CA6EC204-1AF6-45B3-92F7-09C669D7CC2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bweb"/>
        </a:ext>
      </dgm:extLst>
    </dgm:pt>
    <dgm:pt modelId="{D9FCDD48-82CE-43D4-9BCC-243A11AE649A}" type="pres">
      <dgm:prSet presAssocID="{CA6EC204-1AF6-45B3-92F7-09C669D7CC24}" presName="spaceRect" presStyleCnt="0"/>
      <dgm:spPr/>
    </dgm:pt>
    <dgm:pt modelId="{9AFB9DC8-0AEA-4419-AA6D-52F2E79BF05B}" type="pres">
      <dgm:prSet presAssocID="{CA6EC204-1AF6-45B3-92F7-09C669D7CC24}" presName="textRect" presStyleLbl="revTx" presStyleIdx="2" presStyleCnt="4">
        <dgm:presLayoutVars>
          <dgm:chMax val="1"/>
          <dgm:chPref val="1"/>
        </dgm:presLayoutVars>
      </dgm:prSet>
      <dgm:spPr/>
    </dgm:pt>
    <dgm:pt modelId="{0EBA5DC8-E04F-4B35-A352-9A679B50E5BB}" type="pres">
      <dgm:prSet presAssocID="{05944F0A-16F9-46D5-A090-0AF00E3B5E11}" presName="sibTrans" presStyleCnt="0"/>
      <dgm:spPr/>
    </dgm:pt>
    <dgm:pt modelId="{6E140292-E1AE-4B12-BD10-E5C359EC592F}" type="pres">
      <dgm:prSet presAssocID="{31079286-EFCE-4767-9AAE-E1F9D2DC921C}" presName="compNode" presStyleCnt="0"/>
      <dgm:spPr/>
    </dgm:pt>
    <dgm:pt modelId="{21628898-16C6-4686-999C-0C9D66BFE1F6}" type="pres">
      <dgm:prSet presAssocID="{31079286-EFCE-4767-9AAE-E1F9D2DC92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dge scene"/>
        </a:ext>
      </dgm:extLst>
    </dgm:pt>
    <dgm:pt modelId="{C11EE76B-0EB4-408F-B737-134DE2B1EAF6}" type="pres">
      <dgm:prSet presAssocID="{31079286-EFCE-4767-9AAE-E1F9D2DC921C}" presName="spaceRect" presStyleCnt="0"/>
      <dgm:spPr/>
    </dgm:pt>
    <dgm:pt modelId="{FDAE50EC-8C67-45D3-AFEF-F02762A01A64}" type="pres">
      <dgm:prSet presAssocID="{31079286-EFCE-4767-9AAE-E1F9D2DC921C}" presName="textRect" presStyleLbl="revTx" presStyleIdx="3" presStyleCnt="4">
        <dgm:presLayoutVars>
          <dgm:chMax val="1"/>
          <dgm:chPref val="1"/>
        </dgm:presLayoutVars>
      </dgm:prSet>
      <dgm:spPr/>
    </dgm:pt>
  </dgm:ptLst>
  <dgm:cxnLst>
    <dgm:cxn modelId="{1CF44523-DCDF-4F05-8049-3530445B11C1}" type="presOf" srcId="{31079286-EFCE-4767-9AAE-E1F9D2DC921C}" destId="{FDAE50EC-8C67-45D3-AFEF-F02762A01A64}" srcOrd="0" destOrd="0" presId="urn:microsoft.com/office/officeart/2018/2/layout/IconLabelList"/>
    <dgm:cxn modelId="{C9405047-8D96-4880-B744-8480DABEE4DA}" srcId="{3B2971FC-57A9-4076-ABB4-F4DDC157C654}" destId="{63755FC3-2AF7-48C9-AD6D-F39CC30241F6}" srcOrd="0" destOrd="0" parTransId="{059F95A7-CBB3-4128-B104-DDEB1AD8D3C1}" sibTransId="{4EE3344E-BCC3-4132-AB71-E62C8AFFCB6A}"/>
    <dgm:cxn modelId="{34F7344E-361B-4791-BB4D-BE6EB866D4F4}" type="presOf" srcId="{CA6EC204-1AF6-45B3-92F7-09C669D7CC24}" destId="{9AFB9DC8-0AEA-4419-AA6D-52F2E79BF05B}" srcOrd="0" destOrd="0" presId="urn:microsoft.com/office/officeart/2018/2/layout/IconLabelList"/>
    <dgm:cxn modelId="{AF131F51-77E5-40A5-90A0-0050385F3B60}" type="presOf" srcId="{63755FC3-2AF7-48C9-AD6D-F39CC30241F6}" destId="{D8D4068A-DDA5-4D54-97FE-6BF4641C76CC}" srcOrd="0" destOrd="0" presId="urn:microsoft.com/office/officeart/2018/2/layout/IconLabelList"/>
    <dgm:cxn modelId="{03C23B9A-72B1-4C5B-A39A-61E9176B3DBB}" type="presOf" srcId="{21F0E511-95BA-4B78-8086-FB3C54681D70}" destId="{9F63B3E9-AA15-40E1-8A7D-59A4D0A8F8AE}" srcOrd="0" destOrd="0" presId="urn:microsoft.com/office/officeart/2018/2/layout/IconLabelList"/>
    <dgm:cxn modelId="{A31E72A3-50DB-41CE-81E5-57C45F149A28}" type="presOf" srcId="{3B2971FC-57A9-4076-ABB4-F4DDC157C654}" destId="{2CFC3E77-5B6A-4807-B70D-8569E76AF5CA}" srcOrd="0" destOrd="0" presId="urn:microsoft.com/office/officeart/2018/2/layout/IconLabelList"/>
    <dgm:cxn modelId="{AD040CAC-B54F-4FA6-8E7B-E4C740E4051B}" srcId="{3B2971FC-57A9-4076-ABB4-F4DDC157C654}" destId="{CA6EC204-1AF6-45B3-92F7-09C669D7CC24}" srcOrd="2" destOrd="0" parTransId="{2443D21B-CA20-4549-8165-9D2FC679CB78}" sibTransId="{05944F0A-16F9-46D5-A090-0AF00E3B5E11}"/>
    <dgm:cxn modelId="{6C29ACE1-45F9-4722-B673-41A350E2B810}" srcId="{3B2971FC-57A9-4076-ABB4-F4DDC157C654}" destId="{31079286-EFCE-4767-9AAE-E1F9D2DC921C}" srcOrd="3" destOrd="0" parTransId="{8D235298-B458-4199-91E6-69F4A13F0BFF}" sibTransId="{46C22B07-3FA6-45FD-A936-91F94CD1E5EC}"/>
    <dgm:cxn modelId="{469D4FEF-80F1-4DCE-859E-46B36057E5E8}" srcId="{3B2971FC-57A9-4076-ABB4-F4DDC157C654}" destId="{21F0E511-95BA-4B78-8086-FB3C54681D70}" srcOrd="1" destOrd="0" parTransId="{E1E12EF7-4683-4B8D-AE09-0E2A217FDF6A}" sibTransId="{27AB50D1-F884-4C42-980E-ED64AD99ACCB}"/>
    <dgm:cxn modelId="{A6D5F26F-BF76-4152-A76C-C02E667A4B9D}" type="presParOf" srcId="{2CFC3E77-5B6A-4807-B70D-8569E76AF5CA}" destId="{9D0A19EF-857D-4DCC-8088-14328436C786}" srcOrd="0" destOrd="0" presId="urn:microsoft.com/office/officeart/2018/2/layout/IconLabelList"/>
    <dgm:cxn modelId="{27F34E10-317D-4D6E-8577-4F7793CA4974}" type="presParOf" srcId="{9D0A19EF-857D-4DCC-8088-14328436C786}" destId="{DDAA2173-A9F6-45F8-9119-0EE7545E0817}" srcOrd="0" destOrd="0" presId="urn:microsoft.com/office/officeart/2018/2/layout/IconLabelList"/>
    <dgm:cxn modelId="{E9BE3B97-759B-4BFF-86AC-C00D9711165B}" type="presParOf" srcId="{9D0A19EF-857D-4DCC-8088-14328436C786}" destId="{71465DCC-5C07-4F0E-8242-E14601B8D79E}" srcOrd="1" destOrd="0" presId="urn:microsoft.com/office/officeart/2018/2/layout/IconLabelList"/>
    <dgm:cxn modelId="{3F914D74-F9E3-43F8-ACC3-AE09BC53412B}" type="presParOf" srcId="{9D0A19EF-857D-4DCC-8088-14328436C786}" destId="{D8D4068A-DDA5-4D54-97FE-6BF4641C76CC}" srcOrd="2" destOrd="0" presId="urn:microsoft.com/office/officeart/2018/2/layout/IconLabelList"/>
    <dgm:cxn modelId="{2CEB7275-BE29-4D41-AECF-DAFDE688D988}" type="presParOf" srcId="{2CFC3E77-5B6A-4807-B70D-8569E76AF5CA}" destId="{5F920F52-CF72-4D0C-B2EA-AF5881887FB7}" srcOrd="1" destOrd="0" presId="urn:microsoft.com/office/officeart/2018/2/layout/IconLabelList"/>
    <dgm:cxn modelId="{30535C2D-5C8F-48E8-8B34-4BDA5EBDF48F}" type="presParOf" srcId="{2CFC3E77-5B6A-4807-B70D-8569E76AF5CA}" destId="{DAA9B2D9-0C50-4D9F-A256-6C39A7093519}" srcOrd="2" destOrd="0" presId="urn:microsoft.com/office/officeart/2018/2/layout/IconLabelList"/>
    <dgm:cxn modelId="{8A608F6E-AC76-44A8-BA26-A83DF3695DA7}" type="presParOf" srcId="{DAA9B2D9-0C50-4D9F-A256-6C39A7093519}" destId="{04E04DFF-4A3F-490D-BEAE-4028F2002491}" srcOrd="0" destOrd="0" presId="urn:microsoft.com/office/officeart/2018/2/layout/IconLabelList"/>
    <dgm:cxn modelId="{06DA39F8-3DE9-47CE-90D5-5322EAA0FC33}" type="presParOf" srcId="{DAA9B2D9-0C50-4D9F-A256-6C39A7093519}" destId="{5C272388-8A6F-45D8-BCE9-91A3A80C59F2}" srcOrd="1" destOrd="0" presId="urn:microsoft.com/office/officeart/2018/2/layout/IconLabelList"/>
    <dgm:cxn modelId="{F619EEBE-74D3-4427-975B-8BAEB95A3D75}" type="presParOf" srcId="{DAA9B2D9-0C50-4D9F-A256-6C39A7093519}" destId="{9F63B3E9-AA15-40E1-8A7D-59A4D0A8F8AE}" srcOrd="2" destOrd="0" presId="urn:microsoft.com/office/officeart/2018/2/layout/IconLabelList"/>
    <dgm:cxn modelId="{0DFAAFA9-1FFF-4C21-9998-A84E43F66B53}" type="presParOf" srcId="{2CFC3E77-5B6A-4807-B70D-8569E76AF5CA}" destId="{DFBF5970-4073-4285-A091-4C52D76B2DF5}" srcOrd="3" destOrd="0" presId="urn:microsoft.com/office/officeart/2018/2/layout/IconLabelList"/>
    <dgm:cxn modelId="{2B0915D8-0EC4-46A2-9BF8-B2F5CEAAE693}" type="presParOf" srcId="{2CFC3E77-5B6A-4807-B70D-8569E76AF5CA}" destId="{9FE6A059-8565-44B6-8BF9-50EBCFA9D0D8}" srcOrd="4" destOrd="0" presId="urn:microsoft.com/office/officeart/2018/2/layout/IconLabelList"/>
    <dgm:cxn modelId="{437F5860-F96F-4E03-9EB9-1CEC7EBF52A3}" type="presParOf" srcId="{9FE6A059-8565-44B6-8BF9-50EBCFA9D0D8}" destId="{914DFA08-3610-42FF-B8E4-69D3876A8562}" srcOrd="0" destOrd="0" presId="urn:microsoft.com/office/officeart/2018/2/layout/IconLabelList"/>
    <dgm:cxn modelId="{FAAC0AF5-8FC5-4C94-AA95-32D2851AC266}" type="presParOf" srcId="{9FE6A059-8565-44B6-8BF9-50EBCFA9D0D8}" destId="{D9FCDD48-82CE-43D4-9BCC-243A11AE649A}" srcOrd="1" destOrd="0" presId="urn:microsoft.com/office/officeart/2018/2/layout/IconLabelList"/>
    <dgm:cxn modelId="{58650913-E9EE-4C15-B0CA-BA857CA44B49}" type="presParOf" srcId="{9FE6A059-8565-44B6-8BF9-50EBCFA9D0D8}" destId="{9AFB9DC8-0AEA-4419-AA6D-52F2E79BF05B}" srcOrd="2" destOrd="0" presId="urn:microsoft.com/office/officeart/2018/2/layout/IconLabelList"/>
    <dgm:cxn modelId="{5C90FE9F-A29D-4072-A6AE-A93766405723}" type="presParOf" srcId="{2CFC3E77-5B6A-4807-B70D-8569E76AF5CA}" destId="{0EBA5DC8-E04F-4B35-A352-9A679B50E5BB}" srcOrd="5" destOrd="0" presId="urn:microsoft.com/office/officeart/2018/2/layout/IconLabelList"/>
    <dgm:cxn modelId="{DDCEFCE7-804F-44C4-B6D3-5F2CF01FDE72}" type="presParOf" srcId="{2CFC3E77-5B6A-4807-B70D-8569E76AF5CA}" destId="{6E140292-E1AE-4B12-BD10-E5C359EC592F}" srcOrd="6" destOrd="0" presId="urn:microsoft.com/office/officeart/2018/2/layout/IconLabelList"/>
    <dgm:cxn modelId="{46FE40F6-D93E-4EE8-9326-524765FC4272}" type="presParOf" srcId="{6E140292-E1AE-4B12-BD10-E5C359EC592F}" destId="{21628898-16C6-4686-999C-0C9D66BFE1F6}" srcOrd="0" destOrd="0" presId="urn:microsoft.com/office/officeart/2018/2/layout/IconLabelList"/>
    <dgm:cxn modelId="{979F40FD-6F4B-4D9F-B356-3DCEA134782D}" type="presParOf" srcId="{6E140292-E1AE-4B12-BD10-E5C359EC592F}" destId="{C11EE76B-0EB4-408F-B737-134DE2B1EAF6}" srcOrd="1" destOrd="0" presId="urn:microsoft.com/office/officeart/2018/2/layout/IconLabelList"/>
    <dgm:cxn modelId="{FD2B4996-CAE5-4062-AF7F-B5A47FBB999D}" type="presParOf" srcId="{6E140292-E1AE-4B12-BD10-E5C359EC592F}" destId="{FDAE50EC-8C67-45D3-AFEF-F02762A01A6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B09625-C15C-4B1B-ADFD-60A5553C925B}">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F323FF-E42A-4530-A1D6-A80F0050CFB2}">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Web scraping is the technique of automatically extracting data from websites. </a:t>
          </a:r>
          <a:endParaRPr lang="en-US" sz="3600" kern="1200"/>
        </a:p>
      </dsp:txBody>
      <dsp:txXfrm>
        <a:off x="608661" y="692298"/>
        <a:ext cx="4508047" cy="2799040"/>
      </dsp:txXfrm>
    </dsp:sp>
    <dsp:sp modelId="{004BBE0A-7E1A-4C7D-A676-2A2DBB043DE8}">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3E5D0-808B-4D92-866F-7103468A8438}">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i="0" kern="1200" dirty="0"/>
            <a:t>Saving time and effort</a:t>
          </a:r>
          <a:r>
            <a:rPr lang="en-US" sz="3600" b="0" i="0" kern="1200" dirty="0"/>
            <a:t> on manual data collection</a:t>
          </a:r>
          <a:endParaRPr lang="en-US" sz="3600" kern="1200" dirty="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9D1C4-18A7-447D-BC38-3734F4B4E439}">
      <dsp:nvSpPr>
        <dsp:cNvPr id="0" name=""/>
        <dsp:cNvSpPr/>
      </dsp:nvSpPr>
      <dsp:spPr>
        <a:xfrm>
          <a:off x="2250914" y="3097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ADF53B-11FB-46BB-AD55-D12B15CAF522}">
      <dsp:nvSpPr>
        <dsp:cNvPr id="0" name=""/>
        <dsp:cNvSpPr/>
      </dsp:nvSpPr>
      <dsp:spPr>
        <a:xfrm>
          <a:off x="2718914" y="49897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061A62-BDCA-403E-9881-B99F6A16E5F7}">
      <dsp:nvSpPr>
        <dsp:cNvPr id="0" name=""/>
        <dsp:cNvSpPr/>
      </dsp:nvSpPr>
      <dsp:spPr>
        <a:xfrm>
          <a:off x="1548914" y="2910972"/>
          <a:ext cx="3600000" cy="125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b="1" i="0" kern="1200" dirty="0"/>
            <a:t>Beautiful Soup</a:t>
          </a:r>
        </a:p>
        <a:p>
          <a:pPr marL="0" lvl="0" indent="0" algn="ctr" defTabSz="1422400">
            <a:lnSpc>
              <a:spcPct val="90000"/>
            </a:lnSpc>
            <a:spcBef>
              <a:spcPct val="0"/>
            </a:spcBef>
            <a:spcAft>
              <a:spcPct val="35000"/>
            </a:spcAft>
            <a:buNone/>
            <a:defRPr cap="all"/>
          </a:pPr>
          <a:r>
            <a:rPr lang="en-US" sz="1400" b="0" i="1" kern="1200" cap="none" dirty="0"/>
            <a:t>pip install beautifulsoup4</a:t>
          </a:r>
        </a:p>
        <a:p>
          <a:pPr marL="0" lvl="0" indent="0" algn="ctr" defTabSz="1422400">
            <a:lnSpc>
              <a:spcPct val="90000"/>
            </a:lnSpc>
            <a:spcBef>
              <a:spcPct val="0"/>
            </a:spcBef>
            <a:spcAft>
              <a:spcPct val="35000"/>
            </a:spcAft>
            <a:buNone/>
            <a:defRPr cap="all"/>
          </a:pPr>
          <a:endParaRPr lang="en-US" sz="1300" kern="1200" dirty="0"/>
        </a:p>
      </dsp:txBody>
      <dsp:txXfrm>
        <a:off x="1548914" y="2910972"/>
        <a:ext cx="3600000" cy="1250859"/>
      </dsp:txXfrm>
    </dsp:sp>
    <dsp:sp modelId="{D07BC586-A2D1-41DB-B343-11AB0B6D1DB7}">
      <dsp:nvSpPr>
        <dsp:cNvPr id="0" name=""/>
        <dsp:cNvSpPr/>
      </dsp:nvSpPr>
      <dsp:spPr>
        <a:xfrm>
          <a:off x="6480914" y="3097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989EF-39D2-4606-BF57-2244E94E57EF}">
      <dsp:nvSpPr>
        <dsp:cNvPr id="0" name=""/>
        <dsp:cNvSpPr/>
      </dsp:nvSpPr>
      <dsp:spPr>
        <a:xfrm>
          <a:off x="6948914" y="49897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6DE95E-AA23-4789-960E-DBEA04FA15A9}">
      <dsp:nvSpPr>
        <dsp:cNvPr id="0" name=""/>
        <dsp:cNvSpPr/>
      </dsp:nvSpPr>
      <dsp:spPr>
        <a:xfrm>
          <a:off x="5778914" y="2910972"/>
          <a:ext cx="3600000" cy="125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b="1" i="0" kern="1200" dirty="0"/>
            <a:t>Selenium</a:t>
          </a:r>
        </a:p>
        <a:p>
          <a:pPr marL="0" lvl="0" indent="0" algn="ctr" defTabSz="1422400">
            <a:lnSpc>
              <a:spcPct val="90000"/>
            </a:lnSpc>
            <a:spcBef>
              <a:spcPct val="0"/>
            </a:spcBef>
            <a:spcAft>
              <a:spcPct val="35000"/>
            </a:spcAft>
            <a:buNone/>
            <a:defRPr cap="all"/>
          </a:pPr>
          <a:r>
            <a:rPr lang="en-US" sz="1800" b="0" i="1" kern="1200" cap="none" dirty="0"/>
            <a:t>pip install selenium</a:t>
          </a:r>
        </a:p>
        <a:p>
          <a:pPr marL="0" lvl="0" indent="0" algn="ctr" defTabSz="1422400">
            <a:lnSpc>
              <a:spcPct val="90000"/>
            </a:lnSpc>
            <a:spcBef>
              <a:spcPct val="0"/>
            </a:spcBef>
            <a:spcAft>
              <a:spcPct val="35000"/>
            </a:spcAft>
            <a:buNone/>
            <a:defRPr cap="all"/>
          </a:pPr>
          <a:endParaRPr lang="en-US" sz="2000" kern="1200" dirty="0"/>
        </a:p>
      </dsp:txBody>
      <dsp:txXfrm>
        <a:off x="5778914" y="2910972"/>
        <a:ext cx="3600000" cy="12508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A2173-A9F6-45F8-9119-0EE7545E0817}">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D4068A-DDA5-4D54-97FE-6BF4641C76CC}">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Scrapy is an open-source web crawling framework for Python, designed for scraping and extracting data from websites.</a:t>
          </a:r>
          <a:endParaRPr lang="en-US" sz="1200" kern="1200"/>
        </a:p>
      </dsp:txBody>
      <dsp:txXfrm>
        <a:off x="100682" y="2427484"/>
        <a:ext cx="2370489" cy="720000"/>
      </dsp:txXfrm>
    </dsp:sp>
    <dsp:sp modelId="{04E04DFF-4A3F-490D-BEAE-4028F2002491}">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63B3E9-AA15-40E1-8A7D-59A4D0A8F8AE}">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It is used for large-scale web scraping tasks that require a powerful and versatile solution to handle complex data extraction.</a:t>
          </a:r>
          <a:endParaRPr lang="en-US" sz="1200" kern="1200"/>
        </a:p>
      </dsp:txBody>
      <dsp:txXfrm>
        <a:off x="2886007" y="2427484"/>
        <a:ext cx="2370489" cy="720000"/>
      </dsp:txXfrm>
    </dsp:sp>
    <dsp:sp modelId="{914DFA08-3610-42FF-B8E4-69D3876A8562}">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FB9DC8-0AEA-4419-AA6D-52F2E79BF05B}">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Scrapy provides built-in support for data extraction, handling requests, and processing, ideal for building scalable web spiders.</a:t>
          </a:r>
          <a:endParaRPr lang="en-US" sz="1200" kern="1200"/>
        </a:p>
      </dsp:txBody>
      <dsp:txXfrm>
        <a:off x="5671332" y="2427484"/>
        <a:ext cx="2370489" cy="720000"/>
      </dsp:txXfrm>
    </dsp:sp>
    <dsp:sp modelId="{21628898-16C6-4686-999C-0C9D66BFE1F6}">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AE50EC-8C67-45D3-AFEF-F02762A01A64}">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It has a steeper learning curve and can be too complex for simple scraping tasks, with overkill features for small projects.</a:t>
          </a:r>
          <a:endParaRPr lang="en-US" sz="12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24DB-6E78-E2BC-2DBB-17CD2E2EE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726608-B5B5-1E70-1336-FA969CB32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5D86DA-6DD0-E83F-E67E-D1407FD726FC}"/>
              </a:ext>
            </a:extLst>
          </p:cNvPr>
          <p:cNvSpPr>
            <a:spLocks noGrp="1"/>
          </p:cNvSpPr>
          <p:nvPr>
            <p:ph type="dt" sz="half" idx="10"/>
          </p:nvPr>
        </p:nvSpPr>
        <p:spPr/>
        <p:txBody>
          <a:bodyPr/>
          <a:lstStyle/>
          <a:p>
            <a:fld id="{61008CB6-BBDA-41BE-AF9A-1B75EC6BAF04}" type="datetimeFigureOut">
              <a:rPr lang="en-US" smtClean="0"/>
              <a:t>29-Mar-24</a:t>
            </a:fld>
            <a:endParaRPr lang="en-US"/>
          </a:p>
        </p:txBody>
      </p:sp>
      <p:sp>
        <p:nvSpPr>
          <p:cNvPr id="5" name="Footer Placeholder 4">
            <a:extLst>
              <a:ext uri="{FF2B5EF4-FFF2-40B4-BE49-F238E27FC236}">
                <a16:creationId xmlns:a16="http://schemas.microsoft.com/office/drawing/2014/main" id="{90C51E63-1E54-8FB8-DED8-5B73992FF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071B6-AFDE-0088-6F69-6101A7EFF821}"/>
              </a:ext>
            </a:extLst>
          </p:cNvPr>
          <p:cNvSpPr>
            <a:spLocks noGrp="1"/>
          </p:cNvSpPr>
          <p:nvPr>
            <p:ph type="sldNum" sz="quarter" idx="12"/>
          </p:nvPr>
        </p:nvSpPr>
        <p:spPr/>
        <p:txBody>
          <a:bodyPr/>
          <a:lstStyle/>
          <a:p>
            <a:fld id="{7C0C7FF1-5FCA-448C-9F8D-69AFBE9CCB86}" type="slidenum">
              <a:rPr lang="en-US" smtClean="0"/>
              <a:t>‹#›</a:t>
            </a:fld>
            <a:endParaRPr lang="en-US"/>
          </a:p>
        </p:txBody>
      </p:sp>
    </p:spTree>
    <p:extLst>
      <p:ext uri="{BB962C8B-B14F-4D97-AF65-F5344CB8AC3E}">
        <p14:creationId xmlns:p14="http://schemas.microsoft.com/office/powerpoint/2010/main" val="385807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780C-E10D-1544-86CA-69994EA12C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976AB2-7580-C236-5BA2-D546C37AA9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EB3F1-BECC-F154-5DE6-B4CB34B5AA58}"/>
              </a:ext>
            </a:extLst>
          </p:cNvPr>
          <p:cNvSpPr>
            <a:spLocks noGrp="1"/>
          </p:cNvSpPr>
          <p:nvPr>
            <p:ph type="dt" sz="half" idx="10"/>
          </p:nvPr>
        </p:nvSpPr>
        <p:spPr/>
        <p:txBody>
          <a:bodyPr/>
          <a:lstStyle/>
          <a:p>
            <a:fld id="{61008CB6-BBDA-41BE-AF9A-1B75EC6BAF04}" type="datetimeFigureOut">
              <a:rPr lang="en-US" smtClean="0"/>
              <a:t>29-Mar-24</a:t>
            </a:fld>
            <a:endParaRPr lang="en-US"/>
          </a:p>
        </p:txBody>
      </p:sp>
      <p:sp>
        <p:nvSpPr>
          <p:cNvPr id="5" name="Footer Placeholder 4">
            <a:extLst>
              <a:ext uri="{FF2B5EF4-FFF2-40B4-BE49-F238E27FC236}">
                <a16:creationId xmlns:a16="http://schemas.microsoft.com/office/drawing/2014/main" id="{C415B046-0088-8F1B-9C56-6E5B91078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1285C-F310-6666-D31B-390EF2927DF5}"/>
              </a:ext>
            </a:extLst>
          </p:cNvPr>
          <p:cNvSpPr>
            <a:spLocks noGrp="1"/>
          </p:cNvSpPr>
          <p:nvPr>
            <p:ph type="sldNum" sz="quarter" idx="12"/>
          </p:nvPr>
        </p:nvSpPr>
        <p:spPr/>
        <p:txBody>
          <a:bodyPr/>
          <a:lstStyle/>
          <a:p>
            <a:fld id="{7C0C7FF1-5FCA-448C-9F8D-69AFBE9CCB86}" type="slidenum">
              <a:rPr lang="en-US" smtClean="0"/>
              <a:t>‹#›</a:t>
            </a:fld>
            <a:endParaRPr lang="en-US"/>
          </a:p>
        </p:txBody>
      </p:sp>
    </p:spTree>
    <p:extLst>
      <p:ext uri="{BB962C8B-B14F-4D97-AF65-F5344CB8AC3E}">
        <p14:creationId xmlns:p14="http://schemas.microsoft.com/office/powerpoint/2010/main" val="264837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4AC4D3-A060-692C-4861-AFA95AE95A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86C361-39E0-8423-B99B-161FE7AED2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75EE3-28DB-4BEC-B311-39E29C85A92C}"/>
              </a:ext>
            </a:extLst>
          </p:cNvPr>
          <p:cNvSpPr>
            <a:spLocks noGrp="1"/>
          </p:cNvSpPr>
          <p:nvPr>
            <p:ph type="dt" sz="half" idx="10"/>
          </p:nvPr>
        </p:nvSpPr>
        <p:spPr/>
        <p:txBody>
          <a:bodyPr/>
          <a:lstStyle/>
          <a:p>
            <a:fld id="{61008CB6-BBDA-41BE-AF9A-1B75EC6BAF04}" type="datetimeFigureOut">
              <a:rPr lang="en-US" smtClean="0"/>
              <a:t>29-Mar-24</a:t>
            </a:fld>
            <a:endParaRPr lang="en-US"/>
          </a:p>
        </p:txBody>
      </p:sp>
      <p:sp>
        <p:nvSpPr>
          <p:cNvPr id="5" name="Footer Placeholder 4">
            <a:extLst>
              <a:ext uri="{FF2B5EF4-FFF2-40B4-BE49-F238E27FC236}">
                <a16:creationId xmlns:a16="http://schemas.microsoft.com/office/drawing/2014/main" id="{9D5A821A-7CA4-0435-AB85-81634DBB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90BCB-6AD5-2EFA-FF41-C04BD546C338}"/>
              </a:ext>
            </a:extLst>
          </p:cNvPr>
          <p:cNvSpPr>
            <a:spLocks noGrp="1"/>
          </p:cNvSpPr>
          <p:nvPr>
            <p:ph type="sldNum" sz="quarter" idx="12"/>
          </p:nvPr>
        </p:nvSpPr>
        <p:spPr/>
        <p:txBody>
          <a:bodyPr/>
          <a:lstStyle/>
          <a:p>
            <a:fld id="{7C0C7FF1-5FCA-448C-9F8D-69AFBE9CCB86}" type="slidenum">
              <a:rPr lang="en-US" smtClean="0"/>
              <a:t>‹#›</a:t>
            </a:fld>
            <a:endParaRPr lang="en-US"/>
          </a:p>
        </p:txBody>
      </p:sp>
    </p:spTree>
    <p:extLst>
      <p:ext uri="{BB962C8B-B14F-4D97-AF65-F5344CB8AC3E}">
        <p14:creationId xmlns:p14="http://schemas.microsoft.com/office/powerpoint/2010/main" val="254145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ACEE-308D-338E-BAC7-6D8A65AB9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5BE993-6C24-4917-5D8E-0BB763B9EB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9E7B3-136A-7AA0-6079-26611303B61E}"/>
              </a:ext>
            </a:extLst>
          </p:cNvPr>
          <p:cNvSpPr>
            <a:spLocks noGrp="1"/>
          </p:cNvSpPr>
          <p:nvPr>
            <p:ph type="dt" sz="half" idx="10"/>
          </p:nvPr>
        </p:nvSpPr>
        <p:spPr/>
        <p:txBody>
          <a:bodyPr/>
          <a:lstStyle/>
          <a:p>
            <a:fld id="{61008CB6-BBDA-41BE-AF9A-1B75EC6BAF04}" type="datetimeFigureOut">
              <a:rPr lang="en-US" smtClean="0"/>
              <a:t>29-Mar-24</a:t>
            </a:fld>
            <a:endParaRPr lang="en-US"/>
          </a:p>
        </p:txBody>
      </p:sp>
      <p:sp>
        <p:nvSpPr>
          <p:cNvPr id="5" name="Footer Placeholder 4">
            <a:extLst>
              <a:ext uri="{FF2B5EF4-FFF2-40B4-BE49-F238E27FC236}">
                <a16:creationId xmlns:a16="http://schemas.microsoft.com/office/drawing/2014/main" id="{98A5A21D-EA26-7522-E624-A2F338A29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BF822-0A8E-D93F-13DD-3624CE5871F2}"/>
              </a:ext>
            </a:extLst>
          </p:cNvPr>
          <p:cNvSpPr>
            <a:spLocks noGrp="1"/>
          </p:cNvSpPr>
          <p:nvPr>
            <p:ph type="sldNum" sz="quarter" idx="12"/>
          </p:nvPr>
        </p:nvSpPr>
        <p:spPr/>
        <p:txBody>
          <a:bodyPr/>
          <a:lstStyle/>
          <a:p>
            <a:fld id="{7C0C7FF1-5FCA-448C-9F8D-69AFBE9CCB86}" type="slidenum">
              <a:rPr lang="en-US" smtClean="0"/>
              <a:t>‹#›</a:t>
            </a:fld>
            <a:endParaRPr lang="en-US"/>
          </a:p>
        </p:txBody>
      </p:sp>
    </p:spTree>
    <p:extLst>
      <p:ext uri="{BB962C8B-B14F-4D97-AF65-F5344CB8AC3E}">
        <p14:creationId xmlns:p14="http://schemas.microsoft.com/office/powerpoint/2010/main" val="80387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43E5-3156-378E-6394-882590ECCB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50041A-0F6D-B53F-F2AB-0F4058C486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17E94-BD76-5933-6D72-FBD5758EBBA5}"/>
              </a:ext>
            </a:extLst>
          </p:cNvPr>
          <p:cNvSpPr>
            <a:spLocks noGrp="1"/>
          </p:cNvSpPr>
          <p:nvPr>
            <p:ph type="dt" sz="half" idx="10"/>
          </p:nvPr>
        </p:nvSpPr>
        <p:spPr/>
        <p:txBody>
          <a:bodyPr/>
          <a:lstStyle/>
          <a:p>
            <a:fld id="{61008CB6-BBDA-41BE-AF9A-1B75EC6BAF04}" type="datetimeFigureOut">
              <a:rPr lang="en-US" smtClean="0"/>
              <a:t>29-Mar-24</a:t>
            </a:fld>
            <a:endParaRPr lang="en-US"/>
          </a:p>
        </p:txBody>
      </p:sp>
      <p:sp>
        <p:nvSpPr>
          <p:cNvPr id="5" name="Footer Placeholder 4">
            <a:extLst>
              <a:ext uri="{FF2B5EF4-FFF2-40B4-BE49-F238E27FC236}">
                <a16:creationId xmlns:a16="http://schemas.microsoft.com/office/drawing/2014/main" id="{34B3C37B-2566-5D86-1E48-7693E598A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D7287-5C70-4299-1389-C141B2443C68}"/>
              </a:ext>
            </a:extLst>
          </p:cNvPr>
          <p:cNvSpPr>
            <a:spLocks noGrp="1"/>
          </p:cNvSpPr>
          <p:nvPr>
            <p:ph type="sldNum" sz="quarter" idx="12"/>
          </p:nvPr>
        </p:nvSpPr>
        <p:spPr/>
        <p:txBody>
          <a:bodyPr/>
          <a:lstStyle/>
          <a:p>
            <a:fld id="{7C0C7FF1-5FCA-448C-9F8D-69AFBE9CCB86}" type="slidenum">
              <a:rPr lang="en-US" smtClean="0"/>
              <a:t>‹#›</a:t>
            </a:fld>
            <a:endParaRPr lang="en-US"/>
          </a:p>
        </p:txBody>
      </p:sp>
    </p:spTree>
    <p:extLst>
      <p:ext uri="{BB962C8B-B14F-4D97-AF65-F5344CB8AC3E}">
        <p14:creationId xmlns:p14="http://schemas.microsoft.com/office/powerpoint/2010/main" val="346034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3224-8FE4-D9C7-F48B-9BC1C35AA0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B9222-4ACC-A8A9-FAE5-06B91753F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F1F380-919F-C759-9F50-FF6DBEAE87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E37E56-F434-7A4C-DCCD-86EB032390A1}"/>
              </a:ext>
            </a:extLst>
          </p:cNvPr>
          <p:cNvSpPr>
            <a:spLocks noGrp="1"/>
          </p:cNvSpPr>
          <p:nvPr>
            <p:ph type="dt" sz="half" idx="10"/>
          </p:nvPr>
        </p:nvSpPr>
        <p:spPr/>
        <p:txBody>
          <a:bodyPr/>
          <a:lstStyle/>
          <a:p>
            <a:fld id="{61008CB6-BBDA-41BE-AF9A-1B75EC6BAF04}" type="datetimeFigureOut">
              <a:rPr lang="en-US" smtClean="0"/>
              <a:t>29-Mar-24</a:t>
            </a:fld>
            <a:endParaRPr lang="en-US"/>
          </a:p>
        </p:txBody>
      </p:sp>
      <p:sp>
        <p:nvSpPr>
          <p:cNvPr id="6" name="Footer Placeholder 5">
            <a:extLst>
              <a:ext uri="{FF2B5EF4-FFF2-40B4-BE49-F238E27FC236}">
                <a16:creationId xmlns:a16="http://schemas.microsoft.com/office/drawing/2014/main" id="{A4B5F308-3636-82ED-647A-BD9FB99BB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68E57-3485-FA9F-0683-3D7D412ACA20}"/>
              </a:ext>
            </a:extLst>
          </p:cNvPr>
          <p:cNvSpPr>
            <a:spLocks noGrp="1"/>
          </p:cNvSpPr>
          <p:nvPr>
            <p:ph type="sldNum" sz="quarter" idx="12"/>
          </p:nvPr>
        </p:nvSpPr>
        <p:spPr/>
        <p:txBody>
          <a:bodyPr/>
          <a:lstStyle/>
          <a:p>
            <a:fld id="{7C0C7FF1-5FCA-448C-9F8D-69AFBE9CCB86}" type="slidenum">
              <a:rPr lang="en-US" smtClean="0"/>
              <a:t>‹#›</a:t>
            </a:fld>
            <a:endParaRPr lang="en-US"/>
          </a:p>
        </p:txBody>
      </p:sp>
    </p:spTree>
    <p:extLst>
      <p:ext uri="{BB962C8B-B14F-4D97-AF65-F5344CB8AC3E}">
        <p14:creationId xmlns:p14="http://schemas.microsoft.com/office/powerpoint/2010/main" val="247203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C06-2DC7-37D3-39AE-770E3B2252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61035B-901E-9B9D-890D-12A5AC6530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1F4498-88D1-B3BF-C584-96492E1F22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BE0A6D-0910-9537-3A04-E8016870A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14CAC7-9D2C-F0C3-7F88-6E534D174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ECA995-7AB1-C4F0-EDE5-2C11F798209F}"/>
              </a:ext>
            </a:extLst>
          </p:cNvPr>
          <p:cNvSpPr>
            <a:spLocks noGrp="1"/>
          </p:cNvSpPr>
          <p:nvPr>
            <p:ph type="dt" sz="half" idx="10"/>
          </p:nvPr>
        </p:nvSpPr>
        <p:spPr/>
        <p:txBody>
          <a:bodyPr/>
          <a:lstStyle/>
          <a:p>
            <a:fld id="{61008CB6-BBDA-41BE-AF9A-1B75EC6BAF04}" type="datetimeFigureOut">
              <a:rPr lang="en-US" smtClean="0"/>
              <a:t>29-Mar-24</a:t>
            </a:fld>
            <a:endParaRPr lang="en-US"/>
          </a:p>
        </p:txBody>
      </p:sp>
      <p:sp>
        <p:nvSpPr>
          <p:cNvPr id="8" name="Footer Placeholder 7">
            <a:extLst>
              <a:ext uri="{FF2B5EF4-FFF2-40B4-BE49-F238E27FC236}">
                <a16:creationId xmlns:a16="http://schemas.microsoft.com/office/drawing/2014/main" id="{488062F7-F28A-2F9D-4E6B-E9F73EC326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913D9-ED23-106E-7938-165694D3DB39}"/>
              </a:ext>
            </a:extLst>
          </p:cNvPr>
          <p:cNvSpPr>
            <a:spLocks noGrp="1"/>
          </p:cNvSpPr>
          <p:nvPr>
            <p:ph type="sldNum" sz="quarter" idx="12"/>
          </p:nvPr>
        </p:nvSpPr>
        <p:spPr/>
        <p:txBody>
          <a:bodyPr/>
          <a:lstStyle/>
          <a:p>
            <a:fld id="{7C0C7FF1-5FCA-448C-9F8D-69AFBE9CCB86}" type="slidenum">
              <a:rPr lang="en-US" smtClean="0"/>
              <a:t>‹#›</a:t>
            </a:fld>
            <a:endParaRPr lang="en-US"/>
          </a:p>
        </p:txBody>
      </p:sp>
    </p:spTree>
    <p:extLst>
      <p:ext uri="{BB962C8B-B14F-4D97-AF65-F5344CB8AC3E}">
        <p14:creationId xmlns:p14="http://schemas.microsoft.com/office/powerpoint/2010/main" val="7177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5B8E-82DF-9314-EA56-948717742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9FE041-6C70-CE2C-C5A9-4E651E5C407C}"/>
              </a:ext>
            </a:extLst>
          </p:cNvPr>
          <p:cNvSpPr>
            <a:spLocks noGrp="1"/>
          </p:cNvSpPr>
          <p:nvPr>
            <p:ph type="dt" sz="half" idx="10"/>
          </p:nvPr>
        </p:nvSpPr>
        <p:spPr/>
        <p:txBody>
          <a:bodyPr/>
          <a:lstStyle/>
          <a:p>
            <a:fld id="{61008CB6-BBDA-41BE-AF9A-1B75EC6BAF04}" type="datetimeFigureOut">
              <a:rPr lang="en-US" smtClean="0"/>
              <a:t>29-Mar-24</a:t>
            </a:fld>
            <a:endParaRPr lang="en-US"/>
          </a:p>
        </p:txBody>
      </p:sp>
      <p:sp>
        <p:nvSpPr>
          <p:cNvPr id="4" name="Footer Placeholder 3">
            <a:extLst>
              <a:ext uri="{FF2B5EF4-FFF2-40B4-BE49-F238E27FC236}">
                <a16:creationId xmlns:a16="http://schemas.microsoft.com/office/drawing/2014/main" id="{885102AF-F46E-AEB8-FE9B-B6CA49D312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D23030-5A07-C4A1-09C5-D44A0C7832E4}"/>
              </a:ext>
            </a:extLst>
          </p:cNvPr>
          <p:cNvSpPr>
            <a:spLocks noGrp="1"/>
          </p:cNvSpPr>
          <p:nvPr>
            <p:ph type="sldNum" sz="quarter" idx="12"/>
          </p:nvPr>
        </p:nvSpPr>
        <p:spPr/>
        <p:txBody>
          <a:bodyPr/>
          <a:lstStyle/>
          <a:p>
            <a:fld id="{7C0C7FF1-5FCA-448C-9F8D-69AFBE9CCB86}" type="slidenum">
              <a:rPr lang="en-US" smtClean="0"/>
              <a:t>‹#›</a:t>
            </a:fld>
            <a:endParaRPr lang="en-US"/>
          </a:p>
        </p:txBody>
      </p:sp>
    </p:spTree>
    <p:extLst>
      <p:ext uri="{BB962C8B-B14F-4D97-AF65-F5344CB8AC3E}">
        <p14:creationId xmlns:p14="http://schemas.microsoft.com/office/powerpoint/2010/main" val="314592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58ACC-0DC2-8F40-5D9C-A455EA4ECE2C}"/>
              </a:ext>
            </a:extLst>
          </p:cNvPr>
          <p:cNvSpPr>
            <a:spLocks noGrp="1"/>
          </p:cNvSpPr>
          <p:nvPr>
            <p:ph type="dt" sz="half" idx="10"/>
          </p:nvPr>
        </p:nvSpPr>
        <p:spPr/>
        <p:txBody>
          <a:bodyPr/>
          <a:lstStyle/>
          <a:p>
            <a:fld id="{61008CB6-BBDA-41BE-AF9A-1B75EC6BAF04}" type="datetimeFigureOut">
              <a:rPr lang="en-US" smtClean="0"/>
              <a:t>29-Mar-24</a:t>
            </a:fld>
            <a:endParaRPr lang="en-US"/>
          </a:p>
        </p:txBody>
      </p:sp>
      <p:sp>
        <p:nvSpPr>
          <p:cNvPr id="3" name="Footer Placeholder 2">
            <a:extLst>
              <a:ext uri="{FF2B5EF4-FFF2-40B4-BE49-F238E27FC236}">
                <a16:creationId xmlns:a16="http://schemas.microsoft.com/office/drawing/2014/main" id="{7674C144-88F6-3A79-B516-BF6A8FF893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4DE047-BF03-E6C3-2830-F08D195744C0}"/>
              </a:ext>
            </a:extLst>
          </p:cNvPr>
          <p:cNvSpPr>
            <a:spLocks noGrp="1"/>
          </p:cNvSpPr>
          <p:nvPr>
            <p:ph type="sldNum" sz="quarter" idx="12"/>
          </p:nvPr>
        </p:nvSpPr>
        <p:spPr/>
        <p:txBody>
          <a:bodyPr/>
          <a:lstStyle/>
          <a:p>
            <a:fld id="{7C0C7FF1-5FCA-448C-9F8D-69AFBE9CCB86}" type="slidenum">
              <a:rPr lang="en-US" smtClean="0"/>
              <a:t>‹#›</a:t>
            </a:fld>
            <a:endParaRPr lang="en-US"/>
          </a:p>
        </p:txBody>
      </p:sp>
    </p:spTree>
    <p:extLst>
      <p:ext uri="{BB962C8B-B14F-4D97-AF65-F5344CB8AC3E}">
        <p14:creationId xmlns:p14="http://schemas.microsoft.com/office/powerpoint/2010/main" val="97613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0DE7-C4D6-F5C0-7A04-FFB19DA64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515EAA-921B-06AA-7DB4-4C2738E28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2C0FFE-726F-BFAA-F82B-F2548032E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74ADBC-C2E2-590C-6D6F-F8A3F5B7CEDA}"/>
              </a:ext>
            </a:extLst>
          </p:cNvPr>
          <p:cNvSpPr>
            <a:spLocks noGrp="1"/>
          </p:cNvSpPr>
          <p:nvPr>
            <p:ph type="dt" sz="half" idx="10"/>
          </p:nvPr>
        </p:nvSpPr>
        <p:spPr/>
        <p:txBody>
          <a:bodyPr/>
          <a:lstStyle/>
          <a:p>
            <a:fld id="{61008CB6-BBDA-41BE-AF9A-1B75EC6BAF04}" type="datetimeFigureOut">
              <a:rPr lang="en-US" smtClean="0"/>
              <a:t>29-Mar-24</a:t>
            </a:fld>
            <a:endParaRPr lang="en-US"/>
          </a:p>
        </p:txBody>
      </p:sp>
      <p:sp>
        <p:nvSpPr>
          <p:cNvPr id="6" name="Footer Placeholder 5">
            <a:extLst>
              <a:ext uri="{FF2B5EF4-FFF2-40B4-BE49-F238E27FC236}">
                <a16:creationId xmlns:a16="http://schemas.microsoft.com/office/drawing/2014/main" id="{6AF2983D-29CE-54CF-73F9-69420F502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4B15E-28A7-A6B3-A1EE-8493B8114B7F}"/>
              </a:ext>
            </a:extLst>
          </p:cNvPr>
          <p:cNvSpPr>
            <a:spLocks noGrp="1"/>
          </p:cNvSpPr>
          <p:nvPr>
            <p:ph type="sldNum" sz="quarter" idx="12"/>
          </p:nvPr>
        </p:nvSpPr>
        <p:spPr/>
        <p:txBody>
          <a:bodyPr/>
          <a:lstStyle/>
          <a:p>
            <a:fld id="{7C0C7FF1-5FCA-448C-9F8D-69AFBE9CCB86}" type="slidenum">
              <a:rPr lang="en-US" smtClean="0"/>
              <a:t>‹#›</a:t>
            </a:fld>
            <a:endParaRPr lang="en-US"/>
          </a:p>
        </p:txBody>
      </p:sp>
    </p:spTree>
    <p:extLst>
      <p:ext uri="{BB962C8B-B14F-4D97-AF65-F5344CB8AC3E}">
        <p14:creationId xmlns:p14="http://schemas.microsoft.com/office/powerpoint/2010/main" val="315411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C07C-0DDB-CB1B-9735-40BCB2D9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B746AC-D2D5-3E33-2D39-7E0F574EC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332B59-A3F2-8110-79B6-22C5A38FC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64D31-1AA2-7D53-2B57-9C3176019388}"/>
              </a:ext>
            </a:extLst>
          </p:cNvPr>
          <p:cNvSpPr>
            <a:spLocks noGrp="1"/>
          </p:cNvSpPr>
          <p:nvPr>
            <p:ph type="dt" sz="half" idx="10"/>
          </p:nvPr>
        </p:nvSpPr>
        <p:spPr/>
        <p:txBody>
          <a:bodyPr/>
          <a:lstStyle/>
          <a:p>
            <a:fld id="{61008CB6-BBDA-41BE-AF9A-1B75EC6BAF04}" type="datetimeFigureOut">
              <a:rPr lang="en-US" smtClean="0"/>
              <a:t>29-Mar-24</a:t>
            </a:fld>
            <a:endParaRPr lang="en-US"/>
          </a:p>
        </p:txBody>
      </p:sp>
      <p:sp>
        <p:nvSpPr>
          <p:cNvPr id="6" name="Footer Placeholder 5">
            <a:extLst>
              <a:ext uri="{FF2B5EF4-FFF2-40B4-BE49-F238E27FC236}">
                <a16:creationId xmlns:a16="http://schemas.microsoft.com/office/drawing/2014/main" id="{AC8DB67C-1795-474A-9BEE-C251FD399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FBC58-6E46-844E-F080-9CF2A222B78F}"/>
              </a:ext>
            </a:extLst>
          </p:cNvPr>
          <p:cNvSpPr>
            <a:spLocks noGrp="1"/>
          </p:cNvSpPr>
          <p:nvPr>
            <p:ph type="sldNum" sz="quarter" idx="12"/>
          </p:nvPr>
        </p:nvSpPr>
        <p:spPr/>
        <p:txBody>
          <a:bodyPr/>
          <a:lstStyle/>
          <a:p>
            <a:fld id="{7C0C7FF1-5FCA-448C-9F8D-69AFBE9CCB86}" type="slidenum">
              <a:rPr lang="en-US" smtClean="0"/>
              <a:t>‹#›</a:t>
            </a:fld>
            <a:endParaRPr lang="en-US"/>
          </a:p>
        </p:txBody>
      </p:sp>
    </p:spTree>
    <p:extLst>
      <p:ext uri="{BB962C8B-B14F-4D97-AF65-F5344CB8AC3E}">
        <p14:creationId xmlns:p14="http://schemas.microsoft.com/office/powerpoint/2010/main" val="128126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6DA67-B3F2-9F00-A4C1-DE071171A6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AFB563-70E7-C0F1-D6E0-B41CAEEDA2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50DEF-5B5D-7397-C689-868B96A40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008CB6-BBDA-41BE-AF9A-1B75EC6BAF04}" type="datetimeFigureOut">
              <a:rPr lang="en-US" smtClean="0"/>
              <a:t>29-Mar-24</a:t>
            </a:fld>
            <a:endParaRPr lang="en-US"/>
          </a:p>
        </p:txBody>
      </p:sp>
      <p:sp>
        <p:nvSpPr>
          <p:cNvPr id="5" name="Footer Placeholder 4">
            <a:extLst>
              <a:ext uri="{FF2B5EF4-FFF2-40B4-BE49-F238E27FC236}">
                <a16:creationId xmlns:a16="http://schemas.microsoft.com/office/drawing/2014/main" id="{05FCD6E4-7649-C092-3F46-55C714C9B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D105CE6-AC43-27F5-FA83-57D9EE74B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0C7FF1-5FCA-448C-9F8D-69AFBE9CCB86}" type="slidenum">
              <a:rPr lang="en-US" smtClean="0"/>
              <a:t>‹#›</a:t>
            </a:fld>
            <a:endParaRPr lang="en-US"/>
          </a:p>
        </p:txBody>
      </p:sp>
    </p:spTree>
    <p:extLst>
      <p:ext uri="{BB962C8B-B14F-4D97-AF65-F5344CB8AC3E}">
        <p14:creationId xmlns:p14="http://schemas.microsoft.com/office/powerpoint/2010/main" val="204786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onash.edu/robots.txt" TargetMode="External"/><Relationship Id="rId2" Type="http://schemas.openxmlformats.org/officeDocument/2006/relationships/hyperlink" Target="https://www.facebook.com/robots.txt" TargetMode="External"/><Relationship Id="rId1" Type="http://schemas.openxmlformats.org/officeDocument/2006/relationships/slideLayout" Target="../slideLayouts/slideLayout2.xml"/><Relationship Id="rId4" Type="http://schemas.openxmlformats.org/officeDocument/2006/relationships/hyperlink" Target="https://www.linkedin.com/robots.txt"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python-requests.org/en/latest/user/authentication/" TargetMode="External"/><Relationship Id="rId2" Type="http://schemas.openxmlformats.org/officeDocument/2006/relationships/hyperlink" Target="https://realpython.github.io/fake-jobs/"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httpbin.org/basic-auth/user/pas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057BFD4-0374-CDD1-AD5C-5DEA3FE76CB1}"/>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Week-1 </a:t>
            </a:r>
          </a:p>
        </p:txBody>
      </p:sp>
      <p:sp>
        <p:nvSpPr>
          <p:cNvPr id="3" name="Subtitle 2">
            <a:extLst>
              <a:ext uri="{FF2B5EF4-FFF2-40B4-BE49-F238E27FC236}">
                <a16:creationId xmlns:a16="http://schemas.microsoft.com/office/drawing/2014/main" id="{9C41D93E-0DC4-4145-F380-2C2C0D257A5F}"/>
              </a:ext>
            </a:extLst>
          </p:cNvPr>
          <p:cNvSpPr>
            <a:spLocks noGrp="1"/>
          </p:cNvSpPr>
          <p:nvPr>
            <p:ph type="subTitle" idx="1"/>
          </p:nvPr>
        </p:nvSpPr>
        <p:spPr>
          <a:xfrm>
            <a:off x="1350682" y="4870824"/>
            <a:ext cx="10005951" cy="1458258"/>
          </a:xfrm>
        </p:spPr>
        <p:txBody>
          <a:bodyPr anchor="ctr">
            <a:normAutofit/>
          </a:bodyPr>
          <a:lstStyle/>
          <a:p>
            <a:pPr algn="l"/>
            <a:r>
              <a:rPr lang="en-US" dirty="0"/>
              <a:t>30</a:t>
            </a:r>
            <a:r>
              <a:rPr lang="en-US" baseline="30000" dirty="0"/>
              <a:t>th</a:t>
            </a:r>
            <a:r>
              <a:rPr lang="en-US" dirty="0"/>
              <a:t>,31</a:t>
            </a:r>
            <a:r>
              <a:rPr lang="en-US" baseline="30000" dirty="0"/>
              <a:t>st</a:t>
            </a:r>
            <a:r>
              <a:rPr lang="en-US" dirty="0"/>
              <a:t> March</a:t>
            </a:r>
            <a:endParaRPr lang="en-US"/>
          </a:p>
        </p:txBody>
      </p:sp>
    </p:spTree>
    <p:extLst>
      <p:ext uri="{BB962C8B-B14F-4D97-AF65-F5344CB8AC3E}">
        <p14:creationId xmlns:p14="http://schemas.microsoft.com/office/powerpoint/2010/main" val="3392562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32966F-984D-CE3D-8E89-BE59ED7A7C49}"/>
              </a:ext>
            </a:extLst>
          </p:cNvPr>
          <p:cNvSpPr>
            <a:spLocks noGrp="1"/>
          </p:cNvSpPr>
          <p:nvPr>
            <p:ph type="title"/>
          </p:nvPr>
        </p:nvSpPr>
        <p:spPr>
          <a:xfrm>
            <a:off x="826396" y="586855"/>
            <a:ext cx="4230100" cy="3387497"/>
          </a:xfrm>
        </p:spPr>
        <p:txBody>
          <a:bodyPr anchor="b">
            <a:normAutofit/>
          </a:bodyPr>
          <a:lstStyle/>
          <a:p>
            <a:pPr algn="r"/>
            <a:r>
              <a:rPr lang="en-US" sz="4000" b="0" i="0" u="none" strike="noStrike">
                <a:solidFill>
                  <a:srgbClr val="FFFFFF"/>
                </a:solidFill>
                <a:effectLst/>
                <a:latin typeface="Segoe UI" panose="020B0502040204020203" pitchFamily="34" charset="0"/>
              </a:rPr>
              <a:t>What is the HTTP protocol?</a:t>
            </a:r>
            <a:r>
              <a:rPr lang="en-US" sz="4000">
                <a:solidFill>
                  <a:srgbClr val="FFFFFF"/>
                </a:solidFill>
              </a:rPr>
              <a:t> </a:t>
            </a:r>
          </a:p>
        </p:txBody>
      </p:sp>
      <p:sp>
        <p:nvSpPr>
          <p:cNvPr id="3" name="Content Placeholder 2">
            <a:extLst>
              <a:ext uri="{FF2B5EF4-FFF2-40B4-BE49-F238E27FC236}">
                <a16:creationId xmlns:a16="http://schemas.microsoft.com/office/drawing/2014/main" id="{F5B28F59-CAEE-4AB9-0CDA-EB31795F63FD}"/>
              </a:ext>
            </a:extLst>
          </p:cNvPr>
          <p:cNvSpPr>
            <a:spLocks noGrp="1"/>
          </p:cNvSpPr>
          <p:nvPr>
            <p:ph idx="1"/>
          </p:nvPr>
        </p:nvSpPr>
        <p:spPr>
          <a:xfrm>
            <a:off x="6503158" y="649480"/>
            <a:ext cx="4862447" cy="5546047"/>
          </a:xfrm>
        </p:spPr>
        <p:txBody>
          <a:bodyPr anchor="ctr">
            <a:normAutofit/>
          </a:bodyPr>
          <a:lstStyle/>
          <a:p>
            <a:pPr marL="0" indent="0">
              <a:buNone/>
            </a:pPr>
            <a:r>
              <a:rPr lang="en-US" sz="2000" b="0" i="0" dirty="0">
                <a:effectLst/>
                <a:latin typeface="system-ui"/>
              </a:rPr>
              <a:t>HTTP is used to make requests to web servers to retrieve web pages, which can then be processed and the data extracted. </a:t>
            </a:r>
            <a:endParaRPr lang="en-US" sz="2000" dirty="0"/>
          </a:p>
        </p:txBody>
      </p:sp>
    </p:spTree>
    <p:extLst>
      <p:ext uri="{BB962C8B-B14F-4D97-AF65-F5344CB8AC3E}">
        <p14:creationId xmlns:p14="http://schemas.microsoft.com/office/powerpoint/2010/main" val="60627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18E19E-B17E-8CC8-6D78-B5D510F7C888}"/>
              </a:ext>
            </a:extLst>
          </p:cNvPr>
          <p:cNvSpPr>
            <a:spLocks noGrp="1"/>
          </p:cNvSpPr>
          <p:nvPr>
            <p:ph idx="1"/>
          </p:nvPr>
        </p:nvSpPr>
        <p:spPr>
          <a:xfrm>
            <a:off x="4810259" y="649480"/>
            <a:ext cx="6555347" cy="5546047"/>
          </a:xfrm>
        </p:spPr>
        <p:txBody>
          <a:bodyPr anchor="ctr">
            <a:normAutofit/>
          </a:bodyPr>
          <a:lstStyle/>
          <a:p>
            <a:pPr>
              <a:buFont typeface="+mj-lt"/>
              <a:buAutoNum type="arabicPeriod"/>
            </a:pPr>
            <a:r>
              <a:rPr lang="en-US" sz="2000" b="1" i="0" dirty="0">
                <a:effectLst/>
                <a:latin typeface="system-ui"/>
              </a:rPr>
              <a:t>Send an HTTP GET request</a:t>
            </a:r>
            <a:r>
              <a:rPr lang="en-US" sz="2000" b="0" i="0" dirty="0">
                <a:effectLst/>
                <a:latin typeface="system-ui"/>
              </a:rPr>
              <a:t>: The scraper sends a GET request to the URL of the target page.</a:t>
            </a:r>
          </a:p>
          <a:p>
            <a:pPr>
              <a:buFont typeface="+mj-lt"/>
              <a:buAutoNum type="arabicPeriod"/>
            </a:pPr>
            <a:r>
              <a:rPr lang="en-US" sz="2000" b="1" i="0" dirty="0">
                <a:effectLst/>
                <a:latin typeface="system-ui"/>
              </a:rPr>
              <a:t>Receive the HTTP response</a:t>
            </a:r>
            <a:r>
              <a:rPr lang="en-US" sz="2000" b="0" i="0" dirty="0">
                <a:effectLst/>
                <a:latin typeface="system-ui"/>
              </a:rPr>
              <a:t>: The server responds with the HTML content of the page.</a:t>
            </a:r>
          </a:p>
          <a:p>
            <a:pPr>
              <a:buFont typeface="+mj-lt"/>
              <a:buAutoNum type="arabicPeriod"/>
            </a:pPr>
            <a:r>
              <a:rPr lang="en-US" sz="2000" b="1" i="0" dirty="0">
                <a:effectLst/>
                <a:latin typeface="system-ui"/>
              </a:rPr>
              <a:t>Parse the response</a:t>
            </a:r>
            <a:r>
              <a:rPr lang="en-US" sz="2000" b="0" i="0" dirty="0">
                <a:effectLst/>
                <a:latin typeface="system-ui"/>
              </a:rPr>
              <a:t>: The scraper parses the HTML to extract data.</a:t>
            </a:r>
          </a:p>
          <a:p>
            <a:pPr>
              <a:buFont typeface="+mj-lt"/>
              <a:buAutoNum type="arabicPeriod"/>
            </a:pPr>
            <a:r>
              <a:rPr lang="en-US" sz="2000" b="1" i="0" dirty="0">
                <a:effectLst/>
                <a:latin typeface="system-ui"/>
              </a:rPr>
              <a:t>Data extraction</a:t>
            </a:r>
            <a:r>
              <a:rPr lang="en-US" sz="2000" b="0" i="0" dirty="0">
                <a:effectLst/>
                <a:latin typeface="system-ui"/>
              </a:rPr>
              <a:t>: Using various parsing techniques, the scraper extracts the required information from the page.</a:t>
            </a:r>
          </a:p>
          <a:p>
            <a:pPr>
              <a:buFont typeface="+mj-lt"/>
              <a:buAutoNum type="arabicPeriod"/>
            </a:pPr>
            <a:r>
              <a:rPr lang="en-US" sz="2000" b="1" i="0" dirty="0">
                <a:effectLst/>
                <a:latin typeface="system-ui"/>
              </a:rPr>
              <a:t>Follow links</a:t>
            </a:r>
            <a:r>
              <a:rPr lang="en-US" sz="2000" b="0" i="0" dirty="0">
                <a:effectLst/>
                <a:latin typeface="system-ui"/>
              </a:rPr>
              <a:t>: If the scraper needs to navigate through web pages, it will send additional GET requests to follow hyperlinks.</a:t>
            </a:r>
          </a:p>
          <a:p>
            <a:endParaRPr lang="en-US" sz="2000" dirty="0"/>
          </a:p>
          <a:p>
            <a:endParaRPr lang="en-US" sz="2000" dirty="0"/>
          </a:p>
        </p:txBody>
      </p:sp>
      <p:pic>
        <p:nvPicPr>
          <p:cNvPr id="5" name="Graphic 4" descr="Programmer male outline">
            <a:extLst>
              <a:ext uri="{FF2B5EF4-FFF2-40B4-BE49-F238E27FC236}">
                <a16:creationId xmlns:a16="http://schemas.microsoft.com/office/drawing/2014/main" id="{CF71DD16-C0AE-EFB7-3E34-FEDA32153B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644" y="54188"/>
            <a:ext cx="914400" cy="914400"/>
          </a:xfrm>
          <a:prstGeom prst="rect">
            <a:avLst/>
          </a:prstGeom>
        </p:spPr>
      </p:pic>
    </p:spTree>
    <p:extLst>
      <p:ext uri="{BB962C8B-B14F-4D97-AF65-F5344CB8AC3E}">
        <p14:creationId xmlns:p14="http://schemas.microsoft.com/office/powerpoint/2010/main" val="173806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2FA36A-A60B-DB50-BDC2-1FAA479CA604}"/>
              </a:ext>
            </a:extLst>
          </p:cNvPr>
          <p:cNvSpPr>
            <a:spLocks noGrp="1"/>
          </p:cNvSpPr>
          <p:nvPr>
            <p:ph type="title"/>
          </p:nvPr>
        </p:nvSpPr>
        <p:spPr>
          <a:xfrm>
            <a:off x="1371597" y="348865"/>
            <a:ext cx="10044023" cy="877729"/>
          </a:xfrm>
        </p:spPr>
        <p:txBody>
          <a:bodyPr anchor="ctr">
            <a:normAutofit fontScale="90000"/>
          </a:bodyPr>
          <a:lstStyle/>
          <a:p>
            <a:r>
              <a:rPr lang="en-US" sz="3700" b="0" i="0" u="none" strike="noStrike" dirty="0">
                <a:solidFill>
                  <a:srgbClr val="FFFFFF"/>
                </a:solidFill>
                <a:effectLst/>
                <a:latin typeface="Segoe UI" panose="020B0502040204020203" pitchFamily="34" charset="0"/>
              </a:rPr>
              <a:t>Exploring HTTP verbs: GET, POST, PUT, DELETE.</a:t>
            </a:r>
            <a:r>
              <a:rPr lang="en-US" sz="4000" b="0" i="0" u="none" strike="noStrike" dirty="0">
                <a:solidFill>
                  <a:srgbClr val="0D0D0D"/>
                </a:solidFill>
                <a:effectLst/>
                <a:latin typeface="Segoe UI" panose="020B0502040204020203" pitchFamily="34" charset="0"/>
              </a:rPr>
              <a:t> </a:t>
            </a:r>
            <a:br>
              <a:rPr lang="en-US" sz="4000" b="0" i="0" u="none" strike="noStrike" dirty="0">
                <a:solidFill>
                  <a:srgbClr val="0D0D0D"/>
                </a:solidFill>
                <a:effectLst/>
                <a:latin typeface="Segoe UI" panose="020B0502040204020203" pitchFamily="34" charset="0"/>
              </a:rPr>
            </a:br>
            <a:r>
              <a:rPr lang="en-US" sz="3700" dirty="0">
                <a:solidFill>
                  <a:srgbClr val="FFFFFF"/>
                </a:solidFill>
                <a:latin typeface="Segoe UI" panose="020B0502040204020203" pitchFamily="34" charset="0"/>
              </a:rPr>
              <a:t>Status codes and their meanings.  </a:t>
            </a:r>
          </a:p>
        </p:txBody>
      </p:sp>
      <p:graphicFrame>
        <p:nvGraphicFramePr>
          <p:cNvPr id="8" name="Content Placeholder 7">
            <a:extLst>
              <a:ext uri="{FF2B5EF4-FFF2-40B4-BE49-F238E27FC236}">
                <a16:creationId xmlns:a16="http://schemas.microsoft.com/office/drawing/2014/main" id="{48D64B9A-60EC-53B2-91D0-F12A136B02A2}"/>
              </a:ext>
            </a:extLst>
          </p:cNvPr>
          <p:cNvGraphicFramePr>
            <a:graphicFrameLocks noGrp="1"/>
          </p:cNvGraphicFramePr>
          <p:nvPr>
            <p:ph idx="1"/>
            <p:extLst>
              <p:ext uri="{D42A27DB-BD31-4B8C-83A1-F6EECF244321}">
                <p14:modId xmlns:p14="http://schemas.microsoft.com/office/powerpoint/2010/main" val="480366119"/>
              </p:ext>
            </p:extLst>
          </p:nvPr>
        </p:nvGraphicFramePr>
        <p:xfrm>
          <a:off x="644056" y="2679812"/>
          <a:ext cx="10927831" cy="3058341"/>
        </p:xfrm>
        <a:graphic>
          <a:graphicData uri="http://schemas.openxmlformats.org/drawingml/2006/table">
            <a:tbl>
              <a:tblPr firstRow="1" bandRow="1"/>
              <a:tblGrid>
                <a:gridCol w="1123013">
                  <a:extLst>
                    <a:ext uri="{9D8B030D-6E8A-4147-A177-3AD203B41FA5}">
                      <a16:colId xmlns:a16="http://schemas.microsoft.com/office/drawing/2014/main" val="1426015342"/>
                    </a:ext>
                  </a:extLst>
                </a:gridCol>
                <a:gridCol w="1485403">
                  <a:extLst>
                    <a:ext uri="{9D8B030D-6E8A-4147-A177-3AD203B41FA5}">
                      <a16:colId xmlns:a16="http://schemas.microsoft.com/office/drawing/2014/main" val="2687243355"/>
                    </a:ext>
                  </a:extLst>
                </a:gridCol>
                <a:gridCol w="4581377">
                  <a:extLst>
                    <a:ext uri="{9D8B030D-6E8A-4147-A177-3AD203B41FA5}">
                      <a16:colId xmlns:a16="http://schemas.microsoft.com/office/drawing/2014/main" val="2151708439"/>
                    </a:ext>
                  </a:extLst>
                </a:gridCol>
                <a:gridCol w="3738038">
                  <a:extLst>
                    <a:ext uri="{9D8B030D-6E8A-4147-A177-3AD203B41FA5}">
                      <a16:colId xmlns:a16="http://schemas.microsoft.com/office/drawing/2014/main" val="3528471724"/>
                    </a:ext>
                  </a:extLst>
                </a:gridCol>
              </a:tblGrid>
              <a:tr h="330766">
                <a:tc>
                  <a:txBody>
                    <a:bodyPr/>
                    <a:lstStyle/>
                    <a:p>
                      <a:pPr algn="l" fontAlgn="b"/>
                      <a:r>
                        <a:rPr lang="en-US" sz="1400" b="1">
                          <a:effectLst/>
                        </a:rPr>
                        <a:t>HTTP Verb</a:t>
                      </a:r>
                    </a:p>
                  </a:txBody>
                  <a:tcPr marL="32238" marR="32238" marT="32238" marB="32238"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400" b="1">
                          <a:effectLst/>
                        </a:rPr>
                        <a:t>CRUD</a:t>
                      </a:r>
                    </a:p>
                  </a:txBody>
                  <a:tcPr marL="32238" marR="32238" marT="32238" marB="32238"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400" b="1">
                          <a:effectLst/>
                        </a:rPr>
                        <a:t>Entire Collection (e.g. /customers)</a:t>
                      </a:r>
                    </a:p>
                  </a:txBody>
                  <a:tcPr marL="32238" marR="32238" marT="32238" marB="32238"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400" b="1">
                          <a:effectLst/>
                        </a:rPr>
                        <a:t>Specific Item (e.g. /customers/{id})</a:t>
                      </a:r>
                    </a:p>
                  </a:txBody>
                  <a:tcPr marL="32238" marR="32238" marT="32238" marB="32238"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0011592"/>
                  </a:ext>
                </a:extLst>
              </a:tr>
              <a:tr h="545515">
                <a:tc>
                  <a:txBody>
                    <a:bodyPr/>
                    <a:lstStyle/>
                    <a:p>
                      <a:pPr algn="l" fontAlgn="t"/>
                      <a:r>
                        <a:rPr lang="en-US" sz="1400">
                          <a:effectLst/>
                        </a:rPr>
                        <a:t>POST</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Create</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201 (Created), 'Location' header with link to /customers/{id} containing new ID.</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404 (Not Found), 409 (Conflict) if resource already exists..</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33166020"/>
                  </a:ext>
                </a:extLst>
              </a:tr>
              <a:tr h="545515">
                <a:tc>
                  <a:txBody>
                    <a:bodyPr/>
                    <a:lstStyle/>
                    <a:p>
                      <a:pPr algn="l" fontAlgn="t"/>
                      <a:r>
                        <a:rPr lang="en-US" sz="1400">
                          <a:effectLst/>
                        </a:rPr>
                        <a:t>GET</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Read</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200 (OK), list of customers. Use pagination, sorting and filtering to navigate big lists.</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200 (OK), single customer. 404 (Not Found), if ID not found or invalid.</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50680201"/>
                  </a:ext>
                </a:extLst>
              </a:tr>
              <a:tr h="545515">
                <a:tc>
                  <a:txBody>
                    <a:bodyPr/>
                    <a:lstStyle/>
                    <a:p>
                      <a:pPr algn="l" fontAlgn="t"/>
                      <a:r>
                        <a:rPr lang="en-US" sz="1400">
                          <a:effectLst/>
                        </a:rPr>
                        <a:t>PUT</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Update/Replace</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405 (Method Not Allowed), unless you want to update/replace every resource in the entire collection.</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200 (OK) or 204 (No Content). 404 (Not Found), if ID not found or invalid.</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420114415"/>
                  </a:ext>
                </a:extLst>
              </a:tr>
              <a:tr h="545515">
                <a:tc>
                  <a:txBody>
                    <a:bodyPr/>
                    <a:lstStyle/>
                    <a:p>
                      <a:pPr algn="l" fontAlgn="t"/>
                      <a:r>
                        <a:rPr lang="en-US" sz="1400">
                          <a:effectLst/>
                        </a:rPr>
                        <a:t>PATCH</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Update/Modify</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405 (Method Not Allowed), unless you want to modify the collection itself.</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200 (OK) or 204 (No Content). 404 (Not Found), if ID not found or invalid.</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33089939"/>
                  </a:ext>
                </a:extLst>
              </a:tr>
              <a:tr h="545515">
                <a:tc>
                  <a:txBody>
                    <a:bodyPr/>
                    <a:lstStyle/>
                    <a:p>
                      <a:pPr algn="l" fontAlgn="t"/>
                      <a:r>
                        <a:rPr lang="en-US" sz="1400">
                          <a:effectLst/>
                        </a:rPr>
                        <a:t>DELETE</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Delete</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405 (Method Not Allowed), unless you want to delete the whole collection—not often desirable.</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5F5F5"/>
                    </a:solidFill>
                  </a:tcPr>
                </a:tc>
                <a:tc>
                  <a:txBody>
                    <a:bodyPr/>
                    <a:lstStyle/>
                    <a:p>
                      <a:pPr algn="l" fontAlgn="t"/>
                      <a:r>
                        <a:rPr lang="en-US" sz="1400">
                          <a:effectLst/>
                        </a:rPr>
                        <a:t>200 (OK). 404 (Not Found), if ID not found or invalid.</a:t>
                      </a:r>
                    </a:p>
                  </a:txBody>
                  <a:tcPr marL="32238" marR="32238" marT="32238" marB="3223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5244299"/>
                  </a:ext>
                </a:extLst>
              </a:tr>
            </a:tbl>
          </a:graphicData>
        </a:graphic>
      </p:graphicFrame>
    </p:spTree>
    <p:extLst>
      <p:ext uri="{BB962C8B-B14F-4D97-AF65-F5344CB8AC3E}">
        <p14:creationId xmlns:p14="http://schemas.microsoft.com/office/powerpoint/2010/main" val="365651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75A3E8-89E7-3E92-FFC5-9B622994B412}"/>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Task: </a:t>
            </a:r>
            <a:r>
              <a:rPr lang="en-US" sz="5400" b="0" i="0" u="none" strike="noStrike" dirty="0">
                <a:solidFill>
                  <a:schemeClr val="bg1">
                    <a:lumMod val="95000"/>
                    <a:lumOff val="5000"/>
                  </a:schemeClr>
                </a:solidFill>
                <a:effectLst/>
              </a:rPr>
              <a:t>Use a REST client to make simple GET and POST requests.</a:t>
            </a:r>
            <a:r>
              <a:rPr lang="en-US" sz="5400" dirty="0">
                <a:solidFill>
                  <a:schemeClr val="bg1">
                    <a:lumMod val="95000"/>
                    <a:lumOff val="5000"/>
                  </a:schemeClr>
                </a:solidFill>
              </a:rPr>
              <a:t> </a:t>
            </a:r>
            <a:r>
              <a:rPr lang="en-US" sz="5400" b="0" i="0" u="none" strike="noStrike" dirty="0">
                <a:solidFill>
                  <a:schemeClr val="bg1">
                    <a:lumMod val="95000"/>
                    <a:lumOff val="5000"/>
                  </a:schemeClr>
                </a:solidFill>
                <a:effectLst/>
              </a:rPr>
              <a:t>Examine the structure of HTTP requests and responses.</a:t>
            </a:r>
            <a:r>
              <a:rPr lang="en-US" sz="5400" dirty="0">
                <a:solidFill>
                  <a:schemeClr val="bg1">
                    <a:lumMod val="95000"/>
                    <a:lumOff val="5000"/>
                  </a:schemeClr>
                </a:solidFill>
              </a:rPr>
              <a:t> </a:t>
            </a:r>
          </a:p>
        </p:txBody>
      </p:sp>
    </p:spTree>
    <p:extLst>
      <p:ext uri="{BB962C8B-B14F-4D97-AF65-F5344CB8AC3E}">
        <p14:creationId xmlns:p14="http://schemas.microsoft.com/office/powerpoint/2010/main" val="18101530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263AC4C-B23F-3C81-AD4F-7A34DA89A711}"/>
              </a:ext>
            </a:extLst>
          </p:cNvPr>
          <p:cNvSpPr>
            <a:spLocks noGrp="1"/>
          </p:cNvSpPr>
          <p:nvPr>
            <p:ph type="title"/>
          </p:nvPr>
        </p:nvSpPr>
        <p:spPr>
          <a:xfrm>
            <a:off x="126676" y="2787426"/>
            <a:ext cx="4143840" cy="3071906"/>
          </a:xfrm>
        </p:spPr>
        <p:txBody>
          <a:bodyPr vert="horz" lIns="91440" tIns="45720" rIns="91440" bIns="45720" rtlCol="0" anchor="t">
            <a:normAutofit/>
          </a:bodyPr>
          <a:lstStyle/>
          <a:p>
            <a:r>
              <a:rPr lang="en-US" sz="4000" b="0" i="0" u="none" strike="noStrike" kern="1200" dirty="0">
                <a:solidFill>
                  <a:srgbClr val="FFFFFF"/>
                </a:solidFill>
                <a:effectLst/>
                <a:latin typeface="+mj-lt"/>
                <a:ea typeface="+mj-ea"/>
                <a:cs typeface="+mj-cs"/>
              </a:rPr>
              <a:t>Introduction to the </a:t>
            </a:r>
            <a:r>
              <a:rPr lang="en-US" sz="4000" b="1" i="0" u="none" strike="noStrike" kern="1200" dirty="0" err="1">
                <a:solidFill>
                  <a:srgbClr val="FFFFFF"/>
                </a:solidFill>
                <a:effectLst/>
                <a:latin typeface="+mj-lt"/>
                <a:ea typeface="+mj-ea"/>
                <a:cs typeface="+mj-cs"/>
              </a:rPr>
              <a:t>BeautifulSoup</a:t>
            </a:r>
            <a:r>
              <a:rPr lang="en-US" sz="4000" b="0" i="0" u="none" strike="noStrike" kern="1200" dirty="0">
                <a:solidFill>
                  <a:srgbClr val="FFFFFF"/>
                </a:solidFill>
                <a:effectLst/>
                <a:latin typeface="+mj-lt"/>
                <a:ea typeface="+mj-ea"/>
                <a:cs typeface="+mj-cs"/>
              </a:rPr>
              <a:t> library.</a:t>
            </a:r>
            <a:r>
              <a:rPr lang="en-US" sz="4000" kern="1200" dirty="0">
                <a:solidFill>
                  <a:srgbClr val="FFFFFF"/>
                </a:solidFill>
                <a:latin typeface="+mj-lt"/>
                <a:ea typeface="+mj-ea"/>
                <a:cs typeface="+mj-cs"/>
              </a:rPr>
              <a:t> </a:t>
            </a:r>
          </a:p>
        </p:txBody>
      </p:sp>
      <p:pic>
        <p:nvPicPr>
          <p:cNvPr id="5" name="Content Placeholder 4">
            <a:extLst>
              <a:ext uri="{FF2B5EF4-FFF2-40B4-BE49-F238E27FC236}">
                <a16:creationId xmlns:a16="http://schemas.microsoft.com/office/drawing/2014/main" id="{C1105241-4E99-02EF-6FCF-2E0B9FAA30B2}"/>
              </a:ext>
            </a:extLst>
          </p:cNvPr>
          <p:cNvPicPr>
            <a:picLocks noGrp="1" noChangeAspect="1"/>
          </p:cNvPicPr>
          <p:nvPr>
            <p:ph idx="1"/>
          </p:nvPr>
        </p:nvPicPr>
        <p:blipFill>
          <a:blip r:embed="rId2"/>
          <a:stretch>
            <a:fillRect/>
          </a:stretch>
        </p:blipFill>
        <p:spPr>
          <a:xfrm>
            <a:off x="4502428" y="1550305"/>
            <a:ext cx="7225748" cy="3757389"/>
          </a:xfrm>
          <a:prstGeom prst="rect">
            <a:avLst/>
          </a:prstGeom>
        </p:spPr>
      </p:pic>
    </p:spTree>
    <p:extLst>
      <p:ext uri="{BB962C8B-B14F-4D97-AF65-F5344CB8AC3E}">
        <p14:creationId xmlns:p14="http://schemas.microsoft.com/office/powerpoint/2010/main" val="2932861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001CA329-D9F6-DEDE-7FD3-2DA7AE0EFB52}"/>
              </a:ext>
            </a:extLst>
          </p:cNvPr>
          <p:cNvPicPr>
            <a:picLocks noChangeAspect="1"/>
          </p:cNvPicPr>
          <p:nvPr/>
        </p:nvPicPr>
        <p:blipFill rotWithShape="1">
          <a:blip r:embed="rId2"/>
          <a:srcRect r="20783"/>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5F9F301-6CD7-6621-3C81-0BB2B90AE84B}"/>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b="0" i="0" u="none" strike="noStrike">
                <a:solidFill>
                  <a:srgbClr val="FFFFFF"/>
                </a:solidFill>
                <a:effectLst/>
              </a:rPr>
              <a:t>Fetching web pages using </a:t>
            </a:r>
            <a:r>
              <a:rPr lang="en-US" sz="4000" b="1" i="0" u="none" strike="noStrike">
                <a:solidFill>
                  <a:srgbClr val="FFFFFF"/>
                </a:solidFill>
                <a:effectLst/>
              </a:rPr>
              <a:t>requests</a:t>
            </a:r>
            <a:r>
              <a:rPr lang="en-US" sz="4000" b="0" i="0" u="none" strike="noStrike">
                <a:solidFill>
                  <a:srgbClr val="FFFFFF"/>
                </a:solidFill>
                <a:effectLst/>
              </a:rPr>
              <a:t>.</a:t>
            </a:r>
            <a:r>
              <a:rPr lang="en-US" sz="4000">
                <a:solidFill>
                  <a:srgbClr val="FFFFFF"/>
                </a:solidFill>
              </a:rPr>
              <a:t> </a:t>
            </a:r>
          </a:p>
        </p:txBody>
      </p:sp>
    </p:spTree>
    <p:extLst>
      <p:ext uri="{BB962C8B-B14F-4D97-AF65-F5344CB8AC3E}">
        <p14:creationId xmlns:p14="http://schemas.microsoft.com/office/powerpoint/2010/main" val="2352541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D0783B2E-7173-F7EA-2916-62B9BB3220F0}"/>
              </a:ext>
            </a:extLst>
          </p:cNvPr>
          <p:cNvPicPr>
            <a:picLocks noChangeAspect="1"/>
          </p:cNvPicPr>
          <p:nvPr/>
        </p:nvPicPr>
        <p:blipFill rotWithShape="1">
          <a:blip r:embed="rId2"/>
          <a:srcRect r="20783"/>
          <a:stretch/>
        </p:blipFill>
        <p:spPr>
          <a:xfrm>
            <a:off x="4038599" y="10"/>
            <a:ext cx="8160026" cy="6875809"/>
          </a:xfrm>
          <a:prstGeom prst="rect">
            <a:avLst/>
          </a:prstGeom>
        </p:spPr>
      </p:pic>
      <p:sp>
        <p:nvSpPr>
          <p:cNvPr id="14" name="Freeform: Shape 1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E3E565-71F6-D6D8-3572-A6C1292AC2F6}"/>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700" b="0" i="0" u="none" strike="noStrike">
                <a:solidFill>
                  <a:srgbClr val="FFFFFF"/>
                </a:solidFill>
                <a:effectLst/>
              </a:rPr>
              <a:t>Introduction to </a:t>
            </a:r>
            <a:r>
              <a:rPr lang="en-US" sz="3700" b="1" i="0" u="none" strike="noStrike">
                <a:solidFill>
                  <a:srgbClr val="FFFFFF"/>
                </a:solidFill>
                <a:effectLst/>
              </a:rPr>
              <a:t>BeautifulSoup</a:t>
            </a:r>
            <a:r>
              <a:rPr lang="en-US" sz="3700" b="0" i="0" u="none" strike="noStrike">
                <a:solidFill>
                  <a:srgbClr val="FFFFFF"/>
                </a:solidFill>
                <a:effectLst/>
              </a:rPr>
              <a:t> for parsing HTML.</a:t>
            </a:r>
            <a:r>
              <a:rPr lang="en-US" sz="3700">
                <a:solidFill>
                  <a:srgbClr val="FFFFFF"/>
                </a:solidFill>
              </a:rPr>
              <a:t> </a:t>
            </a:r>
          </a:p>
        </p:txBody>
      </p:sp>
    </p:spTree>
    <p:extLst>
      <p:ext uri="{BB962C8B-B14F-4D97-AF65-F5344CB8AC3E}">
        <p14:creationId xmlns:p14="http://schemas.microsoft.com/office/powerpoint/2010/main" val="305809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433466-5DE9-B307-13D3-F80B98628143}"/>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b="0" i="0" u="none" strike="noStrike" kern="1200">
                <a:solidFill>
                  <a:srgbClr val="FFFFFF"/>
                </a:solidFill>
                <a:effectLst/>
                <a:latin typeface="+mj-lt"/>
                <a:ea typeface="+mj-ea"/>
                <a:cs typeface="+mj-cs"/>
              </a:rPr>
              <a:t>Navigating the DOM with </a:t>
            </a:r>
            <a:r>
              <a:rPr lang="en-US" sz="4800" b="1" i="0" u="none" strike="noStrike" kern="1200">
                <a:solidFill>
                  <a:srgbClr val="FFFFFF"/>
                </a:solidFill>
                <a:effectLst/>
                <a:latin typeface="+mj-lt"/>
                <a:ea typeface="+mj-ea"/>
                <a:cs typeface="+mj-cs"/>
              </a:rPr>
              <a:t>BeautifulSoup</a:t>
            </a:r>
            <a:r>
              <a:rPr lang="en-US" sz="4800" b="0" i="0" u="none" strike="noStrike" kern="1200">
                <a:solidFill>
                  <a:srgbClr val="FFFFFF"/>
                </a:solidFill>
                <a:effectLst/>
                <a:latin typeface="+mj-lt"/>
                <a:ea typeface="+mj-ea"/>
                <a:cs typeface="+mj-cs"/>
              </a:rPr>
              <a:t>.</a:t>
            </a:r>
            <a:r>
              <a:rPr lang="en-US" sz="4800" kern="1200">
                <a:solidFill>
                  <a:srgbClr val="FFFFFF"/>
                </a:solidFill>
                <a:latin typeface="+mj-lt"/>
                <a:ea typeface="+mj-ea"/>
                <a:cs typeface="+mj-cs"/>
              </a:rPr>
              <a:t> </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1151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6C1D61-2631-A3C4-BEE0-5A23A2601CFA}"/>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Task: </a:t>
            </a:r>
            <a:r>
              <a:rPr lang="en-US" sz="5400" b="0" i="0" u="none" strike="noStrike">
                <a:solidFill>
                  <a:schemeClr val="bg1">
                    <a:lumMod val="95000"/>
                    <a:lumOff val="5000"/>
                  </a:schemeClr>
                </a:solidFill>
                <a:effectLst/>
              </a:rPr>
              <a:t>Write a Python script to fetch a web page’s content and parse the title.</a:t>
            </a:r>
            <a:r>
              <a:rPr lang="en-US" sz="5400">
                <a:solidFill>
                  <a:schemeClr val="bg1">
                    <a:lumMod val="95000"/>
                    <a:lumOff val="5000"/>
                  </a:schemeClr>
                </a:solidFill>
              </a:rPr>
              <a:t> </a:t>
            </a:r>
          </a:p>
        </p:txBody>
      </p:sp>
    </p:spTree>
    <p:extLst>
      <p:ext uri="{BB962C8B-B14F-4D97-AF65-F5344CB8AC3E}">
        <p14:creationId xmlns:p14="http://schemas.microsoft.com/office/powerpoint/2010/main" val="23113465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mputer script on a screen">
            <a:extLst>
              <a:ext uri="{FF2B5EF4-FFF2-40B4-BE49-F238E27FC236}">
                <a16:creationId xmlns:a16="http://schemas.microsoft.com/office/drawing/2014/main" id="{77ED74F0-01E8-71B1-6BD4-DE85E07238CC}"/>
              </a:ext>
            </a:extLst>
          </p:cNvPr>
          <p:cNvPicPr>
            <a:picLocks noChangeAspect="1"/>
          </p:cNvPicPr>
          <p:nvPr/>
        </p:nvPicPr>
        <p:blipFill rotWithShape="1">
          <a:blip r:embed="rId2"/>
          <a:srcRect l="3784" r="43557" b="-2"/>
          <a:stretch/>
        </p:blipFill>
        <p:spPr>
          <a:xfrm>
            <a:off x="-1" y="-2"/>
            <a:ext cx="5410198" cy="6858002"/>
          </a:xfrm>
          <a:prstGeom prst="rect">
            <a:avLst/>
          </a:prstGeom>
        </p:spPr>
      </p:pic>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EDDD3-76A1-8933-C183-026177B7173F}"/>
              </a:ext>
            </a:extLst>
          </p:cNvPr>
          <p:cNvSpPr>
            <a:spLocks noGrp="1"/>
          </p:cNvSpPr>
          <p:nvPr>
            <p:ph type="title"/>
          </p:nvPr>
        </p:nvSpPr>
        <p:spPr>
          <a:xfrm>
            <a:off x="6115317" y="405685"/>
            <a:ext cx="5464968" cy="1559301"/>
          </a:xfrm>
        </p:spPr>
        <p:txBody>
          <a:bodyPr>
            <a:normAutofit/>
          </a:bodyPr>
          <a:lstStyle/>
          <a:p>
            <a:r>
              <a:rPr lang="en-US" sz="4000" b="0" i="0" u="none" strike="noStrike">
                <a:effectLst/>
                <a:latin typeface="Segoe UI" panose="020B0502040204020203" pitchFamily="34" charset="0"/>
              </a:rPr>
              <a:t>Introduction to </a:t>
            </a:r>
            <a:r>
              <a:rPr lang="en-US" sz="4000" b="1" i="0" u="none" strike="noStrike">
                <a:effectLst/>
                <a:latin typeface="Courier New" panose="02070309020205020404" pitchFamily="49" charset="0"/>
              </a:rPr>
              <a:t>lxml</a:t>
            </a:r>
            <a:r>
              <a:rPr lang="en-US" sz="4000" b="0" i="0" u="none" strike="noStrike">
                <a:effectLst/>
                <a:latin typeface="Segoe UI" panose="020B0502040204020203" pitchFamily="34" charset="0"/>
              </a:rPr>
              <a:t> and its advantages.</a:t>
            </a:r>
            <a:r>
              <a:rPr lang="en-US" sz="4000"/>
              <a:t> </a:t>
            </a:r>
          </a:p>
        </p:txBody>
      </p:sp>
      <p:sp>
        <p:nvSpPr>
          <p:cNvPr id="4" name="Rectangle 1">
            <a:extLst>
              <a:ext uri="{FF2B5EF4-FFF2-40B4-BE49-F238E27FC236}">
                <a16:creationId xmlns:a16="http://schemas.microsoft.com/office/drawing/2014/main" id="{83F1A9FF-363F-8769-D325-3224AF875EB8}"/>
              </a:ext>
            </a:extLst>
          </p:cNvPr>
          <p:cNvSpPr>
            <a:spLocks noGrp="1" noChangeArrowheads="1"/>
          </p:cNvSpPr>
          <p:nvPr>
            <p:ph idx="1"/>
          </p:nvPr>
        </p:nvSpPr>
        <p:spPr bwMode="auto">
          <a:xfrm>
            <a:off x="6115317" y="2743200"/>
            <a:ext cx="5247340" cy="349687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eaLnBrk="0" fontAlgn="base" hangingPunct="0">
              <a:spcBef>
                <a:spcPct val="0"/>
              </a:spcBef>
              <a:spcAft>
                <a:spcPts val="600"/>
              </a:spcAft>
            </a:pPr>
            <a:r>
              <a:rPr kumimoji="0" lang="en-US" altLang="en-US" sz="2000" b="0" i="0" u="none" strike="noStrike" cap="none" normalizeH="0" baseline="0" dirty="0" err="1">
                <a:ln>
                  <a:noFill/>
                </a:ln>
                <a:effectLst/>
                <a:latin typeface="Arial" panose="020B0604020202020204" pitchFamily="34" charset="0"/>
              </a:rPr>
              <a:t>lxml</a:t>
            </a:r>
            <a:r>
              <a:rPr kumimoji="0" lang="en-US" altLang="en-US" sz="2000" b="0" i="0" u="none" strike="noStrike" cap="none" normalizeH="0" baseline="0" dirty="0">
                <a:ln>
                  <a:noFill/>
                </a:ln>
                <a:effectLst/>
                <a:latin typeface="Arial" panose="020B0604020202020204" pitchFamily="34" charset="0"/>
              </a:rPr>
              <a:t> can be more lenient than </a:t>
            </a:r>
            <a:r>
              <a:rPr kumimoji="0" lang="en-US" altLang="en-US" sz="2000" b="0" i="0" u="none" strike="noStrike" cap="none" normalizeH="0" baseline="0" dirty="0" err="1">
                <a:ln>
                  <a:noFill/>
                </a:ln>
                <a:effectLst/>
                <a:latin typeface="Arial" panose="020B0604020202020204" pitchFamily="34" charset="0"/>
              </a:rPr>
              <a:t>BeautifulSoup</a:t>
            </a:r>
            <a:r>
              <a:rPr kumimoji="0" lang="en-US" altLang="en-US" sz="2000" b="0" i="0" u="none" strike="noStrike" cap="none" normalizeH="0" baseline="0" dirty="0">
                <a:ln>
                  <a:noFill/>
                </a:ln>
                <a:effectLst/>
                <a:latin typeface="Arial" panose="020B0604020202020204" pitchFamily="34" charset="0"/>
              </a:rPr>
              <a:t> in parsing HTML documents that have errors.</a:t>
            </a:r>
          </a:p>
          <a:p>
            <a:pPr eaLnBrk="0" fontAlgn="base" hangingPunct="0">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It can parse pages that are not well-formed or have broken HTML, similar to how browsers do.</a:t>
            </a:r>
          </a:p>
          <a:p>
            <a:pPr eaLnBrk="0" fontAlgn="base" hangingPunct="0">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Standards Compliance: </a:t>
            </a:r>
            <a:r>
              <a:rPr kumimoji="0" lang="en-US" altLang="en-US" sz="2000" b="0" i="0" u="none" strike="noStrike" cap="none" normalizeH="0" baseline="0" dirty="0" err="1">
                <a:ln>
                  <a:noFill/>
                </a:ln>
                <a:effectLst/>
                <a:latin typeface="Arial" panose="020B0604020202020204" pitchFamily="34" charset="0"/>
              </a:rPr>
              <a:t>lxml</a:t>
            </a:r>
            <a:r>
              <a:rPr kumimoji="0" lang="en-US" altLang="en-US" sz="2000" b="0" i="0" u="none" strike="noStrike" cap="none" normalizeH="0" baseline="0" dirty="0">
                <a:ln>
                  <a:noFill/>
                </a:ln>
                <a:effectLst/>
                <a:latin typeface="Arial" panose="020B0604020202020204" pitchFamily="34" charset="0"/>
              </a:rPr>
              <a:t> aims to be fully compliant with XML and HTML standards</a:t>
            </a:r>
          </a:p>
        </p:txBody>
      </p:sp>
    </p:spTree>
    <p:extLst>
      <p:ext uri="{BB962C8B-B14F-4D97-AF65-F5344CB8AC3E}">
        <p14:creationId xmlns:p14="http://schemas.microsoft.com/office/powerpoint/2010/main" val="116242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6B17C8-5D0F-42FD-17BE-5F0B15A07B95}"/>
              </a:ext>
            </a:extLst>
          </p:cNvPr>
          <p:cNvSpPr>
            <a:spLocks noGrp="1"/>
          </p:cNvSpPr>
          <p:nvPr>
            <p:ph type="title"/>
          </p:nvPr>
        </p:nvSpPr>
        <p:spPr>
          <a:xfrm>
            <a:off x="1383564" y="348865"/>
            <a:ext cx="9718111" cy="1576446"/>
          </a:xfrm>
        </p:spPr>
        <p:txBody>
          <a:bodyPr anchor="ctr">
            <a:normAutofit/>
          </a:bodyPr>
          <a:lstStyle/>
          <a:p>
            <a:r>
              <a:rPr lang="en-US" sz="4000" b="0" i="0" u="none" strike="noStrike" dirty="0">
                <a:solidFill>
                  <a:srgbClr val="FFFFFF"/>
                </a:solidFill>
                <a:effectLst/>
                <a:latin typeface="Segoe UI" panose="020B0502040204020203" pitchFamily="34" charset="0"/>
              </a:rPr>
              <a:t>What is web scraping, and why is it used?</a:t>
            </a:r>
            <a:r>
              <a:rPr lang="en-US" sz="4000" dirty="0">
                <a:solidFill>
                  <a:srgbClr val="FFFFFF"/>
                </a:solidFill>
              </a:rPr>
              <a:t> </a:t>
            </a:r>
          </a:p>
        </p:txBody>
      </p:sp>
      <p:graphicFrame>
        <p:nvGraphicFramePr>
          <p:cNvPr id="5" name="Content Placeholder 2">
            <a:extLst>
              <a:ext uri="{FF2B5EF4-FFF2-40B4-BE49-F238E27FC236}">
                <a16:creationId xmlns:a16="http://schemas.microsoft.com/office/drawing/2014/main" id="{D12F1473-A3E5-673E-C024-E181C1ABA2C4}"/>
              </a:ext>
            </a:extLst>
          </p:cNvPr>
          <p:cNvGraphicFramePr>
            <a:graphicFrameLocks noGrp="1"/>
          </p:cNvGraphicFramePr>
          <p:nvPr>
            <p:ph idx="1"/>
            <p:extLst>
              <p:ext uri="{D42A27DB-BD31-4B8C-83A1-F6EECF244321}">
                <p14:modId xmlns:p14="http://schemas.microsoft.com/office/powerpoint/2010/main" val="9484147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13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040727-BA54-CDED-924A-D1A40FA7A8C0}"/>
              </a:ext>
            </a:extLst>
          </p:cNvPr>
          <p:cNvSpPr>
            <a:spLocks noGrp="1"/>
          </p:cNvSpPr>
          <p:nvPr>
            <p:ph type="title"/>
          </p:nvPr>
        </p:nvSpPr>
        <p:spPr>
          <a:xfrm>
            <a:off x="1371597" y="348865"/>
            <a:ext cx="10044023" cy="877729"/>
          </a:xfrm>
        </p:spPr>
        <p:txBody>
          <a:bodyPr anchor="ctr">
            <a:normAutofit/>
          </a:bodyPr>
          <a:lstStyle/>
          <a:p>
            <a:r>
              <a:rPr lang="en-US" sz="2800" b="0" i="0" u="none" strike="noStrike">
                <a:solidFill>
                  <a:srgbClr val="FFFFFF"/>
                </a:solidFill>
                <a:effectLst/>
                <a:latin typeface="Segoe UI" panose="020B0502040204020203" pitchFamily="34" charset="0"/>
              </a:rPr>
              <a:t>Quick overview of </a:t>
            </a:r>
            <a:r>
              <a:rPr lang="en-US" sz="2800" b="1" i="0" u="none" strike="noStrike">
                <a:solidFill>
                  <a:srgbClr val="FFFFFF"/>
                </a:solidFill>
                <a:effectLst/>
                <a:latin typeface="Courier New" panose="02070309020205020404" pitchFamily="49" charset="0"/>
              </a:rPr>
              <a:t>Scrapy</a:t>
            </a:r>
            <a:r>
              <a:rPr lang="en-US" sz="2800" b="0" i="0" u="none" strike="noStrike">
                <a:solidFill>
                  <a:srgbClr val="FFFFFF"/>
                </a:solidFill>
                <a:effectLst/>
                <a:latin typeface="Segoe UI" panose="020B0502040204020203" pitchFamily="34" charset="0"/>
              </a:rPr>
              <a:t> framework for large scale scraping.</a:t>
            </a:r>
            <a:r>
              <a:rPr lang="en-US" sz="2800">
                <a:solidFill>
                  <a:srgbClr val="FFFFFF"/>
                </a:solidFill>
              </a:rPr>
              <a:t> </a:t>
            </a:r>
          </a:p>
        </p:txBody>
      </p:sp>
      <p:graphicFrame>
        <p:nvGraphicFramePr>
          <p:cNvPr id="5" name="Content Placeholder 2">
            <a:extLst>
              <a:ext uri="{FF2B5EF4-FFF2-40B4-BE49-F238E27FC236}">
                <a16:creationId xmlns:a16="http://schemas.microsoft.com/office/drawing/2014/main" id="{8D776553-BD18-B4D0-CF46-B6D248D4590F}"/>
              </a:ext>
            </a:extLst>
          </p:cNvPr>
          <p:cNvGraphicFramePr>
            <a:graphicFrameLocks noGrp="1"/>
          </p:cNvGraphicFramePr>
          <p:nvPr>
            <p:ph idx="1"/>
            <p:extLst>
              <p:ext uri="{D42A27DB-BD31-4B8C-83A1-F6EECF244321}">
                <p14:modId xmlns:p14="http://schemas.microsoft.com/office/powerpoint/2010/main" val="48899322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332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C78FDA-90CC-8163-B048-7137F09E0517}"/>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4600">
                <a:solidFill>
                  <a:schemeClr val="bg1">
                    <a:lumMod val="95000"/>
                    <a:lumOff val="5000"/>
                  </a:schemeClr>
                </a:solidFill>
              </a:rPr>
              <a:t>Task: </a:t>
            </a:r>
            <a:r>
              <a:rPr lang="en-US" sz="4600" b="0" i="0" u="none" strike="noStrike">
                <a:solidFill>
                  <a:schemeClr val="bg1">
                    <a:lumMod val="95000"/>
                    <a:lumOff val="5000"/>
                  </a:schemeClr>
                </a:solidFill>
                <a:effectLst/>
              </a:rPr>
              <a:t>Write a Python script to fetch and parse an HTML table using </a:t>
            </a:r>
            <a:r>
              <a:rPr lang="en-US" sz="4600" b="1" i="0" u="none" strike="noStrike">
                <a:solidFill>
                  <a:schemeClr val="bg1">
                    <a:lumMod val="95000"/>
                    <a:lumOff val="5000"/>
                  </a:schemeClr>
                </a:solidFill>
                <a:effectLst/>
              </a:rPr>
              <a:t>lxml</a:t>
            </a:r>
            <a:r>
              <a:rPr lang="en-US" sz="4600" b="0" i="0" u="none" strike="noStrike">
                <a:solidFill>
                  <a:schemeClr val="bg1">
                    <a:lumMod val="95000"/>
                    <a:lumOff val="5000"/>
                  </a:schemeClr>
                </a:solidFill>
                <a:effectLst/>
              </a:rPr>
              <a:t>.</a:t>
            </a:r>
            <a:r>
              <a:rPr lang="en-US" sz="4600">
                <a:solidFill>
                  <a:schemeClr val="bg1">
                    <a:lumMod val="95000"/>
                    <a:lumOff val="5000"/>
                  </a:schemeClr>
                </a:solidFill>
              </a:rPr>
              <a:t> </a:t>
            </a:r>
            <a:r>
              <a:rPr lang="en-US" sz="4600" b="0" i="0" u="none" strike="noStrike">
                <a:solidFill>
                  <a:schemeClr val="bg1">
                    <a:lumMod val="95000"/>
                    <a:lumOff val="5000"/>
                  </a:schemeClr>
                </a:solidFill>
                <a:effectLst/>
              </a:rPr>
              <a:t>Discuss scenarios where </a:t>
            </a:r>
            <a:r>
              <a:rPr lang="en-US" sz="4600" b="1" i="0" u="none" strike="noStrike">
                <a:solidFill>
                  <a:schemeClr val="bg1">
                    <a:lumMod val="95000"/>
                    <a:lumOff val="5000"/>
                  </a:schemeClr>
                </a:solidFill>
                <a:effectLst/>
              </a:rPr>
              <a:t>Scrapy</a:t>
            </a:r>
            <a:r>
              <a:rPr lang="en-US" sz="4600" b="0" i="0" u="none" strike="noStrike">
                <a:solidFill>
                  <a:schemeClr val="bg1">
                    <a:lumMod val="95000"/>
                    <a:lumOff val="5000"/>
                  </a:schemeClr>
                </a:solidFill>
                <a:effectLst/>
              </a:rPr>
              <a:t> might be a more suitable tool.</a:t>
            </a:r>
            <a:r>
              <a:rPr lang="en-US" sz="4600">
                <a:solidFill>
                  <a:schemeClr val="bg1">
                    <a:lumMod val="95000"/>
                    <a:lumOff val="5000"/>
                  </a:schemeClr>
                </a:solidFill>
              </a:rPr>
              <a:t> </a:t>
            </a:r>
          </a:p>
        </p:txBody>
      </p:sp>
    </p:spTree>
    <p:extLst>
      <p:ext uri="{BB962C8B-B14F-4D97-AF65-F5344CB8AC3E}">
        <p14:creationId xmlns:p14="http://schemas.microsoft.com/office/powerpoint/2010/main" val="217126025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E92DC4-4763-E25A-0473-6D1E501C99F6}"/>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4200" dirty="0">
                <a:solidFill>
                  <a:schemeClr val="bg1">
                    <a:lumMod val="95000"/>
                    <a:lumOff val="5000"/>
                  </a:schemeClr>
                </a:solidFill>
              </a:rPr>
              <a:t>Assignment: Create a Python script that scrapes job listings from a website and summarizes the information into a CSV file.</a:t>
            </a:r>
          </a:p>
        </p:txBody>
      </p:sp>
    </p:spTree>
    <p:extLst>
      <p:ext uri="{BB962C8B-B14F-4D97-AF65-F5344CB8AC3E}">
        <p14:creationId xmlns:p14="http://schemas.microsoft.com/office/powerpoint/2010/main" val="31103202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EB1EB-F4C3-77C7-E0D4-6844772681DE}"/>
              </a:ext>
            </a:extLst>
          </p:cNvPr>
          <p:cNvSpPr>
            <a:spLocks noGrp="1"/>
          </p:cNvSpPr>
          <p:nvPr>
            <p:ph type="title"/>
          </p:nvPr>
        </p:nvSpPr>
        <p:spPr>
          <a:xfrm>
            <a:off x="67731" y="3546755"/>
            <a:ext cx="4809068" cy="2608143"/>
          </a:xfrm>
        </p:spPr>
        <p:txBody>
          <a:bodyPr anchor="t">
            <a:normAutofit/>
          </a:bodyPr>
          <a:lstStyle/>
          <a:p>
            <a:pPr algn="ctr"/>
            <a:r>
              <a:rPr lang="en-US" sz="4000" b="0" i="0" u="none" strike="noStrike" dirty="0">
                <a:effectLst/>
                <a:latin typeface="Segoe UI" panose="020B0502040204020203" pitchFamily="34" charset="0"/>
              </a:rPr>
              <a:t>Real-world examples of web scraping.</a:t>
            </a:r>
            <a:r>
              <a:rPr lang="en-US" sz="4000" dirty="0"/>
              <a:t> </a:t>
            </a:r>
          </a:p>
        </p:txBody>
      </p:sp>
      <p:pic>
        <p:nvPicPr>
          <p:cNvPr id="7" name="Graphic 6" descr="Magnifying glass">
            <a:extLst>
              <a:ext uri="{FF2B5EF4-FFF2-40B4-BE49-F238E27FC236}">
                <a16:creationId xmlns:a16="http://schemas.microsoft.com/office/drawing/2014/main" id="{567EA4AF-A993-366D-95B7-CAEE80BA82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5182" y="2514599"/>
            <a:ext cx="914400" cy="914400"/>
          </a:xfrm>
          <a:prstGeom prst="rect">
            <a:avLst/>
          </a:prstGeom>
        </p:spPr>
      </p:pic>
      <p:sp>
        <p:nvSpPr>
          <p:cNvPr id="3" name="Content Placeholder 2">
            <a:extLst>
              <a:ext uri="{FF2B5EF4-FFF2-40B4-BE49-F238E27FC236}">
                <a16:creationId xmlns:a16="http://schemas.microsoft.com/office/drawing/2014/main" id="{0A0B4945-E378-7F1B-2386-8D5F0E4ED5E4}"/>
              </a:ext>
            </a:extLst>
          </p:cNvPr>
          <p:cNvSpPr>
            <a:spLocks noGrp="1"/>
          </p:cNvSpPr>
          <p:nvPr>
            <p:ph idx="1"/>
          </p:nvPr>
        </p:nvSpPr>
        <p:spPr>
          <a:xfrm>
            <a:off x="4664764" y="643467"/>
            <a:ext cx="7010769" cy="5401733"/>
          </a:xfrm>
        </p:spPr>
        <p:txBody>
          <a:bodyPr anchor="ctr">
            <a:normAutofit fontScale="85000" lnSpcReduction="10000"/>
          </a:bodyPr>
          <a:lstStyle/>
          <a:p>
            <a:pPr marL="0" indent="0" fontAlgn="base">
              <a:lnSpc>
                <a:spcPct val="110000"/>
              </a:lnSpc>
              <a:buNone/>
            </a:pPr>
            <a:r>
              <a:rPr lang="en-US" sz="1400" b="1" i="0" dirty="0">
                <a:effectLst/>
                <a:latin typeface="Nunito" panose="020F0502020204030204" pitchFamily="2" charset="0"/>
              </a:rPr>
              <a:t>1. Price Monitoring</a:t>
            </a:r>
          </a:p>
          <a:p>
            <a:pPr marL="0" indent="0" rtl="0" fontAlgn="base">
              <a:lnSpc>
                <a:spcPct val="110000"/>
              </a:lnSpc>
              <a:buNone/>
            </a:pPr>
            <a:r>
              <a:rPr lang="en-US" sz="1400" b="0" i="0" dirty="0">
                <a:effectLst/>
                <a:latin typeface="Nunito" panose="020F0502020204030204" pitchFamily="2" charset="0"/>
              </a:rPr>
              <a:t>Web Scraping can be used by companies to scrap the product data for their products and competing products as well to see how it impacts their pricing strategies. Companies can use this data to fix the optimal pricing for their products so that they can obtain maximum revenue.</a:t>
            </a:r>
          </a:p>
          <a:p>
            <a:pPr marL="0" indent="0" fontAlgn="base">
              <a:lnSpc>
                <a:spcPct val="110000"/>
              </a:lnSpc>
              <a:buNone/>
            </a:pPr>
            <a:r>
              <a:rPr lang="en-US" sz="1400" b="1" i="0" dirty="0">
                <a:effectLst/>
                <a:latin typeface="Nunito" panose="020F0502020204030204" pitchFamily="2" charset="0"/>
              </a:rPr>
              <a:t>2. Market Research</a:t>
            </a:r>
          </a:p>
          <a:p>
            <a:pPr marL="0" indent="0" rtl="0" fontAlgn="base">
              <a:lnSpc>
                <a:spcPct val="110000"/>
              </a:lnSpc>
              <a:buNone/>
            </a:pPr>
            <a:r>
              <a:rPr lang="en-US" sz="1400" b="0" i="0" dirty="0">
                <a:effectLst/>
                <a:latin typeface="Nunito" panose="020F0502020204030204" pitchFamily="2" charset="0"/>
              </a:rPr>
              <a:t>Web scraping can be used for market research by companies. High-quality web scraped data obtained in large volumes can be very helpful for companies in analyzing consumer trends and understanding which direction the company should move in the future. </a:t>
            </a:r>
          </a:p>
          <a:p>
            <a:pPr marL="0" indent="0" fontAlgn="base">
              <a:lnSpc>
                <a:spcPct val="110000"/>
              </a:lnSpc>
              <a:buNone/>
            </a:pPr>
            <a:r>
              <a:rPr lang="en-US" sz="1400" b="1" i="0" dirty="0">
                <a:effectLst/>
                <a:latin typeface="Nunito" panose="020F0502020204030204" pitchFamily="2" charset="0"/>
              </a:rPr>
              <a:t>3. News Monitoring</a:t>
            </a:r>
          </a:p>
          <a:p>
            <a:pPr marL="0" indent="0" rtl="0" fontAlgn="base">
              <a:lnSpc>
                <a:spcPct val="110000"/>
              </a:lnSpc>
              <a:buNone/>
            </a:pPr>
            <a:r>
              <a:rPr lang="en-US" sz="1400" b="0" i="0" dirty="0">
                <a:effectLst/>
                <a:latin typeface="Nunito" panose="020F0502020204030204" pitchFamily="2" charset="0"/>
              </a:rPr>
              <a:t>Web scraping news sites can provide detailed reports on the current news to a company. This is even more essential for companies that are frequently in the news or that depend on daily news for their day-to-day functioning. After all, news reports can make or break a company in a single day!</a:t>
            </a:r>
          </a:p>
          <a:p>
            <a:pPr marL="0" indent="0" fontAlgn="base">
              <a:lnSpc>
                <a:spcPct val="110000"/>
              </a:lnSpc>
              <a:buNone/>
            </a:pPr>
            <a:r>
              <a:rPr lang="en-US" sz="1400" b="1" i="0" dirty="0">
                <a:effectLst/>
                <a:latin typeface="Nunito" panose="020F0502020204030204" pitchFamily="2" charset="0"/>
              </a:rPr>
              <a:t>4. Sentiment Analysis</a:t>
            </a:r>
          </a:p>
          <a:p>
            <a:pPr marL="0" indent="0" rtl="0" fontAlgn="base">
              <a:lnSpc>
                <a:spcPct val="110000"/>
              </a:lnSpc>
              <a:buNone/>
            </a:pPr>
            <a:r>
              <a:rPr lang="en-US" sz="1400" b="0" i="0" dirty="0">
                <a:effectLst/>
                <a:latin typeface="Nunito" panose="020F0502020204030204" pitchFamily="2" charset="0"/>
              </a:rPr>
              <a:t>If companies want to understand the general sentiment for their products among their consumers, then Sentiment Analysis is a must. Companies can use web scraping to collect data from social media websites such as Facebook and Twitter as to what the general sentiment about their products is. This will help them in creating products that people desire and moving ahead of their competition.</a:t>
            </a:r>
          </a:p>
          <a:p>
            <a:pPr marL="0" indent="0" fontAlgn="base">
              <a:lnSpc>
                <a:spcPct val="110000"/>
              </a:lnSpc>
              <a:buNone/>
            </a:pPr>
            <a:r>
              <a:rPr lang="en-US" sz="1400" b="1" i="0" dirty="0">
                <a:effectLst/>
                <a:latin typeface="Nunito" panose="020F0502020204030204" pitchFamily="2" charset="0"/>
              </a:rPr>
              <a:t>5. Email Marketing</a:t>
            </a:r>
          </a:p>
          <a:p>
            <a:pPr marL="0" indent="0" rtl="0" fontAlgn="base">
              <a:lnSpc>
                <a:spcPct val="110000"/>
              </a:lnSpc>
              <a:buNone/>
            </a:pPr>
            <a:r>
              <a:rPr lang="en-US" sz="1400" b="0" i="0" dirty="0">
                <a:effectLst/>
                <a:latin typeface="Nunito" panose="020F0502020204030204" pitchFamily="2" charset="0"/>
              </a:rPr>
              <a:t>Companies can also use Web scraping for email marketing. They can collect Email ID’s from various sites using web scraping and then send bulk promotional and marketing Emails to all the people owning these Email ID’s.</a:t>
            </a:r>
          </a:p>
        </p:txBody>
      </p:sp>
    </p:spTree>
    <p:extLst>
      <p:ext uri="{BB962C8B-B14F-4D97-AF65-F5344CB8AC3E}">
        <p14:creationId xmlns:p14="http://schemas.microsoft.com/office/powerpoint/2010/main" val="367807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183DF7-9FFE-5602-FAF9-02838061C2ED}"/>
              </a:ext>
            </a:extLst>
          </p:cNvPr>
          <p:cNvSpPr>
            <a:spLocks noGrp="1"/>
          </p:cNvSpPr>
          <p:nvPr>
            <p:ph type="title"/>
          </p:nvPr>
        </p:nvSpPr>
        <p:spPr>
          <a:xfrm>
            <a:off x="826396" y="586855"/>
            <a:ext cx="4230100" cy="3387497"/>
          </a:xfrm>
        </p:spPr>
        <p:txBody>
          <a:bodyPr anchor="b">
            <a:normAutofit/>
          </a:bodyPr>
          <a:lstStyle/>
          <a:p>
            <a:pPr algn="r"/>
            <a:r>
              <a:rPr lang="en-US" sz="4000" b="0" i="0" u="none" strike="noStrike" dirty="0">
                <a:solidFill>
                  <a:srgbClr val="FFFFFF"/>
                </a:solidFill>
                <a:effectLst/>
                <a:latin typeface="Segoe UI" panose="020B0502040204020203" pitchFamily="34" charset="0"/>
              </a:rPr>
              <a:t>Legal and ethical considerations.</a:t>
            </a:r>
            <a:r>
              <a:rPr lang="en-US" sz="4000" dirty="0">
                <a:solidFill>
                  <a:srgbClr val="FFFFFF"/>
                </a:solidFill>
              </a:rPr>
              <a:t> </a:t>
            </a:r>
          </a:p>
        </p:txBody>
      </p:sp>
      <p:sp>
        <p:nvSpPr>
          <p:cNvPr id="3" name="Content Placeholder 2">
            <a:extLst>
              <a:ext uri="{FF2B5EF4-FFF2-40B4-BE49-F238E27FC236}">
                <a16:creationId xmlns:a16="http://schemas.microsoft.com/office/drawing/2014/main" id="{FF4F6241-473A-6896-A8B5-903A392D0518}"/>
              </a:ext>
            </a:extLst>
          </p:cNvPr>
          <p:cNvSpPr>
            <a:spLocks noGrp="1"/>
          </p:cNvSpPr>
          <p:nvPr>
            <p:ph idx="1"/>
          </p:nvPr>
        </p:nvSpPr>
        <p:spPr>
          <a:xfrm>
            <a:off x="6503158" y="649480"/>
            <a:ext cx="4862447" cy="5546047"/>
          </a:xfrm>
        </p:spPr>
        <p:txBody>
          <a:bodyPr anchor="ctr">
            <a:normAutofit/>
          </a:bodyPr>
          <a:lstStyle/>
          <a:p>
            <a:r>
              <a:rPr lang="en-US" sz="2000" b="0" i="0" dirty="0">
                <a:effectLst/>
                <a:latin typeface="Roboto" panose="02000000000000000000" pitchFamily="2" charset="0"/>
              </a:rPr>
              <a:t>Don't break the web: Denial of Service attacks</a:t>
            </a:r>
          </a:p>
          <a:p>
            <a:r>
              <a:rPr lang="en-US" sz="2000" dirty="0"/>
              <a:t>View robots.txt file. Robots.txt is a file used by websites to let 'bots' know if or how the site should be crawled and indexed. </a:t>
            </a:r>
          </a:p>
          <a:p>
            <a:r>
              <a:rPr lang="en-US" sz="2000" dirty="0">
                <a:hlinkClick r:id="rId2"/>
              </a:rPr>
              <a:t>https://www.facebook.com/robots.txt</a:t>
            </a:r>
            <a:endParaRPr lang="en-US" sz="2000" dirty="0"/>
          </a:p>
          <a:p>
            <a:r>
              <a:rPr lang="en-US" sz="2000" dirty="0">
                <a:hlinkClick r:id="rId3"/>
              </a:rPr>
              <a:t>https://www.monash.edu/robots.txt</a:t>
            </a:r>
            <a:endParaRPr lang="en-US" sz="2000" dirty="0"/>
          </a:p>
          <a:p>
            <a:r>
              <a:rPr lang="en-US" sz="2000" dirty="0">
                <a:hlinkClick r:id="rId4"/>
              </a:rPr>
              <a:t>https://www.linkedin.com/robots.txt</a:t>
            </a:r>
            <a:endParaRPr lang="en-US" sz="2000" dirty="0"/>
          </a:p>
        </p:txBody>
      </p:sp>
    </p:spTree>
    <p:extLst>
      <p:ext uri="{BB962C8B-B14F-4D97-AF65-F5344CB8AC3E}">
        <p14:creationId xmlns:p14="http://schemas.microsoft.com/office/powerpoint/2010/main" val="214928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A3E104-36BD-D945-2D04-A7B8B992E637}"/>
              </a:ext>
            </a:extLst>
          </p:cNvPr>
          <p:cNvSpPr>
            <a:spLocks noGrp="1"/>
          </p:cNvSpPr>
          <p:nvPr>
            <p:ph type="title"/>
          </p:nvPr>
        </p:nvSpPr>
        <p:spPr>
          <a:xfrm>
            <a:off x="1371597" y="348865"/>
            <a:ext cx="10044023" cy="877729"/>
          </a:xfrm>
        </p:spPr>
        <p:txBody>
          <a:bodyPr anchor="ctr">
            <a:normAutofit/>
          </a:bodyPr>
          <a:lstStyle/>
          <a:p>
            <a:r>
              <a:rPr lang="en-US" sz="3400" b="0" i="0" u="none" strike="noStrike">
                <a:solidFill>
                  <a:srgbClr val="FFFFFF"/>
                </a:solidFill>
                <a:effectLst/>
                <a:latin typeface="Segoe UI" panose="020B0502040204020203" pitchFamily="34" charset="0"/>
              </a:rPr>
              <a:t>Overview of the tools and libraries we’ll be using.</a:t>
            </a:r>
            <a:r>
              <a:rPr lang="en-US" sz="3400">
                <a:solidFill>
                  <a:srgbClr val="FFFFFF"/>
                </a:solidFill>
              </a:rPr>
              <a:t> </a:t>
            </a:r>
          </a:p>
        </p:txBody>
      </p:sp>
      <p:graphicFrame>
        <p:nvGraphicFramePr>
          <p:cNvPr id="5" name="Content Placeholder 2">
            <a:extLst>
              <a:ext uri="{FF2B5EF4-FFF2-40B4-BE49-F238E27FC236}">
                <a16:creationId xmlns:a16="http://schemas.microsoft.com/office/drawing/2014/main" id="{44593F5D-2955-1E6C-07DB-10BC6C15B586}"/>
              </a:ext>
            </a:extLst>
          </p:cNvPr>
          <p:cNvGraphicFramePr>
            <a:graphicFrameLocks noGrp="1"/>
          </p:cNvGraphicFramePr>
          <p:nvPr>
            <p:ph idx="1"/>
            <p:extLst>
              <p:ext uri="{D42A27DB-BD31-4B8C-83A1-F6EECF244321}">
                <p14:modId xmlns:p14="http://schemas.microsoft.com/office/powerpoint/2010/main" val="255520209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32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D20E71-4B5E-5140-F1E4-EBEED0B41D46}"/>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4600" b="1" i="0" u="none" strike="noStrike" dirty="0">
                <a:solidFill>
                  <a:schemeClr val="bg1">
                    <a:lumMod val="95000"/>
                    <a:lumOff val="5000"/>
                  </a:schemeClr>
                </a:solidFill>
                <a:effectLst/>
              </a:rPr>
              <a:t>Tasks:</a:t>
            </a:r>
            <a:r>
              <a:rPr lang="en-US" sz="4600" dirty="0">
                <a:solidFill>
                  <a:schemeClr val="bg1">
                    <a:lumMod val="95000"/>
                    <a:lumOff val="5000"/>
                  </a:schemeClr>
                </a:solidFill>
              </a:rPr>
              <a:t> </a:t>
            </a:r>
            <a:r>
              <a:rPr lang="en-US" sz="4600" b="0" i="0" u="none" strike="noStrike" dirty="0">
                <a:solidFill>
                  <a:schemeClr val="bg1">
                    <a:lumMod val="95000"/>
                    <a:lumOff val="5000"/>
                  </a:schemeClr>
                </a:solidFill>
                <a:effectLst/>
              </a:rPr>
              <a:t>Pick a case study of web scraping.</a:t>
            </a:r>
            <a:r>
              <a:rPr lang="en-US" sz="4600" dirty="0">
                <a:solidFill>
                  <a:schemeClr val="bg1">
                    <a:lumMod val="95000"/>
                    <a:lumOff val="5000"/>
                  </a:schemeClr>
                </a:solidFill>
              </a:rPr>
              <a:t> </a:t>
            </a:r>
            <a:r>
              <a:rPr lang="en-US" sz="4600" b="0" i="0" u="none" strike="noStrike" dirty="0">
                <a:solidFill>
                  <a:schemeClr val="bg1">
                    <a:lumMod val="95000"/>
                    <a:lumOff val="5000"/>
                  </a:schemeClr>
                </a:solidFill>
                <a:effectLst/>
              </a:rPr>
              <a:t>Highlight the importance of respecting </a:t>
            </a:r>
            <a:r>
              <a:rPr lang="en-US" sz="4600" b="1" i="0" u="none" strike="noStrike" dirty="0">
                <a:solidFill>
                  <a:schemeClr val="bg1">
                    <a:lumMod val="95000"/>
                    <a:lumOff val="5000"/>
                  </a:schemeClr>
                </a:solidFill>
                <a:effectLst/>
              </a:rPr>
              <a:t>robots.txt</a:t>
            </a:r>
            <a:r>
              <a:rPr lang="en-US" sz="4600" b="0" i="0" u="none" strike="noStrike" dirty="0">
                <a:solidFill>
                  <a:schemeClr val="bg1">
                    <a:lumMod val="95000"/>
                    <a:lumOff val="5000"/>
                  </a:schemeClr>
                </a:solidFill>
                <a:effectLst/>
              </a:rPr>
              <a:t> and terms of service of websites.</a:t>
            </a:r>
            <a:r>
              <a:rPr lang="en-US" sz="4600" dirty="0">
                <a:solidFill>
                  <a:schemeClr val="bg1">
                    <a:lumMod val="95000"/>
                    <a:lumOff val="5000"/>
                  </a:schemeClr>
                </a:solidFill>
              </a:rPr>
              <a:t> </a:t>
            </a:r>
          </a:p>
        </p:txBody>
      </p:sp>
    </p:spTree>
    <p:extLst>
      <p:ext uri="{BB962C8B-B14F-4D97-AF65-F5344CB8AC3E}">
        <p14:creationId xmlns:p14="http://schemas.microsoft.com/office/powerpoint/2010/main" val="14596404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8C035-545B-0667-2271-E71FDD7DF633}"/>
              </a:ext>
            </a:extLst>
          </p:cNvPr>
          <p:cNvSpPr>
            <a:spLocks noGrp="1"/>
          </p:cNvSpPr>
          <p:nvPr>
            <p:ph type="title"/>
          </p:nvPr>
        </p:nvSpPr>
        <p:spPr>
          <a:xfrm>
            <a:off x="761800" y="762001"/>
            <a:ext cx="5334197" cy="1708242"/>
          </a:xfrm>
        </p:spPr>
        <p:txBody>
          <a:bodyPr anchor="ctr">
            <a:normAutofit/>
          </a:bodyPr>
          <a:lstStyle/>
          <a:p>
            <a:r>
              <a:rPr lang="en-US" sz="3700" b="0" i="0" u="none" strike="noStrike">
                <a:effectLst/>
                <a:latin typeface="Segoe UI" panose="020B0502040204020203" pitchFamily="34" charset="0"/>
              </a:rPr>
              <a:t>Introduction to HTML structure: tags, attributes, and elements.</a:t>
            </a:r>
            <a:r>
              <a:rPr lang="en-US" sz="3700"/>
              <a:t> </a:t>
            </a:r>
          </a:p>
        </p:txBody>
      </p:sp>
      <p:sp>
        <p:nvSpPr>
          <p:cNvPr id="3" name="Content Placeholder 2">
            <a:extLst>
              <a:ext uri="{FF2B5EF4-FFF2-40B4-BE49-F238E27FC236}">
                <a16:creationId xmlns:a16="http://schemas.microsoft.com/office/drawing/2014/main" id="{4E0BE0A0-9DDC-A5F1-5107-E80E42C0F7D6}"/>
              </a:ext>
            </a:extLst>
          </p:cNvPr>
          <p:cNvSpPr>
            <a:spLocks noGrp="1"/>
          </p:cNvSpPr>
          <p:nvPr>
            <p:ph idx="1"/>
          </p:nvPr>
        </p:nvSpPr>
        <p:spPr>
          <a:xfrm>
            <a:off x="761800" y="2470244"/>
            <a:ext cx="5334197" cy="3769835"/>
          </a:xfrm>
        </p:spPr>
        <p:txBody>
          <a:bodyPr anchor="ctr">
            <a:normAutofit/>
          </a:bodyPr>
          <a:lstStyle/>
          <a:p>
            <a:r>
              <a:rPr lang="en-US" sz="1900" dirty="0"/>
              <a:t>Static page</a:t>
            </a:r>
            <a:endParaRPr lang="en-US" sz="1900" dirty="0">
              <a:hlinkClick r:id="rId2"/>
            </a:endParaRPr>
          </a:p>
          <a:p>
            <a:pPr marL="0" indent="0">
              <a:buNone/>
            </a:pPr>
            <a:r>
              <a:rPr lang="en-US" sz="1900" dirty="0">
                <a:hlinkClick r:id="rId2"/>
              </a:rPr>
              <a:t>https://realpython.github.io/fake-jobs/</a:t>
            </a:r>
            <a:endParaRPr lang="en-US" sz="1900" dirty="0"/>
          </a:p>
          <a:p>
            <a:pPr marL="457200" lvl="1" indent="0">
              <a:buNone/>
            </a:pPr>
            <a:r>
              <a:rPr lang="en-US" sz="1500" dirty="0"/>
              <a:t>import requests</a:t>
            </a:r>
          </a:p>
          <a:p>
            <a:pPr marL="457200" lvl="1" indent="0">
              <a:buNone/>
            </a:pPr>
            <a:r>
              <a:rPr lang="en-US" sz="1500" dirty="0"/>
              <a:t>URL = "https://realpython.github.io/fake-jobs/"</a:t>
            </a:r>
          </a:p>
          <a:p>
            <a:pPr marL="457200" lvl="1" indent="0">
              <a:buNone/>
            </a:pPr>
            <a:r>
              <a:rPr lang="en-US" sz="1500" dirty="0"/>
              <a:t>page = </a:t>
            </a:r>
            <a:r>
              <a:rPr lang="en-US" sz="1500" dirty="0" err="1"/>
              <a:t>requests.get</a:t>
            </a:r>
            <a:r>
              <a:rPr lang="en-US" sz="1500" dirty="0"/>
              <a:t>(URL)</a:t>
            </a:r>
          </a:p>
          <a:p>
            <a:pPr marL="457200" lvl="1" indent="0">
              <a:buNone/>
            </a:pPr>
            <a:r>
              <a:rPr lang="en-US" sz="1500" dirty="0"/>
              <a:t>print(</a:t>
            </a:r>
            <a:r>
              <a:rPr lang="en-US" sz="1500" dirty="0" err="1"/>
              <a:t>page.text</a:t>
            </a:r>
            <a:r>
              <a:rPr lang="en-US" sz="1500" dirty="0"/>
              <a:t>)</a:t>
            </a:r>
          </a:p>
          <a:p>
            <a:r>
              <a:rPr lang="en-US" sz="1900" b="0" i="0" dirty="0">
                <a:effectLst/>
                <a:latin typeface="source sans pro" panose="020B0503030403020204" pitchFamily="34" charset="0"/>
              </a:rPr>
              <a:t>Hidden Websites</a:t>
            </a:r>
          </a:p>
          <a:p>
            <a:pPr marL="0" indent="0">
              <a:buNone/>
            </a:pPr>
            <a:r>
              <a:rPr lang="en-US" sz="1900" dirty="0">
                <a:hlinkClick r:id="rId3"/>
              </a:rPr>
              <a:t>https://docs.python-requests.org/en/latest/user/authentication/</a:t>
            </a:r>
            <a:endParaRPr lang="en-US" sz="1900" dirty="0"/>
          </a:p>
          <a:p>
            <a:pPr marL="0" indent="0">
              <a:buNone/>
            </a:pPr>
            <a:r>
              <a:rPr lang="en-US" sz="1900" dirty="0">
                <a:hlinkClick r:id="rId4"/>
              </a:rPr>
              <a:t>https://httpbin.org/basic-auth/user/pass</a:t>
            </a:r>
            <a:endParaRPr lang="en-US" sz="1900" dirty="0"/>
          </a:p>
        </p:txBody>
      </p:sp>
      <p:pic>
        <p:nvPicPr>
          <p:cNvPr id="14" name="Picture 13" descr="Computer script on a screen">
            <a:extLst>
              <a:ext uri="{FF2B5EF4-FFF2-40B4-BE49-F238E27FC236}">
                <a16:creationId xmlns:a16="http://schemas.microsoft.com/office/drawing/2014/main" id="{D1920715-6A45-E231-DABE-A0A228F84DFF}"/>
              </a:ext>
            </a:extLst>
          </p:cNvPr>
          <p:cNvPicPr>
            <a:picLocks noChangeAspect="1"/>
          </p:cNvPicPr>
          <p:nvPr/>
        </p:nvPicPr>
        <p:blipFill rotWithShape="1">
          <a:blip r:embed="rId5"/>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49771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B3BFE-BE47-2211-6198-738D7113199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u="none" strike="noStrike" kern="1200">
                <a:solidFill>
                  <a:schemeClr val="bg1"/>
                </a:solidFill>
                <a:effectLst/>
                <a:latin typeface="+mj-lt"/>
                <a:ea typeface="+mj-ea"/>
                <a:cs typeface="+mj-cs"/>
              </a:rPr>
              <a:t>Understanding the Document Object Model (DOM).</a:t>
            </a:r>
            <a:r>
              <a:rPr lang="en-US" sz="3200" kern="1200">
                <a:solidFill>
                  <a:schemeClr val="bg1"/>
                </a:solidFill>
                <a:latin typeface="+mj-lt"/>
                <a:ea typeface="+mj-ea"/>
                <a:cs typeface="+mj-cs"/>
              </a:rPr>
              <a:t> </a:t>
            </a:r>
          </a:p>
        </p:txBody>
      </p:sp>
      <p:pic>
        <p:nvPicPr>
          <p:cNvPr id="5" name="Content Placeholder 4">
            <a:extLst>
              <a:ext uri="{FF2B5EF4-FFF2-40B4-BE49-F238E27FC236}">
                <a16:creationId xmlns:a16="http://schemas.microsoft.com/office/drawing/2014/main" id="{91B79EA9-D1E2-9425-C323-D14BA2735DBA}"/>
              </a:ext>
            </a:extLst>
          </p:cNvPr>
          <p:cNvPicPr>
            <a:picLocks noGrp="1" noChangeAspect="1"/>
          </p:cNvPicPr>
          <p:nvPr>
            <p:ph idx="1"/>
          </p:nvPr>
        </p:nvPicPr>
        <p:blipFill>
          <a:blip r:embed="rId2"/>
          <a:stretch>
            <a:fillRect/>
          </a:stretch>
        </p:blipFill>
        <p:spPr>
          <a:xfrm>
            <a:off x="1319698" y="1675227"/>
            <a:ext cx="9552604" cy="4394199"/>
          </a:xfrm>
          <a:prstGeom prst="rect">
            <a:avLst/>
          </a:prstGeom>
        </p:spPr>
      </p:pic>
    </p:spTree>
    <p:extLst>
      <p:ext uri="{BB962C8B-B14F-4D97-AF65-F5344CB8AC3E}">
        <p14:creationId xmlns:p14="http://schemas.microsoft.com/office/powerpoint/2010/main" val="300529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ED525F-29BA-D178-1F06-3E58855F719F}"/>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4600" dirty="0">
                <a:solidFill>
                  <a:schemeClr val="bg1">
                    <a:lumMod val="95000"/>
                    <a:lumOff val="5000"/>
                  </a:schemeClr>
                </a:solidFill>
              </a:rPr>
              <a:t>Task: </a:t>
            </a:r>
            <a:r>
              <a:rPr lang="en-US" sz="4600" b="0" i="0" u="none" strike="noStrike" dirty="0">
                <a:solidFill>
                  <a:schemeClr val="bg1">
                    <a:lumMod val="95000"/>
                    <a:lumOff val="5000"/>
                  </a:schemeClr>
                </a:solidFill>
                <a:effectLst/>
              </a:rPr>
              <a:t>Inspect element exercise: Participants use browser tools to examine the structure of a web page.</a:t>
            </a:r>
            <a:r>
              <a:rPr lang="en-US" sz="4600" dirty="0">
                <a:solidFill>
                  <a:schemeClr val="bg1">
                    <a:lumMod val="95000"/>
                    <a:lumOff val="5000"/>
                  </a:schemeClr>
                </a:solidFill>
              </a:rPr>
              <a:t> </a:t>
            </a:r>
            <a:r>
              <a:rPr lang="en-US" sz="4600" b="0" i="0" u="none" strike="noStrike" dirty="0">
                <a:solidFill>
                  <a:schemeClr val="bg1">
                    <a:lumMod val="95000"/>
                    <a:lumOff val="5000"/>
                  </a:schemeClr>
                </a:solidFill>
                <a:effectLst/>
              </a:rPr>
              <a:t>Identify common HTML tags and their attributes.</a:t>
            </a:r>
            <a:r>
              <a:rPr lang="en-US" sz="4600" dirty="0">
                <a:solidFill>
                  <a:schemeClr val="bg1">
                    <a:lumMod val="95000"/>
                    <a:lumOff val="5000"/>
                  </a:schemeClr>
                </a:solidFill>
              </a:rPr>
              <a:t> </a:t>
            </a:r>
          </a:p>
        </p:txBody>
      </p:sp>
    </p:spTree>
    <p:extLst>
      <p:ext uri="{BB962C8B-B14F-4D97-AF65-F5344CB8AC3E}">
        <p14:creationId xmlns:p14="http://schemas.microsoft.com/office/powerpoint/2010/main" val="325992812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1492</TotalTime>
  <Words>1179</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Aptos</vt:lpstr>
      <vt:lpstr>Aptos Display</vt:lpstr>
      <vt:lpstr>Arial</vt:lpstr>
      <vt:lpstr>Courier New</vt:lpstr>
      <vt:lpstr>Nunito</vt:lpstr>
      <vt:lpstr>Roboto</vt:lpstr>
      <vt:lpstr>Segoe UI</vt:lpstr>
      <vt:lpstr>Source Sans Pro</vt:lpstr>
      <vt:lpstr>system-ui</vt:lpstr>
      <vt:lpstr>Office Theme</vt:lpstr>
      <vt:lpstr>Week-1 </vt:lpstr>
      <vt:lpstr>What is web scraping, and why is it used? </vt:lpstr>
      <vt:lpstr>Real-world examples of web scraping. </vt:lpstr>
      <vt:lpstr>Legal and ethical considerations. </vt:lpstr>
      <vt:lpstr>Overview of the tools and libraries we’ll be using. </vt:lpstr>
      <vt:lpstr>Tasks: Pick a case study of web scraping. Highlight the importance of respecting robots.txt and terms of service of websites. </vt:lpstr>
      <vt:lpstr>Introduction to HTML structure: tags, attributes, and elements. </vt:lpstr>
      <vt:lpstr>Understanding the Document Object Model (DOM). </vt:lpstr>
      <vt:lpstr>Task: Inspect element exercise: Participants use browser tools to examine the structure of a web page. Identify common HTML tags and their attributes. </vt:lpstr>
      <vt:lpstr>What is the HTTP protocol? </vt:lpstr>
      <vt:lpstr>PowerPoint Presentation</vt:lpstr>
      <vt:lpstr>Exploring HTTP verbs: GET, POST, PUT, DELETE.  Status codes and their meanings.  </vt:lpstr>
      <vt:lpstr>Task: Use a REST client to make simple GET and POST requests. Examine the structure of HTTP requests and responses. </vt:lpstr>
      <vt:lpstr>Introduction to the BeautifulSoup library. </vt:lpstr>
      <vt:lpstr>Fetching web pages using requests. </vt:lpstr>
      <vt:lpstr>Introduction to BeautifulSoup for parsing HTML. </vt:lpstr>
      <vt:lpstr>Navigating the DOM with BeautifulSoup. </vt:lpstr>
      <vt:lpstr>Task: Write a Python script to fetch a web page’s content and parse the title. </vt:lpstr>
      <vt:lpstr>Introduction to lxml and its advantages. </vt:lpstr>
      <vt:lpstr>Quick overview of Scrapy framework for large scale scraping. </vt:lpstr>
      <vt:lpstr>Task: Write a Python script to fetch and parse an HTML table using lxml. Discuss scenarios where Scrapy might be a more suitable tool. </vt:lpstr>
      <vt:lpstr>Assignment: Create a Python script that scrapes job listings from a website and summarizes the information into a CSV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dc:title>
  <dc:creator>Sweatha Palani</dc:creator>
  <cp:lastModifiedBy>Sweatha Palani</cp:lastModifiedBy>
  <cp:revision>4</cp:revision>
  <dcterms:created xsi:type="dcterms:W3CDTF">2024-03-26T19:10:51Z</dcterms:created>
  <dcterms:modified xsi:type="dcterms:W3CDTF">2024-03-30T00:54:28Z</dcterms:modified>
</cp:coreProperties>
</file>