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75" r:id="rId4"/>
    <p:sldId id="296" r:id="rId5"/>
    <p:sldId id="261" r:id="rId6"/>
    <p:sldId id="308" r:id="rId7"/>
    <p:sldId id="263" r:id="rId8"/>
    <p:sldId id="258" r:id="rId9"/>
    <p:sldId id="305" r:id="rId10"/>
    <p:sldId id="304" r:id="rId11"/>
    <p:sldId id="269" r:id="rId12"/>
    <p:sldId id="277" r:id="rId13"/>
    <p:sldId id="306" r:id="rId14"/>
    <p:sldId id="286" r:id="rId15"/>
    <p:sldId id="287" r:id="rId16"/>
    <p:sldId id="292" r:id="rId17"/>
    <p:sldId id="293" r:id="rId18"/>
    <p:sldId id="278" r:id="rId19"/>
    <p:sldId id="279" r:id="rId20"/>
    <p:sldId id="260" r:id="rId21"/>
    <p:sldId id="283" r:id="rId22"/>
    <p:sldId id="307" r:id="rId23"/>
    <p:sldId id="294" r:id="rId24"/>
    <p:sldId id="301"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80F49-5DA5-422A-B6A8-B908E888E9D0}" type="doc">
      <dgm:prSet loTypeId="urn:microsoft.com/office/officeart/2005/8/layout/vProcess5" loCatId="process" qsTypeId="urn:microsoft.com/office/officeart/2005/8/quickstyle/simple1" qsCatId="simple" csTypeId="urn:microsoft.com/office/officeart/2005/8/colors/accent4_2" csCatId="accent4" phldr="1"/>
      <dgm:spPr/>
      <dgm:t>
        <a:bodyPr/>
        <a:lstStyle/>
        <a:p>
          <a:endParaRPr lang="en-US"/>
        </a:p>
      </dgm:t>
    </dgm:pt>
    <dgm:pt modelId="{2543BDCC-30AF-4467-9493-AA02F00A1906}">
      <dgm:prSet custT="1"/>
      <dgm:spPr/>
      <dgm:t>
        <a:bodyPr/>
        <a:lstStyle/>
        <a:p>
          <a:pPr algn="ctr"/>
          <a:r>
            <a:rPr lang="en-US" sz="2400" i="0" dirty="0"/>
            <a:t>Hidden Markov Models (HMMs) and Conditional Random Fields (CRFs)</a:t>
          </a:r>
          <a:endParaRPr lang="en-US" sz="2400" dirty="0"/>
        </a:p>
      </dgm:t>
    </dgm:pt>
    <dgm:pt modelId="{338537CB-11BE-49E1-9572-12CE8DA16C6F}" type="parTrans" cxnId="{DF828F1D-4B85-417C-B16D-825170889D5B}">
      <dgm:prSet/>
      <dgm:spPr/>
      <dgm:t>
        <a:bodyPr/>
        <a:lstStyle/>
        <a:p>
          <a:pPr algn="ctr"/>
          <a:endParaRPr lang="en-US" sz="1400"/>
        </a:p>
      </dgm:t>
    </dgm:pt>
    <dgm:pt modelId="{251A57E8-96ED-48D0-A465-7C2FFF9B2DFB}" type="sibTrans" cxnId="{DF828F1D-4B85-417C-B16D-825170889D5B}">
      <dgm:prSet custT="1"/>
      <dgm:spPr>
        <a:solidFill>
          <a:schemeClr val="tx2">
            <a:lumMod val="75000"/>
            <a:lumOff val="25000"/>
            <a:alpha val="90000"/>
          </a:schemeClr>
        </a:solidFill>
        <a:ln>
          <a:solidFill>
            <a:schemeClr val="accent1">
              <a:alpha val="90000"/>
            </a:schemeClr>
          </a:solidFill>
        </a:ln>
      </dgm:spPr>
      <dgm:t>
        <a:bodyPr/>
        <a:lstStyle/>
        <a:p>
          <a:pPr algn="ctr"/>
          <a:endParaRPr lang="en-US" sz="2800"/>
        </a:p>
      </dgm:t>
    </dgm:pt>
    <dgm:pt modelId="{915CBC6F-37B5-4616-84CA-734950089E75}">
      <dgm:prSet custT="1"/>
      <dgm:spPr/>
      <dgm:t>
        <a:bodyPr/>
        <a:lstStyle/>
        <a:p>
          <a:pPr algn="ctr"/>
          <a:r>
            <a:rPr lang="en-US" sz="2400" i="0" dirty="0"/>
            <a:t>Recurrent Neural Networks (RNNs) and Long Short-Term Memory networks (LSTMs)</a:t>
          </a:r>
          <a:endParaRPr lang="en-US" sz="2400" dirty="0"/>
        </a:p>
      </dgm:t>
    </dgm:pt>
    <dgm:pt modelId="{4505B5A0-CB42-4B88-B648-EB0A57C75B0F}" type="parTrans" cxnId="{4E180006-6FCD-4AE2-8075-4BE68795C176}">
      <dgm:prSet/>
      <dgm:spPr/>
      <dgm:t>
        <a:bodyPr/>
        <a:lstStyle/>
        <a:p>
          <a:pPr algn="ctr"/>
          <a:endParaRPr lang="en-US" sz="1400"/>
        </a:p>
      </dgm:t>
    </dgm:pt>
    <dgm:pt modelId="{CAF85365-2E1B-4B49-8CB0-349AF154A1F5}" type="sibTrans" cxnId="{4E180006-6FCD-4AE2-8075-4BE68795C176}">
      <dgm:prSet custT="1"/>
      <dgm:spPr>
        <a:solidFill>
          <a:schemeClr val="tx2">
            <a:lumMod val="75000"/>
            <a:lumOff val="25000"/>
            <a:alpha val="90000"/>
          </a:schemeClr>
        </a:solidFill>
        <a:ln>
          <a:solidFill>
            <a:schemeClr val="accent1">
              <a:alpha val="90000"/>
            </a:schemeClr>
          </a:solidFill>
        </a:ln>
      </dgm:spPr>
      <dgm:t>
        <a:bodyPr/>
        <a:lstStyle/>
        <a:p>
          <a:pPr algn="ctr"/>
          <a:endParaRPr lang="en-US" sz="2800" dirty="0"/>
        </a:p>
      </dgm:t>
    </dgm:pt>
    <dgm:pt modelId="{8094EEDB-F3C3-40CE-8F53-C952C53834B5}">
      <dgm:prSet custT="1"/>
      <dgm:spPr/>
      <dgm:t>
        <a:bodyPr/>
        <a:lstStyle/>
        <a:p>
          <a:pPr algn="ctr"/>
          <a:r>
            <a:rPr lang="en-US" sz="2400" i="0" dirty="0"/>
            <a:t>Transformer architecture </a:t>
          </a:r>
          <a:endParaRPr lang="en-US" sz="2400" dirty="0"/>
        </a:p>
      </dgm:t>
    </dgm:pt>
    <dgm:pt modelId="{7E88344E-D1AA-4185-8808-980FFBC5D2C3}" type="parTrans" cxnId="{0B5CA387-1ED9-4B60-8330-2DB6F7706C2D}">
      <dgm:prSet/>
      <dgm:spPr/>
      <dgm:t>
        <a:bodyPr/>
        <a:lstStyle/>
        <a:p>
          <a:pPr algn="ctr"/>
          <a:endParaRPr lang="en-US" sz="1400"/>
        </a:p>
      </dgm:t>
    </dgm:pt>
    <dgm:pt modelId="{231B90B6-4CE5-415C-B15D-FDB7EA91AFF1}" type="sibTrans" cxnId="{0B5CA387-1ED9-4B60-8330-2DB6F7706C2D}">
      <dgm:prSet/>
      <dgm:spPr/>
      <dgm:t>
        <a:bodyPr/>
        <a:lstStyle/>
        <a:p>
          <a:pPr algn="ctr"/>
          <a:endParaRPr lang="en-US" sz="1400"/>
        </a:p>
      </dgm:t>
    </dgm:pt>
    <dgm:pt modelId="{8E6F9F40-2EFF-48DB-815F-102660933E7D}" type="pres">
      <dgm:prSet presAssocID="{98980F49-5DA5-422A-B6A8-B908E888E9D0}" presName="outerComposite" presStyleCnt="0">
        <dgm:presLayoutVars>
          <dgm:chMax val="5"/>
          <dgm:dir/>
          <dgm:resizeHandles val="exact"/>
        </dgm:presLayoutVars>
      </dgm:prSet>
      <dgm:spPr/>
    </dgm:pt>
    <dgm:pt modelId="{1A4C01C5-07CB-4687-B7B4-325E63A7AB79}" type="pres">
      <dgm:prSet presAssocID="{98980F49-5DA5-422A-B6A8-B908E888E9D0}" presName="dummyMaxCanvas" presStyleCnt="0">
        <dgm:presLayoutVars/>
      </dgm:prSet>
      <dgm:spPr/>
    </dgm:pt>
    <dgm:pt modelId="{9FBAC274-4086-4B1F-BC42-D4CE5AED4EC1}" type="pres">
      <dgm:prSet presAssocID="{98980F49-5DA5-422A-B6A8-B908E888E9D0}" presName="ThreeNodes_1" presStyleLbl="node1" presStyleIdx="0" presStyleCnt="3">
        <dgm:presLayoutVars>
          <dgm:bulletEnabled val="1"/>
        </dgm:presLayoutVars>
      </dgm:prSet>
      <dgm:spPr/>
    </dgm:pt>
    <dgm:pt modelId="{B2067749-15C6-4C0C-BCBA-45FB0BAD3F70}" type="pres">
      <dgm:prSet presAssocID="{98980F49-5DA5-422A-B6A8-B908E888E9D0}" presName="ThreeNodes_2" presStyleLbl="node1" presStyleIdx="1" presStyleCnt="3">
        <dgm:presLayoutVars>
          <dgm:bulletEnabled val="1"/>
        </dgm:presLayoutVars>
      </dgm:prSet>
      <dgm:spPr/>
    </dgm:pt>
    <dgm:pt modelId="{577C769D-BBDE-4D46-B55A-00EB5D5748A3}" type="pres">
      <dgm:prSet presAssocID="{98980F49-5DA5-422A-B6A8-B908E888E9D0}" presName="ThreeNodes_3" presStyleLbl="node1" presStyleIdx="2" presStyleCnt="3">
        <dgm:presLayoutVars>
          <dgm:bulletEnabled val="1"/>
        </dgm:presLayoutVars>
      </dgm:prSet>
      <dgm:spPr/>
    </dgm:pt>
    <dgm:pt modelId="{2F1A9078-E92E-438E-9F41-44D102042735}" type="pres">
      <dgm:prSet presAssocID="{98980F49-5DA5-422A-B6A8-B908E888E9D0}" presName="ThreeConn_1-2" presStyleLbl="fgAccFollowNode1" presStyleIdx="0" presStyleCnt="2">
        <dgm:presLayoutVars>
          <dgm:bulletEnabled val="1"/>
        </dgm:presLayoutVars>
      </dgm:prSet>
      <dgm:spPr/>
    </dgm:pt>
    <dgm:pt modelId="{E0D9BA90-AC3E-4B3D-86CD-E998383FB750}" type="pres">
      <dgm:prSet presAssocID="{98980F49-5DA5-422A-B6A8-B908E888E9D0}" presName="ThreeConn_2-3" presStyleLbl="fgAccFollowNode1" presStyleIdx="1" presStyleCnt="2">
        <dgm:presLayoutVars>
          <dgm:bulletEnabled val="1"/>
        </dgm:presLayoutVars>
      </dgm:prSet>
      <dgm:spPr/>
    </dgm:pt>
    <dgm:pt modelId="{8BB07434-7D72-4158-885D-E546D16C4A80}" type="pres">
      <dgm:prSet presAssocID="{98980F49-5DA5-422A-B6A8-B908E888E9D0}" presName="ThreeNodes_1_text" presStyleLbl="node1" presStyleIdx="2" presStyleCnt="3">
        <dgm:presLayoutVars>
          <dgm:bulletEnabled val="1"/>
        </dgm:presLayoutVars>
      </dgm:prSet>
      <dgm:spPr/>
    </dgm:pt>
    <dgm:pt modelId="{9789820D-D760-4783-ABB9-1FA77CD5D45A}" type="pres">
      <dgm:prSet presAssocID="{98980F49-5DA5-422A-B6A8-B908E888E9D0}" presName="ThreeNodes_2_text" presStyleLbl="node1" presStyleIdx="2" presStyleCnt="3">
        <dgm:presLayoutVars>
          <dgm:bulletEnabled val="1"/>
        </dgm:presLayoutVars>
      </dgm:prSet>
      <dgm:spPr/>
    </dgm:pt>
    <dgm:pt modelId="{0A4BE6F0-44C0-4FEA-B62A-521744318818}" type="pres">
      <dgm:prSet presAssocID="{98980F49-5DA5-422A-B6A8-B908E888E9D0}" presName="ThreeNodes_3_text" presStyleLbl="node1" presStyleIdx="2" presStyleCnt="3">
        <dgm:presLayoutVars>
          <dgm:bulletEnabled val="1"/>
        </dgm:presLayoutVars>
      </dgm:prSet>
      <dgm:spPr/>
    </dgm:pt>
  </dgm:ptLst>
  <dgm:cxnLst>
    <dgm:cxn modelId="{4E180006-6FCD-4AE2-8075-4BE68795C176}" srcId="{98980F49-5DA5-422A-B6A8-B908E888E9D0}" destId="{915CBC6F-37B5-4616-84CA-734950089E75}" srcOrd="1" destOrd="0" parTransId="{4505B5A0-CB42-4B88-B648-EB0A57C75B0F}" sibTransId="{CAF85365-2E1B-4B49-8CB0-349AF154A1F5}"/>
    <dgm:cxn modelId="{C62AAE0B-4947-4736-A361-0C3B6B2700D1}" type="presOf" srcId="{CAF85365-2E1B-4B49-8CB0-349AF154A1F5}" destId="{E0D9BA90-AC3E-4B3D-86CD-E998383FB750}" srcOrd="0" destOrd="0" presId="urn:microsoft.com/office/officeart/2005/8/layout/vProcess5"/>
    <dgm:cxn modelId="{DF828F1D-4B85-417C-B16D-825170889D5B}" srcId="{98980F49-5DA5-422A-B6A8-B908E888E9D0}" destId="{2543BDCC-30AF-4467-9493-AA02F00A1906}" srcOrd="0" destOrd="0" parTransId="{338537CB-11BE-49E1-9572-12CE8DA16C6F}" sibTransId="{251A57E8-96ED-48D0-A465-7C2FFF9B2DFB}"/>
    <dgm:cxn modelId="{AF1B5258-D870-4DE1-9AD9-451D89420BB9}" type="presOf" srcId="{8094EEDB-F3C3-40CE-8F53-C952C53834B5}" destId="{577C769D-BBDE-4D46-B55A-00EB5D5748A3}" srcOrd="0" destOrd="0" presId="urn:microsoft.com/office/officeart/2005/8/layout/vProcess5"/>
    <dgm:cxn modelId="{DDA3D77C-E95F-4A9B-A94B-8B180B67A02E}" type="presOf" srcId="{8094EEDB-F3C3-40CE-8F53-C952C53834B5}" destId="{0A4BE6F0-44C0-4FEA-B62A-521744318818}" srcOrd="1" destOrd="0" presId="urn:microsoft.com/office/officeart/2005/8/layout/vProcess5"/>
    <dgm:cxn modelId="{0B5CA387-1ED9-4B60-8330-2DB6F7706C2D}" srcId="{98980F49-5DA5-422A-B6A8-B908E888E9D0}" destId="{8094EEDB-F3C3-40CE-8F53-C952C53834B5}" srcOrd="2" destOrd="0" parTransId="{7E88344E-D1AA-4185-8808-980FFBC5D2C3}" sibTransId="{231B90B6-4CE5-415C-B15D-FDB7EA91AFF1}"/>
    <dgm:cxn modelId="{D1EECEAD-D5A7-449F-AE0C-4CED2DA8A604}" type="presOf" srcId="{251A57E8-96ED-48D0-A465-7C2FFF9B2DFB}" destId="{2F1A9078-E92E-438E-9F41-44D102042735}" srcOrd="0" destOrd="0" presId="urn:microsoft.com/office/officeart/2005/8/layout/vProcess5"/>
    <dgm:cxn modelId="{5F6973C0-5A15-486A-8304-9D6C687E41DF}" type="presOf" srcId="{2543BDCC-30AF-4467-9493-AA02F00A1906}" destId="{8BB07434-7D72-4158-885D-E546D16C4A80}" srcOrd="1" destOrd="0" presId="urn:microsoft.com/office/officeart/2005/8/layout/vProcess5"/>
    <dgm:cxn modelId="{7F6391C2-CB53-4E30-953A-34E732AD411F}" type="presOf" srcId="{2543BDCC-30AF-4467-9493-AA02F00A1906}" destId="{9FBAC274-4086-4B1F-BC42-D4CE5AED4EC1}" srcOrd="0" destOrd="0" presId="urn:microsoft.com/office/officeart/2005/8/layout/vProcess5"/>
    <dgm:cxn modelId="{F4D88FEE-B601-4BC3-AE7E-6EEAC728B2CB}" type="presOf" srcId="{915CBC6F-37B5-4616-84CA-734950089E75}" destId="{9789820D-D760-4783-ABB9-1FA77CD5D45A}" srcOrd="1" destOrd="0" presId="urn:microsoft.com/office/officeart/2005/8/layout/vProcess5"/>
    <dgm:cxn modelId="{A5CF8EEF-C26F-42D6-8BE0-CA4C07F0264A}" type="presOf" srcId="{915CBC6F-37B5-4616-84CA-734950089E75}" destId="{B2067749-15C6-4C0C-BCBA-45FB0BAD3F70}" srcOrd="0" destOrd="0" presId="urn:microsoft.com/office/officeart/2005/8/layout/vProcess5"/>
    <dgm:cxn modelId="{583CECFB-439A-4010-AFA1-227A874BC6BF}" type="presOf" srcId="{98980F49-5DA5-422A-B6A8-B908E888E9D0}" destId="{8E6F9F40-2EFF-48DB-815F-102660933E7D}" srcOrd="0" destOrd="0" presId="urn:microsoft.com/office/officeart/2005/8/layout/vProcess5"/>
    <dgm:cxn modelId="{1152302F-A6D6-4B00-8CDE-192FADEA6247}" type="presParOf" srcId="{8E6F9F40-2EFF-48DB-815F-102660933E7D}" destId="{1A4C01C5-07CB-4687-B7B4-325E63A7AB79}" srcOrd="0" destOrd="0" presId="urn:microsoft.com/office/officeart/2005/8/layout/vProcess5"/>
    <dgm:cxn modelId="{28B627A7-58D0-47B0-AAD3-A2F39F2923A0}" type="presParOf" srcId="{8E6F9F40-2EFF-48DB-815F-102660933E7D}" destId="{9FBAC274-4086-4B1F-BC42-D4CE5AED4EC1}" srcOrd="1" destOrd="0" presId="urn:microsoft.com/office/officeart/2005/8/layout/vProcess5"/>
    <dgm:cxn modelId="{72FC60B1-1321-46DA-8409-B76F1DD6C4FE}" type="presParOf" srcId="{8E6F9F40-2EFF-48DB-815F-102660933E7D}" destId="{B2067749-15C6-4C0C-BCBA-45FB0BAD3F70}" srcOrd="2" destOrd="0" presId="urn:microsoft.com/office/officeart/2005/8/layout/vProcess5"/>
    <dgm:cxn modelId="{B2D3ABCA-B32E-4121-8EE6-7D37EAEAF695}" type="presParOf" srcId="{8E6F9F40-2EFF-48DB-815F-102660933E7D}" destId="{577C769D-BBDE-4D46-B55A-00EB5D5748A3}" srcOrd="3" destOrd="0" presId="urn:microsoft.com/office/officeart/2005/8/layout/vProcess5"/>
    <dgm:cxn modelId="{866E7256-9D37-4BA9-A978-E42743A58CAE}" type="presParOf" srcId="{8E6F9F40-2EFF-48DB-815F-102660933E7D}" destId="{2F1A9078-E92E-438E-9F41-44D102042735}" srcOrd="4" destOrd="0" presId="urn:microsoft.com/office/officeart/2005/8/layout/vProcess5"/>
    <dgm:cxn modelId="{5FCFD49A-708C-4099-AD16-51B3E684C0A7}" type="presParOf" srcId="{8E6F9F40-2EFF-48DB-815F-102660933E7D}" destId="{E0D9BA90-AC3E-4B3D-86CD-E998383FB750}" srcOrd="5" destOrd="0" presId="urn:microsoft.com/office/officeart/2005/8/layout/vProcess5"/>
    <dgm:cxn modelId="{F1100259-FBC6-463D-8F8A-E188F7D7A394}" type="presParOf" srcId="{8E6F9F40-2EFF-48DB-815F-102660933E7D}" destId="{8BB07434-7D72-4158-885D-E546D16C4A80}" srcOrd="6" destOrd="0" presId="urn:microsoft.com/office/officeart/2005/8/layout/vProcess5"/>
    <dgm:cxn modelId="{8268A7B4-6B22-47C5-AF8F-5FDA143EA8B8}" type="presParOf" srcId="{8E6F9F40-2EFF-48DB-815F-102660933E7D}" destId="{9789820D-D760-4783-ABB9-1FA77CD5D45A}" srcOrd="7" destOrd="0" presId="urn:microsoft.com/office/officeart/2005/8/layout/vProcess5"/>
    <dgm:cxn modelId="{72295499-4FA6-4834-A1EF-86FE64F4F57B}" type="presParOf" srcId="{8E6F9F40-2EFF-48DB-815F-102660933E7D}" destId="{0A4BE6F0-44C0-4FEA-B62A-52174431881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3843C-0A45-4D91-BE12-9350C16D770A}"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4744A6F1-AEC4-447B-8499-AD48938AFF0A}">
      <dgm:prSet custT="1"/>
      <dgm:spPr/>
      <dgm:t>
        <a:bodyPr/>
        <a:lstStyle/>
        <a:p>
          <a:pPr algn="l"/>
          <a:r>
            <a:rPr lang="en-US" sz="2800" i="0"/>
            <a:t>1. Pays Attention</a:t>
          </a:r>
          <a:endParaRPr lang="en-US" sz="2800"/>
        </a:p>
      </dgm:t>
    </dgm:pt>
    <dgm:pt modelId="{2AD59118-2B91-4BB9-B626-403491474DE6}" type="parTrans" cxnId="{9226BA0B-FC58-4689-A702-750E6675E28A}">
      <dgm:prSet/>
      <dgm:spPr/>
      <dgm:t>
        <a:bodyPr/>
        <a:lstStyle/>
        <a:p>
          <a:pPr algn="l"/>
          <a:endParaRPr lang="en-US"/>
        </a:p>
      </dgm:t>
    </dgm:pt>
    <dgm:pt modelId="{080B05C5-A1FF-4F45-B8FB-9594E5EE5DF1}" type="sibTrans" cxnId="{9226BA0B-FC58-4689-A702-750E6675E28A}">
      <dgm:prSet/>
      <dgm:spPr/>
      <dgm:t>
        <a:bodyPr/>
        <a:lstStyle/>
        <a:p>
          <a:pPr algn="l"/>
          <a:endParaRPr lang="en-US"/>
        </a:p>
      </dgm:t>
    </dgm:pt>
    <dgm:pt modelId="{86E48110-284C-4182-9857-7CFDD6933D2E}">
      <dgm:prSet custT="1"/>
      <dgm:spPr/>
      <dgm:t>
        <a:bodyPr/>
        <a:lstStyle/>
        <a:p>
          <a:pPr algn="l"/>
          <a:r>
            <a:rPr lang="en-US" sz="2800" i="0"/>
            <a:t>2. Understands Context</a:t>
          </a:r>
          <a:endParaRPr lang="en-US" sz="2800" dirty="0"/>
        </a:p>
      </dgm:t>
    </dgm:pt>
    <dgm:pt modelId="{4ADC5AAE-4FDF-4B4D-AC9F-2E6874736832}" type="parTrans" cxnId="{A95BEB72-310C-4B50-8177-484EC43FBCAF}">
      <dgm:prSet/>
      <dgm:spPr/>
      <dgm:t>
        <a:bodyPr/>
        <a:lstStyle/>
        <a:p>
          <a:pPr algn="l"/>
          <a:endParaRPr lang="en-US"/>
        </a:p>
      </dgm:t>
    </dgm:pt>
    <dgm:pt modelId="{261F1A65-15C4-4EB8-B721-003A494F80D7}" type="sibTrans" cxnId="{A95BEB72-310C-4B50-8177-484EC43FBCAF}">
      <dgm:prSet/>
      <dgm:spPr/>
      <dgm:t>
        <a:bodyPr/>
        <a:lstStyle/>
        <a:p>
          <a:pPr algn="l"/>
          <a:endParaRPr lang="en-US"/>
        </a:p>
      </dgm:t>
    </dgm:pt>
    <dgm:pt modelId="{176B7BFA-6115-4676-AFD8-443AE55B4CD7}">
      <dgm:prSet custT="1"/>
      <dgm:spPr/>
      <dgm:t>
        <a:bodyPr/>
        <a:lstStyle/>
        <a:p>
          <a:pPr algn="l"/>
          <a:r>
            <a:rPr lang="en-US" sz="2800" i="0"/>
            <a:t>3. Weighs Relationships</a:t>
          </a:r>
          <a:endParaRPr lang="en-US" sz="2800"/>
        </a:p>
      </dgm:t>
    </dgm:pt>
    <dgm:pt modelId="{E6CD8908-FEA4-4DB3-BCEE-F661608E1076}" type="parTrans" cxnId="{4079D835-70D9-41D3-8616-1BFEBCC1EEFB}">
      <dgm:prSet/>
      <dgm:spPr/>
      <dgm:t>
        <a:bodyPr/>
        <a:lstStyle/>
        <a:p>
          <a:pPr algn="l"/>
          <a:endParaRPr lang="en-US"/>
        </a:p>
      </dgm:t>
    </dgm:pt>
    <dgm:pt modelId="{C545C53C-95A2-4786-9033-4FCD1E5FB363}" type="sibTrans" cxnId="{4079D835-70D9-41D3-8616-1BFEBCC1EEFB}">
      <dgm:prSet/>
      <dgm:spPr/>
      <dgm:t>
        <a:bodyPr/>
        <a:lstStyle/>
        <a:p>
          <a:pPr algn="l"/>
          <a:endParaRPr lang="en-US"/>
        </a:p>
      </dgm:t>
    </dgm:pt>
    <dgm:pt modelId="{06201735-79D5-4FDA-B5AD-D9DDA53762BF}">
      <dgm:prSet custT="1"/>
      <dgm:spPr/>
      <dgm:t>
        <a:bodyPr/>
        <a:lstStyle/>
        <a:p>
          <a:pPr algn="l"/>
          <a:r>
            <a:rPr lang="en-US" sz="2800" i="0"/>
            <a:t>4. Combines Insights</a:t>
          </a:r>
          <a:endParaRPr lang="en-US" sz="2800"/>
        </a:p>
      </dgm:t>
    </dgm:pt>
    <dgm:pt modelId="{3E104F41-DC60-486F-AC27-5AC6BAC46525}" type="parTrans" cxnId="{9CD18634-0EE1-4AF1-9CAB-650884D4BF77}">
      <dgm:prSet/>
      <dgm:spPr/>
      <dgm:t>
        <a:bodyPr/>
        <a:lstStyle/>
        <a:p>
          <a:pPr algn="l"/>
          <a:endParaRPr lang="en-US"/>
        </a:p>
      </dgm:t>
    </dgm:pt>
    <dgm:pt modelId="{5E021165-092D-4950-8E66-52377317E079}" type="sibTrans" cxnId="{9CD18634-0EE1-4AF1-9CAB-650884D4BF77}">
      <dgm:prSet/>
      <dgm:spPr/>
      <dgm:t>
        <a:bodyPr/>
        <a:lstStyle/>
        <a:p>
          <a:pPr algn="l"/>
          <a:endParaRPr lang="en-US"/>
        </a:p>
      </dgm:t>
    </dgm:pt>
    <dgm:pt modelId="{AEA62EA0-F033-4BA2-937D-812620520299}">
      <dgm:prSet custT="1"/>
      <dgm:spPr/>
      <dgm:t>
        <a:bodyPr/>
        <a:lstStyle/>
        <a:p>
          <a:pPr algn="l"/>
          <a:r>
            <a:rPr lang="en-US" sz="2800" i="0"/>
            <a:t>5. Predicts Next Steps</a:t>
          </a:r>
          <a:endParaRPr lang="en-US" sz="2800" dirty="0"/>
        </a:p>
      </dgm:t>
    </dgm:pt>
    <dgm:pt modelId="{7EC020F3-0179-42AD-9C48-5272393B075D}" type="parTrans" cxnId="{12FAD3FC-AB66-4C3E-9A74-AAA297D2EAD8}">
      <dgm:prSet/>
      <dgm:spPr/>
      <dgm:t>
        <a:bodyPr/>
        <a:lstStyle/>
        <a:p>
          <a:pPr algn="l"/>
          <a:endParaRPr lang="en-US"/>
        </a:p>
      </dgm:t>
    </dgm:pt>
    <dgm:pt modelId="{128FB77D-FC2E-41EC-B51D-96F3A4A29F44}" type="sibTrans" cxnId="{12FAD3FC-AB66-4C3E-9A74-AAA297D2EAD8}">
      <dgm:prSet/>
      <dgm:spPr/>
      <dgm:t>
        <a:bodyPr/>
        <a:lstStyle/>
        <a:p>
          <a:pPr algn="l"/>
          <a:endParaRPr lang="en-US"/>
        </a:p>
      </dgm:t>
    </dgm:pt>
    <dgm:pt modelId="{4D5018A2-FFFC-4FB4-BEF6-F11274346E7C}" type="pres">
      <dgm:prSet presAssocID="{9FE3843C-0A45-4D91-BE12-9350C16D770A}" presName="linear" presStyleCnt="0">
        <dgm:presLayoutVars>
          <dgm:animLvl val="lvl"/>
          <dgm:resizeHandles val="exact"/>
        </dgm:presLayoutVars>
      </dgm:prSet>
      <dgm:spPr/>
    </dgm:pt>
    <dgm:pt modelId="{A589642F-DDC9-45EE-B4BB-1449F06D2914}" type="pres">
      <dgm:prSet presAssocID="{4744A6F1-AEC4-447B-8499-AD48938AFF0A}" presName="parentText" presStyleLbl="node1" presStyleIdx="0" presStyleCnt="5">
        <dgm:presLayoutVars>
          <dgm:chMax val="0"/>
          <dgm:bulletEnabled val="1"/>
        </dgm:presLayoutVars>
      </dgm:prSet>
      <dgm:spPr/>
    </dgm:pt>
    <dgm:pt modelId="{7E5E3BC8-8078-4556-A5F8-748E3EC50DFA}" type="pres">
      <dgm:prSet presAssocID="{080B05C5-A1FF-4F45-B8FB-9594E5EE5DF1}" presName="spacer" presStyleCnt="0"/>
      <dgm:spPr/>
    </dgm:pt>
    <dgm:pt modelId="{CE512805-DAE5-4728-8276-F6BBB415FBB3}" type="pres">
      <dgm:prSet presAssocID="{86E48110-284C-4182-9857-7CFDD6933D2E}" presName="parentText" presStyleLbl="node1" presStyleIdx="1" presStyleCnt="5">
        <dgm:presLayoutVars>
          <dgm:chMax val="0"/>
          <dgm:bulletEnabled val="1"/>
        </dgm:presLayoutVars>
      </dgm:prSet>
      <dgm:spPr/>
    </dgm:pt>
    <dgm:pt modelId="{F8D48EB2-C743-4B8E-922B-6DF4C63B1138}" type="pres">
      <dgm:prSet presAssocID="{261F1A65-15C4-4EB8-B721-003A494F80D7}" presName="spacer" presStyleCnt="0"/>
      <dgm:spPr/>
    </dgm:pt>
    <dgm:pt modelId="{B9774F1C-9574-4915-9FA1-6A7B5DCD7BDB}" type="pres">
      <dgm:prSet presAssocID="{176B7BFA-6115-4676-AFD8-443AE55B4CD7}" presName="parentText" presStyleLbl="node1" presStyleIdx="2" presStyleCnt="5">
        <dgm:presLayoutVars>
          <dgm:chMax val="0"/>
          <dgm:bulletEnabled val="1"/>
        </dgm:presLayoutVars>
      </dgm:prSet>
      <dgm:spPr/>
    </dgm:pt>
    <dgm:pt modelId="{D497F895-D6A7-40BF-82EE-091D322BA079}" type="pres">
      <dgm:prSet presAssocID="{C545C53C-95A2-4786-9033-4FCD1E5FB363}" presName="spacer" presStyleCnt="0"/>
      <dgm:spPr/>
    </dgm:pt>
    <dgm:pt modelId="{B1669FB3-6866-4C07-A360-10710CAD16D7}" type="pres">
      <dgm:prSet presAssocID="{06201735-79D5-4FDA-B5AD-D9DDA53762BF}" presName="parentText" presStyleLbl="node1" presStyleIdx="3" presStyleCnt="5">
        <dgm:presLayoutVars>
          <dgm:chMax val="0"/>
          <dgm:bulletEnabled val="1"/>
        </dgm:presLayoutVars>
      </dgm:prSet>
      <dgm:spPr/>
    </dgm:pt>
    <dgm:pt modelId="{4B84D21F-3EA8-483F-A23F-8DE21524B4BD}" type="pres">
      <dgm:prSet presAssocID="{5E021165-092D-4950-8E66-52377317E079}" presName="spacer" presStyleCnt="0"/>
      <dgm:spPr/>
    </dgm:pt>
    <dgm:pt modelId="{7D859C15-804D-4CCB-96D0-CD7CACE59D98}" type="pres">
      <dgm:prSet presAssocID="{AEA62EA0-F033-4BA2-937D-812620520299}" presName="parentText" presStyleLbl="node1" presStyleIdx="4" presStyleCnt="5">
        <dgm:presLayoutVars>
          <dgm:chMax val="0"/>
          <dgm:bulletEnabled val="1"/>
        </dgm:presLayoutVars>
      </dgm:prSet>
      <dgm:spPr/>
    </dgm:pt>
  </dgm:ptLst>
  <dgm:cxnLst>
    <dgm:cxn modelId="{6A1D2C01-756A-4E53-B0D4-FEB51785B86A}" type="presOf" srcId="{4744A6F1-AEC4-447B-8499-AD48938AFF0A}" destId="{A589642F-DDC9-45EE-B4BB-1449F06D2914}" srcOrd="0" destOrd="0" presId="urn:microsoft.com/office/officeart/2005/8/layout/vList2"/>
    <dgm:cxn modelId="{9226BA0B-FC58-4689-A702-750E6675E28A}" srcId="{9FE3843C-0A45-4D91-BE12-9350C16D770A}" destId="{4744A6F1-AEC4-447B-8499-AD48938AFF0A}" srcOrd="0" destOrd="0" parTransId="{2AD59118-2B91-4BB9-B626-403491474DE6}" sibTransId="{080B05C5-A1FF-4F45-B8FB-9594E5EE5DF1}"/>
    <dgm:cxn modelId="{9CD18634-0EE1-4AF1-9CAB-650884D4BF77}" srcId="{9FE3843C-0A45-4D91-BE12-9350C16D770A}" destId="{06201735-79D5-4FDA-B5AD-D9DDA53762BF}" srcOrd="3" destOrd="0" parTransId="{3E104F41-DC60-486F-AC27-5AC6BAC46525}" sibTransId="{5E021165-092D-4950-8E66-52377317E079}"/>
    <dgm:cxn modelId="{4079D835-70D9-41D3-8616-1BFEBCC1EEFB}" srcId="{9FE3843C-0A45-4D91-BE12-9350C16D770A}" destId="{176B7BFA-6115-4676-AFD8-443AE55B4CD7}" srcOrd="2" destOrd="0" parTransId="{E6CD8908-FEA4-4DB3-BCEE-F661608E1076}" sibTransId="{C545C53C-95A2-4786-9033-4FCD1E5FB363}"/>
    <dgm:cxn modelId="{1F51873A-75DC-4411-A7B0-AAF38F81BA6B}" type="presOf" srcId="{06201735-79D5-4FDA-B5AD-D9DDA53762BF}" destId="{B1669FB3-6866-4C07-A360-10710CAD16D7}" srcOrd="0" destOrd="0" presId="urn:microsoft.com/office/officeart/2005/8/layout/vList2"/>
    <dgm:cxn modelId="{58B96A6F-06B6-4036-A439-0744CB846769}" type="presOf" srcId="{86E48110-284C-4182-9857-7CFDD6933D2E}" destId="{CE512805-DAE5-4728-8276-F6BBB415FBB3}" srcOrd="0" destOrd="0" presId="urn:microsoft.com/office/officeart/2005/8/layout/vList2"/>
    <dgm:cxn modelId="{A95BEB72-310C-4B50-8177-484EC43FBCAF}" srcId="{9FE3843C-0A45-4D91-BE12-9350C16D770A}" destId="{86E48110-284C-4182-9857-7CFDD6933D2E}" srcOrd="1" destOrd="0" parTransId="{4ADC5AAE-4FDF-4B4D-AC9F-2E6874736832}" sibTransId="{261F1A65-15C4-4EB8-B721-003A494F80D7}"/>
    <dgm:cxn modelId="{CCE585DE-EDD8-492B-ADF3-26800D748B22}" type="presOf" srcId="{AEA62EA0-F033-4BA2-937D-812620520299}" destId="{7D859C15-804D-4CCB-96D0-CD7CACE59D98}" srcOrd="0" destOrd="0" presId="urn:microsoft.com/office/officeart/2005/8/layout/vList2"/>
    <dgm:cxn modelId="{2B976DEC-74D9-4F57-9669-A2F84D5BA8DC}" type="presOf" srcId="{176B7BFA-6115-4676-AFD8-443AE55B4CD7}" destId="{B9774F1C-9574-4915-9FA1-6A7B5DCD7BDB}" srcOrd="0" destOrd="0" presId="urn:microsoft.com/office/officeart/2005/8/layout/vList2"/>
    <dgm:cxn modelId="{A7D7EAF0-E66F-4C00-A268-8B5819794E56}" type="presOf" srcId="{9FE3843C-0A45-4D91-BE12-9350C16D770A}" destId="{4D5018A2-FFFC-4FB4-BEF6-F11274346E7C}" srcOrd="0" destOrd="0" presId="urn:microsoft.com/office/officeart/2005/8/layout/vList2"/>
    <dgm:cxn modelId="{12FAD3FC-AB66-4C3E-9A74-AAA297D2EAD8}" srcId="{9FE3843C-0A45-4D91-BE12-9350C16D770A}" destId="{AEA62EA0-F033-4BA2-937D-812620520299}" srcOrd="4" destOrd="0" parTransId="{7EC020F3-0179-42AD-9C48-5272393B075D}" sibTransId="{128FB77D-FC2E-41EC-B51D-96F3A4A29F44}"/>
    <dgm:cxn modelId="{2A43758A-F137-4F66-94A4-CE639EEBD844}" type="presParOf" srcId="{4D5018A2-FFFC-4FB4-BEF6-F11274346E7C}" destId="{A589642F-DDC9-45EE-B4BB-1449F06D2914}" srcOrd="0" destOrd="0" presId="urn:microsoft.com/office/officeart/2005/8/layout/vList2"/>
    <dgm:cxn modelId="{9D536CF6-044F-4A43-94D0-0461EA419148}" type="presParOf" srcId="{4D5018A2-FFFC-4FB4-BEF6-F11274346E7C}" destId="{7E5E3BC8-8078-4556-A5F8-748E3EC50DFA}" srcOrd="1" destOrd="0" presId="urn:microsoft.com/office/officeart/2005/8/layout/vList2"/>
    <dgm:cxn modelId="{46AA1293-EEC8-4061-A352-CC952D5DD8CA}" type="presParOf" srcId="{4D5018A2-FFFC-4FB4-BEF6-F11274346E7C}" destId="{CE512805-DAE5-4728-8276-F6BBB415FBB3}" srcOrd="2" destOrd="0" presId="urn:microsoft.com/office/officeart/2005/8/layout/vList2"/>
    <dgm:cxn modelId="{8ECCB0CA-9BE5-4E67-A7B7-F71599BC6A7D}" type="presParOf" srcId="{4D5018A2-FFFC-4FB4-BEF6-F11274346E7C}" destId="{F8D48EB2-C743-4B8E-922B-6DF4C63B1138}" srcOrd="3" destOrd="0" presId="urn:microsoft.com/office/officeart/2005/8/layout/vList2"/>
    <dgm:cxn modelId="{6B0DFF98-5E18-4EB4-A4C3-01EB9FA40ED5}" type="presParOf" srcId="{4D5018A2-FFFC-4FB4-BEF6-F11274346E7C}" destId="{B9774F1C-9574-4915-9FA1-6A7B5DCD7BDB}" srcOrd="4" destOrd="0" presId="urn:microsoft.com/office/officeart/2005/8/layout/vList2"/>
    <dgm:cxn modelId="{0D3C4E76-8589-4290-B367-C53740EC67F7}" type="presParOf" srcId="{4D5018A2-FFFC-4FB4-BEF6-F11274346E7C}" destId="{D497F895-D6A7-40BF-82EE-091D322BA079}" srcOrd="5" destOrd="0" presId="urn:microsoft.com/office/officeart/2005/8/layout/vList2"/>
    <dgm:cxn modelId="{5589A1F0-043A-4A74-96EE-849D188E426F}" type="presParOf" srcId="{4D5018A2-FFFC-4FB4-BEF6-F11274346E7C}" destId="{B1669FB3-6866-4C07-A360-10710CAD16D7}" srcOrd="6" destOrd="0" presId="urn:microsoft.com/office/officeart/2005/8/layout/vList2"/>
    <dgm:cxn modelId="{F1161F4D-1AB9-48AE-BF14-F908F176884E}" type="presParOf" srcId="{4D5018A2-FFFC-4FB4-BEF6-F11274346E7C}" destId="{4B84D21F-3EA8-483F-A23F-8DE21524B4BD}" srcOrd="7" destOrd="0" presId="urn:microsoft.com/office/officeart/2005/8/layout/vList2"/>
    <dgm:cxn modelId="{8817280F-BD08-476C-B3A0-526CEEAFD944}" type="presParOf" srcId="{4D5018A2-FFFC-4FB4-BEF6-F11274346E7C}" destId="{7D859C15-804D-4CCB-96D0-CD7CACE59D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911E82-4CA6-45EE-87D1-789439B3871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9DC5FF3-32F5-4424-B915-44EEFFB2406C}">
      <dgm:prSet/>
      <dgm:spPr/>
      <dgm:t>
        <a:bodyPr/>
        <a:lstStyle/>
        <a:p>
          <a:pPr algn="l"/>
          <a:r>
            <a:rPr lang="en-US" b="0" i="0" dirty="0"/>
            <a:t>Pre-training of Large Language Models (LLMs) occurs by training the model to predict the next word in a sequence of text, using a massive dataset, to enable it to understand and generate human-like language.</a:t>
          </a:r>
          <a:endParaRPr lang="en-US" dirty="0"/>
        </a:p>
      </dgm:t>
    </dgm:pt>
    <dgm:pt modelId="{B3D9E82D-6CFF-4F49-BADA-54D36829A457}" type="parTrans" cxnId="{DAB2F2F0-9CB5-46BA-BD16-7A935712BFDE}">
      <dgm:prSet/>
      <dgm:spPr/>
      <dgm:t>
        <a:bodyPr/>
        <a:lstStyle/>
        <a:p>
          <a:endParaRPr lang="en-US"/>
        </a:p>
      </dgm:t>
    </dgm:pt>
    <dgm:pt modelId="{C4EB9BB7-AE21-4C71-BFE4-7C2FD008ACFD}" type="sibTrans" cxnId="{DAB2F2F0-9CB5-46BA-BD16-7A935712BFDE}">
      <dgm:prSet/>
      <dgm:spPr/>
      <dgm:t>
        <a:bodyPr/>
        <a:lstStyle/>
        <a:p>
          <a:endParaRPr lang="en-US"/>
        </a:p>
      </dgm:t>
    </dgm:pt>
    <dgm:pt modelId="{91D53D1F-07FC-4D7A-AC4E-065E284C8445}">
      <dgm:prSet/>
      <dgm:spPr/>
      <dgm:t>
        <a:bodyPr/>
        <a:lstStyle/>
        <a:p>
          <a:r>
            <a:rPr lang="en-US" b="0" i="0"/>
            <a:t>Gather a large and diverse dataset</a:t>
          </a:r>
          <a:endParaRPr lang="en-US"/>
        </a:p>
      </dgm:t>
    </dgm:pt>
    <dgm:pt modelId="{8EDA03BC-55E2-440D-BC6F-8497508EB6B2}" type="parTrans" cxnId="{3956538C-4CC9-47D7-8DE7-C942583A0970}">
      <dgm:prSet/>
      <dgm:spPr/>
      <dgm:t>
        <a:bodyPr/>
        <a:lstStyle/>
        <a:p>
          <a:endParaRPr lang="en-US"/>
        </a:p>
      </dgm:t>
    </dgm:pt>
    <dgm:pt modelId="{B4ED8101-38A8-4B0F-A431-133A0D18DAF4}" type="sibTrans" cxnId="{3956538C-4CC9-47D7-8DE7-C942583A0970}">
      <dgm:prSet/>
      <dgm:spPr/>
      <dgm:t>
        <a:bodyPr/>
        <a:lstStyle/>
        <a:p>
          <a:endParaRPr lang="en-US"/>
        </a:p>
      </dgm:t>
    </dgm:pt>
    <dgm:pt modelId="{99A2BBC5-BB8B-400C-B59E-60793BE9ECE5}">
      <dgm:prSet/>
      <dgm:spPr/>
      <dgm:t>
        <a:bodyPr/>
        <a:lstStyle/>
        <a:p>
          <a:r>
            <a:rPr lang="en-US" b="0" i="0"/>
            <a:t>Clean and preprocess the data</a:t>
          </a:r>
          <a:endParaRPr lang="en-US"/>
        </a:p>
      </dgm:t>
    </dgm:pt>
    <dgm:pt modelId="{3A421BE9-E236-469C-A262-A43ECB4F5804}" type="parTrans" cxnId="{61E84A0F-4673-4502-A396-7789ACF7A1DB}">
      <dgm:prSet/>
      <dgm:spPr/>
      <dgm:t>
        <a:bodyPr/>
        <a:lstStyle/>
        <a:p>
          <a:endParaRPr lang="en-US"/>
        </a:p>
      </dgm:t>
    </dgm:pt>
    <dgm:pt modelId="{FB60A771-DB7B-4FEA-A4F4-4B604AF659FA}" type="sibTrans" cxnId="{61E84A0F-4673-4502-A396-7789ACF7A1DB}">
      <dgm:prSet/>
      <dgm:spPr/>
      <dgm:t>
        <a:bodyPr/>
        <a:lstStyle/>
        <a:p>
          <a:endParaRPr lang="en-US"/>
        </a:p>
      </dgm:t>
    </dgm:pt>
    <dgm:pt modelId="{BA18C48A-098F-46C2-9BDF-04E48CDB6374}">
      <dgm:prSet/>
      <dgm:spPr/>
      <dgm:t>
        <a:bodyPr/>
        <a:lstStyle/>
        <a:p>
          <a:r>
            <a:rPr lang="en-US" b="0" i="0"/>
            <a:t>Tokenize the cleaned text data</a:t>
          </a:r>
          <a:endParaRPr lang="en-US"/>
        </a:p>
      </dgm:t>
    </dgm:pt>
    <dgm:pt modelId="{055C4416-4D0E-41C9-BEB4-21226116CF72}" type="parTrans" cxnId="{7FC63715-865D-4116-A108-FB79482A4EF8}">
      <dgm:prSet/>
      <dgm:spPr/>
      <dgm:t>
        <a:bodyPr/>
        <a:lstStyle/>
        <a:p>
          <a:endParaRPr lang="en-US"/>
        </a:p>
      </dgm:t>
    </dgm:pt>
    <dgm:pt modelId="{1AB02A3A-2286-406F-BA05-3DCC2B476115}" type="sibTrans" cxnId="{7FC63715-865D-4116-A108-FB79482A4EF8}">
      <dgm:prSet/>
      <dgm:spPr/>
      <dgm:t>
        <a:bodyPr/>
        <a:lstStyle/>
        <a:p>
          <a:endParaRPr lang="en-US"/>
        </a:p>
      </dgm:t>
    </dgm:pt>
    <dgm:pt modelId="{827FC757-2B4A-4EDE-8511-F3690AC8E6FE}" type="pres">
      <dgm:prSet presAssocID="{50911E82-4CA6-45EE-87D1-789439B3871C}" presName="Name0" presStyleCnt="0">
        <dgm:presLayoutVars>
          <dgm:dir/>
          <dgm:animLvl val="lvl"/>
          <dgm:resizeHandles val="exact"/>
        </dgm:presLayoutVars>
      </dgm:prSet>
      <dgm:spPr/>
    </dgm:pt>
    <dgm:pt modelId="{1A7AB552-8732-40DF-B3E6-40636D244C7E}" type="pres">
      <dgm:prSet presAssocID="{F9DC5FF3-32F5-4424-B915-44EEFFB2406C}" presName="linNode" presStyleCnt="0"/>
      <dgm:spPr/>
    </dgm:pt>
    <dgm:pt modelId="{5D45B5C3-FF62-4DD4-BC01-7776EA9D4660}" type="pres">
      <dgm:prSet presAssocID="{F9DC5FF3-32F5-4424-B915-44EEFFB2406C}" presName="parentText" presStyleLbl="node1" presStyleIdx="0" presStyleCnt="1">
        <dgm:presLayoutVars>
          <dgm:chMax val="1"/>
          <dgm:bulletEnabled val="1"/>
        </dgm:presLayoutVars>
      </dgm:prSet>
      <dgm:spPr/>
    </dgm:pt>
    <dgm:pt modelId="{1170D3D7-B4EA-4468-B2D1-201177B9EA44}" type="pres">
      <dgm:prSet presAssocID="{F9DC5FF3-32F5-4424-B915-44EEFFB2406C}" presName="descendantText" presStyleLbl="alignAccFollowNode1" presStyleIdx="0" presStyleCnt="1">
        <dgm:presLayoutVars>
          <dgm:bulletEnabled val="1"/>
        </dgm:presLayoutVars>
      </dgm:prSet>
      <dgm:spPr/>
    </dgm:pt>
  </dgm:ptLst>
  <dgm:cxnLst>
    <dgm:cxn modelId="{61E84A0F-4673-4502-A396-7789ACF7A1DB}" srcId="{F9DC5FF3-32F5-4424-B915-44EEFFB2406C}" destId="{99A2BBC5-BB8B-400C-B59E-60793BE9ECE5}" srcOrd="1" destOrd="0" parTransId="{3A421BE9-E236-469C-A262-A43ECB4F5804}" sibTransId="{FB60A771-DB7B-4FEA-A4F4-4B604AF659FA}"/>
    <dgm:cxn modelId="{7FC63715-865D-4116-A108-FB79482A4EF8}" srcId="{F9DC5FF3-32F5-4424-B915-44EEFFB2406C}" destId="{BA18C48A-098F-46C2-9BDF-04E48CDB6374}" srcOrd="2" destOrd="0" parTransId="{055C4416-4D0E-41C9-BEB4-21226116CF72}" sibTransId="{1AB02A3A-2286-406F-BA05-3DCC2B476115}"/>
    <dgm:cxn modelId="{D6ADC61D-44CC-4576-9DD3-38C39F90C99C}" type="presOf" srcId="{50911E82-4CA6-45EE-87D1-789439B3871C}" destId="{827FC757-2B4A-4EDE-8511-F3690AC8E6FE}" srcOrd="0" destOrd="0" presId="urn:microsoft.com/office/officeart/2005/8/layout/vList5"/>
    <dgm:cxn modelId="{1E8BAB6B-244E-46DA-BD2A-A20B0D03A067}" type="presOf" srcId="{BA18C48A-098F-46C2-9BDF-04E48CDB6374}" destId="{1170D3D7-B4EA-4468-B2D1-201177B9EA44}" srcOrd="0" destOrd="2" presId="urn:microsoft.com/office/officeart/2005/8/layout/vList5"/>
    <dgm:cxn modelId="{CED54579-6650-4B00-A6C3-C5FFD5D5231E}" type="presOf" srcId="{F9DC5FF3-32F5-4424-B915-44EEFFB2406C}" destId="{5D45B5C3-FF62-4DD4-BC01-7776EA9D4660}" srcOrd="0" destOrd="0" presId="urn:microsoft.com/office/officeart/2005/8/layout/vList5"/>
    <dgm:cxn modelId="{3956538C-4CC9-47D7-8DE7-C942583A0970}" srcId="{F9DC5FF3-32F5-4424-B915-44EEFFB2406C}" destId="{91D53D1F-07FC-4D7A-AC4E-065E284C8445}" srcOrd="0" destOrd="0" parTransId="{8EDA03BC-55E2-440D-BC6F-8497508EB6B2}" sibTransId="{B4ED8101-38A8-4B0F-A431-133A0D18DAF4}"/>
    <dgm:cxn modelId="{5B2F6AD9-0C1D-4387-8CD2-56275103E6BA}" type="presOf" srcId="{91D53D1F-07FC-4D7A-AC4E-065E284C8445}" destId="{1170D3D7-B4EA-4468-B2D1-201177B9EA44}" srcOrd="0" destOrd="0" presId="urn:microsoft.com/office/officeart/2005/8/layout/vList5"/>
    <dgm:cxn modelId="{DAB2F2F0-9CB5-46BA-BD16-7A935712BFDE}" srcId="{50911E82-4CA6-45EE-87D1-789439B3871C}" destId="{F9DC5FF3-32F5-4424-B915-44EEFFB2406C}" srcOrd="0" destOrd="0" parTransId="{B3D9E82D-6CFF-4F49-BADA-54D36829A457}" sibTransId="{C4EB9BB7-AE21-4C71-BFE4-7C2FD008ACFD}"/>
    <dgm:cxn modelId="{90CE38F8-E7DF-4F30-A3A4-99F756A3C7A1}" type="presOf" srcId="{99A2BBC5-BB8B-400C-B59E-60793BE9ECE5}" destId="{1170D3D7-B4EA-4468-B2D1-201177B9EA44}" srcOrd="0" destOrd="1" presId="urn:microsoft.com/office/officeart/2005/8/layout/vList5"/>
    <dgm:cxn modelId="{70C90593-4433-449A-A8B7-14DCE1AF2B94}" type="presParOf" srcId="{827FC757-2B4A-4EDE-8511-F3690AC8E6FE}" destId="{1A7AB552-8732-40DF-B3E6-40636D244C7E}" srcOrd="0" destOrd="0" presId="urn:microsoft.com/office/officeart/2005/8/layout/vList5"/>
    <dgm:cxn modelId="{43D74A07-DAA3-4D6A-A41A-3E7AE060494A}" type="presParOf" srcId="{1A7AB552-8732-40DF-B3E6-40636D244C7E}" destId="{5D45B5C3-FF62-4DD4-BC01-7776EA9D4660}" srcOrd="0" destOrd="0" presId="urn:microsoft.com/office/officeart/2005/8/layout/vList5"/>
    <dgm:cxn modelId="{5F40851A-DE51-4932-8B6B-0AC66211209B}" type="presParOf" srcId="{1A7AB552-8732-40DF-B3E6-40636D244C7E}" destId="{1170D3D7-B4EA-4468-B2D1-201177B9EA4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A88F6D-A9FF-49BE-A59B-8B0FE183679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468AE99-CD0B-430A-AE9B-A2D4CF099571}">
      <dgm:prSet/>
      <dgm:spPr/>
      <dgm:t>
        <a:bodyPr/>
        <a:lstStyle/>
        <a:p>
          <a:pPr>
            <a:lnSpc>
              <a:spcPct val="100000"/>
            </a:lnSpc>
            <a:defRPr b="1"/>
          </a:pPr>
          <a:r>
            <a:rPr lang="en-US" dirty="0"/>
            <a:t>LLM Use Cases In Customer Experience And Support</a:t>
          </a:r>
        </a:p>
      </dgm:t>
    </dgm:pt>
    <dgm:pt modelId="{537AB7AB-A8FD-4A65-B916-6309995376F5}" type="parTrans" cxnId="{457FD738-32DF-4C34-847F-499FCB5092DD}">
      <dgm:prSet/>
      <dgm:spPr/>
      <dgm:t>
        <a:bodyPr/>
        <a:lstStyle/>
        <a:p>
          <a:endParaRPr lang="en-US"/>
        </a:p>
      </dgm:t>
    </dgm:pt>
    <dgm:pt modelId="{9B271A84-DF9D-41E7-8BB9-C3C8D33053F6}" type="sibTrans" cxnId="{457FD738-32DF-4C34-847F-499FCB5092DD}">
      <dgm:prSet/>
      <dgm:spPr/>
      <dgm:t>
        <a:bodyPr/>
        <a:lstStyle/>
        <a:p>
          <a:endParaRPr lang="en-US"/>
        </a:p>
      </dgm:t>
    </dgm:pt>
    <dgm:pt modelId="{4023A596-9F2B-4668-A71C-D635A8451C99}">
      <dgm:prSet custT="1"/>
      <dgm:spPr/>
      <dgm:t>
        <a:bodyPr/>
        <a:lstStyle/>
        <a:p>
          <a:pPr>
            <a:lnSpc>
              <a:spcPct val="100000"/>
            </a:lnSpc>
          </a:pPr>
          <a:r>
            <a:rPr lang="en-US" sz="1200" dirty="0"/>
            <a:t>Chatbots For Personalized Customer Interactions</a:t>
          </a:r>
        </a:p>
      </dgm:t>
    </dgm:pt>
    <dgm:pt modelId="{D97EAA2E-10BD-4ADD-A5D2-278086D18A2D}" type="parTrans" cxnId="{F8DD4D64-2FD5-49CD-AE9D-DD05B511411B}">
      <dgm:prSet/>
      <dgm:spPr/>
      <dgm:t>
        <a:bodyPr/>
        <a:lstStyle/>
        <a:p>
          <a:endParaRPr lang="en-US"/>
        </a:p>
      </dgm:t>
    </dgm:pt>
    <dgm:pt modelId="{AF0FCD98-33E9-4662-9AC4-641D37FABBFE}" type="sibTrans" cxnId="{F8DD4D64-2FD5-49CD-AE9D-DD05B511411B}">
      <dgm:prSet/>
      <dgm:spPr/>
      <dgm:t>
        <a:bodyPr/>
        <a:lstStyle/>
        <a:p>
          <a:endParaRPr lang="en-US"/>
        </a:p>
      </dgm:t>
    </dgm:pt>
    <dgm:pt modelId="{0E25874B-8CD2-48E9-AC9F-B13E517A2BF8}">
      <dgm:prSet custT="1"/>
      <dgm:spPr/>
      <dgm:t>
        <a:bodyPr/>
        <a:lstStyle/>
        <a:p>
          <a:pPr>
            <a:lnSpc>
              <a:spcPct val="100000"/>
            </a:lnSpc>
          </a:pPr>
          <a:r>
            <a:rPr lang="en-US" sz="1200"/>
            <a:t>Virtual Assistants For Automated Customer Support</a:t>
          </a:r>
        </a:p>
      </dgm:t>
    </dgm:pt>
    <dgm:pt modelId="{A284FFD9-7E4A-45DB-B82F-0566091F85A5}" type="parTrans" cxnId="{7FD9409C-0EDB-4232-818B-CE6F95F5B5C8}">
      <dgm:prSet/>
      <dgm:spPr/>
      <dgm:t>
        <a:bodyPr/>
        <a:lstStyle/>
        <a:p>
          <a:endParaRPr lang="en-US"/>
        </a:p>
      </dgm:t>
    </dgm:pt>
    <dgm:pt modelId="{8D8D0FDE-8DD2-4EF5-8ED5-8BAA44F40BB6}" type="sibTrans" cxnId="{7FD9409C-0EDB-4232-818B-CE6F95F5B5C8}">
      <dgm:prSet/>
      <dgm:spPr/>
      <dgm:t>
        <a:bodyPr/>
        <a:lstStyle/>
        <a:p>
          <a:endParaRPr lang="en-US"/>
        </a:p>
      </dgm:t>
    </dgm:pt>
    <dgm:pt modelId="{6D076EBE-C776-4FB2-AEBE-81FC396ED357}">
      <dgm:prSet custT="1"/>
      <dgm:spPr/>
      <dgm:t>
        <a:bodyPr/>
        <a:lstStyle/>
        <a:p>
          <a:pPr>
            <a:lnSpc>
              <a:spcPct val="100000"/>
            </a:lnSpc>
          </a:pPr>
          <a:r>
            <a:rPr lang="en-US" sz="1200" dirty="0"/>
            <a:t>Sentiment Analysis For Understanding Customer Feedback</a:t>
          </a:r>
        </a:p>
      </dgm:t>
    </dgm:pt>
    <dgm:pt modelId="{D138A63A-52AA-49EF-A037-D4628B46D8D5}" type="parTrans" cxnId="{F145A26C-A311-4A5B-9D4D-BBBA69002825}">
      <dgm:prSet/>
      <dgm:spPr/>
      <dgm:t>
        <a:bodyPr/>
        <a:lstStyle/>
        <a:p>
          <a:endParaRPr lang="en-US"/>
        </a:p>
      </dgm:t>
    </dgm:pt>
    <dgm:pt modelId="{BA6699DE-AD60-4F2A-A7C4-4D27C9C7841A}" type="sibTrans" cxnId="{F145A26C-A311-4A5B-9D4D-BBBA69002825}">
      <dgm:prSet/>
      <dgm:spPr/>
      <dgm:t>
        <a:bodyPr/>
        <a:lstStyle/>
        <a:p>
          <a:endParaRPr lang="en-US"/>
        </a:p>
      </dgm:t>
    </dgm:pt>
    <dgm:pt modelId="{0707D019-934A-4A24-989C-2879AB9803EF}">
      <dgm:prSet/>
      <dgm:spPr/>
      <dgm:t>
        <a:bodyPr/>
        <a:lstStyle/>
        <a:p>
          <a:pPr>
            <a:lnSpc>
              <a:spcPct val="100000"/>
            </a:lnSpc>
            <a:defRPr b="1"/>
          </a:pPr>
          <a:r>
            <a:rPr lang="en-US" dirty="0"/>
            <a:t>LLM Use Cases In Social Media</a:t>
          </a:r>
        </a:p>
      </dgm:t>
    </dgm:pt>
    <dgm:pt modelId="{302FD1FD-281E-4FDF-8CCF-B64F75102BB3}" type="parTrans" cxnId="{2CED5738-8618-4343-B4B4-F94DDD0776C3}">
      <dgm:prSet/>
      <dgm:spPr/>
      <dgm:t>
        <a:bodyPr/>
        <a:lstStyle/>
        <a:p>
          <a:endParaRPr lang="en-US"/>
        </a:p>
      </dgm:t>
    </dgm:pt>
    <dgm:pt modelId="{2B6EA02A-E433-4EC7-A0BB-0B922981CC8E}" type="sibTrans" cxnId="{2CED5738-8618-4343-B4B4-F94DDD0776C3}">
      <dgm:prSet/>
      <dgm:spPr/>
      <dgm:t>
        <a:bodyPr/>
        <a:lstStyle/>
        <a:p>
          <a:endParaRPr lang="en-US"/>
        </a:p>
      </dgm:t>
    </dgm:pt>
    <dgm:pt modelId="{40B292C5-3FB7-4BA8-9814-E89C1DB1596E}">
      <dgm:prSet custT="1"/>
      <dgm:spPr/>
      <dgm:t>
        <a:bodyPr/>
        <a:lstStyle/>
        <a:p>
          <a:pPr>
            <a:lnSpc>
              <a:spcPct val="100000"/>
            </a:lnSpc>
          </a:pPr>
          <a:r>
            <a:rPr lang="en-US" sz="1200" dirty="0"/>
            <a:t>Automated Article Writing</a:t>
          </a:r>
        </a:p>
      </dgm:t>
    </dgm:pt>
    <dgm:pt modelId="{85A92966-BE45-40A0-AA29-9E673BD23081}" type="parTrans" cxnId="{54381A53-E707-4BEC-8002-7370B76C9A62}">
      <dgm:prSet/>
      <dgm:spPr/>
      <dgm:t>
        <a:bodyPr/>
        <a:lstStyle/>
        <a:p>
          <a:endParaRPr lang="en-US"/>
        </a:p>
      </dgm:t>
    </dgm:pt>
    <dgm:pt modelId="{D8618DB5-638A-4EBF-86EE-3251DFA9F0F5}" type="sibTrans" cxnId="{54381A53-E707-4BEC-8002-7370B76C9A62}">
      <dgm:prSet/>
      <dgm:spPr/>
      <dgm:t>
        <a:bodyPr/>
        <a:lstStyle/>
        <a:p>
          <a:endParaRPr lang="en-US"/>
        </a:p>
      </dgm:t>
    </dgm:pt>
    <dgm:pt modelId="{85E4F786-31BD-428E-87F1-D3764017EA05}">
      <dgm:prSet custT="1"/>
      <dgm:spPr/>
      <dgm:t>
        <a:bodyPr/>
        <a:lstStyle/>
        <a:p>
          <a:pPr>
            <a:lnSpc>
              <a:spcPct val="100000"/>
            </a:lnSpc>
          </a:pPr>
          <a:r>
            <a:rPr lang="en-US" sz="1200" dirty="0"/>
            <a:t>Blog And Social Media Post Creation</a:t>
          </a:r>
        </a:p>
      </dgm:t>
    </dgm:pt>
    <dgm:pt modelId="{E9662AE3-5071-42FA-BB7C-820F7D0D11BA}" type="parTrans" cxnId="{8829E1F3-63AD-437D-A546-1E4452EE18BA}">
      <dgm:prSet/>
      <dgm:spPr/>
      <dgm:t>
        <a:bodyPr/>
        <a:lstStyle/>
        <a:p>
          <a:endParaRPr lang="en-US"/>
        </a:p>
      </dgm:t>
    </dgm:pt>
    <dgm:pt modelId="{5B6E5E5C-DD26-450B-8F0F-D92A45290BAA}" type="sibTrans" cxnId="{8829E1F3-63AD-437D-A546-1E4452EE18BA}">
      <dgm:prSet/>
      <dgm:spPr/>
      <dgm:t>
        <a:bodyPr/>
        <a:lstStyle/>
        <a:p>
          <a:endParaRPr lang="en-US"/>
        </a:p>
      </dgm:t>
    </dgm:pt>
    <dgm:pt modelId="{4CE95059-46A6-495A-964A-0A27B5847D7C}">
      <dgm:prSet custT="1"/>
      <dgm:spPr/>
      <dgm:t>
        <a:bodyPr/>
        <a:lstStyle/>
        <a:p>
          <a:pPr>
            <a:lnSpc>
              <a:spcPct val="100000"/>
            </a:lnSpc>
          </a:pPr>
          <a:r>
            <a:rPr lang="en-US" sz="1200" dirty="0"/>
            <a:t>Generating Product Descriptions</a:t>
          </a:r>
        </a:p>
      </dgm:t>
    </dgm:pt>
    <dgm:pt modelId="{1560AF4A-6AB2-48A0-AF81-5BB0C5C17BD8}" type="parTrans" cxnId="{0A721BE1-E089-4CA9-88D2-50D98564E2FE}">
      <dgm:prSet/>
      <dgm:spPr/>
      <dgm:t>
        <a:bodyPr/>
        <a:lstStyle/>
        <a:p>
          <a:endParaRPr lang="en-US"/>
        </a:p>
      </dgm:t>
    </dgm:pt>
    <dgm:pt modelId="{AC938552-E63D-46A3-A67A-AB363893F3D2}" type="sibTrans" cxnId="{0A721BE1-E089-4CA9-88D2-50D98564E2FE}">
      <dgm:prSet/>
      <dgm:spPr/>
      <dgm:t>
        <a:bodyPr/>
        <a:lstStyle/>
        <a:p>
          <a:endParaRPr lang="en-US"/>
        </a:p>
      </dgm:t>
    </dgm:pt>
    <dgm:pt modelId="{428561E9-4A22-4CC6-99FC-C56920C1D324}">
      <dgm:prSet/>
      <dgm:spPr/>
      <dgm:t>
        <a:bodyPr/>
        <a:lstStyle/>
        <a:p>
          <a:pPr>
            <a:lnSpc>
              <a:spcPct val="100000"/>
            </a:lnSpc>
            <a:defRPr b="1"/>
          </a:pPr>
          <a:r>
            <a:rPr lang="en-US"/>
            <a:t>LLM Use Cases in Finance</a:t>
          </a:r>
        </a:p>
      </dgm:t>
    </dgm:pt>
    <dgm:pt modelId="{474018CA-539F-425D-8A8B-CDF9178C34E3}" type="parTrans" cxnId="{57EB1CA9-D051-4BB7-8EBD-9C35C826EEDA}">
      <dgm:prSet/>
      <dgm:spPr/>
      <dgm:t>
        <a:bodyPr/>
        <a:lstStyle/>
        <a:p>
          <a:endParaRPr lang="en-US"/>
        </a:p>
      </dgm:t>
    </dgm:pt>
    <dgm:pt modelId="{9BFB5926-CBCA-40F3-AB36-DB78AB8AF4DC}" type="sibTrans" cxnId="{57EB1CA9-D051-4BB7-8EBD-9C35C826EEDA}">
      <dgm:prSet/>
      <dgm:spPr/>
      <dgm:t>
        <a:bodyPr/>
        <a:lstStyle/>
        <a:p>
          <a:endParaRPr lang="en-US"/>
        </a:p>
      </dgm:t>
    </dgm:pt>
    <dgm:pt modelId="{323676FC-B434-4A39-86B5-556BD15B46E5}">
      <dgm:prSet custT="1"/>
      <dgm:spPr/>
      <dgm:t>
        <a:bodyPr/>
        <a:lstStyle/>
        <a:p>
          <a:pPr>
            <a:lnSpc>
              <a:spcPct val="100000"/>
            </a:lnSpc>
          </a:pPr>
          <a:r>
            <a:rPr lang="en-US" sz="1200" dirty="0"/>
            <a:t>Fraud Detection And Prevention</a:t>
          </a:r>
        </a:p>
      </dgm:t>
    </dgm:pt>
    <dgm:pt modelId="{25F5085E-7781-4CDE-BE42-964BF6756D6D}" type="parTrans" cxnId="{B084E723-FF9C-4900-90A6-4EB34DBABE76}">
      <dgm:prSet/>
      <dgm:spPr/>
      <dgm:t>
        <a:bodyPr/>
        <a:lstStyle/>
        <a:p>
          <a:endParaRPr lang="en-US"/>
        </a:p>
      </dgm:t>
    </dgm:pt>
    <dgm:pt modelId="{D7A46551-1A0C-4165-AC9A-02DE56A7C6CA}" type="sibTrans" cxnId="{B084E723-FF9C-4900-90A6-4EB34DBABE76}">
      <dgm:prSet/>
      <dgm:spPr/>
      <dgm:t>
        <a:bodyPr/>
        <a:lstStyle/>
        <a:p>
          <a:endParaRPr lang="en-US"/>
        </a:p>
      </dgm:t>
    </dgm:pt>
    <dgm:pt modelId="{3796D29F-EFE0-4415-B724-C6428153BAE5}">
      <dgm:prSet custT="1"/>
      <dgm:spPr/>
      <dgm:t>
        <a:bodyPr/>
        <a:lstStyle/>
        <a:p>
          <a:pPr>
            <a:lnSpc>
              <a:spcPct val="100000"/>
            </a:lnSpc>
          </a:pPr>
          <a:r>
            <a:rPr lang="en-US" sz="1200" dirty="0"/>
            <a:t>Financial News Analysis And Trading</a:t>
          </a:r>
        </a:p>
      </dgm:t>
    </dgm:pt>
    <dgm:pt modelId="{9B10A17D-F7FA-488C-9BF8-C5A97E91BC43}" type="parTrans" cxnId="{AAEF63BC-E0A9-49FC-A704-2E577034DF45}">
      <dgm:prSet/>
      <dgm:spPr/>
      <dgm:t>
        <a:bodyPr/>
        <a:lstStyle/>
        <a:p>
          <a:endParaRPr lang="en-US"/>
        </a:p>
      </dgm:t>
    </dgm:pt>
    <dgm:pt modelId="{0A50FE00-6558-4E3B-99E2-3885DA128CB6}" type="sibTrans" cxnId="{AAEF63BC-E0A9-49FC-A704-2E577034DF45}">
      <dgm:prSet/>
      <dgm:spPr/>
      <dgm:t>
        <a:bodyPr/>
        <a:lstStyle/>
        <a:p>
          <a:endParaRPr lang="en-US"/>
        </a:p>
      </dgm:t>
    </dgm:pt>
    <dgm:pt modelId="{7F1324FE-BA96-4C89-B6D0-ADB44FFBA508}">
      <dgm:prSet custT="1"/>
      <dgm:spPr/>
      <dgm:t>
        <a:bodyPr/>
        <a:lstStyle/>
        <a:p>
          <a:pPr>
            <a:lnSpc>
              <a:spcPct val="100000"/>
            </a:lnSpc>
          </a:pPr>
          <a:r>
            <a:rPr lang="en-US" sz="1200" dirty="0"/>
            <a:t>Loan Underwriting And Credit Risk Assessment</a:t>
          </a:r>
        </a:p>
      </dgm:t>
    </dgm:pt>
    <dgm:pt modelId="{949C7C8C-87BB-40BB-86BE-51E7904AF3A4}" type="parTrans" cxnId="{7BB7A5A4-58B6-4EF5-AD9F-54B4423CC7B4}">
      <dgm:prSet/>
      <dgm:spPr/>
      <dgm:t>
        <a:bodyPr/>
        <a:lstStyle/>
        <a:p>
          <a:endParaRPr lang="en-US"/>
        </a:p>
      </dgm:t>
    </dgm:pt>
    <dgm:pt modelId="{884E89DF-4A0D-4127-8193-4619354ABA21}" type="sibTrans" cxnId="{7BB7A5A4-58B6-4EF5-AD9F-54B4423CC7B4}">
      <dgm:prSet/>
      <dgm:spPr/>
      <dgm:t>
        <a:bodyPr/>
        <a:lstStyle/>
        <a:p>
          <a:endParaRPr lang="en-US"/>
        </a:p>
      </dgm:t>
    </dgm:pt>
    <dgm:pt modelId="{D635C050-E4E1-4903-84EC-2B746B39C2DA}" type="pres">
      <dgm:prSet presAssocID="{12A88F6D-A9FF-49BE-A59B-8B0FE1836798}" presName="root" presStyleCnt="0">
        <dgm:presLayoutVars>
          <dgm:dir/>
          <dgm:resizeHandles val="exact"/>
        </dgm:presLayoutVars>
      </dgm:prSet>
      <dgm:spPr/>
    </dgm:pt>
    <dgm:pt modelId="{02C21C6E-47A8-45BB-8F35-9EF7D6E70C9C}" type="pres">
      <dgm:prSet presAssocID="{D468AE99-CD0B-430A-AE9B-A2D4CF099571}" presName="compNode" presStyleCnt="0"/>
      <dgm:spPr/>
    </dgm:pt>
    <dgm:pt modelId="{FD7A89D2-7C22-41A6-95D8-DE1E6253610F}" type="pres">
      <dgm:prSet presAssocID="{D468AE99-CD0B-430A-AE9B-A2D4CF0995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18034771-6805-4457-ACF5-3E021FDCE7C4}" type="pres">
      <dgm:prSet presAssocID="{D468AE99-CD0B-430A-AE9B-A2D4CF099571}" presName="iconSpace" presStyleCnt="0"/>
      <dgm:spPr/>
    </dgm:pt>
    <dgm:pt modelId="{BB92C6B0-8B1D-42BE-9536-5165C6494D7A}" type="pres">
      <dgm:prSet presAssocID="{D468AE99-CD0B-430A-AE9B-A2D4CF099571}" presName="parTx" presStyleLbl="revTx" presStyleIdx="0" presStyleCnt="6">
        <dgm:presLayoutVars>
          <dgm:chMax val="0"/>
          <dgm:chPref val="0"/>
        </dgm:presLayoutVars>
      </dgm:prSet>
      <dgm:spPr/>
    </dgm:pt>
    <dgm:pt modelId="{16FED6F8-D026-4F0C-BF84-8505CC48F9A4}" type="pres">
      <dgm:prSet presAssocID="{D468AE99-CD0B-430A-AE9B-A2D4CF099571}" presName="txSpace" presStyleCnt="0"/>
      <dgm:spPr/>
    </dgm:pt>
    <dgm:pt modelId="{18626651-5293-4F2A-B5F2-25738218ACA1}" type="pres">
      <dgm:prSet presAssocID="{D468AE99-CD0B-430A-AE9B-A2D4CF099571}" presName="desTx" presStyleLbl="revTx" presStyleIdx="1" presStyleCnt="6">
        <dgm:presLayoutVars/>
      </dgm:prSet>
      <dgm:spPr/>
    </dgm:pt>
    <dgm:pt modelId="{CB6B6B83-7CCB-4967-A304-B68122EE52ED}" type="pres">
      <dgm:prSet presAssocID="{9B271A84-DF9D-41E7-8BB9-C3C8D33053F6}" presName="sibTrans" presStyleCnt="0"/>
      <dgm:spPr/>
    </dgm:pt>
    <dgm:pt modelId="{0EBD1D4C-A7B2-479F-8A2A-49EC0A0F3485}" type="pres">
      <dgm:prSet presAssocID="{0707D019-934A-4A24-989C-2879AB9803EF}" presName="compNode" presStyleCnt="0"/>
      <dgm:spPr/>
    </dgm:pt>
    <dgm:pt modelId="{51EAD51A-E3D8-49AB-8022-3EC96A2FF4E8}" type="pres">
      <dgm:prSet presAssocID="{0707D019-934A-4A24-989C-2879AB9803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398A6030-C8E1-4867-8116-37052DF1AE47}" type="pres">
      <dgm:prSet presAssocID="{0707D019-934A-4A24-989C-2879AB9803EF}" presName="iconSpace" presStyleCnt="0"/>
      <dgm:spPr/>
    </dgm:pt>
    <dgm:pt modelId="{00599A17-934F-4F95-8E26-48ADD3906260}" type="pres">
      <dgm:prSet presAssocID="{0707D019-934A-4A24-989C-2879AB9803EF}" presName="parTx" presStyleLbl="revTx" presStyleIdx="2" presStyleCnt="6">
        <dgm:presLayoutVars>
          <dgm:chMax val="0"/>
          <dgm:chPref val="0"/>
        </dgm:presLayoutVars>
      </dgm:prSet>
      <dgm:spPr/>
    </dgm:pt>
    <dgm:pt modelId="{2E40FF2B-1759-4F8C-AB2A-862386358FA4}" type="pres">
      <dgm:prSet presAssocID="{0707D019-934A-4A24-989C-2879AB9803EF}" presName="txSpace" presStyleCnt="0"/>
      <dgm:spPr/>
    </dgm:pt>
    <dgm:pt modelId="{E75A7882-A07D-40CD-B0E0-41EB8789DBA5}" type="pres">
      <dgm:prSet presAssocID="{0707D019-934A-4A24-989C-2879AB9803EF}" presName="desTx" presStyleLbl="revTx" presStyleIdx="3" presStyleCnt="6">
        <dgm:presLayoutVars/>
      </dgm:prSet>
      <dgm:spPr/>
    </dgm:pt>
    <dgm:pt modelId="{59C49A6F-A3F1-4BED-A9A7-C172D99A8EFF}" type="pres">
      <dgm:prSet presAssocID="{2B6EA02A-E433-4EC7-A0BB-0B922981CC8E}" presName="sibTrans" presStyleCnt="0"/>
      <dgm:spPr/>
    </dgm:pt>
    <dgm:pt modelId="{A47FA224-7BBE-4E65-ABC9-EC245C21BFB4}" type="pres">
      <dgm:prSet presAssocID="{428561E9-4A22-4CC6-99FC-C56920C1D324}" presName="compNode" presStyleCnt="0"/>
      <dgm:spPr/>
    </dgm:pt>
    <dgm:pt modelId="{E99112F8-6F97-4B42-A790-6732CB795234}" type="pres">
      <dgm:prSet presAssocID="{428561E9-4A22-4CC6-99FC-C56920C1D3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D810BF75-33D3-40E6-97D6-11427F6B016E}" type="pres">
      <dgm:prSet presAssocID="{428561E9-4A22-4CC6-99FC-C56920C1D324}" presName="iconSpace" presStyleCnt="0"/>
      <dgm:spPr/>
    </dgm:pt>
    <dgm:pt modelId="{52B19B0B-12B4-47F6-B34C-06113D5ACEC4}" type="pres">
      <dgm:prSet presAssocID="{428561E9-4A22-4CC6-99FC-C56920C1D324}" presName="parTx" presStyleLbl="revTx" presStyleIdx="4" presStyleCnt="6">
        <dgm:presLayoutVars>
          <dgm:chMax val="0"/>
          <dgm:chPref val="0"/>
        </dgm:presLayoutVars>
      </dgm:prSet>
      <dgm:spPr/>
    </dgm:pt>
    <dgm:pt modelId="{04FBC587-8F17-48FF-9E75-0C2C7E6D6E67}" type="pres">
      <dgm:prSet presAssocID="{428561E9-4A22-4CC6-99FC-C56920C1D324}" presName="txSpace" presStyleCnt="0"/>
      <dgm:spPr/>
    </dgm:pt>
    <dgm:pt modelId="{529ECE0B-F9D9-4B08-98CB-B966F22D026D}" type="pres">
      <dgm:prSet presAssocID="{428561E9-4A22-4CC6-99FC-C56920C1D324}" presName="desTx" presStyleLbl="revTx" presStyleIdx="5" presStyleCnt="6">
        <dgm:presLayoutVars/>
      </dgm:prSet>
      <dgm:spPr/>
    </dgm:pt>
  </dgm:ptLst>
  <dgm:cxnLst>
    <dgm:cxn modelId="{1778AD08-2558-4BCC-931C-363E11E7BC1B}" type="presOf" srcId="{12A88F6D-A9FF-49BE-A59B-8B0FE1836798}" destId="{D635C050-E4E1-4903-84EC-2B746B39C2DA}" srcOrd="0" destOrd="0" presId="urn:microsoft.com/office/officeart/2018/2/layout/IconLabelDescriptionList"/>
    <dgm:cxn modelId="{C2F4071F-F8B7-42AC-A7D7-39111D074764}" type="presOf" srcId="{D468AE99-CD0B-430A-AE9B-A2D4CF099571}" destId="{BB92C6B0-8B1D-42BE-9536-5165C6494D7A}" srcOrd="0" destOrd="0" presId="urn:microsoft.com/office/officeart/2018/2/layout/IconLabelDescriptionList"/>
    <dgm:cxn modelId="{B084E723-FF9C-4900-90A6-4EB34DBABE76}" srcId="{428561E9-4A22-4CC6-99FC-C56920C1D324}" destId="{323676FC-B434-4A39-86B5-556BD15B46E5}" srcOrd="0" destOrd="0" parTransId="{25F5085E-7781-4CDE-BE42-964BF6756D6D}" sibTransId="{D7A46551-1A0C-4165-AC9A-02DE56A7C6CA}"/>
    <dgm:cxn modelId="{48136533-5092-4032-98D5-3BB59E929139}" type="presOf" srcId="{6D076EBE-C776-4FB2-AEBE-81FC396ED357}" destId="{18626651-5293-4F2A-B5F2-25738218ACA1}" srcOrd="0" destOrd="2" presId="urn:microsoft.com/office/officeart/2018/2/layout/IconLabelDescriptionList"/>
    <dgm:cxn modelId="{2CED5738-8618-4343-B4B4-F94DDD0776C3}" srcId="{12A88F6D-A9FF-49BE-A59B-8B0FE1836798}" destId="{0707D019-934A-4A24-989C-2879AB9803EF}" srcOrd="1" destOrd="0" parTransId="{302FD1FD-281E-4FDF-8CCF-B64F75102BB3}" sibTransId="{2B6EA02A-E433-4EC7-A0BB-0B922981CC8E}"/>
    <dgm:cxn modelId="{457FD738-32DF-4C34-847F-499FCB5092DD}" srcId="{12A88F6D-A9FF-49BE-A59B-8B0FE1836798}" destId="{D468AE99-CD0B-430A-AE9B-A2D4CF099571}" srcOrd="0" destOrd="0" parTransId="{537AB7AB-A8FD-4A65-B916-6309995376F5}" sibTransId="{9B271A84-DF9D-41E7-8BB9-C3C8D33053F6}"/>
    <dgm:cxn modelId="{2E405D5F-895E-4776-9486-C90372D4F02C}" type="presOf" srcId="{85E4F786-31BD-428E-87F1-D3764017EA05}" destId="{E75A7882-A07D-40CD-B0E0-41EB8789DBA5}" srcOrd="0" destOrd="1" presId="urn:microsoft.com/office/officeart/2018/2/layout/IconLabelDescriptionList"/>
    <dgm:cxn modelId="{F8DD4D64-2FD5-49CD-AE9D-DD05B511411B}" srcId="{D468AE99-CD0B-430A-AE9B-A2D4CF099571}" destId="{4023A596-9F2B-4668-A71C-D635A8451C99}" srcOrd="0" destOrd="0" parTransId="{D97EAA2E-10BD-4ADD-A5D2-278086D18A2D}" sibTransId="{AF0FCD98-33E9-4662-9AC4-641D37FABBFE}"/>
    <dgm:cxn modelId="{F145A26C-A311-4A5B-9D4D-BBBA69002825}" srcId="{D468AE99-CD0B-430A-AE9B-A2D4CF099571}" destId="{6D076EBE-C776-4FB2-AEBE-81FC396ED357}" srcOrd="2" destOrd="0" parTransId="{D138A63A-52AA-49EF-A037-D4628B46D8D5}" sibTransId="{BA6699DE-AD60-4F2A-A7C4-4D27C9C7841A}"/>
    <dgm:cxn modelId="{54381A53-E707-4BEC-8002-7370B76C9A62}" srcId="{0707D019-934A-4A24-989C-2879AB9803EF}" destId="{40B292C5-3FB7-4BA8-9814-E89C1DB1596E}" srcOrd="0" destOrd="0" parTransId="{85A92966-BE45-40A0-AA29-9E673BD23081}" sibTransId="{D8618DB5-638A-4EBF-86EE-3251DFA9F0F5}"/>
    <dgm:cxn modelId="{FDCBDE54-FFE1-4B89-927D-4D394BD37704}" type="presOf" srcId="{0E25874B-8CD2-48E9-AC9F-B13E517A2BF8}" destId="{18626651-5293-4F2A-B5F2-25738218ACA1}" srcOrd="0" destOrd="1" presId="urn:microsoft.com/office/officeart/2018/2/layout/IconLabelDescriptionList"/>
    <dgm:cxn modelId="{BFF4337A-EE7B-41EB-BF07-A8517257DAAA}" type="presOf" srcId="{7F1324FE-BA96-4C89-B6D0-ADB44FFBA508}" destId="{529ECE0B-F9D9-4B08-98CB-B966F22D026D}" srcOrd="0" destOrd="2" presId="urn:microsoft.com/office/officeart/2018/2/layout/IconLabelDescriptionList"/>
    <dgm:cxn modelId="{E64B7383-CF24-47C7-B062-486083723A98}" type="presOf" srcId="{323676FC-B434-4A39-86B5-556BD15B46E5}" destId="{529ECE0B-F9D9-4B08-98CB-B966F22D026D}" srcOrd="0" destOrd="0" presId="urn:microsoft.com/office/officeart/2018/2/layout/IconLabelDescriptionList"/>
    <dgm:cxn modelId="{CDED0D94-22D1-491E-B3AD-98941A2D8615}" type="presOf" srcId="{40B292C5-3FB7-4BA8-9814-E89C1DB1596E}" destId="{E75A7882-A07D-40CD-B0E0-41EB8789DBA5}" srcOrd="0" destOrd="0" presId="urn:microsoft.com/office/officeart/2018/2/layout/IconLabelDescriptionList"/>
    <dgm:cxn modelId="{9D6AF794-B6AD-4934-8AC1-23DF8D6E13ED}" type="presOf" srcId="{0707D019-934A-4A24-989C-2879AB9803EF}" destId="{00599A17-934F-4F95-8E26-48ADD3906260}" srcOrd="0" destOrd="0" presId="urn:microsoft.com/office/officeart/2018/2/layout/IconLabelDescriptionList"/>
    <dgm:cxn modelId="{7FD9409C-0EDB-4232-818B-CE6F95F5B5C8}" srcId="{D468AE99-CD0B-430A-AE9B-A2D4CF099571}" destId="{0E25874B-8CD2-48E9-AC9F-B13E517A2BF8}" srcOrd="1" destOrd="0" parTransId="{A284FFD9-7E4A-45DB-B82F-0566091F85A5}" sibTransId="{8D8D0FDE-8DD2-4EF5-8ED5-8BAA44F40BB6}"/>
    <dgm:cxn modelId="{7BB7A5A4-58B6-4EF5-AD9F-54B4423CC7B4}" srcId="{428561E9-4A22-4CC6-99FC-C56920C1D324}" destId="{7F1324FE-BA96-4C89-B6D0-ADB44FFBA508}" srcOrd="2" destOrd="0" parTransId="{949C7C8C-87BB-40BB-86BE-51E7904AF3A4}" sibTransId="{884E89DF-4A0D-4127-8193-4619354ABA21}"/>
    <dgm:cxn modelId="{57EB1CA9-D051-4BB7-8EBD-9C35C826EEDA}" srcId="{12A88F6D-A9FF-49BE-A59B-8B0FE1836798}" destId="{428561E9-4A22-4CC6-99FC-C56920C1D324}" srcOrd="2" destOrd="0" parTransId="{474018CA-539F-425D-8A8B-CDF9178C34E3}" sibTransId="{9BFB5926-CBCA-40F3-AB36-DB78AB8AF4DC}"/>
    <dgm:cxn modelId="{CDC21AAA-B863-445C-8151-B8DE6446652A}" type="presOf" srcId="{3796D29F-EFE0-4415-B724-C6428153BAE5}" destId="{529ECE0B-F9D9-4B08-98CB-B966F22D026D}" srcOrd="0" destOrd="1" presId="urn:microsoft.com/office/officeart/2018/2/layout/IconLabelDescriptionList"/>
    <dgm:cxn modelId="{20F801B2-B508-4F7A-BD15-2D76624D9F52}" type="presOf" srcId="{428561E9-4A22-4CC6-99FC-C56920C1D324}" destId="{52B19B0B-12B4-47F6-B34C-06113D5ACEC4}" srcOrd="0" destOrd="0" presId="urn:microsoft.com/office/officeart/2018/2/layout/IconLabelDescriptionList"/>
    <dgm:cxn modelId="{C9FD55BB-84E7-4CE5-B35F-1B8E08525E11}" type="presOf" srcId="{4CE95059-46A6-495A-964A-0A27B5847D7C}" destId="{E75A7882-A07D-40CD-B0E0-41EB8789DBA5}" srcOrd="0" destOrd="2" presId="urn:microsoft.com/office/officeart/2018/2/layout/IconLabelDescriptionList"/>
    <dgm:cxn modelId="{AAEF63BC-E0A9-49FC-A704-2E577034DF45}" srcId="{428561E9-4A22-4CC6-99FC-C56920C1D324}" destId="{3796D29F-EFE0-4415-B724-C6428153BAE5}" srcOrd="1" destOrd="0" parTransId="{9B10A17D-F7FA-488C-9BF8-C5A97E91BC43}" sibTransId="{0A50FE00-6558-4E3B-99E2-3885DA128CB6}"/>
    <dgm:cxn modelId="{49C3CACC-05BD-4676-8D96-1AAF12DBBB1A}" type="presOf" srcId="{4023A596-9F2B-4668-A71C-D635A8451C99}" destId="{18626651-5293-4F2A-B5F2-25738218ACA1}" srcOrd="0" destOrd="0" presId="urn:microsoft.com/office/officeart/2018/2/layout/IconLabelDescriptionList"/>
    <dgm:cxn modelId="{0A721BE1-E089-4CA9-88D2-50D98564E2FE}" srcId="{0707D019-934A-4A24-989C-2879AB9803EF}" destId="{4CE95059-46A6-495A-964A-0A27B5847D7C}" srcOrd="2" destOrd="0" parTransId="{1560AF4A-6AB2-48A0-AF81-5BB0C5C17BD8}" sibTransId="{AC938552-E63D-46A3-A67A-AB363893F3D2}"/>
    <dgm:cxn modelId="{8829E1F3-63AD-437D-A546-1E4452EE18BA}" srcId="{0707D019-934A-4A24-989C-2879AB9803EF}" destId="{85E4F786-31BD-428E-87F1-D3764017EA05}" srcOrd="1" destOrd="0" parTransId="{E9662AE3-5071-42FA-BB7C-820F7D0D11BA}" sibTransId="{5B6E5E5C-DD26-450B-8F0F-D92A45290BAA}"/>
    <dgm:cxn modelId="{4645868D-2AD9-4891-8692-AFC2FC792C1C}" type="presParOf" srcId="{D635C050-E4E1-4903-84EC-2B746B39C2DA}" destId="{02C21C6E-47A8-45BB-8F35-9EF7D6E70C9C}" srcOrd="0" destOrd="0" presId="urn:microsoft.com/office/officeart/2018/2/layout/IconLabelDescriptionList"/>
    <dgm:cxn modelId="{EC60687B-01C1-4D35-816D-7531FE600BE8}" type="presParOf" srcId="{02C21C6E-47A8-45BB-8F35-9EF7D6E70C9C}" destId="{FD7A89D2-7C22-41A6-95D8-DE1E6253610F}" srcOrd="0" destOrd="0" presId="urn:microsoft.com/office/officeart/2018/2/layout/IconLabelDescriptionList"/>
    <dgm:cxn modelId="{C6AC4237-B53A-4D70-99E0-9C8AFF42997A}" type="presParOf" srcId="{02C21C6E-47A8-45BB-8F35-9EF7D6E70C9C}" destId="{18034771-6805-4457-ACF5-3E021FDCE7C4}" srcOrd="1" destOrd="0" presId="urn:microsoft.com/office/officeart/2018/2/layout/IconLabelDescriptionList"/>
    <dgm:cxn modelId="{12A67A32-B913-4020-99F0-E0D9175B84BB}" type="presParOf" srcId="{02C21C6E-47A8-45BB-8F35-9EF7D6E70C9C}" destId="{BB92C6B0-8B1D-42BE-9536-5165C6494D7A}" srcOrd="2" destOrd="0" presId="urn:microsoft.com/office/officeart/2018/2/layout/IconLabelDescriptionList"/>
    <dgm:cxn modelId="{E372870C-9E9E-4553-9300-027171DDA572}" type="presParOf" srcId="{02C21C6E-47A8-45BB-8F35-9EF7D6E70C9C}" destId="{16FED6F8-D026-4F0C-BF84-8505CC48F9A4}" srcOrd="3" destOrd="0" presId="urn:microsoft.com/office/officeart/2018/2/layout/IconLabelDescriptionList"/>
    <dgm:cxn modelId="{3966B42A-5B98-4B7F-A27B-ECEE0DBD6E1C}" type="presParOf" srcId="{02C21C6E-47A8-45BB-8F35-9EF7D6E70C9C}" destId="{18626651-5293-4F2A-B5F2-25738218ACA1}" srcOrd="4" destOrd="0" presId="urn:microsoft.com/office/officeart/2018/2/layout/IconLabelDescriptionList"/>
    <dgm:cxn modelId="{6067D6D3-BA06-4583-9611-B9A78511EEFA}" type="presParOf" srcId="{D635C050-E4E1-4903-84EC-2B746B39C2DA}" destId="{CB6B6B83-7CCB-4967-A304-B68122EE52ED}" srcOrd="1" destOrd="0" presId="urn:microsoft.com/office/officeart/2018/2/layout/IconLabelDescriptionList"/>
    <dgm:cxn modelId="{16FA81E4-A5AA-4825-A8BA-A04CBBBABC26}" type="presParOf" srcId="{D635C050-E4E1-4903-84EC-2B746B39C2DA}" destId="{0EBD1D4C-A7B2-479F-8A2A-49EC0A0F3485}" srcOrd="2" destOrd="0" presId="urn:microsoft.com/office/officeart/2018/2/layout/IconLabelDescriptionList"/>
    <dgm:cxn modelId="{D1B14EFA-AAAD-4EEA-8B94-A1696107D28E}" type="presParOf" srcId="{0EBD1D4C-A7B2-479F-8A2A-49EC0A0F3485}" destId="{51EAD51A-E3D8-49AB-8022-3EC96A2FF4E8}" srcOrd="0" destOrd="0" presId="urn:microsoft.com/office/officeart/2018/2/layout/IconLabelDescriptionList"/>
    <dgm:cxn modelId="{3A4D08FF-B24E-4A20-9713-8A764C977B3C}" type="presParOf" srcId="{0EBD1D4C-A7B2-479F-8A2A-49EC0A0F3485}" destId="{398A6030-C8E1-4867-8116-37052DF1AE47}" srcOrd="1" destOrd="0" presId="urn:microsoft.com/office/officeart/2018/2/layout/IconLabelDescriptionList"/>
    <dgm:cxn modelId="{0D797C54-7EBD-49B1-A364-BFB52A7688DC}" type="presParOf" srcId="{0EBD1D4C-A7B2-479F-8A2A-49EC0A0F3485}" destId="{00599A17-934F-4F95-8E26-48ADD3906260}" srcOrd="2" destOrd="0" presId="urn:microsoft.com/office/officeart/2018/2/layout/IconLabelDescriptionList"/>
    <dgm:cxn modelId="{8DDE03F3-5BB9-45D4-8B71-F528CA66A93D}" type="presParOf" srcId="{0EBD1D4C-A7B2-479F-8A2A-49EC0A0F3485}" destId="{2E40FF2B-1759-4F8C-AB2A-862386358FA4}" srcOrd="3" destOrd="0" presId="urn:microsoft.com/office/officeart/2018/2/layout/IconLabelDescriptionList"/>
    <dgm:cxn modelId="{8AF16356-C6C5-4F41-A67A-6FE00573FA6C}" type="presParOf" srcId="{0EBD1D4C-A7B2-479F-8A2A-49EC0A0F3485}" destId="{E75A7882-A07D-40CD-B0E0-41EB8789DBA5}" srcOrd="4" destOrd="0" presId="urn:microsoft.com/office/officeart/2018/2/layout/IconLabelDescriptionList"/>
    <dgm:cxn modelId="{2C29D606-E5EF-4515-806B-3B42D56EF3E2}" type="presParOf" srcId="{D635C050-E4E1-4903-84EC-2B746B39C2DA}" destId="{59C49A6F-A3F1-4BED-A9A7-C172D99A8EFF}" srcOrd="3" destOrd="0" presId="urn:microsoft.com/office/officeart/2018/2/layout/IconLabelDescriptionList"/>
    <dgm:cxn modelId="{F95FE574-3157-4916-B20D-C2056547CF0B}" type="presParOf" srcId="{D635C050-E4E1-4903-84EC-2B746B39C2DA}" destId="{A47FA224-7BBE-4E65-ABC9-EC245C21BFB4}" srcOrd="4" destOrd="0" presId="urn:microsoft.com/office/officeart/2018/2/layout/IconLabelDescriptionList"/>
    <dgm:cxn modelId="{D5DA28F1-1CCA-496D-92CE-09915D1A64EE}" type="presParOf" srcId="{A47FA224-7BBE-4E65-ABC9-EC245C21BFB4}" destId="{E99112F8-6F97-4B42-A790-6732CB795234}" srcOrd="0" destOrd="0" presId="urn:microsoft.com/office/officeart/2018/2/layout/IconLabelDescriptionList"/>
    <dgm:cxn modelId="{A3D0EC2C-45EE-4C2D-AC1B-EDD323729A21}" type="presParOf" srcId="{A47FA224-7BBE-4E65-ABC9-EC245C21BFB4}" destId="{D810BF75-33D3-40E6-97D6-11427F6B016E}" srcOrd="1" destOrd="0" presId="urn:microsoft.com/office/officeart/2018/2/layout/IconLabelDescriptionList"/>
    <dgm:cxn modelId="{64D937BE-0256-4945-94F1-EE1CF3E5174D}" type="presParOf" srcId="{A47FA224-7BBE-4E65-ABC9-EC245C21BFB4}" destId="{52B19B0B-12B4-47F6-B34C-06113D5ACEC4}" srcOrd="2" destOrd="0" presId="urn:microsoft.com/office/officeart/2018/2/layout/IconLabelDescriptionList"/>
    <dgm:cxn modelId="{52E30B36-9A4D-42E4-89FA-482CF6F7C05B}" type="presParOf" srcId="{A47FA224-7BBE-4E65-ABC9-EC245C21BFB4}" destId="{04FBC587-8F17-48FF-9E75-0C2C7E6D6E67}" srcOrd="3" destOrd="0" presId="urn:microsoft.com/office/officeart/2018/2/layout/IconLabelDescriptionList"/>
    <dgm:cxn modelId="{7809A912-35F2-432A-AA06-E81F93F894D1}" type="presParOf" srcId="{A47FA224-7BBE-4E65-ABC9-EC245C21BFB4}" destId="{529ECE0B-F9D9-4B08-98CB-B966F22D026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82D75-777C-442C-869B-7D8CE108916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DA42BB1-97C1-4DDE-9E60-CB48BCD59534}">
      <dgm:prSet/>
      <dgm:spPr/>
      <dgm:t>
        <a:bodyPr/>
        <a:lstStyle/>
        <a:p>
          <a:r>
            <a:rPr lang="en-US" dirty="0"/>
            <a:t>Llama 2</a:t>
          </a:r>
        </a:p>
      </dgm:t>
    </dgm:pt>
    <dgm:pt modelId="{3217E2C4-8972-419A-9FDD-AF9E8DCAB5C2}" type="parTrans" cxnId="{85A4FDD3-F02A-43C9-A12B-C8B4EF0B3AF4}">
      <dgm:prSet/>
      <dgm:spPr/>
      <dgm:t>
        <a:bodyPr/>
        <a:lstStyle/>
        <a:p>
          <a:endParaRPr lang="en-US"/>
        </a:p>
      </dgm:t>
    </dgm:pt>
    <dgm:pt modelId="{BE427A5A-591E-41F4-AD0E-36526D657AC6}" type="sibTrans" cxnId="{85A4FDD3-F02A-43C9-A12B-C8B4EF0B3AF4}">
      <dgm:prSet/>
      <dgm:spPr/>
      <dgm:t>
        <a:bodyPr/>
        <a:lstStyle/>
        <a:p>
          <a:endParaRPr lang="en-US"/>
        </a:p>
      </dgm:t>
    </dgm:pt>
    <dgm:pt modelId="{C59F9ED2-139F-4B73-9840-B7B71F9681CA}">
      <dgm:prSet/>
      <dgm:spPr/>
      <dgm:t>
        <a:bodyPr/>
        <a:lstStyle/>
        <a:p>
          <a:r>
            <a:rPr lang="en-US"/>
            <a:t>Bloom</a:t>
          </a:r>
        </a:p>
      </dgm:t>
    </dgm:pt>
    <dgm:pt modelId="{E3B7DB8A-AA24-4EA2-A2A1-DE0E2D303BA1}" type="parTrans" cxnId="{2EC0F006-4123-4E79-854A-2E659E8EDC3D}">
      <dgm:prSet/>
      <dgm:spPr/>
      <dgm:t>
        <a:bodyPr/>
        <a:lstStyle/>
        <a:p>
          <a:endParaRPr lang="en-US"/>
        </a:p>
      </dgm:t>
    </dgm:pt>
    <dgm:pt modelId="{2211D126-1C7B-45F0-8D7B-DDF3E21E4C55}" type="sibTrans" cxnId="{2EC0F006-4123-4E79-854A-2E659E8EDC3D}">
      <dgm:prSet/>
      <dgm:spPr/>
      <dgm:t>
        <a:bodyPr/>
        <a:lstStyle/>
        <a:p>
          <a:endParaRPr lang="en-US"/>
        </a:p>
      </dgm:t>
    </dgm:pt>
    <dgm:pt modelId="{252A8614-21E6-4F53-849F-562346F8AB32}">
      <dgm:prSet/>
      <dgm:spPr/>
      <dgm:t>
        <a:bodyPr/>
        <a:lstStyle/>
        <a:p>
          <a:r>
            <a:rPr lang="en-US"/>
            <a:t>Falcon</a:t>
          </a:r>
        </a:p>
      </dgm:t>
    </dgm:pt>
    <dgm:pt modelId="{17FCE5FD-8D52-4194-AEB7-30A42F941BC2}" type="parTrans" cxnId="{0B4BA616-8E9F-438E-B749-985F1EE11B2A}">
      <dgm:prSet/>
      <dgm:spPr/>
      <dgm:t>
        <a:bodyPr/>
        <a:lstStyle/>
        <a:p>
          <a:endParaRPr lang="en-US"/>
        </a:p>
      </dgm:t>
    </dgm:pt>
    <dgm:pt modelId="{1BE6E7F6-8641-4CA1-8C48-E8FCDF733984}" type="sibTrans" cxnId="{0B4BA616-8E9F-438E-B749-985F1EE11B2A}">
      <dgm:prSet/>
      <dgm:spPr/>
      <dgm:t>
        <a:bodyPr/>
        <a:lstStyle/>
        <a:p>
          <a:endParaRPr lang="en-US"/>
        </a:p>
      </dgm:t>
    </dgm:pt>
    <dgm:pt modelId="{DED1ECF7-6CA7-4670-8FD0-77CFFD9A5645}">
      <dgm:prSet/>
      <dgm:spPr/>
      <dgm:t>
        <a:bodyPr/>
        <a:lstStyle/>
        <a:p>
          <a:r>
            <a:rPr lang="en-US"/>
            <a:t>MPT</a:t>
          </a:r>
        </a:p>
      </dgm:t>
    </dgm:pt>
    <dgm:pt modelId="{ACEFB77F-D757-49FA-A7EF-0C3E701ADACB}" type="parTrans" cxnId="{91D5A7B8-373A-4F22-B2A2-24F1DD8E91C6}">
      <dgm:prSet/>
      <dgm:spPr/>
      <dgm:t>
        <a:bodyPr/>
        <a:lstStyle/>
        <a:p>
          <a:endParaRPr lang="en-US"/>
        </a:p>
      </dgm:t>
    </dgm:pt>
    <dgm:pt modelId="{9B8FE5F6-DE7A-4906-8E39-CEE6AD276377}" type="sibTrans" cxnId="{91D5A7B8-373A-4F22-B2A2-24F1DD8E91C6}">
      <dgm:prSet/>
      <dgm:spPr/>
      <dgm:t>
        <a:bodyPr/>
        <a:lstStyle/>
        <a:p>
          <a:endParaRPr lang="en-US"/>
        </a:p>
      </dgm:t>
    </dgm:pt>
    <dgm:pt modelId="{BFA63489-8548-4CD5-80ED-9DE102CC2736}" type="pres">
      <dgm:prSet presAssocID="{A6982D75-777C-442C-869B-7D8CE1089161}" presName="hierChild1" presStyleCnt="0">
        <dgm:presLayoutVars>
          <dgm:chPref val="1"/>
          <dgm:dir/>
          <dgm:animOne val="branch"/>
          <dgm:animLvl val="lvl"/>
          <dgm:resizeHandles/>
        </dgm:presLayoutVars>
      </dgm:prSet>
      <dgm:spPr/>
    </dgm:pt>
    <dgm:pt modelId="{FA71DA1A-A687-494E-A5E6-42387C32DDA0}" type="pres">
      <dgm:prSet presAssocID="{4DA42BB1-97C1-4DDE-9E60-CB48BCD59534}" presName="hierRoot1" presStyleCnt="0"/>
      <dgm:spPr/>
    </dgm:pt>
    <dgm:pt modelId="{DB828EC4-157D-4847-899C-740B84DB721A}" type="pres">
      <dgm:prSet presAssocID="{4DA42BB1-97C1-4DDE-9E60-CB48BCD59534}" presName="composite" presStyleCnt="0"/>
      <dgm:spPr/>
    </dgm:pt>
    <dgm:pt modelId="{21147512-6A8D-46D6-A4AB-87AEDAFF8096}" type="pres">
      <dgm:prSet presAssocID="{4DA42BB1-97C1-4DDE-9E60-CB48BCD59534}" presName="background" presStyleLbl="node0" presStyleIdx="0" presStyleCnt="4"/>
      <dgm:spPr/>
    </dgm:pt>
    <dgm:pt modelId="{659CCF31-C7E6-43AE-B6EA-7490AC32DF30}" type="pres">
      <dgm:prSet presAssocID="{4DA42BB1-97C1-4DDE-9E60-CB48BCD59534}" presName="text" presStyleLbl="fgAcc0" presStyleIdx="0" presStyleCnt="4">
        <dgm:presLayoutVars>
          <dgm:chPref val="3"/>
        </dgm:presLayoutVars>
      </dgm:prSet>
      <dgm:spPr/>
    </dgm:pt>
    <dgm:pt modelId="{79D67F86-ED57-4722-A7A5-79104AAA9E3B}" type="pres">
      <dgm:prSet presAssocID="{4DA42BB1-97C1-4DDE-9E60-CB48BCD59534}" presName="hierChild2" presStyleCnt="0"/>
      <dgm:spPr/>
    </dgm:pt>
    <dgm:pt modelId="{B9FD12F0-CA3F-4C2F-A1D1-9917FD2043AD}" type="pres">
      <dgm:prSet presAssocID="{C59F9ED2-139F-4B73-9840-B7B71F9681CA}" presName="hierRoot1" presStyleCnt="0"/>
      <dgm:spPr/>
    </dgm:pt>
    <dgm:pt modelId="{34315F53-C277-4A00-9DF1-C54C35D8EED4}" type="pres">
      <dgm:prSet presAssocID="{C59F9ED2-139F-4B73-9840-B7B71F9681CA}" presName="composite" presStyleCnt="0"/>
      <dgm:spPr/>
    </dgm:pt>
    <dgm:pt modelId="{15B8C212-42E7-4D6F-8155-A891B6D840CC}" type="pres">
      <dgm:prSet presAssocID="{C59F9ED2-139F-4B73-9840-B7B71F9681CA}" presName="background" presStyleLbl="node0" presStyleIdx="1" presStyleCnt="4"/>
      <dgm:spPr/>
    </dgm:pt>
    <dgm:pt modelId="{3863FDCC-C6FC-4201-999D-C11C559484C3}" type="pres">
      <dgm:prSet presAssocID="{C59F9ED2-139F-4B73-9840-B7B71F9681CA}" presName="text" presStyleLbl="fgAcc0" presStyleIdx="1" presStyleCnt="4">
        <dgm:presLayoutVars>
          <dgm:chPref val="3"/>
        </dgm:presLayoutVars>
      </dgm:prSet>
      <dgm:spPr/>
    </dgm:pt>
    <dgm:pt modelId="{966EFDEA-A9D5-4A91-B632-C58D55B91108}" type="pres">
      <dgm:prSet presAssocID="{C59F9ED2-139F-4B73-9840-B7B71F9681CA}" presName="hierChild2" presStyleCnt="0"/>
      <dgm:spPr/>
    </dgm:pt>
    <dgm:pt modelId="{AB140077-D089-4DDC-AEF5-7707A3851966}" type="pres">
      <dgm:prSet presAssocID="{252A8614-21E6-4F53-849F-562346F8AB32}" presName="hierRoot1" presStyleCnt="0"/>
      <dgm:spPr/>
    </dgm:pt>
    <dgm:pt modelId="{97A740D6-F0FC-4290-9AE9-530CBF7EEE31}" type="pres">
      <dgm:prSet presAssocID="{252A8614-21E6-4F53-849F-562346F8AB32}" presName="composite" presStyleCnt="0"/>
      <dgm:spPr/>
    </dgm:pt>
    <dgm:pt modelId="{10EF9DE8-30B2-482C-A64C-DEF03523829F}" type="pres">
      <dgm:prSet presAssocID="{252A8614-21E6-4F53-849F-562346F8AB32}" presName="background" presStyleLbl="node0" presStyleIdx="2" presStyleCnt="4"/>
      <dgm:spPr/>
    </dgm:pt>
    <dgm:pt modelId="{4511BE9D-D15D-4029-BBB3-1FE569979129}" type="pres">
      <dgm:prSet presAssocID="{252A8614-21E6-4F53-849F-562346F8AB32}" presName="text" presStyleLbl="fgAcc0" presStyleIdx="2" presStyleCnt="4">
        <dgm:presLayoutVars>
          <dgm:chPref val="3"/>
        </dgm:presLayoutVars>
      </dgm:prSet>
      <dgm:spPr/>
    </dgm:pt>
    <dgm:pt modelId="{19469D9B-3B16-4711-8B35-9ADC7CBBDFB5}" type="pres">
      <dgm:prSet presAssocID="{252A8614-21E6-4F53-849F-562346F8AB32}" presName="hierChild2" presStyleCnt="0"/>
      <dgm:spPr/>
    </dgm:pt>
    <dgm:pt modelId="{2918AC8E-FDD8-4AE6-8D51-628C40FD37FE}" type="pres">
      <dgm:prSet presAssocID="{DED1ECF7-6CA7-4670-8FD0-77CFFD9A5645}" presName="hierRoot1" presStyleCnt="0"/>
      <dgm:spPr/>
    </dgm:pt>
    <dgm:pt modelId="{9AFFEAC4-6828-4884-9DE8-8062D697EFD2}" type="pres">
      <dgm:prSet presAssocID="{DED1ECF7-6CA7-4670-8FD0-77CFFD9A5645}" presName="composite" presStyleCnt="0"/>
      <dgm:spPr/>
    </dgm:pt>
    <dgm:pt modelId="{55EFE0E2-D54B-4D67-AB0C-816384C9A784}" type="pres">
      <dgm:prSet presAssocID="{DED1ECF7-6CA7-4670-8FD0-77CFFD9A5645}" presName="background" presStyleLbl="node0" presStyleIdx="3" presStyleCnt="4"/>
      <dgm:spPr/>
    </dgm:pt>
    <dgm:pt modelId="{15889B45-5977-48F5-94F4-8B2C8E900F2E}" type="pres">
      <dgm:prSet presAssocID="{DED1ECF7-6CA7-4670-8FD0-77CFFD9A5645}" presName="text" presStyleLbl="fgAcc0" presStyleIdx="3" presStyleCnt="4">
        <dgm:presLayoutVars>
          <dgm:chPref val="3"/>
        </dgm:presLayoutVars>
      </dgm:prSet>
      <dgm:spPr/>
    </dgm:pt>
    <dgm:pt modelId="{703C903B-EA1F-4B6C-AF65-B31A3D359F0F}" type="pres">
      <dgm:prSet presAssocID="{DED1ECF7-6CA7-4670-8FD0-77CFFD9A5645}" presName="hierChild2" presStyleCnt="0"/>
      <dgm:spPr/>
    </dgm:pt>
  </dgm:ptLst>
  <dgm:cxnLst>
    <dgm:cxn modelId="{EB435903-DA8B-4189-8935-A07F3BD25262}" type="presOf" srcId="{4DA42BB1-97C1-4DDE-9E60-CB48BCD59534}" destId="{659CCF31-C7E6-43AE-B6EA-7490AC32DF30}" srcOrd="0" destOrd="0" presId="urn:microsoft.com/office/officeart/2005/8/layout/hierarchy1"/>
    <dgm:cxn modelId="{2EC0F006-4123-4E79-854A-2E659E8EDC3D}" srcId="{A6982D75-777C-442C-869B-7D8CE1089161}" destId="{C59F9ED2-139F-4B73-9840-B7B71F9681CA}" srcOrd="1" destOrd="0" parTransId="{E3B7DB8A-AA24-4EA2-A2A1-DE0E2D303BA1}" sibTransId="{2211D126-1C7B-45F0-8D7B-DDF3E21E4C55}"/>
    <dgm:cxn modelId="{0B4BA616-8E9F-438E-B749-985F1EE11B2A}" srcId="{A6982D75-777C-442C-869B-7D8CE1089161}" destId="{252A8614-21E6-4F53-849F-562346F8AB32}" srcOrd="2" destOrd="0" parTransId="{17FCE5FD-8D52-4194-AEB7-30A42F941BC2}" sibTransId="{1BE6E7F6-8641-4CA1-8C48-E8FCDF733984}"/>
    <dgm:cxn modelId="{F95CF519-E8DE-4ADC-9D6F-DD87915E759D}" type="presOf" srcId="{DED1ECF7-6CA7-4670-8FD0-77CFFD9A5645}" destId="{15889B45-5977-48F5-94F4-8B2C8E900F2E}" srcOrd="0" destOrd="0" presId="urn:microsoft.com/office/officeart/2005/8/layout/hierarchy1"/>
    <dgm:cxn modelId="{20D56F35-DBCA-48A4-AC7C-E4D7091E3164}" type="presOf" srcId="{A6982D75-777C-442C-869B-7D8CE1089161}" destId="{BFA63489-8548-4CD5-80ED-9DE102CC2736}" srcOrd="0" destOrd="0" presId="urn:microsoft.com/office/officeart/2005/8/layout/hierarchy1"/>
    <dgm:cxn modelId="{BA840D39-F020-4D62-A3A0-3B1C9C6EBAF1}" type="presOf" srcId="{C59F9ED2-139F-4B73-9840-B7B71F9681CA}" destId="{3863FDCC-C6FC-4201-999D-C11C559484C3}" srcOrd="0" destOrd="0" presId="urn:microsoft.com/office/officeart/2005/8/layout/hierarchy1"/>
    <dgm:cxn modelId="{AB04D189-A4D0-4D2C-A19C-8F6ACDB63874}" type="presOf" srcId="{252A8614-21E6-4F53-849F-562346F8AB32}" destId="{4511BE9D-D15D-4029-BBB3-1FE569979129}" srcOrd="0" destOrd="0" presId="urn:microsoft.com/office/officeart/2005/8/layout/hierarchy1"/>
    <dgm:cxn modelId="{91D5A7B8-373A-4F22-B2A2-24F1DD8E91C6}" srcId="{A6982D75-777C-442C-869B-7D8CE1089161}" destId="{DED1ECF7-6CA7-4670-8FD0-77CFFD9A5645}" srcOrd="3" destOrd="0" parTransId="{ACEFB77F-D757-49FA-A7EF-0C3E701ADACB}" sibTransId="{9B8FE5F6-DE7A-4906-8E39-CEE6AD276377}"/>
    <dgm:cxn modelId="{85A4FDD3-F02A-43C9-A12B-C8B4EF0B3AF4}" srcId="{A6982D75-777C-442C-869B-7D8CE1089161}" destId="{4DA42BB1-97C1-4DDE-9E60-CB48BCD59534}" srcOrd="0" destOrd="0" parTransId="{3217E2C4-8972-419A-9FDD-AF9E8DCAB5C2}" sibTransId="{BE427A5A-591E-41F4-AD0E-36526D657AC6}"/>
    <dgm:cxn modelId="{6F745B68-C255-4D56-885E-F677822A47F1}" type="presParOf" srcId="{BFA63489-8548-4CD5-80ED-9DE102CC2736}" destId="{FA71DA1A-A687-494E-A5E6-42387C32DDA0}" srcOrd="0" destOrd="0" presId="urn:microsoft.com/office/officeart/2005/8/layout/hierarchy1"/>
    <dgm:cxn modelId="{9B786AA7-B105-4FE7-A9D3-90ADE68D42C1}" type="presParOf" srcId="{FA71DA1A-A687-494E-A5E6-42387C32DDA0}" destId="{DB828EC4-157D-4847-899C-740B84DB721A}" srcOrd="0" destOrd="0" presId="urn:microsoft.com/office/officeart/2005/8/layout/hierarchy1"/>
    <dgm:cxn modelId="{0E520690-8955-4E75-8A99-E9B0497A50C8}" type="presParOf" srcId="{DB828EC4-157D-4847-899C-740B84DB721A}" destId="{21147512-6A8D-46D6-A4AB-87AEDAFF8096}" srcOrd="0" destOrd="0" presId="urn:microsoft.com/office/officeart/2005/8/layout/hierarchy1"/>
    <dgm:cxn modelId="{DE5017EC-DE44-43D4-8C43-D38A923E894B}" type="presParOf" srcId="{DB828EC4-157D-4847-899C-740B84DB721A}" destId="{659CCF31-C7E6-43AE-B6EA-7490AC32DF30}" srcOrd="1" destOrd="0" presId="urn:microsoft.com/office/officeart/2005/8/layout/hierarchy1"/>
    <dgm:cxn modelId="{1B4B9AAF-0D5B-4CFD-B661-19E2A3830F55}" type="presParOf" srcId="{FA71DA1A-A687-494E-A5E6-42387C32DDA0}" destId="{79D67F86-ED57-4722-A7A5-79104AAA9E3B}" srcOrd="1" destOrd="0" presId="urn:microsoft.com/office/officeart/2005/8/layout/hierarchy1"/>
    <dgm:cxn modelId="{EB9C040B-F190-4FA3-8C74-FAE7D719BFEB}" type="presParOf" srcId="{BFA63489-8548-4CD5-80ED-9DE102CC2736}" destId="{B9FD12F0-CA3F-4C2F-A1D1-9917FD2043AD}" srcOrd="1" destOrd="0" presId="urn:microsoft.com/office/officeart/2005/8/layout/hierarchy1"/>
    <dgm:cxn modelId="{410B5E93-1883-40DA-82DF-61F93A715017}" type="presParOf" srcId="{B9FD12F0-CA3F-4C2F-A1D1-9917FD2043AD}" destId="{34315F53-C277-4A00-9DF1-C54C35D8EED4}" srcOrd="0" destOrd="0" presId="urn:microsoft.com/office/officeart/2005/8/layout/hierarchy1"/>
    <dgm:cxn modelId="{FB0ABCF1-4C03-46CD-AFD9-8291FF3CE34E}" type="presParOf" srcId="{34315F53-C277-4A00-9DF1-C54C35D8EED4}" destId="{15B8C212-42E7-4D6F-8155-A891B6D840CC}" srcOrd="0" destOrd="0" presId="urn:microsoft.com/office/officeart/2005/8/layout/hierarchy1"/>
    <dgm:cxn modelId="{9E54F759-47C7-4352-A628-600BC9DE4B02}" type="presParOf" srcId="{34315F53-C277-4A00-9DF1-C54C35D8EED4}" destId="{3863FDCC-C6FC-4201-999D-C11C559484C3}" srcOrd="1" destOrd="0" presId="urn:microsoft.com/office/officeart/2005/8/layout/hierarchy1"/>
    <dgm:cxn modelId="{75AB02C1-2F92-4AA9-B403-E999FE1E27D0}" type="presParOf" srcId="{B9FD12F0-CA3F-4C2F-A1D1-9917FD2043AD}" destId="{966EFDEA-A9D5-4A91-B632-C58D55B91108}" srcOrd="1" destOrd="0" presId="urn:microsoft.com/office/officeart/2005/8/layout/hierarchy1"/>
    <dgm:cxn modelId="{2C22BFC7-E4FC-49B9-A9B1-E78473DCA984}" type="presParOf" srcId="{BFA63489-8548-4CD5-80ED-9DE102CC2736}" destId="{AB140077-D089-4DDC-AEF5-7707A3851966}" srcOrd="2" destOrd="0" presId="urn:microsoft.com/office/officeart/2005/8/layout/hierarchy1"/>
    <dgm:cxn modelId="{F22F4285-D60B-488F-A541-A10C4679E34C}" type="presParOf" srcId="{AB140077-D089-4DDC-AEF5-7707A3851966}" destId="{97A740D6-F0FC-4290-9AE9-530CBF7EEE31}" srcOrd="0" destOrd="0" presId="urn:microsoft.com/office/officeart/2005/8/layout/hierarchy1"/>
    <dgm:cxn modelId="{3BC0DCB4-A84A-493D-8B04-440D6421DE17}" type="presParOf" srcId="{97A740D6-F0FC-4290-9AE9-530CBF7EEE31}" destId="{10EF9DE8-30B2-482C-A64C-DEF03523829F}" srcOrd="0" destOrd="0" presId="urn:microsoft.com/office/officeart/2005/8/layout/hierarchy1"/>
    <dgm:cxn modelId="{C3DF6607-FA10-4A29-A642-3FF833E70D40}" type="presParOf" srcId="{97A740D6-F0FC-4290-9AE9-530CBF7EEE31}" destId="{4511BE9D-D15D-4029-BBB3-1FE569979129}" srcOrd="1" destOrd="0" presId="urn:microsoft.com/office/officeart/2005/8/layout/hierarchy1"/>
    <dgm:cxn modelId="{7E432624-16DA-4B86-91B9-B8D524100F6C}" type="presParOf" srcId="{AB140077-D089-4DDC-AEF5-7707A3851966}" destId="{19469D9B-3B16-4711-8B35-9ADC7CBBDFB5}" srcOrd="1" destOrd="0" presId="urn:microsoft.com/office/officeart/2005/8/layout/hierarchy1"/>
    <dgm:cxn modelId="{324EA307-6D67-45FF-96EB-CB0408D3606B}" type="presParOf" srcId="{BFA63489-8548-4CD5-80ED-9DE102CC2736}" destId="{2918AC8E-FDD8-4AE6-8D51-628C40FD37FE}" srcOrd="3" destOrd="0" presId="urn:microsoft.com/office/officeart/2005/8/layout/hierarchy1"/>
    <dgm:cxn modelId="{9BC9CCBB-1D9D-485B-892C-64252382B9C3}" type="presParOf" srcId="{2918AC8E-FDD8-4AE6-8D51-628C40FD37FE}" destId="{9AFFEAC4-6828-4884-9DE8-8062D697EFD2}" srcOrd="0" destOrd="0" presId="urn:microsoft.com/office/officeart/2005/8/layout/hierarchy1"/>
    <dgm:cxn modelId="{ABB7F987-FFFE-4080-81AA-2F8BAE0A04CE}" type="presParOf" srcId="{9AFFEAC4-6828-4884-9DE8-8062D697EFD2}" destId="{55EFE0E2-D54B-4D67-AB0C-816384C9A784}" srcOrd="0" destOrd="0" presId="urn:microsoft.com/office/officeart/2005/8/layout/hierarchy1"/>
    <dgm:cxn modelId="{E5CC2D22-DD25-4B46-B7E4-585A82830D8E}" type="presParOf" srcId="{9AFFEAC4-6828-4884-9DE8-8062D697EFD2}" destId="{15889B45-5977-48F5-94F4-8B2C8E900F2E}" srcOrd="1" destOrd="0" presId="urn:microsoft.com/office/officeart/2005/8/layout/hierarchy1"/>
    <dgm:cxn modelId="{BDC5ED67-34C5-4973-BE2B-A7BB22B23A63}" type="presParOf" srcId="{2918AC8E-FDD8-4AE6-8D51-628C40FD37FE}" destId="{703C903B-EA1F-4B6C-AF65-B31A3D359F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AC274-4086-4B1F-BC42-D4CE5AED4EC1}">
      <dsp:nvSpPr>
        <dsp:cNvPr id="0" name=""/>
        <dsp:cNvSpPr/>
      </dsp:nvSpPr>
      <dsp:spPr>
        <a:xfrm>
          <a:off x="0" y="0"/>
          <a:ext cx="8938260" cy="130576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t>Hidden Markov Models (HMMs) and Conditional Random Fields (CRFs)</a:t>
          </a:r>
          <a:endParaRPr lang="en-US" sz="2400" kern="1200" dirty="0"/>
        </a:p>
      </dsp:txBody>
      <dsp:txXfrm>
        <a:off x="38244" y="38244"/>
        <a:ext cx="7529240" cy="1229275"/>
      </dsp:txXfrm>
    </dsp:sp>
    <dsp:sp modelId="{B2067749-15C6-4C0C-BCBA-45FB0BAD3F70}">
      <dsp:nvSpPr>
        <dsp:cNvPr id="0" name=""/>
        <dsp:cNvSpPr/>
      </dsp:nvSpPr>
      <dsp:spPr>
        <a:xfrm>
          <a:off x="788669" y="1523390"/>
          <a:ext cx="8938260" cy="130576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t>Recurrent Neural Networks (RNNs) and Long Short-Term Memory networks (LSTMs)</a:t>
          </a:r>
          <a:endParaRPr lang="en-US" sz="2400" kern="1200" dirty="0"/>
        </a:p>
      </dsp:txBody>
      <dsp:txXfrm>
        <a:off x="826913" y="1561634"/>
        <a:ext cx="7224355" cy="1229275"/>
      </dsp:txXfrm>
    </dsp:sp>
    <dsp:sp modelId="{577C769D-BBDE-4D46-B55A-00EB5D5748A3}">
      <dsp:nvSpPr>
        <dsp:cNvPr id="0" name=""/>
        <dsp:cNvSpPr/>
      </dsp:nvSpPr>
      <dsp:spPr>
        <a:xfrm>
          <a:off x="1577339" y="3046780"/>
          <a:ext cx="8938260" cy="130576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kern="1200" dirty="0"/>
            <a:t>Transformer architecture </a:t>
          </a:r>
          <a:endParaRPr lang="en-US" sz="2400" kern="1200" dirty="0"/>
        </a:p>
      </dsp:txBody>
      <dsp:txXfrm>
        <a:off x="1615583" y="3085024"/>
        <a:ext cx="7224355" cy="1229275"/>
      </dsp:txXfrm>
    </dsp:sp>
    <dsp:sp modelId="{2F1A9078-E92E-438E-9F41-44D102042735}">
      <dsp:nvSpPr>
        <dsp:cNvPr id="0" name=""/>
        <dsp:cNvSpPr/>
      </dsp:nvSpPr>
      <dsp:spPr>
        <a:xfrm>
          <a:off x="8089513" y="990203"/>
          <a:ext cx="848746" cy="848746"/>
        </a:xfrm>
        <a:prstGeom prst="downArrow">
          <a:avLst>
            <a:gd name="adj1" fmla="val 55000"/>
            <a:gd name="adj2" fmla="val 45000"/>
          </a:avLst>
        </a:prstGeom>
        <a:solidFill>
          <a:schemeClr val="tx2">
            <a:lumMod val="75000"/>
            <a:lumOff val="25000"/>
            <a:alpha val="90000"/>
          </a:schemeClr>
        </a:solidFill>
        <a:ln w="1905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0481" y="990203"/>
        <a:ext cx="466810" cy="638681"/>
      </dsp:txXfrm>
    </dsp:sp>
    <dsp:sp modelId="{E0D9BA90-AC3E-4B3D-86CD-E998383FB750}">
      <dsp:nvSpPr>
        <dsp:cNvPr id="0" name=""/>
        <dsp:cNvSpPr/>
      </dsp:nvSpPr>
      <dsp:spPr>
        <a:xfrm>
          <a:off x="8878183" y="2504889"/>
          <a:ext cx="848746" cy="848746"/>
        </a:xfrm>
        <a:prstGeom prst="downArrow">
          <a:avLst>
            <a:gd name="adj1" fmla="val 55000"/>
            <a:gd name="adj2" fmla="val 45000"/>
          </a:avLst>
        </a:prstGeom>
        <a:solidFill>
          <a:schemeClr val="tx2">
            <a:lumMod val="75000"/>
            <a:lumOff val="25000"/>
            <a:alpha val="90000"/>
          </a:schemeClr>
        </a:solidFill>
        <a:ln w="1905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9069151" y="2504889"/>
        <a:ext cx="466810" cy="638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9642F-DDC9-45EE-B4BB-1449F06D2914}">
      <dsp:nvSpPr>
        <dsp:cNvPr id="0" name=""/>
        <dsp:cNvSpPr/>
      </dsp:nvSpPr>
      <dsp:spPr>
        <a:xfrm>
          <a:off x="0" y="19224"/>
          <a:ext cx="6263640" cy="9734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1. Pays Attention</a:t>
          </a:r>
          <a:endParaRPr lang="en-US" sz="2800" kern="1200"/>
        </a:p>
      </dsp:txBody>
      <dsp:txXfrm>
        <a:off x="47519" y="66743"/>
        <a:ext cx="6168602" cy="878402"/>
      </dsp:txXfrm>
    </dsp:sp>
    <dsp:sp modelId="{CE512805-DAE5-4728-8276-F6BBB415FBB3}">
      <dsp:nvSpPr>
        <dsp:cNvPr id="0" name=""/>
        <dsp:cNvSpPr/>
      </dsp:nvSpPr>
      <dsp:spPr>
        <a:xfrm>
          <a:off x="0" y="1142424"/>
          <a:ext cx="6263640" cy="9734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2. Understands Context</a:t>
          </a:r>
          <a:endParaRPr lang="en-US" sz="2800" kern="1200" dirty="0"/>
        </a:p>
      </dsp:txBody>
      <dsp:txXfrm>
        <a:off x="47519" y="1189943"/>
        <a:ext cx="6168602" cy="878402"/>
      </dsp:txXfrm>
    </dsp:sp>
    <dsp:sp modelId="{B9774F1C-9574-4915-9FA1-6A7B5DCD7BDB}">
      <dsp:nvSpPr>
        <dsp:cNvPr id="0" name=""/>
        <dsp:cNvSpPr/>
      </dsp:nvSpPr>
      <dsp:spPr>
        <a:xfrm>
          <a:off x="0" y="2265624"/>
          <a:ext cx="6263640" cy="9734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3. Weighs Relationships</a:t>
          </a:r>
          <a:endParaRPr lang="en-US" sz="2800" kern="1200"/>
        </a:p>
      </dsp:txBody>
      <dsp:txXfrm>
        <a:off x="47519" y="2313143"/>
        <a:ext cx="6168602" cy="878402"/>
      </dsp:txXfrm>
    </dsp:sp>
    <dsp:sp modelId="{B1669FB3-6866-4C07-A360-10710CAD16D7}">
      <dsp:nvSpPr>
        <dsp:cNvPr id="0" name=""/>
        <dsp:cNvSpPr/>
      </dsp:nvSpPr>
      <dsp:spPr>
        <a:xfrm>
          <a:off x="0" y="3388824"/>
          <a:ext cx="6263640" cy="9734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4. Combines Insights</a:t>
          </a:r>
          <a:endParaRPr lang="en-US" sz="2800" kern="1200"/>
        </a:p>
      </dsp:txBody>
      <dsp:txXfrm>
        <a:off x="47519" y="3436343"/>
        <a:ext cx="6168602" cy="878402"/>
      </dsp:txXfrm>
    </dsp:sp>
    <dsp:sp modelId="{7D859C15-804D-4CCB-96D0-CD7CACE59D98}">
      <dsp:nvSpPr>
        <dsp:cNvPr id="0" name=""/>
        <dsp:cNvSpPr/>
      </dsp:nvSpPr>
      <dsp:spPr>
        <a:xfrm>
          <a:off x="0" y="4512023"/>
          <a:ext cx="6263640" cy="97344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5. Predicts Next Steps</a:t>
          </a:r>
          <a:endParaRPr lang="en-US" sz="2800" kern="1200" dirty="0"/>
        </a:p>
      </dsp:txBody>
      <dsp:txXfrm>
        <a:off x="47519" y="4559542"/>
        <a:ext cx="6168602" cy="8784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0D3D7-B4EA-4468-B2D1-201177B9EA44}">
      <dsp:nvSpPr>
        <dsp:cNvPr id="0" name=""/>
        <dsp:cNvSpPr/>
      </dsp:nvSpPr>
      <dsp:spPr>
        <a:xfrm rot="5400000">
          <a:off x="6299468" y="-2331160"/>
          <a:ext cx="1625060" cy="669364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a:t>Gather a large and diverse dataset</a:t>
          </a:r>
          <a:endParaRPr lang="en-US" sz="2900" kern="1200"/>
        </a:p>
        <a:p>
          <a:pPr marL="285750" lvl="1" indent="-285750" algn="l" defTabSz="1289050">
            <a:lnSpc>
              <a:spcPct val="90000"/>
            </a:lnSpc>
            <a:spcBef>
              <a:spcPct val="0"/>
            </a:spcBef>
            <a:spcAft>
              <a:spcPct val="15000"/>
            </a:spcAft>
            <a:buChar char="•"/>
          </a:pPr>
          <a:r>
            <a:rPr lang="en-US" sz="2900" b="0" i="0" kern="1200"/>
            <a:t>Clean and preprocess the data</a:t>
          </a:r>
          <a:endParaRPr lang="en-US" sz="2900" kern="1200"/>
        </a:p>
        <a:p>
          <a:pPr marL="285750" lvl="1" indent="-285750" algn="l" defTabSz="1289050">
            <a:lnSpc>
              <a:spcPct val="90000"/>
            </a:lnSpc>
            <a:spcBef>
              <a:spcPct val="0"/>
            </a:spcBef>
            <a:spcAft>
              <a:spcPct val="15000"/>
            </a:spcAft>
            <a:buChar char="•"/>
          </a:pPr>
          <a:r>
            <a:rPr lang="en-US" sz="2900" b="0" i="0" kern="1200"/>
            <a:t>Tokenize the cleaned text data</a:t>
          </a:r>
          <a:endParaRPr lang="en-US" sz="2900" kern="1200"/>
        </a:p>
      </dsp:txBody>
      <dsp:txXfrm rot="-5400000">
        <a:off x="3765176" y="282461"/>
        <a:ext cx="6614317" cy="1466402"/>
      </dsp:txXfrm>
    </dsp:sp>
    <dsp:sp modelId="{5D45B5C3-FF62-4DD4-BC01-7776EA9D4660}">
      <dsp:nvSpPr>
        <dsp:cNvPr id="0" name=""/>
        <dsp:cNvSpPr/>
      </dsp:nvSpPr>
      <dsp:spPr>
        <a:xfrm>
          <a:off x="0" y="0"/>
          <a:ext cx="3765175" cy="20313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en-US" sz="1800" b="0" i="0" kern="1200" dirty="0"/>
            <a:t>Pre-training of Large Language Models (LLMs) occurs by training the model to predict the next word in a sequence of text, using a massive dataset, to enable it to understand and generate human-like language.</a:t>
          </a:r>
          <a:endParaRPr lang="en-US" sz="1800" kern="1200" dirty="0"/>
        </a:p>
      </dsp:txBody>
      <dsp:txXfrm>
        <a:off x="99161" y="99161"/>
        <a:ext cx="3566853" cy="1833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A89D2-7C22-41A6-95D8-DE1E6253610F}">
      <dsp:nvSpPr>
        <dsp:cNvPr id="0" name=""/>
        <dsp:cNvSpPr/>
      </dsp:nvSpPr>
      <dsp:spPr>
        <a:xfrm>
          <a:off x="10315" y="38403"/>
          <a:ext cx="871796" cy="871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2C6B0-8B1D-42BE-9536-5165C6494D7A}">
      <dsp:nvSpPr>
        <dsp:cNvPr id="0" name=""/>
        <dsp:cNvSpPr/>
      </dsp:nvSpPr>
      <dsp:spPr>
        <a:xfrm>
          <a:off x="10315" y="1028988"/>
          <a:ext cx="2490846" cy="443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LLM Use Cases In Customer Experience And Support</a:t>
          </a:r>
        </a:p>
      </dsp:txBody>
      <dsp:txXfrm>
        <a:off x="10315" y="1028988"/>
        <a:ext cx="2490846" cy="443682"/>
      </dsp:txXfrm>
    </dsp:sp>
    <dsp:sp modelId="{18626651-5293-4F2A-B5F2-25738218ACA1}">
      <dsp:nvSpPr>
        <dsp:cNvPr id="0" name=""/>
        <dsp:cNvSpPr/>
      </dsp:nvSpPr>
      <dsp:spPr>
        <a:xfrm>
          <a:off x="10315" y="1527920"/>
          <a:ext cx="2490846" cy="127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Chatbots For Personalized Customer Interactions</a:t>
          </a:r>
        </a:p>
        <a:p>
          <a:pPr marL="0" lvl="0" indent="0" algn="l" defTabSz="533400">
            <a:lnSpc>
              <a:spcPct val="100000"/>
            </a:lnSpc>
            <a:spcBef>
              <a:spcPct val="0"/>
            </a:spcBef>
            <a:spcAft>
              <a:spcPct val="35000"/>
            </a:spcAft>
            <a:buNone/>
          </a:pPr>
          <a:r>
            <a:rPr lang="en-US" sz="1200" kern="1200"/>
            <a:t>Virtual Assistants For Automated Customer Support</a:t>
          </a:r>
        </a:p>
        <a:p>
          <a:pPr marL="0" lvl="0" indent="0" algn="l" defTabSz="533400">
            <a:lnSpc>
              <a:spcPct val="100000"/>
            </a:lnSpc>
            <a:spcBef>
              <a:spcPct val="0"/>
            </a:spcBef>
            <a:spcAft>
              <a:spcPct val="35000"/>
            </a:spcAft>
            <a:buNone/>
          </a:pPr>
          <a:r>
            <a:rPr lang="en-US" sz="1200" kern="1200" dirty="0"/>
            <a:t>Sentiment Analysis For Understanding Customer Feedback</a:t>
          </a:r>
        </a:p>
      </dsp:txBody>
      <dsp:txXfrm>
        <a:off x="10315" y="1527920"/>
        <a:ext cx="2490846" cy="1273012"/>
      </dsp:txXfrm>
    </dsp:sp>
    <dsp:sp modelId="{51EAD51A-E3D8-49AB-8022-3EC96A2FF4E8}">
      <dsp:nvSpPr>
        <dsp:cNvPr id="0" name=""/>
        <dsp:cNvSpPr/>
      </dsp:nvSpPr>
      <dsp:spPr>
        <a:xfrm>
          <a:off x="2937060" y="38403"/>
          <a:ext cx="871796" cy="871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599A17-934F-4F95-8E26-48ADD3906260}">
      <dsp:nvSpPr>
        <dsp:cNvPr id="0" name=""/>
        <dsp:cNvSpPr/>
      </dsp:nvSpPr>
      <dsp:spPr>
        <a:xfrm>
          <a:off x="2937060" y="1028988"/>
          <a:ext cx="2490846" cy="443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LLM Use Cases In Social Media</a:t>
          </a:r>
        </a:p>
      </dsp:txBody>
      <dsp:txXfrm>
        <a:off x="2937060" y="1028988"/>
        <a:ext cx="2490846" cy="443682"/>
      </dsp:txXfrm>
    </dsp:sp>
    <dsp:sp modelId="{E75A7882-A07D-40CD-B0E0-41EB8789DBA5}">
      <dsp:nvSpPr>
        <dsp:cNvPr id="0" name=""/>
        <dsp:cNvSpPr/>
      </dsp:nvSpPr>
      <dsp:spPr>
        <a:xfrm>
          <a:off x="2937060" y="1527920"/>
          <a:ext cx="2490846" cy="127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Automated Article Writing</a:t>
          </a:r>
        </a:p>
        <a:p>
          <a:pPr marL="0" lvl="0" indent="0" algn="l" defTabSz="533400">
            <a:lnSpc>
              <a:spcPct val="100000"/>
            </a:lnSpc>
            <a:spcBef>
              <a:spcPct val="0"/>
            </a:spcBef>
            <a:spcAft>
              <a:spcPct val="35000"/>
            </a:spcAft>
            <a:buNone/>
          </a:pPr>
          <a:r>
            <a:rPr lang="en-US" sz="1200" kern="1200" dirty="0"/>
            <a:t>Blog And Social Media Post Creation</a:t>
          </a:r>
        </a:p>
        <a:p>
          <a:pPr marL="0" lvl="0" indent="0" algn="l" defTabSz="533400">
            <a:lnSpc>
              <a:spcPct val="100000"/>
            </a:lnSpc>
            <a:spcBef>
              <a:spcPct val="0"/>
            </a:spcBef>
            <a:spcAft>
              <a:spcPct val="35000"/>
            </a:spcAft>
            <a:buNone/>
          </a:pPr>
          <a:r>
            <a:rPr lang="en-US" sz="1200" kern="1200" dirty="0"/>
            <a:t>Generating Product Descriptions</a:t>
          </a:r>
        </a:p>
      </dsp:txBody>
      <dsp:txXfrm>
        <a:off x="2937060" y="1527920"/>
        <a:ext cx="2490846" cy="1273012"/>
      </dsp:txXfrm>
    </dsp:sp>
    <dsp:sp modelId="{E99112F8-6F97-4B42-A790-6732CB795234}">
      <dsp:nvSpPr>
        <dsp:cNvPr id="0" name=""/>
        <dsp:cNvSpPr/>
      </dsp:nvSpPr>
      <dsp:spPr>
        <a:xfrm>
          <a:off x="5863804" y="38403"/>
          <a:ext cx="871796" cy="871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19B0B-12B4-47F6-B34C-06113D5ACEC4}">
      <dsp:nvSpPr>
        <dsp:cNvPr id="0" name=""/>
        <dsp:cNvSpPr/>
      </dsp:nvSpPr>
      <dsp:spPr>
        <a:xfrm>
          <a:off x="5863804" y="1028988"/>
          <a:ext cx="2490846" cy="443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LLM Use Cases in Finance</a:t>
          </a:r>
        </a:p>
      </dsp:txBody>
      <dsp:txXfrm>
        <a:off x="5863804" y="1028988"/>
        <a:ext cx="2490846" cy="443682"/>
      </dsp:txXfrm>
    </dsp:sp>
    <dsp:sp modelId="{529ECE0B-F9D9-4B08-98CB-B966F22D026D}">
      <dsp:nvSpPr>
        <dsp:cNvPr id="0" name=""/>
        <dsp:cNvSpPr/>
      </dsp:nvSpPr>
      <dsp:spPr>
        <a:xfrm>
          <a:off x="5863804" y="1527920"/>
          <a:ext cx="2490846" cy="1273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Fraud Detection And Prevention</a:t>
          </a:r>
        </a:p>
        <a:p>
          <a:pPr marL="0" lvl="0" indent="0" algn="l" defTabSz="533400">
            <a:lnSpc>
              <a:spcPct val="100000"/>
            </a:lnSpc>
            <a:spcBef>
              <a:spcPct val="0"/>
            </a:spcBef>
            <a:spcAft>
              <a:spcPct val="35000"/>
            </a:spcAft>
            <a:buNone/>
          </a:pPr>
          <a:r>
            <a:rPr lang="en-US" sz="1200" kern="1200" dirty="0"/>
            <a:t>Financial News Analysis And Trading</a:t>
          </a:r>
        </a:p>
        <a:p>
          <a:pPr marL="0" lvl="0" indent="0" algn="l" defTabSz="533400">
            <a:lnSpc>
              <a:spcPct val="100000"/>
            </a:lnSpc>
            <a:spcBef>
              <a:spcPct val="0"/>
            </a:spcBef>
            <a:spcAft>
              <a:spcPct val="35000"/>
            </a:spcAft>
            <a:buNone/>
          </a:pPr>
          <a:r>
            <a:rPr lang="en-US" sz="1200" kern="1200" dirty="0"/>
            <a:t>Loan Underwriting And Credit Risk Assessment</a:t>
          </a:r>
        </a:p>
      </dsp:txBody>
      <dsp:txXfrm>
        <a:off x="5863804" y="1527920"/>
        <a:ext cx="2490846" cy="1273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47512-6A8D-46D6-A4AB-87AEDAFF8096}">
      <dsp:nvSpPr>
        <dsp:cNvPr id="0" name=""/>
        <dsp:cNvSpPr/>
      </dsp:nvSpPr>
      <dsp:spPr>
        <a:xfrm>
          <a:off x="3201"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CCF31-C7E6-43AE-B6EA-7490AC32DF30}">
      <dsp:nvSpPr>
        <dsp:cNvPr id="0" name=""/>
        <dsp:cNvSpPr/>
      </dsp:nvSpPr>
      <dsp:spPr>
        <a:xfrm>
          <a:off x="257188"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Llama 2</a:t>
          </a:r>
        </a:p>
      </dsp:txBody>
      <dsp:txXfrm>
        <a:off x="299702" y="1282093"/>
        <a:ext cx="2200851" cy="1366505"/>
      </dsp:txXfrm>
    </dsp:sp>
    <dsp:sp modelId="{15B8C212-42E7-4D6F-8155-A891B6D840CC}">
      <dsp:nvSpPr>
        <dsp:cNvPr id="0" name=""/>
        <dsp:cNvSpPr/>
      </dsp:nvSpPr>
      <dsp:spPr>
        <a:xfrm>
          <a:off x="2797054"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3FDCC-C6FC-4201-999D-C11C559484C3}">
      <dsp:nvSpPr>
        <dsp:cNvPr id="0" name=""/>
        <dsp:cNvSpPr/>
      </dsp:nvSpPr>
      <dsp:spPr>
        <a:xfrm>
          <a:off x="3051041"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Bloom</a:t>
          </a:r>
        </a:p>
      </dsp:txBody>
      <dsp:txXfrm>
        <a:off x="3093555" y="1282093"/>
        <a:ext cx="2200851" cy="1366505"/>
      </dsp:txXfrm>
    </dsp:sp>
    <dsp:sp modelId="{10EF9DE8-30B2-482C-A64C-DEF03523829F}">
      <dsp:nvSpPr>
        <dsp:cNvPr id="0" name=""/>
        <dsp:cNvSpPr/>
      </dsp:nvSpPr>
      <dsp:spPr>
        <a:xfrm>
          <a:off x="5590907"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1BE9D-D15D-4029-BBB3-1FE569979129}">
      <dsp:nvSpPr>
        <dsp:cNvPr id="0" name=""/>
        <dsp:cNvSpPr/>
      </dsp:nvSpPr>
      <dsp:spPr>
        <a:xfrm>
          <a:off x="5844894"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Falcon</a:t>
          </a:r>
        </a:p>
      </dsp:txBody>
      <dsp:txXfrm>
        <a:off x="5887408" y="1282093"/>
        <a:ext cx="2200851" cy="1366505"/>
      </dsp:txXfrm>
    </dsp:sp>
    <dsp:sp modelId="{55EFE0E2-D54B-4D67-AB0C-816384C9A784}">
      <dsp:nvSpPr>
        <dsp:cNvPr id="0" name=""/>
        <dsp:cNvSpPr/>
      </dsp:nvSpPr>
      <dsp:spPr>
        <a:xfrm>
          <a:off x="8384760" y="998291"/>
          <a:ext cx="2285879" cy="145153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89B45-5977-48F5-94F4-8B2C8E900F2E}">
      <dsp:nvSpPr>
        <dsp:cNvPr id="0" name=""/>
        <dsp:cNvSpPr/>
      </dsp:nvSpPr>
      <dsp:spPr>
        <a:xfrm>
          <a:off x="8638747" y="1239579"/>
          <a:ext cx="2285879" cy="1451533"/>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MPT</a:t>
          </a:r>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AB1D-0230-D436-0DC3-02704DE43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9BEA15-2A14-C777-A4F4-A2CBF5D8B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4219DD-01CA-291A-EE2D-8CCCEC6AE746}"/>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B613F01B-B063-ABA8-281E-94FB34810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A0611-305B-D854-C7B6-308F17A3E7B4}"/>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316743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841F-1864-AFC8-1E4A-51A6000CFC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8B4BF7-2265-4F67-FF63-94DD9B455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7FADF-134B-C811-F49E-60372C2D1FC8}"/>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05039E14-5E1F-AC11-FEB3-83DD50957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525F0-F3EE-4B11-69E7-C7D9FF86F1EA}"/>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186312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7892F-3853-C6C6-5473-0948D4A178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24AB2-E19C-2FB0-9A1C-A1B2A4567B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427B9-B4FB-BE0E-578B-8C63B77F269A}"/>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2A030AAF-8706-AE08-CB05-E39709C5E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12B3-AAF0-3DE9-AA57-ED09C917CA31}"/>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410176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3A43-A3DC-1975-59BA-CA2444F5B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A455F-E1F9-5503-9B28-FF29CEC75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7DE8C-B995-FC3B-662F-8180FEDE108B}"/>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8DF1EEBC-AD7F-1BBA-9693-DC8012A9A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B5657-8150-AD33-E9B5-6920BA4F52EF}"/>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142227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A6FC-E20E-9A49-5788-1EB9DFD5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B264C2-822D-34AF-1C3B-FE613328C2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4FD9A-F23D-9EDC-15F5-6D906D0D3A31}"/>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AA0A1D4B-A54E-F5A1-ACD2-B90474ADE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20B50-9CAD-8CC0-D9E5-579D9581AA95}"/>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381447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050D-A9DC-0F55-B9FF-38296B5A7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595997-1D72-7C13-DCD3-9B01298C6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35623-818F-BDD5-6EA1-520858540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D601A-D93B-DCDA-AF47-2452D5BC362A}"/>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6" name="Footer Placeholder 5">
            <a:extLst>
              <a:ext uri="{FF2B5EF4-FFF2-40B4-BE49-F238E27FC236}">
                <a16:creationId xmlns:a16="http://schemas.microsoft.com/office/drawing/2014/main" id="{E95342CB-DE37-54DC-FB87-8B8BE8053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360D5-FCFF-C748-1B82-A520A3BFE6B1}"/>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176709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4345-825D-5B5B-9671-0A37B6979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FCCE1-DDF7-0D6A-8B4E-A9A968F53D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E7132-0582-C862-D7C8-A2753853F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E132EE-3350-5D02-AA4B-8CCD125F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55368-B85F-E25F-851D-CF4A61C91A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8B6C6-8C5D-DA04-0904-BA309FE0D947}"/>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8" name="Footer Placeholder 7">
            <a:extLst>
              <a:ext uri="{FF2B5EF4-FFF2-40B4-BE49-F238E27FC236}">
                <a16:creationId xmlns:a16="http://schemas.microsoft.com/office/drawing/2014/main" id="{1A89D397-0A70-1C7A-66FA-EFA6C8617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F6E91-7B46-9638-1FB3-840FEF299772}"/>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338487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2B11-F7AF-9D3E-C74C-2DAD6A0F5B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3B906-927E-10E8-BC97-2D17AB375B00}"/>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4" name="Footer Placeholder 3">
            <a:extLst>
              <a:ext uri="{FF2B5EF4-FFF2-40B4-BE49-F238E27FC236}">
                <a16:creationId xmlns:a16="http://schemas.microsoft.com/office/drawing/2014/main" id="{26EEBAFF-9C2E-57E6-8108-CA71076940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61D256-466C-5B49-7148-42FBA6F30989}"/>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405797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8E81F-0832-CD22-D544-CCC5DF779CE1}"/>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3" name="Footer Placeholder 2">
            <a:extLst>
              <a:ext uri="{FF2B5EF4-FFF2-40B4-BE49-F238E27FC236}">
                <a16:creationId xmlns:a16="http://schemas.microsoft.com/office/drawing/2014/main" id="{CC3CE4E4-C553-DF0F-9926-8855AAC36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B5B6C-694C-2877-E0B0-FD6AE70B8437}"/>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8273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B235-FE49-FBFD-E8C2-F5FA5449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DB010-1B28-B7A2-42A1-BE838B7829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2B2D6-339F-7F1B-E4FB-3C0B59DC1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FC68D-45AF-6926-9918-3951AB62BC24}"/>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6" name="Footer Placeholder 5">
            <a:extLst>
              <a:ext uri="{FF2B5EF4-FFF2-40B4-BE49-F238E27FC236}">
                <a16:creationId xmlns:a16="http://schemas.microsoft.com/office/drawing/2014/main" id="{F8D94532-232F-D365-3134-32895AD3A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BE53-0B53-099C-954B-FBCAA2668FE8}"/>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213270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7C34-D35E-91E3-355D-B36F0DB28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A5AFF-9BF1-72FF-6AD2-489D90A9B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F2815-FF2A-7913-D1F2-5A1C21013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7D659-D17E-201B-1066-A903FD0D152F}"/>
              </a:ext>
            </a:extLst>
          </p:cNvPr>
          <p:cNvSpPr>
            <a:spLocks noGrp="1"/>
          </p:cNvSpPr>
          <p:nvPr>
            <p:ph type="dt" sz="half" idx="10"/>
          </p:nvPr>
        </p:nvSpPr>
        <p:spPr/>
        <p:txBody>
          <a:bodyPr/>
          <a:lstStyle/>
          <a:p>
            <a:fld id="{B7B641FD-4196-400C-8979-775088D538FA}" type="datetimeFigureOut">
              <a:rPr lang="en-US" smtClean="0"/>
              <a:t>27-Apr-24</a:t>
            </a:fld>
            <a:endParaRPr lang="en-US"/>
          </a:p>
        </p:txBody>
      </p:sp>
      <p:sp>
        <p:nvSpPr>
          <p:cNvPr id="6" name="Footer Placeholder 5">
            <a:extLst>
              <a:ext uri="{FF2B5EF4-FFF2-40B4-BE49-F238E27FC236}">
                <a16:creationId xmlns:a16="http://schemas.microsoft.com/office/drawing/2014/main" id="{DE124B59-737A-7773-FCFB-92B5D8832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7BD3E-C08B-93F2-2DB5-A97A083679A4}"/>
              </a:ext>
            </a:extLst>
          </p:cNvPr>
          <p:cNvSpPr>
            <a:spLocks noGrp="1"/>
          </p:cNvSpPr>
          <p:nvPr>
            <p:ph type="sldNum" sz="quarter" idx="12"/>
          </p:nvPr>
        </p:nvSpPr>
        <p:spPr/>
        <p:txBody>
          <a:bodyPr/>
          <a:lstStyle/>
          <a:p>
            <a:fld id="{5ACD31B8-4925-4F77-AF43-21611AB9982C}" type="slidenum">
              <a:rPr lang="en-US" smtClean="0"/>
              <a:t>‹#›</a:t>
            </a:fld>
            <a:endParaRPr lang="en-US"/>
          </a:p>
        </p:txBody>
      </p:sp>
    </p:spTree>
    <p:extLst>
      <p:ext uri="{BB962C8B-B14F-4D97-AF65-F5344CB8AC3E}">
        <p14:creationId xmlns:p14="http://schemas.microsoft.com/office/powerpoint/2010/main" val="345420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BCF20-AF7C-F1D8-1D20-FFD21A832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EA91-EAC1-558A-986B-EB7DC49DD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63303-7147-86B7-74BB-96021E1DE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641FD-4196-400C-8979-775088D538FA}" type="datetimeFigureOut">
              <a:rPr lang="en-US" smtClean="0"/>
              <a:t>27-Apr-24</a:t>
            </a:fld>
            <a:endParaRPr lang="en-US"/>
          </a:p>
        </p:txBody>
      </p:sp>
      <p:sp>
        <p:nvSpPr>
          <p:cNvPr id="5" name="Footer Placeholder 4">
            <a:extLst>
              <a:ext uri="{FF2B5EF4-FFF2-40B4-BE49-F238E27FC236}">
                <a16:creationId xmlns:a16="http://schemas.microsoft.com/office/drawing/2014/main" id="{C185475C-091F-4CA6-2E24-DF564151B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535CAC-7CE9-5C10-B399-A900B7C7C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CD31B8-4925-4F77-AF43-21611AB9982C}" type="slidenum">
              <a:rPr lang="en-US" smtClean="0"/>
              <a:t>‹#›</a:t>
            </a:fld>
            <a:endParaRPr lang="en-US"/>
          </a:p>
        </p:txBody>
      </p:sp>
    </p:spTree>
    <p:extLst>
      <p:ext uri="{BB962C8B-B14F-4D97-AF65-F5344CB8AC3E}">
        <p14:creationId xmlns:p14="http://schemas.microsoft.com/office/powerpoint/2010/main" val="225219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6E2C2F-9E96-B2C3-6D07-88EB14F588E2}"/>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Week-3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C1BBD92-E895-B196-11C3-5BD9AB912887}"/>
              </a:ext>
            </a:extLst>
          </p:cNvPr>
          <p:cNvSpPr>
            <a:spLocks noGrp="1"/>
          </p:cNvSpPr>
          <p:nvPr>
            <p:ph type="subTitle" idx="1"/>
          </p:nvPr>
        </p:nvSpPr>
        <p:spPr>
          <a:xfrm>
            <a:off x="4275055" y="4108543"/>
            <a:ext cx="7055893" cy="1078054"/>
          </a:xfrm>
        </p:spPr>
        <p:txBody>
          <a:bodyPr>
            <a:normAutofit/>
          </a:bodyPr>
          <a:lstStyle/>
          <a:p>
            <a:pPr algn="l"/>
            <a:r>
              <a:rPr lang="en-US" dirty="0">
                <a:solidFill>
                  <a:srgbClr val="FFFFFF"/>
                </a:solidFill>
              </a:rPr>
              <a:t>27</a:t>
            </a:r>
            <a:r>
              <a:rPr lang="en-US" baseline="30000" dirty="0">
                <a:solidFill>
                  <a:srgbClr val="FFFFFF"/>
                </a:solidFill>
              </a:rPr>
              <a:t>th</a:t>
            </a:r>
            <a:r>
              <a:rPr lang="en-US" dirty="0">
                <a:solidFill>
                  <a:srgbClr val="FFFFFF"/>
                </a:solidFill>
              </a:rPr>
              <a:t>, 28</a:t>
            </a:r>
            <a:r>
              <a:rPr lang="en-US" baseline="30000" dirty="0">
                <a:solidFill>
                  <a:srgbClr val="FFFFFF"/>
                </a:solidFill>
              </a:rPr>
              <a:t>th</a:t>
            </a:r>
            <a:r>
              <a:rPr lang="en-US" dirty="0">
                <a:solidFill>
                  <a:srgbClr val="FFFFFF"/>
                </a:solidFill>
              </a:rPr>
              <a:t> April</a:t>
            </a:r>
            <a:endParaRPr lang="en-US" baseline="30000" dirty="0">
              <a:solidFill>
                <a:srgbClr val="FFFFFF"/>
              </a:solidFill>
            </a:endParaRPr>
          </a:p>
          <a:p>
            <a:pPr algn="l"/>
            <a:endParaRPr lang="en-US" dirty="0">
              <a:solidFill>
                <a:srgbClr val="FFFFFF"/>
              </a:solidFill>
            </a:endParaRPr>
          </a:p>
        </p:txBody>
      </p:sp>
    </p:spTree>
    <p:extLst>
      <p:ext uri="{BB962C8B-B14F-4D97-AF65-F5344CB8AC3E}">
        <p14:creationId xmlns:p14="http://schemas.microsoft.com/office/powerpoint/2010/main" val="114599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7944C-7D8F-4493-7786-02EDABDBCFF3}"/>
              </a:ext>
            </a:extLst>
          </p:cNvPr>
          <p:cNvPicPr>
            <a:picLocks noChangeAspect="1"/>
          </p:cNvPicPr>
          <p:nvPr/>
        </p:nvPicPr>
        <p:blipFill>
          <a:blip r:embed="rId2"/>
          <a:stretch>
            <a:fillRect/>
          </a:stretch>
        </p:blipFill>
        <p:spPr>
          <a:xfrm>
            <a:off x="180864" y="1837160"/>
            <a:ext cx="2902102" cy="2777370"/>
          </a:xfrm>
          <a:prstGeom prst="rect">
            <a:avLst/>
          </a:prstGeom>
        </p:spPr>
      </p:pic>
      <p:pic>
        <p:nvPicPr>
          <p:cNvPr id="8" name="Picture 7">
            <a:extLst>
              <a:ext uri="{FF2B5EF4-FFF2-40B4-BE49-F238E27FC236}">
                <a16:creationId xmlns:a16="http://schemas.microsoft.com/office/drawing/2014/main" id="{4C097E1B-DAD4-B85B-5ED1-6880688B4057}"/>
              </a:ext>
            </a:extLst>
          </p:cNvPr>
          <p:cNvPicPr>
            <a:picLocks noChangeAspect="1"/>
          </p:cNvPicPr>
          <p:nvPr/>
        </p:nvPicPr>
        <p:blipFill>
          <a:blip r:embed="rId3"/>
          <a:stretch>
            <a:fillRect/>
          </a:stretch>
        </p:blipFill>
        <p:spPr>
          <a:xfrm>
            <a:off x="4052998" y="743082"/>
            <a:ext cx="7334472" cy="5371836"/>
          </a:xfrm>
          <a:prstGeom prst="rect">
            <a:avLst/>
          </a:prstGeom>
        </p:spPr>
      </p:pic>
    </p:spTree>
    <p:extLst>
      <p:ext uri="{BB962C8B-B14F-4D97-AF65-F5344CB8AC3E}">
        <p14:creationId xmlns:p14="http://schemas.microsoft.com/office/powerpoint/2010/main" val="389031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BA910-0B6B-1891-87AA-27BC7F0D5161}"/>
              </a:ext>
            </a:extLst>
          </p:cNvPr>
          <p:cNvSpPr>
            <a:spLocks noGrp="1"/>
          </p:cNvSpPr>
          <p:nvPr>
            <p:ph type="title"/>
          </p:nvPr>
        </p:nvSpPr>
        <p:spPr>
          <a:xfrm>
            <a:off x="5348177" y="287079"/>
            <a:ext cx="3191195" cy="1339702"/>
          </a:xfrm>
        </p:spPr>
        <p:txBody>
          <a:bodyPr anchor="ctr">
            <a:normAutofit/>
          </a:bodyPr>
          <a:lstStyle/>
          <a:p>
            <a:r>
              <a:rPr lang="en-US" sz="4000" dirty="0"/>
              <a:t>LLM Lingo</a:t>
            </a:r>
          </a:p>
        </p:txBody>
      </p:sp>
      <p:pic>
        <p:nvPicPr>
          <p:cNvPr id="13" name="Picture 12" descr="White bulbs with a yellow one standing out">
            <a:extLst>
              <a:ext uri="{FF2B5EF4-FFF2-40B4-BE49-F238E27FC236}">
                <a16:creationId xmlns:a16="http://schemas.microsoft.com/office/drawing/2014/main" id="{9420975A-4A7A-81E8-2126-2DC56672430F}"/>
              </a:ext>
            </a:extLst>
          </p:cNvPr>
          <p:cNvPicPr>
            <a:picLocks noChangeAspect="1"/>
          </p:cNvPicPr>
          <p:nvPr/>
        </p:nvPicPr>
        <p:blipFill rotWithShape="1">
          <a:blip r:embed="rId2"/>
          <a:srcRect l="22230" r="28268" b="-2"/>
          <a:stretch/>
        </p:blipFill>
        <p:spPr>
          <a:xfrm>
            <a:off x="0" y="-2"/>
            <a:ext cx="5085907" cy="6858002"/>
          </a:xfrm>
          <a:prstGeom prst="rect">
            <a:avLst/>
          </a:prstGeom>
        </p:spPr>
      </p:pic>
      <p:sp>
        <p:nvSpPr>
          <p:cNvPr id="3" name="Content Placeholder 2">
            <a:extLst>
              <a:ext uri="{FF2B5EF4-FFF2-40B4-BE49-F238E27FC236}">
                <a16:creationId xmlns:a16="http://schemas.microsoft.com/office/drawing/2014/main" id="{258B3054-ADD0-F153-098D-0B420B15A4B8}"/>
              </a:ext>
            </a:extLst>
          </p:cNvPr>
          <p:cNvSpPr>
            <a:spLocks noGrp="1"/>
          </p:cNvSpPr>
          <p:nvPr>
            <p:ph idx="1"/>
          </p:nvPr>
        </p:nvSpPr>
        <p:spPr>
          <a:xfrm>
            <a:off x="5348177" y="1542335"/>
            <a:ext cx="5579847" cy="4921643"/>
          </a:xfrm>
        </p:spPr>
        <p:txBody>
          <a:bodyPr anchor="ctr">
            <a:normAutofit lnSpcReduction="10000"/>
          </a:bodyPr>
          <a:lstStyle/>
          <a:p>
            <a:r>
              <a:rPr lang="en-US" sz="2400" dirty="0"/>
              <a:t>Foundation model</a:t>
            </a:r>
          </a:p>
          <a:p>
            <a:r>
              <a:rPr lang="en-US" sz="2400" dirty="0"/>
              <a:t>Transformer</a:t>
            </a:r>
          </a:p>
          <a:p>
            <a:r>
              <a:rPr lang="en-US" sz="2400" dirty="0"/>
              <a:t>Prompting</a:t>
            </a:r>
          </a:p>
          <a:p>
            <a:r>
              <a:rPr lang="en-US" sz="2400" dirty="0"/>
              <a:t>Context length</a:t>
            </a:r>
          </a:p>
          <a:p>
            <a:r>
              <a:rPr lang="en-US" sz="2400" dirty="0"/>
              <a:t>Few shot learning</a:t>
            </a:r>
          </a:p>
          <a:p>
            <a:r>
              <a:rPr lang="en-US" sz="2400" dirty="0"/>
              <a:t>Zero shot learning</a:t>
            </a:r>
          </a:p>
          <a:p>
            <a:r>
              <a:rPr lang="en-US" sz="2400" dirty="0"/>
              <a:t>RAG</a:t>
            </a:r>
          </a:p>
          <a:p>
            <a:r>
              <a:rPr lang="en-US" sz="2400" dirty="0"/>
              <a:t>Vector database</a:t>
            </a:r>
          </a:p>
          <a:p>
            <a:r>
              <a:rPr lang="en-US" sz="2400" dirty="0"/>
              <a:t>Fine tuning</a:t>
            </a:r>
          </a:p>
          <a:p>
            <a:r>
              <a:rPr lang="en-US" sz="2400" dirty="0"/>
              <a:t>Instruction Tuning</a:t>
            </a:r>
          </a:p>
          <a:p>
            <a:r>
              <a:rPr lang="en-US" sz="2400" dirty="0"/>
              <a:t>Hallucination</a:t>
            </a:r>
          </a:p>
        </p:txBody>
      </p:sp>
    </p:spTree>
    <p:extLst>
      <p:ext uri="{BB962C8B-B14F-4D97-AF65-F5344CB8AC3E}">
        <p14:creationId xmlns:p14="http://schemas.microsoft.com/office/powerpoint/2010/main" val="389058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8B315-F600-5B87-C4A8-9EFB94057EDC}"/>
              </a:ext>
            </a:extLst>
          </p:cNvPr>
          <p:cNvSpPr>
            <a:spLocks noGrp="1"/>
          </p:cNvSpPr>
          <p:nvPr>
            <p:ph type="title"/>
          </p:nvPr>
        </p:nvSpPr>
        <p:spPr>
          <a:xfrm>
            <a:off x="630936" y="502920"/>
            <a:ext cx="3419856" cy="1463040"/>
          </a:xfrm>
        </p:spPr>
        <p:txBody>
          <a:bodyPr anchor="ctr">
            <a:normAutofit/>
          </a:bodyPr>
          <a:lstStyle/>
          <a:p>
            <a:r>
              <a:rPr lang="en-US" b="1" i="0" dirty="0">
                <a:effectLst/>
                <a:highlight>
                  <a:srgbClr val="FFFFFF"/>
                </a:highlight>
                <a:latin typeface="Söhne"/>
              </a:rPr>
              <a:t>Training LLMs</a:t>
            </a:r>
            <a:endParaRPr lang="en-US"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6C1A5E-1CFB-AEE1-E35C-48F89CA99CC4}"/>
              </a:ext>
            </a:extLst>
          </p:cNvPr>
          <p:cNvSpPr>
            <a:spLocks noGrp="1"/>
          </p:cNvSpPr>
          <p:nvPr>
            <p:ph idx="1"/>
          </p:nvPr>
        </p:nvSpPr>
        <p:spPr>
          <a:xfrm>
            <a:off x="4654295" y="502920"/>
            <a:ext cx="6894576" cy="1463040"/>
          </a:xfrm>
        </p:spPr>
        <p:txBody>
          <a:bodyPr anchor="ctr">
            <a:normAutofit/>
          </a:bodyPr>
          <a:lstStyle/>
          <a:p>
            <a:pPr marL="0" indent="0">
              <a:buNone/>
            </a:pPr>
            <a:r>
              <a:rPr lang="en-US" sz="2200" b="1" i="0" dirty="0">
                <a:effectLst/>
                <a:highlight>
                  <a:srgbClr val="FFFFFF"/>
                </a:highlight>
                <a:latin typeface="sohne"/>
              </a:rPr>
              <a:t>Step 1 : Pre-training</a:t>
            </a:r>
          </a:p>
        </p:txBody>
      </p:sp>
      <p:graphicFrame>
        <p:nvGraphicFramePr>
          <p:cNvPr id="14" name="TextBox 8">
            <a:extLst>
              <a:ext uri="{FF2B5EF4-FFF2-40B4-BE49-F238E27FC236}">
                <a16:creationId xmlns:a16="http://schemas.microsoft.com/office/drawing/2014/main" id="{617C4F7F-3F5C-215B-CCA2-29B658DD1EF5}"/>
              </a:ext>
            </a:extLst>
          </p:cNvPr>
          <p:cNvGraphicFramePr/>
          <p:nvPr>
            <p:extLst>
              <p:ext uri="{D42A27DB-BD31-4B8C-83A1-F6EECF244321}">
                <p14:modId xmlns:p14="http://schemas.microsoft.com/office/powerpoint/2010/main" val="2433939548"/>
              </p:ext>
            </p:extLst>
          </p:nvPr>
        </p:nvGraphicFramePr>
        <p:xfrm>
          <a:off x="630936" y="2127087"/>
          <a:ext cx="10458822"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63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8B315-F600-5B87-C4A8-9EFB94057EDC}"/>
              </a:ext>
            </a:extLst>
          </p:cNvPr>
          <p:cNvSpPr>
            <a:spLocks noGrp="1"/>
          </p:cNvSpPr>
          <p:nvPr>
            <p:ph type="title"/>
          </p:nvPr>
        </p:nvSpPr>
        <p:spPr>
          <a:xfrm>
            <a:off x="630936" y="502920"/>
            <a:ext cx="3419856" cy="1463040"/>
          </a:xfrm>
        </p:spPr>
        <p:txBody>
          <a:bodyPr anchor="ctr">
            <a:normAutofit/>
          </a:bodyPr>
          <a:lstStyle/>
          <a:p>
            <a:r>
              <a:rPr lang="en-US" b="1" i="0" dirty="0">
                <a:effectLst/>
                <a:highlight>
                  <a:srgbClr val="FFFFFF"/>
                </a:highlight>
                <a:latin typeface="Söhne"/>
              </a:rPr>
              <a:t>Training LLMs</a:t>
            </a:r>
            <a:endParaRPr lang="en-US"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6C1A5E-1CFB-AEE1-E35C-48F89CA99CC4}"/>
              </a:ext>
            </a:extLst>
          </p:cNvPr>
          <p:cNvSpPr>
            <a:spLocks noGrp="1"/>
          </p:cNvSpPr>
          <p:nvPr>
            <p:ph idx="1"/>
          </p:nvPr>
        </p:nvSpPr>
        <p:spPr>
          <a:xfrm>
            <a:off x="4654295" y="502920"/>
            <a:ext cx="6894576" cy="1463040"/>
          </a:xfrm>
        </p:spPr>
        <p:txBody>
          <a:bodyPr anchor="ctr">
            <a:normAutofit/>
          </a:bodyPr>
          <a:lstStyle/>
          <a:p>
            <a:pPr marL="0" indent="0">
              <a:buNone/>
            </a:pPr>
            <a:r>
              <a:rPr lang="en-US" sz="2200" b="1" i="0" dirty="0">
                <a:effectLst/>
                <a:highlight>
                  <a:srgbClr val="FFFFFF"/>
                </a:highlight>
                <a:latin typeface="sohne"/>
              </a:rPr>
              <a:t>Step 1 : </a:t>
            </a:r>
            <a:r>
              <a:rPr lang="en-US" sz="2200" b="1" dirty="0">
                <a:highlight>
                  <a:srgbClr val="FFFFFF"/>
                </a:highlight>
                <a:latin typeface="sohne"/>
              </a:rPr>
              <a:t>O</a:t>
            </a:r>
            <a:r>
              <a:rPr lang="en-US" sz="2200" b="1" i="0" dirty="0">
                <a:effectLst/>
                <a:highlight>
                  <a:srgbClr val="FFFFFF"/>
                </a:highlight>
                <a:latin typeface="sohne"/>
              </a:rPr>
              <a:t>utput</a:t>
            </a:r>
          </a:p>
        </p:txBody>
      </p:sp>
      <p:pic>
        <p:nvPicPr>
          <p:cNvPr id="5" name="Picture 4">
            <a:extLst>
              <a:ext uri="{FF2B5EF4-FFF2-40B4-BE49-F238E27FC236}">
                <a16:creationId xmlns:a16="http://schemas.microsoft.com/office/drawing/2014/main" id="{07579345-2110-9555-412D-B49A255761F6}"/>
              </a:ext>
            </a:extLst>
          </p:cNvPr>
          <p:cNvPicPr>
            <a:picLocks noChangeAspect="1"/>
          </p:cNvPicPr>
          <p:nvPr/>
        </p:nvPicPr>
        <p:blipFill>
          <a:blip r:embed="rId2"/>
          <a:stretch>
            <a:fillRect/>
          </a:stretch>
        </p:blipFill>
        <p:spPr>
          <a:xfrm>
            <a:off x="987056" y="2299772"/>
            <a:ext cx="10217888" cy="3825555"/>
          </a:xfrm>
          <a:prstGeom prst="rect">
            <a:avLst/>
          </a:prstGeom>
        </p:spPr>
      </p:pic>
    </p:spTree>
    <p:extLst>
      <p:ext uri="{BB962C8B-B14F-4D97-AF65-F5344CB8AC3E}">
        <p14:creationId xmlns:p14="http://schemas.microsoft.com/office/powerpoint/2010/main" val="359787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8B315-F600-5B87-C4A8-9EFB94057EDC}"/>
              </a:ext>
            </a:extLst>
          </p:cNvPr>
          <p:cNvSpPr>
            <a:spLocks noGrp="1"/>
          </p:cNvSpPr>
          <p:nvPr>
            <p:ph type="title"/>
          </p:nvPr>
        </p:nvSpPr>
        <p:spPr>
          <a:xfrm>
            <a:off x="630936" y="502920"/>
            <a:ext cx="3419856" cy="1463040"/>
          </a:xfrm>
        </p:spPr>
        <p:txBody>
          <a:bodyPr anchor="ctr">
            <a:normAutofit/>
          </a:bodyPr>
          <a:lstStyle/>
          <a:p>
            <a:r>
              <a:rPr lang="en-US" b="1" i="0" dirty="0">
                <a:effectLst/>
                <a:highlight>
                  <a:srgbClr val="FFFFFF"/>
                </a:highlight>
                <a:latin typeface="Söhne"/>
              </a:rPr>
              <a:t>Training LLMs</a:t>
            </a:r>
            <a:endParaRPr lang="en-US"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6C1A5E-1CFB-AEE1-E35C-48F89CA99CC4}"/>
              </a:ext>
            </a:extLst>
          </p:cNvPr>
          <p:cNvSpPr>
            <a:spLocks noGrp="1"/>
          </p:cNvSpPr>
          <p:nvPr>
            <p:ph idx="1"/>
          </p:nvPr>
        </p:nvSpPr>
        <p:spPr>
          <a:xfrm>
            <a:off x="4654295" y="502920"/>
            <a:ext cx="6894576" cy="1463040"/>
          </a:xfrm>
        </p:spPr>
        <p:txBody>
          <a:bodyPr anchor="ctr">
            <a:normAutofit/>
          </a:bodyPr>
          <a:lstStyle/>
          <a:p>
            <a:pPr marL="0" indent="0">
              <a:buNone/>
            </a:pPr>
            <a:r>
              <a:rPr lang="en-US" sz="2200" b="1" i="0" dirty="0">
                <a:effectLst/>
                <a:highlight>
                  <a:srgbClr val="FFFFFF"/>
                </a:highlight>
                <a:latin typeface="sohne"/>
              </a:rPr>
              <a:t>Step 2 : </a:t>
            </a:r>
            <a:r>
              <a:rPr lang="en-US" sz="1800" b="1" i="0" dirty="0">
                <a:solidFill>
                  <a:srgbClr val="242424"/>
                </a:solidFill>
                <a:effectLst/>
                <a:highlight>
                  <a:srgbClr val="FFFFFF"/>
                </a:highlight>
                <a:latin typeface="sohne"/>
              </a:rPr>
              <a:t>Supervised fine-tuning or instruction tuning</a:t>
            </a:r>
            <a:endParaRPr lang="en-US" sz="1600" b="1" i="0" dirty="0">
              <a:solidFill>
                <a:srgbClr val="242424"/>
              </a:solidFill>
              <a:effectLst/>
              <a:highlight>
                <a:srgbClr val="FFFFFF"/>
              </a:highlight>
              <a:latin typeface="sohne"/>
            </a:endParaRPr>
          </a:p>
        </p:txBody>
      </p:sp>
      <p:pic>
        <p:nvPicPr>
          <p:cNvPr id="7" name="Picture 6">
            <a:extLst>
              <a:ext uri="{FF2B5EF4-FFF2-40B4-BE49-F238E27FC236}">
                <a16:creationId xmlns:a16="http://schemas.microsoft.com/office/drawing/2014/main" id="{063EB715-2D9E-3C13-35A2-3E75642CD500}"/>
              </a:ext>
            </a:extLst>
          </p:cNvPr>
          <p:cNvPicPr>
            <a:picLocks noChangeAspect="1"/>
          </p:cNvPicPr>
          <p:nvPr/>
        </p:nvPicPr>
        <p:blipFill>
          <a:blip r:embed="rId2"/>
          <a:stretch>
            <a:fillRect/>
          </a:stretch>
        </p:blipFill>
        <p:spPr>
          <a:xfrm>
            <a:off x="1295066" y="1965960"/>
            <a:ext cx="8880292" cy="4289570"/>
          </a:xfrm>
          <a:prstGeom prst="rect">
            <a:avLst/>
          </a:prstGeom>
        </p:spPr>
      </p:pic>
    </p:spTree>
    <p:extLst>
      <p:ext uri="{BB962C8B-B14F-4D97-AF65-F5344CB8AC3E}">
        <p14:creationId xmlns:p14="http://schemas.microsoft.com/office/powerpoint/2010/main" val="364263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B953-1448-F1E1-F025-97FA573BAAE3}"/>
              </a:ext>
            </a:extLst>
          </p:cNvPr>
          <p:cNvSpPr>
            <a:spLocks noGrp="1"/>
          </p:cNvSpPr>
          <p:nvPr>
            <p:ph type="title"/>
          </p:nvPr>
        </p:nvSpPr>
        <p:spPr>
          <a:xfrm>
            <a:off x="838200" y="365126"/>
            <a:ext cx="10515600" cy="868252"/>
          </a:xfrm>
        </p:spPr>
        <p:txBody>
          <a:bodyPr/>
          <a:lstStyle/>
          <a:p>
            <a:r>
              <a:rPr lang="en-US" b="1" i="0" dirty="0">
                <a:solidFill>
                  <a:srgbClr val="242424"/>
                </a:solidFill>
                <a:effectLst/>
                <a:highlight>
                  <a:srgbClr val="FFFFFF"/>
                </a:highlight>
                <a:latin typeface="sohne"/>
              </a:rPr>
              <a:t>Why do we still need RLHF?</a:t>
            </a:r>
            <a:endParaRPr lang="en-US" dirty="0"/>
          </a:p>
        </p:txBody>
      </p:sp>
      <p:pic>
        <p:nvPicPr>
          <p:cNvPr id="5" name="Content Placeholder 4">
            <a:extLst>
              <a:ext uri="{FF2B5EF4-FFF2-40B4-BE49-F238E27FC236}">
                <a16:creationId xmlns:a16="http://schemas.microsoft.com/office/drawing/2014/main" id="{8D20E1F8-F7D2-A3FA-3C38-832C97AE1657}"/>
              </a:ext>
            </a:extLst>
          </p:cNvPr>
          <p:cNvPicPr>
            <a:picLocks noGrp="1" noChangeAspect="1"/>
          </p:cNvPicPr>
          <p:nvPr>
            <p:ph idx="1"/>
          </p:nvPr>
        </p:nvPicPr>
        <p:blipFill>
          <a:blip r:embed="rId2"/>
          <a:stretch>
            <a:fillRect/>
          </a:stretch>
        </p:blipFill>
        <p:spPr>
          <a:xfrm>
            <a:off x="1127475" y="1963848"/>
            <a:ext cx="9937049" cy="4351338"/>
          </a:xfrm>
        </p:spPr>
      </p:pic>
      <p:sp>
        <p:nvSpPr>
          <p:cNvPr id="6" name="TextBox 5">
            <a:extLst>
              <a:ext uri="{FF2B5EF4-FFF2-40B4-BE49-F238E27FC236}">
                <a16:creationId xmlns:a16="http://schemas.microsoft.com/office/drawing/2014/main" id="{8E8CB122-3A88-71A3-96EC-8E3B7C905FE0}"/>
              </a:ext>
            </a:extLst>
          </p:cNvPr>
          <p:cNvSpPr txBox="1"/>
          <p:nvPr/>
        </p:nvSpPr>
        <p:spPr>
          <a:xfrm>
            <a:off x="955159" y="1229281"/>
            <a:ext cx="2992742" cy="369332"/>
          </a:xfrm>
          <a:prstGeom prst="rect">
            <a:avLst/>
          </a:prstGeom>
          <a:noFill/>
        </p:spPr>
        <p:txBody>
          <a:bodyPr wrap="none" rtlCol="0">
            <a:spAutoFit/>
          </a:bodyPr>
          <a:lstStyle/>
          <a:p>
            <a:r>
              <a:rPr lang="en-US" dirty="0"/>
              <a:t>Model can still behave badly</a:t>
            </a:r>
          </a:p>
        </p:txBody>
      </p:sp>
    </p:spTree>
    <p:extLst>
      <p:ext uri="{BB962C8B-B14F-4D97-AF65-F5344CB8AC3E}">
        <p14:creationId xmlns:p14="http://schemas.microsoft.com/office/powerpoint/2010/main" val="100639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8B315-F600-5B87-C4A8-9EFB94057EDC}"/>
              </a:ext>
            </a:extLst>
          </p:cNvPr>
          <p:cNvSpPr>
            <a:spLocks noGrp="1"/>
          </p:cNvSpPr>
          <p:nvPr>
            <p:ph type="title"/>
          </p:nvPr>
        </p:nvSpPr>
        <p:spPr>
          <a:xfrm>
            <a:off x="630936" y="502920"/>
            <a:ext cx="3419856" cy="1463040"/>
          </a:xfrm>
        </p:spPr>
        <p:txBody>
          <a:bodyPr anchor="ctr">
            <a:normAutofit/>
          </a:bodyPr>
          <a:lstStyle/>
          <a:p>
            <a:r>
              <a:rPr lang="en-US" b="1" i="0" dirty="0">
                <a:effectLst/>
                <a:highlight>
                  <a:srgbClr val="FFFFFF"/>
                </a:highlight>
                <a:latin typeface="Söhne"/>
              </a:rPr>
              <a:t>Training LLMs</a:t>
            </a:r>
            <a:endParaRPr lang="en-US"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6C1A5E-1CFB-AEE1-E35C-48F89CA99CC4}"/>
              </a:ext>
            </a:extLst>
          </p:cNvPr>
          <p:cNvSpPr>
            <a:spLocks noGrp="1"/>
          </p:cNvSpPr>
          <p:nvPr>
            <p:ph idx="1"/>
          </p:nvPr>
        </p:nvSpPr>
        <p:spPr>
          <a:xfrm>
            <a:off x="4654295" y="502920"/>
            <a:ext cx="6894576" cy="1463040"/>
          </a:xfrm>
        </p:spPr>
        <p:txBody>
          <a:bodyPr anchor="ctr">
            <a:normAutofit/>
          </a:bodyPr>
          <a:lstStyle/>
          <a:p>
            <a:pPr marL="0" indent="0">
              <a:buNone/>
            </a:pPr>
            <a:r>
              <a:rPr lang="en-US" sz="2200" b="1" dirty="0">
                <a:highlight>
                  <a:srgbClr val="FFFFFF"/>
                </a:highlight>
                <a:latin typeface="sohne"/>
              </a:rPr>
              <a:t>Step 3 : Reinforcement Learning from Human Feedback</a:t>
            </a:r>
          </a:p>
        </p:txBody>
      </p:sp>
      <p:pic>
        <p:nvPicPr>
          <p:cNvPr id="4" name="Picture 3">
            <a:extLst>
              <a:ext uri="{FF2B5EF4-FFF2-40B4-BE49-F238E27FC236}">
                <a16:creationId xmlns:a16="http://schemas.microsoft.com/office/drawing/2014/main" id="{D5DFD795-3B8A-5F49-4468-BA732068F674}"/>
              </a:ext>
            </a:extLst>
          </p:cNvPr>
          <p:cNvPicPr>
            <a:picLocks noChangeAspect="1"/>
          </p:cNvPicPr>
          <p:nvPr/>
        </p:nvPicPr>
        <p:blipFill>
          <a:blip r:embed="rId2"/>
          <a:stretch>
            <a:fillRect/>
          </a:stretch>
        </p:blipFill>
        <p:spPr>
          <a:xfrm>
            <a:off x="1027950" y="2284936"/>
            <a:ext cx="10136100" cy="3552338"/>
          </a:xfrm>
          <a:prstGeom prst="rect">
            <a:avLst/>
          </a:prstGeom>
        </p:spPr>
      </p:pic>
    </p:spTree>
    <p:extLst>
      <p:ext uri="{BB962C8B-B14F-4D97-AF65-F5344CB8AC3E}">
        <p14:creationId xmlns:p14="http://schemas.microsoft.com/office/powerpoint/2010/main" val="293267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8B315-F600-5B87-C4A8-9EFB94057EDC}"/>
              </a:ext>
            </a:extLst>
          </p:cNvPr>
          <p:cNvSpPr>
            <a:spLocks noGrp="1"/>
          </p:cNvSpPr>
          <p:nvPr>
            <p:ph type="title"/>
          </p:nvPr>
        </p:nvSpPr>
        <p:spPr>
          <a:xfrm>
            <a:off x="630936" y="502920"/>
            <a:ext cx="3419856" cy="1463040"/>
          </a:xfrm>
        </p:spPr>
        <p:txBody>
          <a:bodyPr anchor="ctr">
            <a:normAutofit/>
          </a:bodyPr>
          <a:lstStyle/>
          <a:p>
            <a:r>
              <a:rPr lang="en-US" b="1" i="0" dirty="0">
                <a:effectLst/>
                <a:highlight>
                  <a:srgbClr val="FFFFFF"/>
                </a:highlight>
                <a:latin typeface="Söhne"/>
              </a:rPr>
              <a:t>Training LLMs</a:t>
            </a:r>
            <a:endParaRPr lang="en-US"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6C1A5E-1CFB-AEE1-E35C-48F89CA99CC4}"/>
              </a:ext>
            </a:extLst>
          </p:cNvPr>
          <p:cNvSpPr>
            <a:spLocks noGrp="1"/>
          </p:cNvSpPr>
          <p:nvPr>
            <p:ph idx="1"/>
          </p:nvPr>
        </p:nvSpPr>
        <p:spPr>
          <a:xfrm>
            <a:off x="4523232" y="84070"/>
            <a:ext cx="6894576" cy="1463040"/>
          </a:xfrm>
        </p:spPr>
        <p:txBody>
          <a:bodyPr anchor="ctr">
            <a:normAutofit/>
          </a:bodyPr>
          <a:lstStyle/>
          <a:p>
            <a:pPr marL="0" indent="0">
              <a:buNone/>
            </a:pPr>
            <a:r>
              <a:rPr lang="en-US" sz="2200" b="1" dirty="0">
                <a:highlight>
                  <a:srgbClr val="FFFFFF"/>
                </a:highlight>
                <a:latin typeface="sohne"/>
              </a:rPr>
              <a:t>Step 3 : Reinforcement Learning from Human Feedback</a:t>
            </a:r>
          </a:p>
        </p:txBody>
      </p:sp>
      <p:sp>
        <p:nvSpPr>
          <p:cNvPr id="5" name="TextBox 4">
            <a:extLst>
              <a:ext uri="{FF2B5EF4-FFF2-40B4-BE49-F238E27FC236}">
                <a16:creationId xmlns:a16="http://schemas.microsoft.com/office/drawing/2014/main" id="{44C200D5-9A2A-523D-0930-9DF14198F0C5}"/>
              </a:ext>
            </a:extLst>
          </p:cNvPr>
          <p:cNvSpPr txBox="1"/>
          <p:nvPr/>
        </p:nvSpPr>
        <p:spPr>
          <a:xfrm>
            <a:off x="4681728" y="1051254"/>
            <a:ext cx="9104128" cy="646331"/>
          </a:xfrm>
          <a:prstGeom prst="rect">
            <a:avLst/>
          </a:prstGeom>
          <a:noFill/>
        </p:spPr>
        <p:txBody>
          <a:bodyPr wrap="square">
            <a:spAutoFit/>
          </a:bodyPr>
          <a:lstStyle/>
          <a:p>
            <a:pPr marL="342900" indent="-342900">
              <a:buFont typeface="+mj-lt"/>
              <a:buAutoNum type="arabicPeriod"/>
            </a:pPr>
            <a:r>
              <a:rPr lang="en-US" b="1" i="0" dirty="0">
                <a:solidFill>
                  <a:srgbClr val="242424"/>
                </a:solidFill>
                <a:effectLst/>
                <a:highlight>
                  <a:srgbClr val="FFFFFF"/>
                </a:highlight>
                <a:latin typeface="source-serif-pro"/>
              </a:rPr>
              <a:t>Training reward model using Human feedback</a:t>
            </a:r>
          </a:p>
          <a:p>
            <a:pPr marL="342900" indent="-342900">
              <a:buFont typeface="+mj-lt"/>
              <a:buAutoNum type="arabicPeriod"/>
            </a:pPr>
            <a:r>
              <a:rPr lang="en-US" b="1" i="0" dirty="0">
                <a:solidFill>
                  <a:srgbClr val="242424"/>
                </a:solidFill>
                <a:effectLst/>
                <a:highlight>
                  <a:srgbClr val="FFFFFF"/>
                </a:highlight>
                <a:latin typeface="source-serif-pro"/>
              </a:rPr>
              <a:t>Replacing humans with a reward model for large-scale training</a:t>
            </a:r>
            <a:endParaRPr lang="en-US" dirty="0"/>
          </a:p>
        </p:txBody>
      </p:sp>
      <p:pic>
        <p:nvPicPr>
          <p:cNvPr id="7" name="Picture 6">
            <a:extLst>
              <a:ext uri="{FF2B5EF4-FFF2-40B4-BE49-F238E27FC236}">
                <a16:creationId xmlns:a16="http://schemas.microsoft.com/office/drawing/2014/main" id="{B79F978C-7FD2-58A5-7122-39C6096C1094}"/>
              </a:ext>
            </a:extLst>
          </p:cNvPr>
          <p:cNvPicPr>
            <a:picLocks noChangeAspect="1"/>
          </p:cNvPicPr>
          <p:nvPr/>
        </p:nvPicPr>
        <p:blipFill>
          <a:blip r:embed="rId2"/>
          <a:stretch>
            <a:fillRect/>
          </a:stretch>
        </p:blipFill>
        <p:spPr>
          <a:xfrm>
            <a:off x="630936" y="2050030"/>
            <a:ext cx="10458822" cy="4421727"/>
          </a:xfrm>
          <a:prstGeom prst="rect">
            <a:avLst/>
          </a:prstGeom>
        </p:spPr>
      </p:pic>
    </p:spTree>
    <p:extLst>
      <p:ext uri="{BB962C8B-B14F-4D97-AF65-F5344CB8AC3E}">
        <p14:creationId xmlns:p14="http://schemas.microsoft.com/office/powerpoint/2010/main" val="162654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DD24-D22C-4B09-F5D2-4E954B25B14F}"/>
              </a:ext>
            </a:extLst>
          </p:cNvPr>
          <p:cNvSpPr>
            <a:spLocks noGrp="1"/>
          </p:cNvSpPr>
          <p:nvPr>
            <p:ph type="title"/>
          </p:nvPr>
        </p:nvSpPr>
        <p:spPr>
          <a:xfrm>
            <a:off x="5868557" y="1138036"/>
            <a:ext cx="5444382" cy="765191"/>
          </a:xfrm>
        </p:spPr>
        <p:txBody>
          <a:bodyPr anchor="t">
            <a:normAutofit/>
          </a:bodyPr>
          <a:lstStyle/>
          <a:p>
            <a:r>
              <a:rPr lang="en-US" sz="3200" b="1" i="0" dirty="0">
                <a:effectLst/>
                <a:highlight>
                  <a:srgbClr val="FFFFFF"/>
                </a:highlight>
                <a:latin typeface="Söhne"/>
              </a:rPr>
              <a:t>Capabilities of LLMs</a:t>
            </a:r>
            <a:endParaRPr lang="en-US" sz="3200" dirty="0"/>
          </a:p>
        </p:txBody>
      </p:sp>
      <p:pic>
        <p:nvPicPr>
          <p:cNvPr id="5" name="Picture 4" descr="Sphere of mesh and nodes">
            <a:extLst>
              <a:ext uri="{FF2B5EF4-FFF2-40B4-BE49-F238E27FC236}">
                <a16:creationId xmlns:a16="http://schemas.microsoft.com/office/drawing/2014/main" id="{36D410C8-A98A-05E4-C9F7-C6F2A0513E1B}"/>
              </a:ext>
            </a:extLst>
          </p:cNvPr>
          <p:cNvPicPr>
            <a:picLocks noChangeAspect="1"/>
          </p:cNvPicPr>
          <p:nvPr/>
        </p:nvPicPr>
        <p:blipFill rotWithShape="1">
          <a:blip r:embed="rId2"/>
          <a:srcRect l="37327" r="633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A2F243-8C83-8179-7448-0A2C3728CEAF}"/>
              </a:ext>
            </a:extLst>
          </p:cNvPr>
          <p:cNvSpPr>
            <a:spLocks noGrp="1"/>
          </p:cNvSpPr>
          <p:nvPr>
            <p:ph idx="1"/>
          </p:nvPr>
        </p:nvSpPr>
        <p:spPr>
          <a:xfrm>
            <a:off x="5868557" y="2551176"/>
            <a:ext cx="5444382" cy="3591207"/>
          </a:xfrm>
        </p:spPr>
        <p:txBody>
          <a:bodyPr>
            <a:normAutofit fontScale="92500" lnSpcReduction="10000"/>
          </a:bodyPr>
          <a:lstStyle/>
          <a:p>
            <a:pPr>
              <a:buFont typeface="+mj-lt"/>
              <a:buAutoNum type="arabicPeriod"/>
            </a:pPr>
            <a:r>
              <a:rPr lang="en-US" sz="2400" i="0" dirty="0">
                <a:effectLst/>
                <a:highlight>
                  <a:srgbClr val="FFFFFF"/>
                </a:highlight>
                <a:latin typeface="+mj-lt"/>
              </a:rPr>
              <a:t>Natural Language Understanding (NLU)</a:t>
            </a:r>
          </a:p>
          <a:p>
            <a:pPr>
              <a:buFont typeface="+mj-lt"/>
              <a:buAutoNum type="arabicPeriod"/>
            </a:pPr>
            <a:r>
              <a:rPr lang="en-US" sz="2400" i="0" dirty="0">
                <a:effectLst/>
                <a:highlight>
                  <a:srgbClr val="FFFFFF"/>
                </a:highlight>
                <a:latin typeface="+mj-lt"/>
              </a:rPr>
              <a:t>Natural Language Generation (NLG)</a:t>
            </a:r>
          </a:p>
          <a:p>
            <a:pPr>
              <a:buFont typeface="+mj-lt"/>
              <a:buAutoNum type="arabicPeriod"/>
            </a:pPr>
            <a:r>
              <a:rPr lang="en-US" sz="2400" i="0" dirty="0">
                <a:effectLst/>
                <a:highlight>
                  <a:srgbClr val="FFFFFF"/>
                </a:highlight>
                <a:latin typeface="+mj-lt"/>
              </a:rPr>
              <a:t>Translation</a:t>
            </a:r>
          </a:p>
          <a:p>
            <a:pPr>
              <a:buFont typeface="+mj-lt"/>
              <a:buAutoNum type="arabicPeriod"/>
            </a:pPr>
            <a:r>
              <a:rPr lang="en-US" sz="2400" i="0" dirty="0">
                <a:effectLst/>
                <a:highlight>
                  <a:srgbClr val="FFFFFF"/>
                </a:highlight>
                <a:latin typeface="+mj-lt"/>
              </a:rPr>
              <a:t>Question Answering</a:t>
            </a:r>
          </a:p>
          <a:p>
            <a:pPr>
              <a:buFont typeface="+mj-lt"/>
              <a:buAutoNum type="arabicPeriod"/>
            </a:pPr>
            <a:r>
              <a:rPr lang="en-US" sz="2400" i="0" dirty="0">
                <a:effectLst/>
                <a:highlight>
                  <a:srgbClr val="FFFFFF"/>
                </a:highlight>
                <a:latin typeface="+mj-lt"/>
              </a:rPr>
              <a:t>Summarization</a:t>
            </a:r>
          </a:p>
          <a:p>
            <a:pPr>
              <a:buFont typeface="+mj-lt"/>
              <a:buAutoNum type="arabicPeriod"/>
            </a:pPr>
            <a:r>
              <a:rPr lang="en-US" sz="2400" i="0" dirty="0">
                <a:effectLst/>
                <a:highlight>
                  <a:srgbClr val="FFFFFF"/>
                </a:highlight>
                <a:latin typeface="+mj-lt"/>
              </a:rPr>
              <a:t>Conversation and Dialogue</a:t>
            </a:r>
          </a:p>
          <a:p>
            <a:pPr>
              <a:buFont typeface="+mj-lt"/>
              <a:buAutoNum type="arabicPeriod"/>
            </a:pPr>
            <a:r>
              <a:rPr lang="en-US" sz="2400" i="0" dirty="0">
                <a:effectLst/>
                <a:highlight>
                  <a:srgbClr val="FFFFFF"/>
                </a:highlight>
                <a:latin typeface="+mj-lt"/>
              </a:rPr>
              <a:t>Classification</a:t>
            </a:r>
          </a:p>
          <a:p>
            <a:pPr>
              <a:buFont typeface="+mj-lt"/>
              <a:buAutoNum type="arabicPeriod"/>
            </a:pPr>
            <a:r>
              <a:rPr lang="en-US" sz="2400" i="0" dirty="0">
                <a:effectLst/>
                <a:highlight>
                  <a:srgbClr val="FFFFFF"/>
                </a:highlight>
                <a:latin typeface="+mj-lt"/>
              </a:rPr>
              <a:t>Content Creation</a:t>
            </a:r>
          </a:p>
          <a:p>
            <a:pPr>
              <a:buFont typeface="+mj-lt"/>
              <a:buAutoNum type="arabicPeriod"/>
            </a:pPr>
            <a:r>
              <a:rPr lang="en-US" sz="2400" i="0" dirty="0">
                <a:effectLst/>
                <a:highlight>
                  <a:srgbClr val="FFFFFF"/>
                </a:highlight>
                <a:latin typeface="+mj-lt"/>
              </a:rPr>
              <a:t>Code Generation and Debugging</a:t>
            </a:r>
          </a:p>
        </p:txBody>
      </p:sp>
    </p:spTree>
    <p:extLst>
      <p:ext uri="{BB962C8B-B14F-4D97-AF65-F5344CB8AC3E}">
        <p14:creationId xmlns:p14="http://schemas.microsoft.com/office/powerpoint/2010/main" val="84792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C7A3-3647-453B-46FF-92A354BBB4E2}"/>
              </a:ext>
            </a:extLst>
          </p:cNvPr>
          <p:cNvSpPr>
            <a:spLocks noGrp="1"/>
          </p:cNvSpPr>
          <p:nvPr>
            <p:ph type="title"/>
          </p:nvPr>
        </p:nvSpPr>
        <p:spPr>
          <a:xfrm>
            <a:off x="481014" y="3752849"/>
            <a:ext cx="2655592" cy="2452687"/>
          </a:xfrm>
        </p:spPr>
        <p:txBody>
          <a:bodyPr anchor="ctr">
            <a:normAutofit/>
          </a:bodyPr>
          <a:lstStyle/>
          <a:p>
            <a:r>
              <a:rPr lang="en-US" sz="3600" b="1" i="0" dirty="0">
                <a:effectLst/>
                <a:highlight>
                  <a:srgbClr val="FFFFFF"/>
                </a:highlight>
                <a:latin typeface="Söhne"/>
              </a:rPr>
              <a:t>Applications</a:t>
            </a:r>
            <a:endParaRPr lang="en-US" sz="3600" dirty="0"/>
          </a:p>
        </p:txBody>
      </p:sp>
      <p:pic>
        <p:nvPicPr>
          <p:cNvPr id="5" name="Picture 4">
            <a:extLst>
              <a:ext uri="{FF2B5EF4-FFF2-40B4-BE49-F238E27FC236}">
                <a16:creationId xmlns:a16="http://schemas.microsoft.com/office/drawing/2014/main" id="{BD6624F3-4036-E221-3FFD-BCF846B0B371}"/>
              </a:ext>
            </a:extLst>
          </p:cNvPr>
          <p:cNvPicPr>
            <a:picLocks noChangeAspect="1"/>
          </p:cNvPicPr>
          <p:nvPr/>
        </p:nvPicPr>
        <p:blipFill rotWithShape="1">
          <a:blip r:embed="rId2"/>
          <a:srcRect t="16638" b="1895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7" name="Content Placeholder 2">
            <a:extLst>
              <a:ext uri="{FF2B5EF4-FFF2-40B4-BE49-F238E27FC236}">
                <a16:creationId xmlns:a16="http://schemas.microsoft.com/office/drawing/2014/main" id="{4A2A605B-62E7-AEAA-FC57-E74E60210005}"/>
              </a:ext>
            </a:extLst>
          </p:cNvPr>
          <p:cNvGraphicFramePr>
            <a:graphicFrameLocks noGrp="1"/>
          </p:cNvGraphicFramePr>
          <p:nvPr>
            <p:ph idx="1"/>
            <p:extLst>
              <p:ext uri="{D42A27DB-BD31-4B8C-83A1-F6EECF244321}">
                <p14:modId xmlns:p14="http://schemas.microsoft.com/office/powerpoint/2010/main" val="3837987624"/>
              </p:ext>
            </p:extLst>
          </p:nvPr>
        </p:nvGraphicFramePr>
        <p:xfrm>
          <a:off x="3522233" y="3848543"/>
          <a:ext cx="8364967" cy="283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418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53C9A-EC83-90A0-5975-45C8856234AB}"/>
              </a:ext>
            </a:extLst>
          </p:cNvPr>
          <p:cNvSpPr>
            <a:spLocks noGrp="1"/>
          </p:cNvSpPr>
          <p:nvPr>
            <p:ph type="title"/>
          </p:nvPr>
        </p:nvSpPr>
        <p:spPr>
          <a:xfrm>
            <a:off x="4336655" y="144081"/>
            <a:ext cx="4156512" cy="1708244"/>
          </a:xfrm>
        </p:spPr>
        <p:txBody>
          <a:bodyPr anchor="ctr">
            <a:normAutofit/>
          </a:bodyPr>
          <a:lstStyle/>
          <a:p>
            <a:r>
              <a:rPr lang="en-US" sz="4000" dirty="0"/>
              <a:t>Agenda	</a:t>
            </a:r>
          </a:p>
        </p:txBody>
      </p:sp>
      <p:pic>
        <p:nvPicPr>
          <p:cNvPr id="13" name="Picture 12" descr="Abstract blurred public library with bookshelves">
            <a:extLst>
              <a:ext uri="{FF2B5EF4-FFF2-40B4-BE49-F238E27FC236}">
                <a16:creationId xmlns:a16="http://schemas.microsoft.com/office/drawing/2014/main" id="{16C70FE8-B74E-D245-0BA4-F4C45821BAF0}"/>
              </a:ext>
            </a:extLst>
          </p:cNvPr>
          <p:cNvPicPr>
            <a:picLocks noChangeAspect="1"/>
          </p:cNvPicPr>
          <p:nvPr/>
        </p:nvPicPr>
        <p:blipFill rotWithShape="1">
          <a:blip r:embed="rId2"/>
          <a:srcRect l="9162" r="51408" b="-2"/>
          <a:stretch/>
        </p:blipFill>
        <p:spPr>
          <a:xfrm>
            <a:off x="0" y="-2"/>
            <a:ext cx="4051005" cy="6858002"/>
          </a:xfrm>
          <a:prstGeom prst="rect">
            <a:avLst/>
          </a:prstGeom>
        </p:spPr>
      </p:pic>
      <p:sp>
        <p:nvSpPr>
          <p:cNvPr id="3" name="Content Placeholder 2">
            <a:extLst>
              <a:ext uri="{FF2B5EF4-FFF2-40B4-BE49-F238E27FC236}">
                <a16:creationId xmlns:a16="http://schemas.microsoft.com/office/drawing/2014/main" id="{88754B74-0F16-E583-4853-B19839A9786D}"/>
              </a:ext>
            </a:extLst>
          </p:cNvPr>
          <p:cNvSpPr>
            <a:spLocks noGrp="1"/>
          </p:cNvSpPr>
          <p:nvPr>
            <p:ph idx="1"/>
          </p:nvPr>
        </p:nvSpPr>
        <p:spPr>
          <a:xfrm>
            <a:off x="4336654" y="1544081"/>
            <a:ext cx="6678675" cy="4984310"/>
          </a:xfrm>
        </p:spPr>
        <p:txBody>
          <a:bodyPr anchor="ctr">
            <a:normAutofit/>
          </a:bodyPr>
          <a:lstStyle/>
          <a:p>
            <a:pPr>
              <a:buFont typeface="+mj-lt"/>
              <a:buAutoNum type="arabicPeriod"/>
            </a:pPr>
            <a:r>
              <a:rPr lang="en-US" sz="1300" b="0" i="0" dirty="0">
                <a:effectLst/>
                <a:highlight>
                  <a:srgbClr val="FFFFFF"/>
                </a:highlight>
                <a:latin typeface="Söhne"/>
              </a:rPr>
              <a:t>Overview: NLP Objectives</a:t>
            </a:r>
          </a:p>
          <a:p>
            <a:pPr>
              <a:buFont typeface="+mj-lt"/>
              <a:buAutoNum type="arabicPeriod"/>
            </a:pPr>
            <a:r>
              <a:rPr lang="en-US" sz="1300" b="0" i="0" dirty="0">
                <a:effectLst/>
                <a:highlight>
                  <a:srgbClr val="FFFFFF"/>
                </a:highlight>
                <a:latin typeface="Söhne"/>
              </a:rPr>
              <a:t>Introduction to Large Language Models, history, architecture</a:t>
            </a:r>
          </a:p>
          <a:p>
            <a:pPr>
              <a:buFont typeface="+mj-lt"/>
              <a:buAutoNum type="arabicPeriod"/>
            </a:pPr>
            <a:r>
              <a:rPr lang="en-US" sz="1300" b="0" i="0" dirty="0">
                <a:effectLst/>
                <a:highlight>
                  <a:srgbClr val="FFFFFF"/>
                </a:highlight>
                <a:latin typeface="Söhne"/>
              </a:rPr>
              <a:t>LLM Lingo and Terminology</a:t>
            </a:r>
          </a:p>
          <a:p>
            <a:pPr>
              <a:buFont typeface="+mj-lt"/>
              <a:buAutoNum type="arabicPeriod"/>
            </a:pPr>
            <a:r>
              <a:rPr lang="en-US" sz="1300" b="0" i="0" dirty="0">
                <a:effectLst/>
                <a:highlight>
                  <a:srgbClr val="FFFFFF"/>
                </a:highlight>
                <a:latin typeface="Söhne"/>
              </a:rPr>
              <a:t>Training LLMs</a:t>
            </a:r>
          </a:p>
          <a:p>
            <a:pPr>
              <a:buFont typeface="+mj-lt"/>
              <a:buAutoNum type="arabicPeriod"/>
            </a:pPr>
            <a:r>
              <a:rPr lang="en-US" sz="1300" b="0" i="0" dirty="0">
                <a:effectLst/>
                <a:highlight>
                  <a:srgbClr val="FFFFFF"/>
                </a:highlight>
                <a:latin typeface="Söhne"/>
              </a:rPr>
              <a:t>Capabilities of LLMs</a:t>
            </a:r>
          </a:p>
          <a:p>
            <a:pPr>
              <a:buFont typeface="+mj-lt"/>
              <a:buAutoNum type="arabicPeriod"/>
            </a:pPr>
            <a:r>
              <a:rPr lang="en-US" sz="1300" b="0" i="0" dirty="0">
                <a:effectLst/>
                <a:highlight>
                  <a:srgbClr val="FFFFFF"/>
                </a:highlight>
                <a:latin typeface="Söhne"/>
              </a:rPr>
              <a:t>Applications of LLMs</a:t>
            </a:r>
          </a:p>
          <a:p>
            <a:pPr>
              <a:buFont typeface="+mj-lt"/>
              <a:buAutoNum type="arabicPeriod"/>
            </a:pPr>
            <a:r>
              <a:rPr lang="en-US" sz="1300" b="0" i="0" dirty="0">
                <a:effectLst/>
                <a:highlight>
                  <a:srgbClr val="FFFFFF"/>
                </a:highlight>
                <a:latin typeface="Söhne"/>
              </a:rPr>
              <a:t>LLM Models</a:t>
            </a:r>
          </a:p>
          <a:p>
            <a:pPr>
              <a:buFont typeface="+mj-lt"/>
              <a:buAutoNum type="arabicPeriod"/>
            </a:pPr>
            <a:r>
              <a:rPr lang="en-US" sz="1300" dirty="0">
                <a:highlight>
                  <a:srgbClr val="FFFFFF"/>
                </a:highlight>
                <a:latin typeface="Söhne"/>
              </a:rPr>
              <a:t>Python library</a:t>
            </a:r>
            <a:endParaRPr lang="en-US" sz="1300" b="0" i="0" dirty="0">
              <a:effectLst/>
              <a:highlight>
                <a:srgbClr val="FFFFFF"/>
              </a:highlight>
              <a:latin typeface="Söhne"/>
            </a:endParaRPr>
          </a:p>
          <a:p>
            <a:pPr>
              <a:buFont typeface="+mj-lt"/>
              <a:buAutoNum type="arabicPeriod"/>
            </a:pPr>
            <a:r>
              <a:rPr lang="en-US" sz="1300" b="0" i="0" dirty="0">
                <a:effectLst/>
                <a:highlight>
                  <a:srgbClr val="FFFFFF"/>
                </a:highlight>
                <a:latin typeface="Söhne"/>
              </a:rPr>
              <a:t>Real-Time Use</a:t>
            </a:r>
          </a:p>
          <a:p>
            <a:pPr>
              <a:buFont typeface="+mj-lt"/>
              <a:buAutoNum type="arabicPeriod"/>
            </a:pPr>
            <a:r>
              <a:rPr lang="en-US" sz="1300" dirty="0">
                <a:highlight>
                  <a:srgbClr val="FFFFFF"/>
                </a:highlight>
                <a:latin typeface="Söhne"/>
              </a:rPr>
              <a:t>Examples of prompt engineering using </a:t>
            </a:r>
            <a:r>
              <a:rPr lang="en-US" sz="1300">
                <a:highlight>
                  <a:srgbClr val="FFFFFF"/>
                </a:highlight>
                <a:latin typeface="Söhne"/>
              </a:rPr>
              <a:t>Langchain</a:t>
            </a:r>
            <a:endParaRPr lang="en-US" sz="1300" b="0" i="0" dirty="0">
              <a:effectLst/>
              <a:highlight>
                <a:srgbClr val="FFFFFF"/>
              </a:highlight>
              <a:latin typeface="Söhne"/>
            </a:endParaRPr>
          </a:p>
          <a:p>
            <a:endParaRPr lang="en-US" sz="1300" dirty="0"/>
          </a:p>
        </p:txBody>
      </p:sp>
    </p:spTree>
    <p:extLst>
      <p:ext uri="{BB962C8B-B14F-4D97-AF65-F5344CB8AC3E}">
        <p14:creationId xmlns:p14="http://schemas.microsoft.com/office/powerpoint/2010/main" val="3266710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BE641-D699-A48A-ECC4-89FC1EA9A407}"/>
              </a:ext>
            </a:extLst>
          </p:cNvPr>
          <p:cNvSpPr>
            <a:spLocks noGrp="1"/>
          </p:cNvSpPr>
          <p:nvPr>
            <p:ph type="title"/>
          </p:nvPr>
        </p:nvSpPr>
        <p:spPr>
          <a:xfrm>
            <a:off x="761803" y="350196"/>
            <a:ext cx="4646904" cy="1624520"/>
          </a:xfrm>
        </p:spPr>
        <p:txBody>
          <a:bodyPr anchor="ctr">
            <a:normAutofit/>
          </a:bodyPr>
          <a:lstStyle/>
          <a:p>
            <a:r>
              <a:rPr lang="en-US" sz="4000" b="1" i="0" dirty="0">
                <a:effectLst/>
                <a:highlight>
                  <a:srgbClr val="FFFFFF"/>
                </a:highlight>
                <a:latin typeface="Söhne"/>
              </a:rPr>
              <a:t>LLM Python Library</a:t>
            </a:r>
            <a:endParaRPr lang="en-US" sz="4000" dirty="0"/>
          </a:p>
        </p:txBody>
      </p:sp>
      <p:sp>
        <p:nvSpPr>
          <p:cNvPr id="3" name="Content Placeholder 2">
            <a:extLst>
              <a:ext uri="{FF2B5EF4-FFF2-40B4-BE49-F238E27FC236}">
                <a16:creationId xmlns:a16="http://schemas.microsoft.com/office/drawing/2014/main" id="{F36C4386-2979-9233-2F8B-A46DFC8C315E}"/>
              </a:ext>
            </a:extLst>
          </p:cNvPr>
          <p:cNvSpPr>
            <a:spLocks noGrp="1"/>
          </p:cNvSpPr>
          <p:nvPr>
            <p:ph idx="1"/>
          </p:nvPr>
        </p:nvSpPr>
        <p:spPr>
          <a:xfrm>
            <a:off x="761802" y="2743200"/>
            <a:ext cx="4646905" cy="3613149"/>
          </a:xfrm>
        </p:spPr>
        <p:txBody>
          <a:bodyPr anchor="ctr">
            <a:normAutofit fontScale="92500" lnSpcReduction="20000"/>
          </a:bodyPr>
          <a:lstStyle/>
          <a:p>
            <a:pPr>
              <a:buFont typeface="+mj-lt"/>
              <a:buAutoNum type="arabicPeriod"/>
            </a:pPr>
            <a:r>
              <a:rPr lang="en-US" sz="2000" i="0" dirty="0">
                <a:effectLst/>
                <a:highlight>
                  <a:srgbClr val="FFFFFF"/>
                </a:highlight>
              </a:rPr>
              <a:t>Transformers (Hugging Face)</a:t>
            </a:r>
          </a:p>
          <a:p>
            <a:pPr>
              <a:buFont typeface="+mj-lt"/>
              <a:buAutoNum type="arabicPeriod"/>
            </a:pPr>
            <a:r>
              <a:rPr lang="en-US" sz="2000" i="0" dirty="0" err="1">
                <a:effectLst/>
                <a:highlight>
                  <a:srgbClr val="FFFFFF"/>
                </a:highlight>
              </a:rPr>
              <a:t>Langchain</a:t>
            </a:r>
            <a:endParaRPr lang="en-US" sz="2000" i="0" dirty="0">
              <a:effectLst/>
              <a:highlight>
                <a:srgbClr val="FFFFFF"/>
              </a:highlight>
            </a:endParaRPr>
          </a:p>
          <a:p>
            <a:pPr>
              <a:buFont typeface="+mj-lt"/>
              <a:buAutoNum type="arabicPeriod"/>
            </a:pPr>
            <a:r>
              <a:rPr lang="en-US" sz="2000" i="0" dirty="0">
                <a:effectLst/>
                <a:highlight>
                  <a:srgbClr val="FFFFFF"/>
                </a:highlight>
              </a:rPr>
              <a:t>Cohere</a:t>
            </a:r>
          </a:p>
          <a:p>
            <a:pPr>
              <a:buFont typeface="+mj-lt"/>
              <a:buAutoNum type="arabicPeriod"/>
            </a:pPr>
            <a:r>
              <a:rPr lang="en-US" sz="2000" i="0" dirty="0">
                <a:effectLst/>
                <a:highlight>
                  <a:srgbClr val="FFFFFF"/>
                </a:highlight>
              </a:rPr>
              <a:t>Pinecone</a:t>
            </a:r>
          </a:p>
          <a:p>
            <a:pPr>
              <a:buFont typeface="+mj-lt"/>
              <a:buAutoNum type="arabicPeriod"/>
            </a:pPr>
            <a:r>
              <a:rPr lang="en-US" sz="2000" i="0" dirty="0">
                <a:effectLst/>
                <a:highlight>
                  <a:srgbClr val="FFFFFF"/>
                </a:highlight>
              </a:rPr>
              <a:t>TensorFlow</a:t>
            </a:r>
          </a:p>
          <a:p>
            <a:pPr>
              <a:buFont typeface="+mj-lt"/>
              <a:buAutoNum type="arabicPeriod"/>
            </a:pPr>
            <a:r>
              <a:rPr lang="en-US" sz="2000" i="0" dirty="0" err="1">
                <a:effectLst/>
                <a:highlight>
                  <a:srgbClr val="FFFFFF"/>
                </a:highlight>
              </a:rPr>
              <a:t>PyTorch</a:t>
            </a:r>
            <a:endParaRPr lang="en-US" sz="2000" i="0" dirty="0">
              <a:effectLst/>
              <a:highlight>
                <a:srgbClr val="FFFFFF"/>
              </a:highlight>
            </a:endParaRPr>
          </a:p>
          <a:p>
            <a:pPr>
              <a:buFont typeface="+mj-lt"/>
              <a:buAutoNum type="arabicPeriod"/>
            </a:pPr>
            <a:endParaRPr lang="en-US" sz="2000" b="1" dirty="0">
              <a:highlight>
                <a:srgbClr val="FFFFFF"/>
              </a:highlight>
              <a:latin typeface="Söhne"/>
            </a:endParaRPr>
          </a:p>
          <a:p>
            <a:pPr marL="0" indent="0">
              <a:lnSpc>
                <a:spcPct val="110000"/>
              </a:lnSpc>
              <a:buNone/>
            </a:pPr>
            <a:r>
              <a:rPr lang="en-US" sz="1900" b="0" i="0" dirty="0">
                <a:effectLst/>
                <a:highlight>
                  <a:srgbClr val="FFFFFF"/>
                </a:highlight>
                <a:latin typeface="+mj-lt"/>
              </a:rPr>
              <a:t>Note: Hugging Face is best known for its open-source library, </a:t>
            </a:r>
            <a:r>
              <a:rPr lang="en-US" sz="1900" b="1" i="0" dirty="0">
                <a:effectLst/>
                <a:highlight>
                  <a:srgbClr val="FFFFFF"/>
                </a:highlight>
                <a:latin typeface="+mj-lt"/>
              </a:rPr>
              <a:t>Transformers</a:t>
            </a:r>
            <a:r>
              <a:rPr lang="en-US" sz="1900" b="0" i="0" dirty="0">
                <a:effectLst/>
                <a:highlight>
                  <a:srgbClr val="FFFFFF"/>
                </a:highlight>
                <a:latin typeface="+mj-lt"/>
              </a:rPr>
              <a:t>. This library provides easy access to pre-trained models like BERT, GPT-2, GPT-3, T5, and many </a:t>
            </a:r>
          </a:p>
          <a:p>
            <a:pPr>
              <a:buFont typeface="+mj-lt"/>
              <a:buAutoNum type="arabicPeriod"/>
            </a:pPr>
            <a:endParaRPr lang="en-US" sz="2000" b="0" i="0" dirty="0">
              <a:effectLst/>
              <a:highlight>
                <a:srgbClr val="FFFFFF"/>
              </a:highlight>
              <a:latin typeface="Söhne"/>
            </a:endParaRPr>
          </a:p>
        </p:txBody>
      </p:sp>
      <p:pic>
        <p:nvPicPr>
          <p:cNvPr id="5" name="Picture 4" descr="Toy robot in black and grey background">
            <a:extLst>
              <a:ext uri="{FF2B5EF4-FFF2-40B4-BE49-F238E27FC236}">
                <a16:creationId xmlns:a16="http://schemas.microsoft.com/office/drawing/2014/main" id="{A856F2B3-7CA0-892C-F96F-98501E4182C8}"/>
              </a:ext>
            </a:extLst>
          </p:cNvPr>
          <p:cNvPicPr>
            <a:picLocks noChangeAspect="1"/>
          </p:cNvPicPr>
          <p:nvPr/>
        </p:nvPicPr>
        <p:blipFill rotWithShape="1">
          <a:blip r:embed="rId2"/>
          <a:srcRect l="33259"/>
          <a:stretch/>
        </p:blipFill>
        <p:spPr>
          <a:xfrm>
            <a:off x="6096000" y="1"/>
            <a:ext cx="6102825" cy="6858000"/>
          </a:xfrm>
          <a:prstGeom prst="rect">
            <a:avLst/>
          </a:prstGeom>
        </p:spPr>
      </p:pic>
    </p:spTree>
    <p:extLst>
      <p:ext uri="{BB962C8B-B14F-4D97-AF65-F5344CB8AC3E}">
        <p14:creationId xmlns:p14="http://schemas.microsoft.com/office/powerpoint/2010/main" val="291274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574BC1-8129-13E9-DB3F-8E0920AA37B8}"/>
              </a:ext>
            </a:extLst>
          </p:cNvPr>
          <p:cNvSpPr>
            <a:spLocks noGrp="1"/>
          </p:cNvSpPr>
          <p:nvPr>
            <p:ph type="title"/>
          </p:nvPr>
        </p:nvSpPr>
        <p:spPr>
          <a:xfrm>
            <a:off x="1383564" y="348865"/>
            <a:ext cx="9718111" cy="1576446"/>
          </a:xfrm>
        </p:spPr>
        <p:txBody>
          <a:bodyPr anchor="ctr">
            <a:normAutofit/>
          </a:bodyPr>
          <a:lstStyle/>
          <a:p>
            <a:r>
              <a:rPr lang="en-US" sz="4000" b="1" i="0" dirty="0">
                <a:solidFill>
                  <a:schemeClr val="bg1"/>
                </a:solidFill>
                <a:effectLst/>
                <a:latin typeface="Söhne"/>
              </a:rPr>
              <a:t>Commercial and Open-Source LLMs</a:t>
            </a:r>
            <a:endParaRPr lang="en-US" sz="4000" dirty="0">
              <a:solidFill>
                <a:schemeClr val="bg1"/>
              </a:solidFill>
            </a:endParaRPr>
          </a:p>
        </p:txBody>
      </p:sp>
      <p:graphicFrame>
        <p:nvGraphicFramePr>
          <p:cNvPr id="5" name="Content Placeholder 2">
            <a:extLst>
              <a:ext uri="{FF2B5EF4-FFF2-40B4-BE49-F238E27FC236}">
                <a16:creationId xmlns:a16="http://schemas.microsoft.com/office/drawing/2014/main" id="{D462E777-0883-40DC-BF50-727D90E573CD}"/>
              </a:ext>
            </a:extLst>
          </p:cNvPr>
          <p:cNvGraphicFramePr>
            <a:graphicFrameLocks noGrp="1"/>
          </p:cNvGraphicFramePr>
          <p:nvPr>
            <p:ph idx="1"/>
            <p:extLst>
              <p:ext uri="{D42A27DB-BD31-4B8C-83A1-F6EECF244321}">
                <p14:modId xmlns:p14="http://schemas.microsoft.com/office/powerpoint/2010/main" val="70394652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32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5B21B0-708F-6D01-DD9D-7B15B6F2C24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dirty="0">
                <a:solidFill>
                  <a:schemeClr val="bg1"/>
                </a:solidFill>
              </a:rPr>
              <a:t>Tools by Leading Tech Companies</a:t>
            </a:r>
            <a:endParaRPr lang="en-US" sz="40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BA89B963-0C16-5556-0513-34D7B9E772DA}"/>
              </a:ext>
            </a:extLst>
          </p:cNvPr>
          <p:cNvPicPr>
            <a:picLocks noGrp="1" noChangeAspect="1"/>
          </p:cNvPicPr>
          <p:nvPr>
            <p:ph idx="1"/>
          </p:nvPr>
        </p:nvPicPr>
        <p:blipFill>
          <a:blip r:embed="rId2"/>
          <a:stretch>
            <a:fillRect/>
          </a:stretch>
        </p:blipFill>
        <p:spPr>
          <a:xfrm>
            <a:off x="4761857" y="260520"/>
            <a:ext cx="6706888" cy="6354778"/>
          </a:xfrm>
          <a:prstGeom prst="rect">
            <a:avLst/>
          </a:prstGeom>
        </p:spPr>
      </p:pic>
    </p:spTree>
    <p:extLst>
      <p:ext uri="{BB962C8B-B14F-4D97-AF65-F5344CB8AC3E}">
        <p14:creationId xmlns:p14="http://schemas.microsoft.com/office/powerpoint/2010/main" val="1281042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26307-F174-B12F-58B8-251853548120}"/>
              </a:ext>
            </a:extLst>
          </p:cNvPr>
          <p:cNvSpPr>
            <a:spLocks noGrp="1"/>
          </p:cNvSpPr>
          <p:nvPr>
            <p:ph type="title"/>
          </p:nvPr>
        </p:nvSpPr>
        <p:spPr>
          <a:xfrm>
            <a:off x="612648" y="365125"/>
            <a:ext cx="6986015" cy="1776484"/>
          </a:xfrm>
        </p:spPr>
        <p:txBody>
          <a:bodyPr anchor="b">
            <a:normAutofit/>
          </a:bodyPr>
          <a:lstStyle/>
          <a:p>
            <a:r>
              <a:rPr lang="en-US" sz="5400" dirty="0"/>
              <a:t>Tools by Leading Tech Companies</a:t>
            </a:r>
          </a:p>
        </p:txBody>
      </p:sp>
      <p:pic>
        <p:nvPicPr>
          <p:cNvPr id="9" name="Picture 8">
            <a:extLst>
              <a:ext uri="{FF2B5EF4-FFF2-40B4-BE49-F238E27FC236}">
                <a16:creationId xmlns:a16="http://schemas.microsoft.com/office/drawing/2014/main" id="{522C77A4-7196-C017-7F9C-DCB7772998BE}"/>
              </a:ext>
            </a:extLst>
          </p:cNvPr>
          <p:cNvPicPr>
            <a:picLocks noChangeAspect="1"/>
          </p:cNvPicPr>
          <p:nvPr/>
        </p:nvPicPr>
        <p:blipFill>
          <a:blip r:embed="rId2"/>
          <a:stretch>
            <a:fillRect/>
          </a:stretch>
        </p:blipFill>
        <p:spPr>
          <a:xfrm>
            <a:off x="8379409" y="836237"/>
            <a:ext cx="3532036" cy="741727"/>
          </a:xfrm>
          <a:prstGeom prst="rect">
            <a:avLst/>
          </a:prstGeom>
        </p:spPr>
      </p:pic>
      <p:sp>
        <p:nvSpPr>
          <p:cNvPr id="1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20344E-DF36-12E8-B5C9-0761D8A9DEFB}"/>
              </a:ext>
            </a:extLst>
          </p:cNvPr>
          <p:cNvSpPr>
            <a:spLocks noGrp="1"/>
          </p:cNvSpPr>
          <p:nvPr>
            <p:ph idx="1"/>
          </p:nvPr>
        </p:nvSpPr>
        <p:spPr>
          <a:xfrm>
            <a:off x="612648" y="2504819"/>
            <a:ext cx="6986016" cy="3672144"/>
          </a:xfrm>
        </p:spPr>
        <p:txBody>
          <a:bodyPr>
            <a:normAutofit/>
          </a:bodyPr>
          <a:lstStyle/>
          <a:p>
            <a:r>
              <a:rPr lang="en-US" sz="2200" i="0" dirty="0">
                <a:effectLst/>
              </a:rPr>
              <a:t>Google Uses ‘BERT’ For Text Summarization</a:t>
            </a:r>
          </a:p>
          <a:p>
            <a:r>
              <a:rPr lang="en-US" sz="2200" i="0" dirty="0">
                <a:effectLst/>
              </a:rPr>
              <a:t>OpenAI Uses ‘GPT-2 and 3’ For NLP</a:t>
            </a:r>
          </a:p>
          <a:p>
            <a:r>
              <a:rPr lang="en-US" sz="2200" i="0" dirty="0">
                <a:effectLst/>
              </a:rPr>
              <a:t>Microsoft Uses ‘Turing-NLG’ For NER And Language Understanding</a:t>
            </a:r>
          </a:p>
          <a:p>
            <a:r>
              <a:rPr lang="en-US" sz="2200" i="0" dirty="0">
                <a:effectLst/>
              </a:rPr>
              <a:t>Facebook Uses M2M-100 For Machine Translation And Language Localization</a:t>
            </a:r>
          </a:p>
          <a:p>
            <a:r>
              <a:rPr lang="en-US" sz="2200" i="0" dirty="0">
                <a:effectLst/>
              </a:rPr>
              <a:t> IBM Uses Watson NLU For Sentiment Analysis</a:t>
            </a:r>
          </a:p>
          <a:p>
            <a:pPr marL="0" indent="0">
              <a:buNone/>
            </a:pPr>
            <a:endParaRPr lang="en-US" sz="2200" dirty="0"/>
          </a:p>
        </p:txBody>
      </p:sp>
      <p:pic>
        <p:nvPicPr>
          <p:cNvPr id="5" name="Picture 4">
            <a:extLst>
              <a:ext uri="{FF2B5EF4-FFF2-40B4-BE49-F238E27FC236}">
                <a16:creationId xmlns:a16="http://schemas.microsoft.com/office/drawing/2014/main" id="{4E752331-D285-AD8E-37D3-C07CDC90A415}"/>
              </a:ext>
            </a:extLst>
          </p:cNvPr>
          <p:cNvPicPr>
            <a:picLocks noChangeAspect="1"/>
          </p:cNvPicPr>
          <p:nvPr/>
        </p:nvPicPr>
        <p:blipFill>
          <a:blip r:embed="rId3"/>
          <a:stretch>
            <a:fillRect/>
          </a:stretch>
        </p:blipFill>
        <p:spPr>
          <a:xfrm>
            <a:off x="8381136" y="2439650"/>
            <a:ext cx="3530309" cy="1631092"/>
          </a:xfrm>
          <a:prstGeom prst="rect">
            <a:avLst/>
          </a:prstGeom>
        </p:spPr>
      </p:pic>
      <p:pic>
        <p:nvPicPr>
          <p:cNvPr id="7" name="Picture 6">
            <a:extLst>
              <a:ext uri="{FF2B5EF4-FFF2-40B4-BE49-F238E27FC236}">
                <a16:creationId xmlns:a16="http://schemas.microsoft.com/office/drawing/2014/main" id="{83C3FD5D-BE6B-98A6-2E88-9B9464B0BE16}"/>
              </a:ext>
            </a:extLst>
          </p:cNvPr>
          <p:cNvPicPr>
            <a:picLocks noChangeAspect="1"/>
          </p:cNvPicPr>
          <p:nvPr/>
        </p:nvPicPr>
        <p:blipFill>
          <a:blip r:embed="rId4"/>
          <a:stretch>
            <a:fillRect/>
          </a:stretch>
        </p:blipFill>
        <p:spPr>
          <a:xfrm>
            <a:off x="8211312" y="4839221"/>
            <a:ext cx="3530309" cy="1597320"/>
          </a:xfrm>
          <a:prstGeom prst="rect">
            <a:avLst/>
          </a:prstGeom>
        </p:spPr>
      </p:pic>
      <p:pic>
        <p:nvPicPr>
          <p:cNvPr id="11" name="Picture 10">
            <a:extLst>
              <a:ext uri="{FF2B5EF4-FFF2-40B4-BE49-F238E27FC236}">
                <a16:creationId xmlns:a16="http://schemas.microsoft.com/office/drawing/2014/main" id="{1D3356BF-CB21-19E7-E8F1-74C1F9255527}"/>
              </a:ext>
            </a:extLst>
          </p:cNvPr>
          <p:cNvPicPr>
            <a:picLocks noChangeAspect="1"/>
          </p:cNvPicPr>
          <p:nvPr/>
        </p:nvPicPr>
        <p:blipFill>
          <a:blip r:embed="rId5"/>
          <a:stretch>
            <a:fillRect/>
          </a:stretch>
        </p:blipFill>
        <p:spPr>
          <a:xfrm>
            <a:off x="9127306" y="1636918"/>
            <a:ext cx="2133600" cy="1171575"/>
          </a:xfrm>
          <a:prstGeom prst="rect">
            <a:avLst/>
          </a:prstGeom>
        </p:spPr>
      </p:pic>
      <p:pic>
        <p:nvPicPr>
          <p:cNvPr id="13" name="Picture 12">
            <a:extLst>
              <a:ext uri="{FF2B5EF4-FFF2-40B4-BE49-F238E27FC236}">
                <a16:creationId xmlns:a16="http://schemas.microsoft.com/office/drawing/2014/main" id="{B930F898-A641-2685-FBF4-8F4412B5C130}"/>
              </a:ext>
            </a:extLst>
          </p:cNvPr>
          <p:cNvPicPr>
            <a:picLocks noChangeAspect="1"/>
          </p:cNvPicPr>
          <p:nvPr/>
        </p:nvPicPr>
        <p:blipFill rotWithShape="1">
          <a:blip r:embed="rId6"/>
          <a:srcRect t="15049"/>
          <a:stretch/>
        </p:blipFill>
        <p:spPr>
          <a:xfrm>
            <a:off x="7726870" y="3847306"/>
            <a:ext cx="4333875" cy="1140912"/>
          </a:xfrm>
          <a:prstGeom prst="rect">
            <a:avLst/>
          </a:prstGeom>
        </p:spPr>
      </p:pic>
    </p:spTree>
    <p:extLst>
      <p:ext uri="{BB962C8B-B14F-4D97-AF65-F5344CB8AC3E}">
        <p14:creationId xmlns:p14="http://schemas.microsoft.com/office/powerpoint/2010/main" val="61062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F2683F-6C0E-5F16-02CC-A7B0EEB77F6B}"/>
              </a:ext>
            </a:extLst>
          </p:cNvPr>
          <p:cNvSpPr>
            <a:spLocks noGrp="1"/>
          </p:cNvSpPr>
          <p:nvPr>
            <p:ph idx="1"/>
          </p:nvPr>
        </p:nvSpPr>
        <p:spPr>
          <a:xfrm>
            <a:off x="4810259" y="649480"/>
            <a:ext cx="6555347" cy="5546047"/>
          </a:xfrm>
        </p:spPr>
        <p:txBody>
          <a:bodyPr anchor="ctr">
            <a:normAutofit/>
          </a:bodyPr>
          <a:lstStyle/>
          <a:p>
            <a:pPr marL="0" indent="0">
              <a:buNone/>
            </a:pPr>
            <a:r>
              <a:rPr lang="en-US" sz="4800" dirty="0"/>
              <a:t>Q&amp;A</a:t>
            </a:r>
          </a:p>
        </p:txBody>
      </p:sp>
    </p:spTree>
    <p:extLst>
      <p:ext uri="{BB962C8B-B14F-4D97-AF65-F5344CB8AC3E}">
        <p14:creationId xmlns:p14="http://schemas.microsoft.com/office/powerpoint/2010/main" val="597129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B1F3-33C7-8562-473E-B20EC625FDBF}"/>
              </a:ext>
            </a:extLst>
          </p:cNvPr>
          <p:cNvSpPr>
            <a:spLocks noGrp="1"/>
          </p:cNvSpPr>
          <p:nvPr>
            <p:ph type="title"/>
          </p:nvPr>
        </p:nvSpPr>
        <p:spPr>
          <a:xfrm>
            <a:off x="0" y="0"/>
            <a:ext cx="10515600" cy="903879"/>
          </a:xfrm>
        </p:spPr>
        <p:txBody>
          <a:bodyPr/>
          <a:lstStyle/>
          <a:p>
            <a:r>
              <a:rPr lang="en-US" dirty="0"/>
              <a:t>Task</a:t>
            </a:r>
          </a:p>
        </p:txBody>
      </p:sp>
      <p:sp>
        <p:nvSpPr>
          <p:cNvPr id="3" name="Content Placeholder 2">
            <a:extLst>
              <a:ext uri="{FF2B5EF4-FFF2-40B4-BE49-F238E27FC236}">
                <a16:creationId xmlns:a16="http://schemas.microsoft.com/office/drawing/2014/main" id="{2817BA3F-B781-5F3A-6F2B-DAB0D368B06F}"/>
              </a:ext>
            </a:extLst>
          </p:cNvPr>
          <p:cNvSpPr>
            <a:spLocks noGrp="1"/>
          </p:cNvSpPr>
          <p:nvPr>
            <p:ph idx="1"/>
          </p:nvPr>
        </p:nvSpPr>
        <p:spPr>
          <a:xfrm>
            <a:off x="265814" y="797442"/>
            <a:ext cx="10737112" cy="4805363"/>
          </a:xfrm>
        </p:spPr>
        <p:txBody>
          <a:bodyPr>
            <a:noAutofit/>
          </a:bodyPr>
          <a:lstStyle/>
          <a:p>
            <a:pPr marL="0" indent="0" algn="l">
              <a:buNone/>
            </a:pPr>
            <a:r>
              <a:rPr lang="en-US" sz="1300" b="0" i="0" dirty="0">
                <a:solidFill>
                  <a:srgbClr val="0D0D0D"/>
                </a:solidFill>
                <a:effectLst/>
                <a:highlight>
                  <a:srgbClr val="FFFFFF"/>
                </a:highlight>
                <a:latin typeface="+mj-lt"/>
              </a:rPr>
              <a:t>Develop a language model chain to address FAQs in online shopping, such as order tracking, return policies, and product information.</a:t>
            </a:r>
          </a:p>
          <a:p>
            <a:pPr marL="0" indent="0" algn="l">
              <a:buNone/>
            </a:pPr>
            <a:r>
              <a:rPr lang="en-US" sz="1300" b="1" i="0" dirty="0">
                <a:solidFill>
                  <a:srgbClr val="0D0D0D"/>
                </a:solidFill>
                <a:effectLst/>
                <a:highlight>
                  <a:srgbClr val="FFFFFF"/>
                </a:highlight>
                <a:latin typeface="+mj-lt"/>
              </a:rPr>
              <a:t>Part A: Zero-Shot Prompting</a:t>
            </a:r>
          </a:p>
          <a:p>
            <a:pPr algn="l">
              <a:buFont typeface="+mj-lt"/>
              <a:buAutoNum type="arabicPeriod"/>
            </a:pPr>
            <a:r>
              <a:rPr lang="en-US" sz="1300" b="1" i="0" dirty="0">
                <a:solidFill>
                  <a:srgbClr val="0D0D0D"/>
                </a:solidFill>
                <a:effectLst/>
                <a:highlight>
                  <a:srgbClr val="FFFFFF"/>
                </a:highlight>
                <a:latin typeface="+mj-lt"/>
              </a:rPr>
              <a:t>Description</a:t>
            </a:r>
            <a:r>
              <a:rPr lang="en-US" sz="1300" b="0" i="0" dirty="0">
                <a:solidFill>
                  <a:srgbClr val="0D0D0D"/>
                </a:solidFill>
                <a:effectLst/>
                <a:highlight>
                  <a:srgbClr val="FFFFFF"/>
                </a:highlight>
                <a:latin typeface="+mj-lt"/>
              </a:rPr>
              <a:t>: Utilize zero-shot learning where the model has no prior examples to rely on.</a:t>
            </a:r>
          </a:p>
          <a:p>
            <a:pPr algn="l">
              <a:buFont typeface="+mj-lt"/>
              <a:buAutoNum type="arabicPeriod"/>
            </a:pPr>
            <a:r>
              <a:rPr lang="en-US" sz="1300" b="1" i="0" dirty="0">
                <a:solidFill>
                  <a:srgbClr val="0D0D0D"/>
                </a:solidFill>
                <a:effectLst/>
                <a:highlight>
                  <a:srgbClr val="FFFFFF"/>
                </a:highlight>
                <a:latin typeface="+mj-lt"/>
              </a:rPr>
              <a:t>Prompt</a:t>
            </a:r>
            <a:r>
              <a:rPr lang="en-US" sz="1300" b="0" i="0" dirty="0">
                <a:solidFill>
                  <a:srgbClr val="0D0D0D"/>
                </a:solidFill>
                <a:effectLst/>
                <a:highlight>
                  <a:srgbClr val="FFFFFF"/>
                </a:highlight>
                <a:latin typeface="+mj-lt"/>
              </a:rPr>
              <a:t>: Create a prompt instructing the model to explain how to return a product bought online.</a:t>
            </a:r>
          </a:p>
          <a:p>
            <a:pPr algn="l">
              <a:buFont typeface="+mj-lt"/>
              <a:buAutoNum type="arabicPeriod"/>
            </a:pPr>
            <a:r>
              <a:rPr lang="en-US" sz="1300" b="1" i="0" dirty="0">
                <a:solidFill>
                  <a:srgbClr val="0D0D0D"/>
                </a:solidFill>
                <a:effectLst/>
                <a:highlight>
                  <a:srgbClr val="FFFFFF"/>
                </a:highlight>
                <a:latin typeface="+mj-lt"/>
              </a:rPr>
              <a:t>Action</a:t>
            </a:r>
            <a:r>
              <a:rPr lang="en-US" sz="1300" b="0" i="0" dirty="0">
                <a:solidFill>
                  <a:srgbClr val="0D0D0D"/>
                </a:solidFill>
                <a:effectLst/>
                <a:highlight>
                  <a:srgbClr val="FFFFFF"/>
                </a:highlight>
                <a:latin typeface="+mj-lt"/>
              </a:rPr>
              <a:t>: Implement this prompt in </a:t>
            </a:r>
            <a:r>
              <a:rPr lang="en-US" sz="1300" b="0" i="0" dirty="0" err="1">
                <a:solidFill>
                  <a:srgbClr val="0D0D0D"/>
                </a:solidFill>
                <a:effectLst/>
                <a:highlight>
                  <a:srgbClr val="FFFFFF"/>
                </a:highlight>
                <a:latin typeface="+mj-lt"/>
              </a:rPr>
              <a:t>LangChain</a:t>
            </a:r>
            <a:r>
              <a:rPr lang="en-US" sz="1300" b="0" i="0" dirty="0">
                <a:solidFill>
                  <a:srgbClr val="0D0D0D"/>
                </a:solidFill>
                <a:effectLst/>
                <a:highlight>
                  <a:srgbClr val="FFFFFF"/>
                </a:highlight>
                <a:latin typeface="+mj-lt"/>
              </a:rPr>
              <a:t> and record the response. Evaluate how well the model performs the task with no example provided.</a:t>
            </a:r>
          </a:p>
          <a:p>
            <a:pPr marL="0" indent="0" algn="l">
              <a:buNone/>
            </a:pPr>
            <a:r>
              <a:rPr lang="en-US" sz="1300" b="1" i="0" dirty="0">
                <a:solidFill>
                  <a:srgbClr val="0D0D0D"/>
                </a:solidFill>
                <a:effectLst/>
                <a:highlight>
                  <a:srgbClr val="FFFFFF"/>
                </a:highlight>
                <a:latin typeface="+mj-lt"/>
              </a:rPr>
              <a:t>Part B: One-Shot Prompting</a:t>
            </a:r>
          </a:p>
          <a:p>
            <a:pPr algn="l">
              <a:buFont typeface="+mj-lt"/>
              <a:buAutoNum type="arabicPeriod"/>
            </a:pPr>
            <a:r>
              <a:rPr lang="en-US" sz="1300" b="1" i="0" dirty="0">
                <a:solidFill>
                  <a:srgbClr val="0D0D0D"/>
                </a:solidFill>
                <a:effectLst/>
                <a:highlight>
                  <a:srgbClr val="FFFFFF"/>
                </a:highlight>
                <a:latin typeface="+mj-lt"/>
              </a:rPr>
              <a:t>Description</a:t>
            </a:r>
            <a:r>
              <a:rPr lang="en-US" sz="1300" b="0" i="0" dirty="0">
                <a:solidFill>
                  <a:srgbClr val="0D0D0D"/>
                </a:solidFill>
                <a:effectLst/>
                <a:highlight>
                  <a:srgbClr val="FFFFFF"/>
                </a:highlight>
                <a:latin typeface="+mj-lt"/>
              </a:rPr>
              <a:t>: Implement one-shot learning by providing a single example that the model can use as a reference.</a:t>
            </a:r>
          </a:p>
          <a:p>
            <a:pPr algn="l">
              <a:buFont typeface="+mj-lt"/>
              <a:buAutoNum type="arabicPeriod"/>
            </a:pPr>
            <a:r>
              <a:rPr lang="en-US" sz="1300" b="1" i="0" dirty="0">
                <a:solidFill>
                  <a:srgbClr val="0D0D0D"/>
                </a:solidFill>
                <a:effectLst/>
                <a:highlight>
                  <a:srgbClr val="FFFFFF"/>
                </a:highlight>
                <a:latin typeface="+mj-lt"/>
              </a:rPr>
              <a:t>Example</a:t>
            </a:r>
            <a:r>
              <a:rPr lang="en-US" sz="1300" b="0" i="0" dirty="0">
                <a:solidFill>
                  <a:srgbClr val="0D0D0D"/>
                </a:solidFill>
                <a:effectLst/>
                <a:highlight>
                  <a:srgbClr val="FFFFFF"/>
                </a:highlight>
                <a:latin typeface="+mj-lt"/>
              </a:rPr>
              <a:t>: "If a customer asks how to track their order, explain that they can use the tracking number provided in their confirmation email or login to their account on the website to see shipping details."</a:t>
            </a:r>
          </a:p>
          <a:p>
            <a:pPr algn="l">
              <a:buFont typeface="+mj-lt"/>
              <a:buAutoNum type="arabicPeriod"/>
            </a:pPr>
            <a:r>
              <a:rPr lang="en-US" sz="1300" b="1" i="0" dirty="0">
                <a:solidFill>
                  <a:srgbClr val="0D0D0D"/>
                </a:solidFill>
                <a:effectLst/>
                <a:highlight>
                  <a:srgbClr val="FFFFFF"/>
                </a:highlight>
                <a:latin typeface="+mj-lt"/>
              </a:rPr>
              <a:t>Prompt</a:t>
            </a:r>
            <a:r>
              <a:rPr lang="en-US" sz="1300" b="0" i="0" dirty="0">
                <a:solidFill>
                  <a:srgbClr val="0D0D0D"/>
                </a:solidFill>
                <a:effectLst/>
                <a:highlight>
                  <a:srgbClr val="FFFFFF"/>
                </a:highlight>
                <a:latin typeface="+mj-lt"/>
              </a:rPr>
              <a:t>: Using the given example, instruct the model to explain how a customer can change their shipping address after an order is placed.</a:t>
            </a:r>
          </a:p>
          <a:p>
            <a:pPr algn="l">
              <a:buFont typeface="+mj-lt"/>
              <a:buAutoNum type="arabicPeriod"/>
            </a:pPr>
            <a:r>
              <a:rPr lang="en-US" sz="1300" b="1" i="0" dirty="0">
                <a:solidFill>
                  <a:srgbClr val="0D0D0D"/>
                </a:solidFill>
                <a:effectLst/>
                <a:highlight>
                  <a:srgbClr val="FFFFFF"/>
                </a:highlight>
                <a:latin typeface="+mj-lt"/>
              </a:rPr>
              <a:t>Action</a:t>
            </a:r>
            <a:r>
              <a:rPr lang="en-US" sz="1300" b="0" i="0" dirty="0">
                <a:solidFill>
                  <a:srgbClr val="0D0D0D"/>
                </a:solidFill>
                <a:effectLst/>
                <a:highlight>
                  <a:srgbClr val="FFFFFF"/>
                </a:highlight>
                <a:latin typeface="+mj-lt"/>
              </a:rPr>
              <a:t>: Apply this prompt in </a:t>
            </a:r>
            <a:r>
              <a:rPr lang="en-US" sz="1300" b="0" i="0" dirty="0" err="1">
                <a:solidFill>
                  <a:srgbClr val="0D0D0D"/>
                </a:solidFill>
                <a:effectLst/>
                <a:highlight>
                  <a:srgbClr val="FFFFFF"/>
                </a:highlight>
                <a:latin typeface="+mj-lt"/>
              </a:rPr>
              <a:t>LangChain</a:t>
            </a:r>
            <a:r>
              <a:rPr lang="en-US" sz="1300" b="0" i="0" dirty="0">
                <a:solidFill>
                  <a:srgbClr val="0D0D0D"/>
                </a:solidFill>
                <a:effectLst/>
                <a:highlight>
                  <a:srgbClr val="FFFFFF"/>
                </a:highlight>
                <a:latin typeface="+mj-lt"/>
              </a:rPr>
              <a:t> and compare the response to that of the zero-shot prompt. Note any differences in precision or contextual understanding.</a:t>
            </a:r>
          </a:p>
          <a:p>
            <a:pPr marL="0" indent="0" algn="l">
              <a:buNone/>
            </a:pPr>
            <a:r>
              <a:rPr lang="en-US" sz="1300" b="1" i="0" dirty="0">
                <a:solidFill>
                  <a:srgbClr val="0D0D0D"/>
                </a:solidFill>
                <a:effectLst/>
                <a:highlight>
                  <a:srgbClr val="FFFFFF"/>
                </a:highlight>
                <a:latin typeface="+mj-lt"/>
              </a:rPr>
              <a:t>Part C: Few-Shot Prompting</a:t>
            </a:r>
          </a:p>
          <a:p>
            <a:pPr algn="l">
              <a:buFont typeface="+mj-lt"/>
              <a:buAutoNum type="arabicPeriod"/>
            </a:pPr>
            <a:r>
              <a:rPr lang="en-US" sz="1300" b="1" i="0" dirty="0">
                <a:solidFill>
                  <a:srgbClr val="0D0D0D"/>
                </a:solidFill>
                <a:effectLst/>
                <a:highlight>
                  <a:srgbClr val="FFFFFF"/>
                </a:highlight>
                <a:latin typeface="+mj-lt"/>
              </a:rPr>
              <a:t>Description</a:t>
            </a:r>
            <a:r>
              <a:rPr lang="en-US" sz="1300" b="0" i="0" dirty="0">
                <a:solidFill>
                  <a:srgbClr val="0D0D0D"/>
                </a:solidFill>
                <a:effectLst/>
                <a:highlight>
                  <a:srgbClr val="FFFFFF"/>
                </a:highlight>
                <a:latin typeface="+mj-lt"/>
              </a:rPr>
              <a:t>: In few-shot learning, provide the model with multiple examples to improve task comprehension.</a:t>
            </a:r>
          </a:p>
          <a:p>
            <a:pPr algn="l">
              <a:buFont typeface="+mj-lt"/>
              <a:buAutoNum type="arabicPeriod"/>
            </a:pPr>
            <a:r>
              <a:rPr lang="en-US" sz="1300" b="1" i="0" dirty="0">
                <a:solidFill>
                  <a:srgbClr val="0D0D0D"/>
                </a:solidFill>
                <a:effectLst/>
                <a:highlight>
                  <a:srgbClr val="FFFFFF"/>
                </a:highlight>
                <a:latin typeface="+mj-lt"/>
              </a:rPr>
              <a:t>Examples</a:t>
            </a:r>
            <a:r>
              <a:rPr lang="en-US" sz="1300" b="0" i="0" dirty="0">
                <a:solidFill>
                  <a:srgbClr val="0D0D0D"/>
                </a:solidFill>
                <a:effectLst/>
                <a:highlight>
                  <a:srgbClr val="FFFFFF"/>
                </a:highlight>
                <a:latin typeface="+mj-lt"/>
              </a:rPr>
              <a:t>:</a:t>
            </a:r>
          </a:p>
          <a:p>
            <a:pPr marL="742950" lvl="1" indent="-285750" algn="l">
              <a:buFont typeface="+mj-lt"/>
              <a:buAutoNum type="arabicPeriod"/>
            </a:pPr>
            <a:r>
              <a:rPr lang="en-US" sz="1300" b="0" i="0" dirty="0">
                <a:solidFill>
                  <a:srgbClr val="0D0D0D"/>
                </a:solidFill>
                <a:effectLst/>
                <a:highlight>
                  <a:srgbClr val="FFFFFF"/>
                </a:highlight>
                <a:latin typeface="+mj-lt"/>
              </a:rPr>
              <a:t>"If a customer asks how to track their order, explain that they can use the tracking number provided in their confirmation email or login to their account on the website to see shipping details."</a:t>
            </a:r>
          </a:p>
          <a:p>
            <a:pPr marL="742950" lvl="1" indent="-285750" algn="l">
              <a:buFont typeface="+mj-lt"/>
              <a:buAutoNum type="arabicPeriod"/>
            </a:pPr>
            <a:r>
              <a:rPr lang="en-US" sz="1300" b="0" i="0" dirty="0">
                <a:solidFill>
                  <a:srgbClr val="0D0D0D"/>
                </a:solidFill>
                <a:effectLst/>
                <a:highlight>
                  <a:srgbClr val="FFFFFF"/>
                </a:highlight>
                <a:latin typeface="+mj-lt"/>
              </a:rPr>
              <a:t>"To answer a question about return policies, explain that items can be returned within 30 days of purchase if they are in original condition and the receipt is provided."</a:t>
            </a:r>
          </a:p>
          <a:p>
            <a:pPr algn="l">
              <a:buFont typeface="+mj-lt"/>
              <a:buAutoNum type="arabicPeriod"/>
            </a:pPr>
            <a:r>
              <a:rPr lang="en-US" sz="1300" b="1" i="0" dirty="0">
                <a:solidFill>
                  <a:srgbClr val="0D0D0D"/>
                </a:solidFill>
                <a:effectLst/>
                <a:highlight>
                  <a:srgbClr val="FFFFFF"/>
                </a:highlight>
                <a:latin typeface="+mj-lt"/>
              </a:rPr>
              <a:t>Prompt</a:t>
            </a:r>
            <a:r>
              <a:rPr lang="en-US" sz="1300" b="0" i="0" dirty="0">
                <a:solidFill>
                  <a:srgbClr val="0D0D0D"/>
                </a:solidFill>
                <a:effectLst/>
                <a:highlight>
                  <a:srgbClr val="FFFFFF"/>
                </a:highlight>
                <a:latin typeface="+mj-lt"/>
              </a:rPr>
              <a:t>: With these examples, instruct the model to answer a query about what to do if a product received is different from what was ordered.</a:t>
            </a:r>
          </a:p>
          <a:p>
            <a:pPr algn="l">
              <a:buFont typeface="+mj-lt"/>
              <a:buAutoNum type="arabicPeriod"/>
            </a:pPr>
            <a:r>
              <a:rPr lang="en-US" sz="1300" b="1" i="0" dirty="0">
                <a:solidFill>
                  <a:srgbClr val="0D0D0D"/>
                </a:solidFill>
                <a:effectLst/>
                <a:highlight>
                  <a:srgbClr val="FFFFFF"/>
                </a:highlight>
                <a:latin typeface="+mj-lt"/>
              </a:rPr>
              <a:t>Action</a:t>
            </a:r>
            <a:r>
              <a:rPr lang="en-US" sz="1300" b="0" i="0" dirty="0">
                <a:solidFill>
                  <a:srgbClr val="0D0D0D"/>
                </a:solidFill>
                <a:effectLst/>
                <a:highlight>
                  <a:srgbClr val="FFFFFF"/>
                </a:highlight>
                <a:latin typeface="+mj-lt"/>
              </a:rPr>
              <a:t>: Implement this setup in </a:t>
            </a:r>
            <a:r>
              <a:rPr lang="en-US" sz="1300" b="0" i="0" dirty="0" err="1">
                <a:solidFill>
                  <a:srgbClr val="0D0D0D"/>
                </a:solidFill>
                <a:effectLst/>
                <a:highlight>
                  <a:srgbClr val="FFFFFF"/>
                </a:highlight>
                <a:latin typeface="+mj-lt"/>
              </a:rPr>
              <a:t>LangChain</a:t>
            </a:r>
            <a:r>
              <a:rPr lang="en-US" sz="1300" b="0" i="0" dirty="0">
                <a:solidFill>
                  <a:srgbClr val="0D0D0D"/>
                </a:solidFill>
                <a:effectLst/>
                <a:highlight>
                  <a:srgbClr val="FFFFFF"/>
                </a:highlight>
                <a:latin typeface="+mj-lt"/>
              </a:rPr>
              <a:t>. Analyze the response's clarity and accuracy and compare it to the outputs from one-shot and zero-shot prompts.</a:t>
            </a:r>
          </a:p>
          <a:p>
            <a:pPr algn="l"/>
            <a:endParaRPr lang="en-US" sz="1300" b="0" i="0" dirty="0">
              <a:solidFill>
                <a:srgbClr val="0D0D0D"/>
              </a:solidFill>
              <a:effectLst/>
              <a:highlight>
                <a:srgbClr val="FFFFFF"/>
              </a:highlight>
              <a:latin typeface="+mj-lt"/>
            </a:endParaRPr>
          </a:p>
          <a:p>
            <a:endParaRPr lang="en-US" sz="1300" dirty="0">
              <a:latin typeface="+mj-lt"/>
            </a:endParaRPr>
          </a:p>
        </p:txBody>
      </p:sp>
    </p:spTree>
    <p:extLst>
      <p:ext uri="{BB962C8B-B14F-4D97-AF65-F5344CB8AC3E}">
        <p14:creationId xmlns:p14="http://schemas.microsoft.com/office/powerpoint/2010/main" val="277528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D6ACE-536C-8B5A-4CA8-BAEC76DD862B}"/>
              </a:ext>
            </a:extLst>
          </p:cNvPr>
          <p:cNvSpPr>
            <a:spLocks noGrp="1"/>
          </p:cNvSpPr>
          <p:nvPr>
            <p:ph type="title"/>
          </p:nvPr>
        </p:nvSpPr>
        <p:spPr>
          <a:xfrm>
            <a:off x="1136397" y="502021"/>
            <a:ext cx="4959603" cy="1642969"/>
          </a:xfrm>
        </p:spPr>
        <p:txBody>
          <a:bodyPr anchor="b">
            <a:normAutofit/>
          </a:bodyPr>
          <a:lstStyle/>
          <a:p>
            <a:r>
              <a:rPr lang="en-US" sz="4000" b="1" i="0">
                <a:effectLst/>
                <a:highlight>
                  <a:srgbClr val="FFFFFF"/>
                </a:highlight>
              </a:rPr>
              <a:t>Introduction to Large Language Models</a:t>
            </a:r>
            <a:endParaRPr lang="en-US" sz="4000" dirty="0"/>
          </a:p>
        </p:txBody>
      </p:sp>
      <p:sp>
        <p:nvSpPr>
          <p:cNvPr id="3" name="Content Placeholder 2">
            <a:extLst>
              <a:ext uri="{FF2B5EF4-FFF2-40B4-BE49-F238E27FC236}">
                <a16:creationId xmlns:a16="http://schemas.microsoft.com/office/drawing/2014/main" id="{11E38725-8D47-7D18-BDEA-DFDD794CBA58}"/>
              </a:ext>
            </a:extLst>
          </p:cNvPr>
          <p:cNvSpPr>
            <a:spLocks noGrp="1"/>
          </p:cNvSpPr>
          <p:nvPr>
            <p:ph idx="1"/>
          </p:nvPr>
        </p:nvSpPr>
        <p:spPr>
          <a:xfrm>
            <a:off x="1136397" y="2418408"/>
            <a:ext cx="4959603" cy="3522569"/>
          </a:xfrm>
        </p:spPr>
        <p:txBody>
          <a:bodyPr anchor="t">
            <a:normAutofit/>
          </a:bodyPr>
          <a:lstStyle/>
          <a:p>
            <a:pPr marL="0" indent="0">
              <a:buNone/>
            </a:pPr>
            <a:r>
              <a:rPr lang="en-US" sz="2000" b="1" i="0">
                <a:effectLst/>
                <a:highlight>
                  <a:srgbClr val="FFFFFF"/>
                </a:highlight>
              </a:rPr>
              <a:t>What are Large Language Models?</a:t>
            </a:r>
          </a:p>
          <a:p>
            <a:pPr marL="0" indent="0">
              <a:buNone/>
            </a:pPr>
            <a:r>
              <a:rPr lang="en-US" sz="2000">
                <a:highlight>
                  <a:srgbClr val="FFFFFF"/>
                </a:highlight>
              </a:rPr>
              <a:t>LLMs are machine learning models that can comprehend and generate human language text. </a:t>
            </a:r>
            <a:endParaRPr lang="en-US" sz="2000" dirty="0">
              <a:highlight>
                <a:srgbClr val="FFFFFF"/>
              </a:highlight>
            </a:endParaRPr>
          </a:p>
        </p:txBody>
      </p:sp>
      <p:pic>
        <p:nvPicPr>
          <p:cNvPr id="7" name="Picture 6">
            <a:extLst>
              <a:ext uri="{FF2B5EF4-FFF2-40B4-BE49-F238E27FC236}">
                <a16:creationId xmlns:a16="http://schemas.microsoft.com/office/drawing/2014/main" id="{68B15A7D-31D8-58B6-205F-1DDDD9927DFF}"/>
              </a:ext>
            </a:extLst>
          </p:cNvPr>
          <p:cNvPicPr>
            <a:picLocks noChangeAspect="1"/>
          </p:cNvPicPr>
          <p:nvPr/>
        </p:nvPicPr>
        <p:blipFill rotWithShape="1">
          <a:blip r:embed="rId2"/>
          <a:srcRect l="351" t="-688" r="10736" b="1"/>
          <a:stretch/>
        </p:blipFill>
        <p:spPr>
          <a:xfrm>
            <a:off x="7017488" y="731394"/>
            <a:ext cx="4695977" cy="4981454"/>
          </a:xfrm>
          <a:prstGeom prst="rect">
            <a:avLst/>
          </a:prstGeom>
          <a:ln>
            <a:noFill/>
          </a:ln>
          <a:effectLst>
            <a:outerShdw blurRad="292100" dist="139700" dir="2700000" algn="tl" rotWithShape="0">
              <a:srgbClr val="333333">
                <a:alpha val="65000"/>
              </a:srgbClr>
            </a:outerShdw>
          </a:effectLst>
        </p:spPr>
      </p:pic>
      <p:sp>
        <p:nvSpPr>
          <p:cNvPr id="30" name="Rectangle 2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90FE94-3215-B39C-FA7E-DB77DAC02615}"/>
              </a:ext>
            </a:extLst>
          </p:cNvPr>
          <p:cNvPicPr>
            <a:picLocks noChangeAspect="1"/>
          </p:cNvPicPr>
          <p:nvPr/>
        </p:nvPicPr>
        <p:blipFill>
          <a:blip r:embed="rId3"/>
          <a:stretch>
            <a:fillRect/>
          </a:stretch>
        </p:blipFill>
        <p:spPr>
          <a:xfrm>
            <a:off x="880764" y="3983909"/>
            <a:ext cx="5807044" cy="200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963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63488C3-2CD6-2F2B-50EF-4154A2B4BF3F}"/>
              </a:ext>
            </a:extLst>
          </p:cNvPr>
          <p:cNvPicPr>
            <a:picLocks noChangeAspect="1"/>
          </p:cNvPicPr>
          <p:nvPr/>
        </p:nvPicPr>
        <p:blipFill>
          <a:blip r:embed="rId2"/>
          <a:stretch>
            <a:fillRect/>
          </a:stretch>
        </p:blipFill>
        <p:spPr>
          <a:xfrm>
            <a:off x="741405" y="457200"/>
            <a:ext cx="10709190" cy="5943600"/>
          </a:xfrm>
          <a:prstGeom prst="rect">
            <a:avLst/>
          </a:prstGeom>
        </p:spPr>
      </p:pic>
    </p:spTree>
    <p:extLst>
      <p:ext uri="{BB962C8B-B14F-4D97-AF65-F5344CB8AC3E}">
        <p14:creationId xmlns:p14="http://schemas.microsoft.com/office/powerpoint/2010/main" val="17661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4243D-822B-5B53-C41B-68F96436124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mn-lt"/>
                <a:ea typeface="+mn-ea"/>
                <a:cs typeface="+mn-cs"/>
              </a:rPr>
              <a:t>Overview: NLP Objectives</a:t>
            </a:r>
          </a:p>
        </p:txBody>
      </p:sp>
      <p:sp>
        <p:nvSpPr>
          <p:cNvPr id="3" name="Content Placeholder 2">
            <a:extLst>
              <a:ext uri="{FF2B5EF4-FFF2-40B4-BE49-F238E27FC236}">
                <a16:creationId xmlns:a16="http://schemas.microsoft.com/office/drawing/2014/main" id="{8FFB32E2-D3EE-CBF2-51A2-05F9BC8F6E15}"/>
              </a:ext>
            </a:extLst>
          </p:cNvPr>
          <p:cNvSpPr>
            <a:spLocks noGrp="1"/>
          </p:cNvSpPr>
          <p:nvPr>
            <p:ph idx="1"/>
          </p:nvPr>
        </p:nvSpPr>
        <p:spPr>
          <a:xfrm>
            <a:off x="4367695" y="649481"/>
            <a:ext cx="6997911" cy="4347822"/>
          </a:xfrm>
        </p:spPr>
        <p:txBody>
          <a:bodyPr anchor="ctr">
            <a:normAutofit/>
          </a:bodyPr>
          <a:lstStyle/>
          <a:p>
            <a:pPr marL="0" indent="0">
              <a:buNone/>
            </a:pPr>
            <a:r>
              <a:rPr lang="en-US" sz="2000" b="1" dirty="0"/>
              <a:t>Language Generation</a:t>
            </a:r>
          </a:p>
          <a:p>
            <a:r>
              <a:rPr lang="en-US" sz="1800" dirty="0"/>
              <a:t>  Creating human-like responses or generating coherent text.</a:t>
            </a:r>
          </a:p>
          <a:p>
            <a:r>
              <a:rPr lang="en-US" sz="1800" dirty="0"/>
              <a:t>  Applications in chatbots, virtual assistants, and content creation.</a:t>
            </a:r>
          </a:p>
          <a:p>
            <a:pPr marL="0" indent="0">
              <a:buNone/>
            </a:pPr>
            <a:endParaRPr lang="en-US" sz="1800" dirty="0"/>
          </a:p>
          <a:p>
            <a:pPr marL="0" indent="0">
              <a:buNone/>
            </a:pPr>
            <a:r>
              <a:rPr lang="en-US" sz="2000" b="1" dirty="0"/>
              <a:t>Language Translation</a:t>
            </a:r>
          </a:p>
          <a:p>
            <a:r>
              <a:rPr lang="en-US" sz="1800" dirty="0"/>
              <a:t>  Translating text from one language to another.</a:t>
            </a:r>
          </a:p>
          <a:p>
            <a:r>
              <a:rPr lang="en-US" sz="1800" dirty="0"/>
              <a:t>  Facilitating global communication and breaking language barriers.</a:t>
            </a:r>
          </a:p>
          <a:p>
            <a:pPr marL="0" indent="0">
              <a:buNone/>
            </a:pPr>
            <a:endParaRPr lang="en-US" sz="1800" dirty="0"/>
          </a:p>
          <a:p>
            <a:pPr marL="0" indent="0">
              <a:buNone/>
            </a:pPr>
            <a:r>
              <a:rPr lang="en-US" sz="2000" b="1" dirty="0"/>
              <a:t>Sentiment Analysis</a:t>
            </a:r>
          </a:p>
          <a:p>
            <a:r>
              <a:rPr lang="en-US" sz="1800" dirty="0"/>
              <a:t>  Analyzing opinions and emotions expressed in text.</a:t>
            </a:r>
          </a:p>
          <a:p>
            <a:r>
              <a:rPr lang="en-US" sz="1800" dirty="0"/>
              <a:t>  Valuable for businesses to gauge customer feedback.</a:t>
            </a:r>
          </a:p>
        </p:txBody>
      </p:sp>
      <p:pic>
        <p:nvPicPr>
          <p:cNvPr id="6" name="Picture 5">
            <a:extLst>
              <a:ext uri="{FF2B5EF4-FFF2-40B4-BE49-F238E27FC236}">
                <a16:creationId xmlns:a16="http://schemas.microsoft.com/office/drawing/2014/main" id="{303B6E49-341A-0992-B13A-E9DE5DA4E0C5}"/>
              </a:ext>
            </a:extLst>
          </p:cNvPr>
          <p:cNvPicPr>
            <a:picLocks noChangeAspect="1"/>
          </p:cNvPicPr>
          <p:nvPr/>
        </p:nvPicPr>
        <p:blipFill rotWithShape="1">
          <a:blip r:embed="rId2"/>
          <a:srcRect t="16028"/>
          <a:stretch/>
        </p:blipFill>
        <p:spPr>
          <a:xfrm>
            <a:off x="4905054" y="4896970"/>
            <a:ext cx="4924425" cy="1927586"/>
          </a:xfrm>
          <a:prstGeom prst="rect">
            <a:avLst/>
          </a:prstGeom>
        </p:spPr>
      </p:pic>
    </p:spTree>
    <p:extLst>
      <p:ext uri="{BB962C8B-B14F-4D97-AF65-F5344CB8AC3E}">
        <p14:creationId xmlns:p14="http://schemas.microsoft.com/office/powerpoint/2010/main" val="180359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309F08B9-4ED5-C717-9661-40F242D43BF4}"/>
              </a:ext>
            </a:extLst>
          </p:cNvPr>
          <p:cNvPicPr>
            <a:picLocks noChangeAspect="1"/>
          </p:cNvPicPr>
          <p:nvPr/>
        </p:nvPicPr>
        <p:blipFill rotWithShape="1">
          <a:blip r:embed="rId2"/>
          <a:srcRect l="40323" r="511"/>
          <a:stretch/>
        </p:blipFill>
        <p:spPr>
          <a:xfrm>
            <a:off x="-1" y="-2"/>
            <a:ext cx="5410198" cy="6858002"/>
          </a:xfrm>
          <a:prstGeom prst="rect">
            <a:avLst/>
          </a:prstGeom>
        </p:spPr>
      </p:pic>
      <p:sp useBgFill="1">
        <p:nvSpPr>
          <p:cNvPr id="25" name="Rectangle 2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D0FFB-B459-9BF4-23E9-D86A130CBAD9}"/>
              </a:ext>
            </a:extLst>
          </p:cNvPr>
          <p:cNvSpPr>
            <a:spLocks noGrp="1"/>
          </p:cNvSpPr>
          <p:nvPr>
            <p:ph type="title"/>
          </p:nvPr>
        </p:nvSpPr>
        <p:spPr>
          <a:xfrm>
            <a:off x="6115317" y="405685"/>
            <a:ext cx="5464968" cy="1559301"/>
          </a:xfrm>
        </p:spPr>
        <p:txBody>
          <a:bodyPr>
            <a:normAutofit/>
          </a:bodyPr>
          <a:lstStyle/>
          <a:p>
            <a:r>
              <a:rPr lang="en-US" sz="4000"/>
              <a:t>what LLM posses that NLP doesn't have?</a:t>
            </a:r>
          </a:p>
        </p:txBody>
      </p:sp>
      <p:sp>
        <p:nvSpPr>
          <p:cNvPr id="3" name="Content Placeholder 2">
            <a:extLst>
              <a:ext uri="{FF2B5EF4-FFF2-40B4-BE49-F238E27FC236}">
                <a16:creationId xmlns:a16="http://schemas.microsoft.com/office/drawing/2014/main" id="{A8DF569F-4B2A-54A2-E351-F554FB63727E}"/>
              </a:ext>
            </a:extLst>
          </p:cNvPr>
          <p:cNvSpPr>
            <a:spLocks noGrp="1"/>
          </p:cNvSpPr>
          <p:nvPr>
            <p:ph idx="1"/>
          </p:nvPr>
        </p:nvSpPr>
        <p:spPr>
          <a:xfrm>
            <a:off x="6115317" y="2743200"/>
            <a:ext cx="5247340" cy="3496878"/>
          </a:xfrm>
        </p:spPr>
        <p:txBody>
          <a:bodyPr anchor="ctr">
            <a:normAutofit/>
          </a:bodyPr>
          <a:lstStyle/>
          <a:p>
            <a:r>
              <a:rPr lang="en-US" sz="2000" dirty="0"/>
              <a:t>Vast Knowledge Base</a:t>
            </a:r>
          </a:p>
          <a:p>
            <a:r>
              <a:rPr lang="en-US" sz="2000" dirty="0"/>
              <a:t>Capacity to Generalize</a:t>
            </a:r>
          </a:p>
          <a:p>
            <a:r>
              <a:rPr lang="en-US" sz="2000" dirty="0"/>
              <a:t>Depth of Learning</a:t>
            </a:r>
          </a:p>
          <a:p>
            <a:r>
              <a:rPr lang="en-US" sz="2000" dirty="0"/>
              <a:t>Prompt-Based Interaction</a:t>
            </a:r>
          </a:p>
        </p:txBody>
      </p:sp>
    </p:spTree>
    <p:extLst>
      <p:ext uri="{BB962C8B-B14F-4D97-AF65-F5344CB8AC3E}">
        <p14:creationId xmlns:p14="http://schemas.microsoft.com/office/powerpoint/2010/main" val="16649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D66E8F0-C7D2-3DCB-1FD0-52291412CE3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Paper that introduced Transformer:</a:t>
            </a:r>
          </a:p>
        </p:txBody>
      </p:sp>
      <p:pic>
        <p:nvPicPr>
          <p:cNvPr id="5" name="Picture 4" descr="A close-up of a document&#10;&#10;Description automatically generated">
            <a:extLst>
              <a:ext uri="{FF2B5EF4-FFF2-40B4-BE49-F238E27FC236}">
                <a16:creationId xmlns:a16="http://schemas.microsoft.com/office/drawing/2014/main" id="{C201DBC2-FFC0-4816-EDB4-F4303F5B30B1}"/>
              </a:ext>
            </a:extLst>
          </p:cNvPr>
          <p:cNvPicPr>
            <a:picLocks noChangeAspect="1"/>
          </p:cNvPicPr>
          <p:nvPr/>
        </p:nvPicPr>
        <p:blipFill>
          <a:blip r:embed="rId2"/>
          <a:stretch>
            <a:fillRect/>
          </a:stretch>
        </p:blipFill>
        <p:spPr>
          <a:xfrm>
            <a:off x="4838661" y="725665"/>
            <a:ext cx="7225748" cy="5039959"/>
          </a:xfrm>
          <a:prstGeom prst="rect">
            <a:avLst/>
          </a:prstGeom>
        </p:spPr>
      </p:pic>
      <p:sp>
        <p:nvSpPr>
          <p:cNvPr id="11" name="TextBox 10">
            <a:extLst>
              <a:ext uri="{FF2B5EF4-FFF2-40B4-BE49-F238E27FC236}">
                <a16:creationId xmlns:a16="http://schemas.microsoft.com/office/drawing/2014/main" id="{60A94C49-EF18-7D86-A95D-174255855CB7}"/>
              </a:ext>
            </a:extLst>
          </p:cNvPr>
          <p:cNvSpPr txBox="1"/>
          <p:nvPr/>
        </p:nvSpPr>
        <p:spPr>
          <a:xfrm>
            <a:off x="5966637" y="6012578"/>
            <a:ext cx="6097772" cy="369332"/>
          </a:xfrm>
          <a:prstGeom prst="rect">
            <a:avLst/>
          </a:prstGeom>
          <a:noFill/>
        </p:spPr>
        <p:txBody>
          <a:bodyPr wrap="square">
            <a:spAutoFit/>
          </a:bodyPr>
          <a:lstStyle/>
          <a:p>
            <a:r>
              <a:rPr lang="en-US" dirty="0"/>
              <a:t>https://arxiv.org/pdf/1706.03762.pdf</a:t>
            </a:r>
          </a:p>
        </p:txBody>
      </p:sp>
    </p:spTree>
    <p:extLst>
      <p:ext uri="{BB962C8B-B14F-4D97-AF65-F5344CB8AC3E}">
        <p14:creationId xmlns:p14="http://schemas.microsoft.com/office/powerpoint/2010/main" val="24184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767B-A27C-D711-8FCF-8463BB639CDC}"/>
              </a:ext>
            </a:extLst>
          </p:cNvPr>
          <p:cNvSpPr>
            <a:spLocks noGrp="1"/>
          </p:cNvSpPr>
          <p:nvPr>
            <p:ph type="title"/>
          </p:nvPr>
        </p:nvSpPr>
        <p:spPr>
          <a:xfrm>
            <a:off x="838200" y="557188"/>
            <a:ext cx="10515600" cy="1133499"/>
          </a:xfrm>
        </p:spPr>
        <p:txBody>
          <a:bodyPr>
            <a:normAutofit/>
          </a:bodyPr>
          <a:lstStyle/>
          <a:p>
            <a:pPr algn="ctr"/>
            <a:r>
              <a:rPr lang="en-US" sz="5200"/>
              <a:t>History</a:t>
            </a:r>
          </a:p>
        </p:txBody>
      </p:sp>
      <p:graphicFrame>
        <p:nvGraphicFramePr>
          <p:cNvPr id="5" name="Content Placeholder 2">
            <a:extLst>
              <a:ext uri="{FF2B5EF4-FFF2-40B4-BE49-F238E27FC236}">
                <a16:creationId xmlns:a16="http://schemas.microsoft.com/office/drawing/2014/main" id="{940D4806-A234-6823-68DE-22476BF8FCBB}"/>
              </a:ext>
            </a:extLst>
          </p:cNvPr>
          <p:cNvGraphicFramePr>
            <a:graphicFrameLocks noGrp="1"/>
          </p:cNvGraphicFramePr>
          <p:nvPr>
            <p:ph idx="1"/>
            <p:extLst>
              <p:ext uri="{D42A27DB-BD31-4B8C-83A1-F6EECF244321}">
                <p14:modId xmlns:p14="http://schemas.microsoft.com/office/powerpoint/2010/main" val="263473479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5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22293-716D-B188-540C-BB8654857E01}"/>
              </a:ext>
            </a:extLst>
          </p:cNvPr>
          <p:cNvSpPr>
            <a:spLocks noGrp="1"/>
          </p:cNvSpPr>
          <p:nvPr>
            <p:ph type="title"/>
          </p:nvPr>
        </p:nvSpPr>
        <p:spPr>
          <a:xfrm>
            <a:off x="838199" y="557189"/>
            <a:ext cx="3755065" cy="5567891"/>
          </a:xfrm>
        </p:spPr>
        <p:txBody>
          <a:bodyPr>
            <a:normAutofit/>
          </a:bodyPr>
          <a:lstStyle/>
          <a:p>
            <a:r>
              <a:rPr lang="en-US" dirty="0"/>
              <a:t>What can transformer achieve ?</a:t>
            </a:r>
          </a:p>
        </p:txBody>
      </p:sp>
      <p:graphicFrame>
        <p:nvGraphicFramePr>
          <p:cNvPr id="5" name="Content Placeholder 2">
            <a:extLst>
              <a:ext uri="{FF2B5EF4-FFF2-40B4-BE49-F238E27FC236}">
                <a16:creationId xmlns:a16="http://schemas.microsoft.com/office/drawing/2014/main" id="{58E1D6DB-BDCA-50D1-9254-FC35F6318359}"/>
              </a:ext>
            </a:extLst>
          </p:cNvPr>
          <p:cNvGraphicFramePr>
            <a:graphicFrameLocks noGrp="1"/>
          </p:cNvGraphicFramePr>
          <p:nvPr>
            <p:ph idx="1"/>
            <p:extLst>
              <p:ext uri="{D42A27DB-BD31-4B8C-83A1-F6EECF244321}">
                <p14:modId xmlns:p14="http://schemas.microsoft.com/office/powerpoint/2010/main" val="6741319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45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2218</TotalTime>
  <Words>930</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sohne</vt:lpstr>
      <vt:lpstr>Söhne</vt:lpstr>
      <vt:lpstr>source-serif-pro</vt:lpstr>
      <vt:lpstr>Office Theme</vt:lpstr>
      <vt:lpstr>Week-3</vt:lpstr>
      <vt:lpstr>Agenda </vt:lpstr>
      <vt:lpstr>Introduction to Large Language Models</vt:lpstr>
      <vt:lpstr>PowerPoint Presentation</vt:lpstr>
      <vt:lpstr>Overview: NLP Objectives</vt:lpstr>
      <vt:lpstr>what LLM posses that NLP doesn't have?</vt:lpstr>
      <vt:lpstr>Paper that introduced Transformer:</vt:lpstr>
      <vt:lpstr>History</vt:lpstr>
      <vt:lpstr>What can transformer achieve ?</vt:lpstr>
      <vt:lpstr>PowerPoint Presentation</vt:lpstr>
      <vt:lpstr>LLM Lingo</vt:lpstr>
      <vt:lpstr>Training LLMs</vt:lpstr>
      <vt:lpstr>Training LLMs</vt:lpstr>
      <vt:lpstr>Training LLMs</vt:lpstr>
      <vt:lpstr>Why do we still need RLHF?</vt:lpstr>
      <vt:lpstr>Training LLMs</vt:lpstr>
      <vt:lpstr>Training LLMs</vt:lpstr>
      <vt:lpstr>Capabilities of LLMs</vt:lpstr>
      <vt:lpstr>Applications</vt:lpstr>
      <vt:lpstr>LLM Python Library</vt:lpstr>
      <vt:lpstr>Commercial and Open-Source LLMs</vt:lpstr>
      <vt:lpstr>Tools by Leading Tech Companies</vt:lpstr>
      <vt:lpstr>Tools by Leading Tech Companies</vt:lpstr>
      <vt:lpstr>PowerPoint Presentation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Week-3</dc:title>
  <dc:creator>Sweatha Palani</dc:creator>
  <cp:lastModifiedBy>Sweatha Palani</cp:lastModifiedBy>
  <cp:revision>12</cp:revision>
  <dcterms:created xsi:type="dcterms:W3CDTF">2024-04-24T18:02:20Z</dcterms:created>
  <dcterms:modified xsi:type="dcterms:W3CDTF">2024-04-27T04:30:22Z</dcterms:modified>
</cp:coreProperties>
</file>