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26E9-5DA2-1C48-3DBD-C83053AE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0B47-9BD9-4D7B-CBEE-EA9F3EA7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5E43-FAB4-D8BC-3254-5265ECF2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DFB6-D10C-7FA7-4E3D-234C579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F82D-9A28-1709-90B1-64B4EE68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7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5606-7AA1-441C-AD55-CC918A8A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37FE7-F1FC-ECBC-8B21-F7FB674D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5FDC-5F34-69FC-ADFA-5612F072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63D8-40CC-E3D0-5C33-69CD1BFD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9B6E-3C76-CE60-4479-6DB002B3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EAC34-BC13-6537-CE96-AE587A9E6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DE824-EC2F-4879-AF97-81C4F7B8D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C9BA-C3FB-7988-2EBB-A655099D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871-DD6D-01BD-292F-E7C35EFC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C984-812E-2EC3-EB91-0D16EB9C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4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3F08-2829-E6B3-A415-47107E28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5AC0-A662-2AE4-9607-3EEFC5CA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3453-0C24-876A-FF8E-EBCB080E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4B88-7331-7E1B-84B7-4430B62C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0064-4A9C-1266-10DC-2F6B30F5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9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8728-BB96-A512-CF2C-F07DFB90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10DA-A2F1-7185-9CFF-432EBA4A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67F17-9894-BFEA-4351-50370F35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61E7-9AE2-F4D6-4DA6-A3BD160D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C374-79C0-D77B-034B-F270F446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F67-95F2-C3EC-85D2-65335991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5E22-E371-0808-E0D7-6ADD4673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45CA-0BCC-DD1A-C7A2-73FBC21E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4FE9-D3AE-CD33-CFED-A157C15C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F3A1B-A4E2-2AFF-B59A-C721A79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F9D7-EED9-6E60-C11D-06EAE67F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9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EA51-B977-9232-3BC2-B043C1B8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E4ED-3428-F9C3-A685-4F2B23F2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9570-C4CB-B5CF-DD6B-AA030A41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255F2-2135-D589-4740-4B6C38DF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41083-8F3A-8134-F92A-9C562610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5D600-3329-7750-461B-6588B43D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8E2FC-20E0-1AE7-A166-600F3120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A2BB9-0CA3-D5FE-69DC-0A61A3DE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E5F-B37F-82BE-8EAD-0598CA5E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4B9D8-908B-5F0E-A552-EC7D19DE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03221-8807-CB9A-1E12-2063AAF8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B5192-23E6-4EFC-CD44-AC55FC08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8FE9D-B073-E0E9-34E6-D58385A7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B66AA-4A97-D8BB-6831-BD2AA88F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2C28C-20DF-1717-951E-6DF9369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AD38-540D-A225-61B1-40B2B686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F59D-B507-BF61-DE38-5E3FCE6C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746E-77DF-56D3-8E3C-4D7DB51AA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4100-94CA-2195-EA7A-C3BEB72A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2E01-3E1D-BC64-9A84-E903054F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3D1E-118C-DE5E-69F5-BF3B916F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3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06C6-A075-2E84-C608-CD4B7826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241FF-EB03-EF6C-9A0A-65731BC4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EE2D-B3D0-03A1-4B9C-B4CA12B4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BB74-1D9F-71B7-AF6D-08E7A16F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1AE94-72A9-0D6A-A7D3-28483F4F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30413-7967-AF8C-4AC2-9599F9D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4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3AB28-1563-DDD3-DC82-49F7BA0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9B64-D8D2-D2A1-E667-0B4DF5C2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8E39-5FD2-1825-AA42-2015FD2D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8F94A-EA27-428C-82D6-1CD7BBBB2BD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9C56-FC43-4792-5E70-B604A3CDB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D755-24C6-0060-C6E8-971132C0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1E8E2-2DDC-4B48-9128-3D250550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BE0B-1EC4-7BFE-8C8E-94157908D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F49EC-8424-0242-1D9A-18266DE96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SWEATHA S</a:t>
            </a:r>
          </a:p>
          <a:p>
            <a:r>
              <a:rPr lang="en-IN" dirty="0"/>
              <a:t>4398</a:t>
            </a:r>
          </a:p>
          <a:p>
            <a:r>
              <a:rPr lang="en-IN" dirty="0"/>
              <a:t>2/4/2024</a:t>
            </a:r>
          </a:p>
        </p:txBody>
      </p:sp>
    </p:spTree>
    <p:extLst>
      <p:ext uri="{BB962C8B-B14F-4D97-AF65-F5344CB8AC3E}">
        <p14:creationId xmlns:p14="http://schemas.microsoft.com/office/powerpoint/2010/main" val="71142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9DA-3583-6978-51E5-89644358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Q9 - 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A05738-FB50-545F-0414-D43F61C8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8B77E-4EC7-0F66-AD1D-713E58C6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8" y="1461009"/>
            <a:ext cx="11462484" cy="50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5D37-7CC2-90E5-3E58-25EF4409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Q9 – DASHBOARD for specific region and rush job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028662-0255-778F-7128-D13062C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13656-6E53-873A-125F-1B4AE373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5" y="1437437"/>
            <a:ext cx="11539749" cy="51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2AA6-3413-F611-28E2-E7069EEF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43"/>
            <a:ext cx="10515600" cy="1570945"/>
          </a:xfrm>
        </p:spPr>
        <p:txBody>
          <a:bodyPr>
            <a:normAutofit/>
          </a:bodyPr>
          <a:lstStyle/>
          <a:p>
            <a:r>
              <a:rPr lang="en-IN" sz="2800" dirty="0"/>
              <a:t>Q9 – DASHBOARD for specific timeline and a specified region and non rush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D589A-E2D9-C37B-392A-3946E433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93" y="1360060"/>
            <a:ext cx="11726413" cy="5247569"/>
          </a:xfrm>
        </p:spPr>
      </p:pic>
    </p:spTree>
    <p:extLst>
      <p:ext uri="{BB962C8B-B14F-4D97-AF65-F5344CB8AC3E}">
        <p14:creationId xmlns:p14="http://schemas.microsoft.com/office/powerpoint/2010/main" val="253930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7A5-E539-EA37-D910-7E08E68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303213"/>
            <a:ext cx="10515600" cy="1325563"/>
          </a:xfrm>
        </p:spPr>
        <p:txBody>
          <a:bodyPr/>
          <a:lstStyle/>
          <a:p>
            <a:r>
              <a:rPr lang="en-IN" dirty="0"/>
              <a:t>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ED173-47BA-628B-805B-69621B7C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765" y="1690688"/>
            <a:ext cx="3410125" cy="37339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A3574-1F5D-5493-8295-A780FF866AFD}"/>
              </a:ext>
            </a:extLst>
          </p:cNvPr>
          <p:cNvSpPr txBox="1"/>
          <p:nvPr/>
        </p:nvSpPr>
        <p:spPr>
          <a:xfrm>
            <a:off x="936171" y="2057400"/>
            <a:ext cx="5976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average lead time between the request date and completion date for all work orders is </a:t>
            </a:r>
            <a:r>
              <a:rPr lang="en-IN" sz="2400" u="sng" dirty="0"/>
              <a:t>28.214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It is calculated using the AVERAGE() function in excel after calculating the difference in days between request date and completion date using DAYS() function.</a:t>
            </a:r>
          </a:p>
        </p:txBody>
      </p:sp>
    </p:spTree>
    <p:extLst>
      <p:ext uri="{BB962C8B-B14F-4D97-AF65-F5344CB8AC3E}">
        <p14:creationId xmlns:p14="http://schemas.microsoft.com/office/powerpoint/2010/main" val="22463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996F-B026-ABB5-0215-AAC86508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1624-28A9-A677-AEEF-BFC415D9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r>
              <a:rPr lang="en-IN" dirty="0"/>
              <a:t>It is evident from the pivot table and bar chart that </a:t>
            </a:r>
            <a:r>
              <a:rPr lang="en-IN" u="sng" dirty="0"/>
              <a:t>Northwest district</a:t>
            </a:r>
            <a:r>
              <a:rPr lang="en-IN" dirty="0"/>
              <a:t> has the highest number of rush jobs. </a:t>
            </a:r>
          </a:p>
          <a:p>
            <a:r>
              <a:rPr lang="en-IN" dirty="0"/>
              <a:t>Rush is used as a filter here and work orders is counted in each district.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CCB38-20DF-9B52-88BE-4FBEE4B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1" y="3202011"/>
            <a:ext cx="6578938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363A-8CC5-FB7E-4ABA-6D27D14D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FEA5-94AA-691A-9E26-BF95B13F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average labour hours differs by 0.205 between rush jobs and non rush jobs (</a:t>
            </a:r>
            <a:r>
              <a:rPr lang="en-IN" dirty="0" err="1"/>
              <a:t>i.e</a:t>
            </a:r>
            <a:r>
              <a:rPr lang="en-IN" dirty="0"/>
              <a:t>) Non rush jobs have an average of 0.792 labour hours while rush jobs have 0.587.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7BD74-E9EB-C647-25FD-CC18855D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25" y="3528877"/>
            <a:ext cx="6807550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68BC-4AA9-8D5F-B4CF-C601279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532D-E453-6457-519A-176DFE31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distribution of payment types across different services is shown in the bar graph. It is evident that account mode of payment and Assess service is mostly preferred.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97D79-50AA-A5C7-8DB8-7F939E20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76" y="3438368"/>
            <a:ext cx="10198624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31E5-8B71-1A6E-C6B6-4D773BB3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8C5C-3CB7-43DC-2BCC-E1E26E40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r>
              <a:rPr lang="en-IN" dirty="0"/>
              <a:t>The distribution of payment types over time is shown in the line chart.</a:t>
            </a:r>
          </a:p>
          <a:p>
            <a:r>
              <a:rPr lang="en-IN" dirty="0"/>
              <a:t>As we move from 2020 to 2021, C.O.D mode of payment is mostly preferred. In 2020, there is no much usage of warranty and credit modes.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2AB53-7F21-D249-1EB5-FDE72ADB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0" y="3559024"/>
            <a:ext cx="11513142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4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3523-1575-77E4-5511-CE1A676D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F40B-5519-8C84-BD85-4B3D8951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relationship between number of technicians required and cost of parts is shown in a scatter plot. There is a negative correlation of 0.702.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50ECB-304B-DC10-CDE7-1A84DFDF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8" y="3299125"/>
            <a:ext cx="6902805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3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EA72-6F45-F673-DE80-6E410959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IN" dirty="0"/>
              <a:t>Q7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FFD23-7043-E32C-2F66-049B0F1D7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424" y="2318932"/>
            <a:ext cx="4864350" cy="25591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8E953-B5EF-0631-9B59-CB24B447E02B}"/>
              </a:ext>
            </a:extLst>
          </p:cNvPr>
          <p:cNvSpPr txBox="1"/>
          <p:nvPr/>
        </p:nvSpPr>
        <p:spPr>
          <a:xfrm>
            <a:off x="914400" y="1393371"/>
            <a:ext cx="10635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most common type of service requested in each district is:</a:t>
            </a:r>
          </a:p>
          <a:p>
            <a:r>
              <a:rPr lang="en-IN" sz="2400" dirty="0"/>
              <a:t>Central – Replace</a:t>
            </a:r>
          </a:p>
          <a:p>
            <a:r>
              <a:rPr lang="en-IN" sz="2400" dirty="0"/>
              <a:t>East       - assess</a:t>
            </a:r>
          </a:p>
          <a:p>
            <a:r>
              <a:rPr lang="en-IN" sz="2400" dirty="0"/>
              <a:t>North    - assess</a:t>
            </a:r>
          </a:p>
          <a:p>
            <a:r>
              <a:rPr lang="en-IN" sz="2400" dirty="0"/>
              <a:t>Northeast-assess</a:t>
            </a:r>
          </a:p>
          <a:p>
            <a:r>
              <a:rPr lang="en-IN" sz="2400" dirty="0"/>
              <a:t>Northwest-assess</a:t>
            </a:r>
          </a:p>
          <a:p>
            <a:r>
              <a:rPr lang="en-IN" sz="2400" dirty="0"/>
              <a:t>South          - assess</a:t>
            </a:r>
          </a:p>
          <a:p>
            <a:r>
              <a:rPr lang="en-IN" sz="2400" dirty="0"/>
              <a:t>Southeast-assess</a:t>
            </a:r>
          </a:p>
          <a:p>
            <a:r>
              <a:rPr lang="en-IN" sz="2400" dirty="0"/>
              <a:t>Southwest-assess and replace</a:t>
            </a:r>
          </a:p>
          <a:p>
            <a:r>
              <a:rPr lang="en-IN" sz="2400" dirty="0"/>
              <a:t>West            - assess</a:t>
            </a:r>
          </a:p>
        </p:txBody>
      </p:sp>
    </p:spTree>
    <p:extLst>
      <p:ext uri="{BB962C8B-B14F-4D97-AF65-F5344CB8AC3E}">
        <p14:creationId xmlns:p14="http://schemas.microsoft.com/office/powerpoint/2010/main" val="355461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21D7-A396-9457-378C-1CAE78D4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DF34-4E80-130A-CED7-232E29BF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Yes, there is a difference. Those with warranty labour prefer warranty mode of payment and those without warranty labour prefer payment modes such as, Account, C.O.D, </a:t>
            </a:r>
            <a:r>
              <a:rPr lang="en-IN" dirty="0" err="1"/>
              <a:t>Credit,P.O</a:t>
            </a:r>
            <a:r>
              <a:rPr lang="en-IN" dirty="0"/>
              <a:t>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3D8D4-ACF2-78AB-EBA3-BBC14898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0" y="3429000"/>
            <a:ext cx="6788499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EXCEL FINAL ASSESSMENT</vt:lpstr>
      <vt:lpstr>Q1</vt:lpstr>
      <vt:lpstr>Q2</vt:lpstr>
      <vt:lpstr>Q3</vt:lpstr>
      <vt:lpstr>Q4</vt:lpstr>
      <vt:lpstr>Q5</vt:lpstr>
      <vt:lpstr>Q6</vt:lpstr>
      <vt:lpstr>Q7</vt:lpstr>
      <vt:lpstr>Q8</vt:lpstr>
      <vt:lpstr>Q9 - DASHBOARD</vt:lpstr>
      <vt:lpstr>Q9 – DASHBOARD for specific region and rush job</vt:lpstr>
      <vt:lpstr>Q9 – DASHBOARD for specific timeline and a specified region and non rush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Sweatha S</dc:creator>
  <cp:lastModifiedBy>Sweatha S</cp:lastModifiedBy>
  <cp:revision>13</cp:revision>
  <dcterms:created xsi:type="dcterms:W3CDTF">2024-04-02T07:40:44Z</dcterms:created>
  <dcterms:modified xsi:type="dcterms:W3CDTF">2024-04-02T11:12:03Z</dcterms:modified>
</cp:coreProperties>
</file>