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aul Bu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5D523D-D6F1-473A-AB2B-2F93DAE99B8A}">
  <a:tblStyle styleId="{605D523D-D6F1-473A-AB2B-2F93DAE99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04T19:50:43.388">
    <p:pos x="99" y="153"/>
    <p:text>The current roster of Corporate members is: 
Atlanta Java Users Group
Fujitsu
Garden State Java User Group
IBM
iJUG
Jelastic
Oracle
Payara
Red Hat
Tomitribe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karta.ee/about/jes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bdad56e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bdad56e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bdad56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bdad56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6bdad56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6bdad56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bdad56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6bdad56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bdad56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bdad56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bdad56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bdad56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62a5e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262a5e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62a5e7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62a5e7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62a5e7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262a5e7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62a5e7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62a5e7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0b02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0b02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bdad56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bdad56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forming a working group, Working Group members can appy their patent portfolios to protect MicroProfile members, </a:t>
            </a:r>
            <a:r>
              <a:rPr lang="en"/>
              <a:t>implementers</a:t>
            </a:r>
            <a:r>
              <a:rPr lang="en"/>
              <a:t>, and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Microprofile Specification process is nearly identical to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Jakarta EE Specification Process</a:t>
            </a:r>
            <a:r>
              <a:rPr lang="en"/>
              <a:t>, with the exception of shortening 14-day voting periods when all members have voted, maintaining a minimum of 7 days.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0b026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0b026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Review logos.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John- The logos are in the drive under MPWG- Amelia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8b0fa0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8b0fa0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review implementations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d75ab74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d75ab74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Fix date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bdad5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bdad5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Date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bdad56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bdad56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bdad56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bdad5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wnload.eclipse.org/microprofile/microprofile-health-3.0/microprofile-health-spec-3.0.html#_incompatible_changes" TargetMode="External"/><Relationship Id="rId4" Type="http://schemas.openxmlformats.org/officeDocument/2006/relationships/hyperlink" Target="https://github.com/eclipse/microprofile-health/releases/tag/3.0" TargetMode="External"/><Relationship Id="rId5" Type="http://schemas.openxmlformats.org/officeDocument/2006/relationships/hyperlink" Target="https://download.eclipse.org/microprofile/microprofile-health-3.0/microprofile-health-spec-3.0.html#release_notes_3_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eclipse/microprofile-jwt-auth/releases/tag/1.2" TargetMode="External"/><Relationship Id="rId4" Type="http://schemas.openxmlformats.org/officeDocument/2006/relationships/hyperlink" Target="https://download.eclipse.org/microprofile/microprofile-jwt-auth-1.2/microprofile-jwt-auth-spec-1.2.html#release_notes_1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wnload.eclipse.org/microprofile/microprofile-metrics-3.0/microprofile-metrics-spec-3.0.html#_breaking_changes" TargetMode="External"/><Relationship Id="rId4" Type="http://schemas.openxmlformats.org/officeDocument/2006/relationships/hyperlink" Target="https://github.com/eclipse/microprofile-metrics/releases/tag/3.0" TargetMode="External"/><Relationship Id="rId5" Type="http://schemas.openxmlformats.org/officeDocument/2006/relationships/hyperlink" Target="https://download.eclipse.org/microprofile/microprofile-metrics-3.0/microprofile-metrics-spec-3.0.html#release_notes_3_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clipse/microprofile-opentracing/releases/tag/2.0" TargetMode="External"/><Relationship Id="rId4" Type="http://schemas.openxmlformats.org/officeDocument/2006/relationships/hyperlink" Target="https://download.eclipse.org/microprofile/microprofile-opentracing-2.0/microprofile-opentracing-spec-2.0.html#_release_2_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wnload.eclipse.org/microprofile/microprofile-open-api-2.0/microprofile-openapi-spec-2.0.html#_incompatible_changes" TargetMode="External"/><Relationship Id="rId4" Type="http://schemas.openxmlformats.org/officeDocument/2006/relationships/hyperlink" Target="https://github.com/eclipse/microprofile-open-api/releases/tag/2.0" TargetMode="External"/><Relationship Id="rId5" Type="http://schemas.openxmlformats.org/officeDocument/2006/relationships/hyperlink" Target="https://download.eclipse.org/microprofile/microprofile-open-api-2.0/microprofile-openapi-spec-2.0.html#release_notes_2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clipse/microprofile-rest-client/releases/tag/2.0" TargetMode="External"/><Relationship Id="rId4" Type="http://schemas.openxmlformats.org/officeDocument/2006/relationships/hyperlink" Target="https://download.eclipse.org/microprofile/microprofile-rest-client-2.0/microprofile-rest-client-spec-2.0.html#release_notes_2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art.microprofile.io/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eclipse/microprofile-reactive-messaging/tree/1.0/tck" TargetMode="External"/><Relationship Id="rId11" Type="http://schemas.openxmlformats.org/officeDocument/2006/relationships/hyperlink" Target="http://download.eclipse.org/microprofile/microprofile-context-propagation-1.0.2/microprofile-context-propagation.pdf" TargetMode="External"/><Relationship Id="rId10" Type="http://schemas.openxmlformats.org/officeDocument/2006/relationships/hyperlink" Target="https://microprofile.io/project/eclipse/microprofile-context-propagation" TargetMode="External"/><Relationship Id="rId13" Type="http://schemas.openxmlformats.org/officeDocument/2006/relationships/hyperlink" Target="https://github.com/eclipse/microprofile-context-propagation/tree/1.0.2/tck/src/main/java/org/eclipse/microprofile/context/tck" TargetMode="External"/><Relationship Id="rId12" Type="http://schemas.openxmlformats.org/officeDocument/2006/relationships/hyperlink" Target="http://download.eclipse.org/microprofile/microprofile-context-propagation-1.0.2/microprofile-context-propagation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clipse/microprofile-reactive-streams-operators" TargetMode="External"/><Relationship Id="rId4" Type="http://schemas.openxmlformats.org/officeDocument/2006/relationships/hyperlink" Target="https://github.com/eclipse/microprofile-reactive-streams-operators/releases/tag/1.0.1" TargetMode="External"/><Relationship Id="rId9" Type="http://schemas.openxmlformats.org/officeDocument/2006/relationships/hyperlink" Target="https://github.com/eclipse/microprofile-context-propagation/releases/tag/1.0.2" TargetMode="External"/><Relationship Id="rId15" Type="http://schemas.openxmlformats.org/officeDocument/2006/relationships/hyperlink" Target="https://github.com/eclipse/microprofile-concurrency" TargetMode="External"/><Relationship Id="rId14" Type="http://schemas.openxmlformats.org/officeDocument/2006/relationships/hyperlink" Target="https://github.com/eclipse/microprofile-reactive-messaging" TargetMode="External"/><Relationship Id="rId17" Type="http://schemas.openxmlformats.org/officeDocument/2006/relationships/hyperlink" Target="https://github.com/eclipse/microprofile-reactive-messaging" TargetMode="External"/><Relationship Id="rId16" Type="http://schemas.openxmlformats.org/officeDocument/2006/relationships/hyperlink" Target="https://github.com/eclipse/microprofile-reactive-messaging/releases/tag/1.0" TargetMode="External"/><Relationship Id="rId5" Type="http://schemas.openxmlformats.org/officeDocument/2006/relationships/hyperlink" Target="https://microprofile.io/project/eclipse/microprofile-reactive-streams" TargetMode="External"/><Relationship Id="rId19" Type="http://schemas.openxmlformats.org/officeDocument/2006/relationships/hyperlink" Target="https://download.eclipse.org/microprofile/microprofile-reactive-messaging-1.0/microprofile-reactive-messaging-spec.html" TargetMode="External"/><Relationship Id="rId6" Type="http://schemas.openxmlformats.org/officeDocument/2006/relationships/hyperlink" Target="http://download.eclipse.org/microprofile/microprofile-reactive-streams-operators-1.0.1//microprofile-reactive-streams-operators-spec.pdf" TargetMode="External"/><Relationship Id="rId18" Type="http://schemas.openxmlformats.org/officeDocument/2006/relationships/hyperlink" Target="https://download.eclipse.org/microprofile/microprofile-reactive-messaging-1.0/microprofile-reactive-messaging-spec.pdf" TargetMode="External"/><Relationship Id="rId7" Type="http://schemas.openxmlformats.org/officeDocument/2006/relationships/hyperlink" Target="http://download.eclipse.org/microprofile/microprofile-reactive-streams-operators-1.0.1//microprofile-reactive-streams-operators-spec.html" TargetMode="External"/><Relationship Id="rId8" Type="http://schemas.openxmlformats.org/officeDocument/2006/relationships/hyperlink" Target="https://github.com/eclipse/microprofile-reactive-streams-operators/blob/1.0.1/spec/src/main/asciidoc/tck.asciidoc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hyperlink" Target="http://microprofile.io/projects" TargetMode="External"/><Relationship Id="rId13" Type="http://schemas.openxmlformats.org/officeDocument/2006/relationships/image" Target="../media/image21.jpg"/><Relationship Id="rId12" Type="http://schemas.openxmlformats.org/officeDocument/2006/relationships/hyperlink" Target="https://groups.google.com/forum/#!forum/microprofi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hyperlink" Target="https://calendar.google.com/calendar/embed?src=gbnbc373ga40n0tvbl88nkc3r4%40group.calendar.google.com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www.youtube.com/channel/UC_Uqc8MYFDoCItFIGheMD_w?view_as=subscriber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calendar.google.com/calendar/embed?src=gbnbc373ga40n0tvbl88nkc3r4%40group.calendar.google.com" TargetMode="External"/><Relationship Id="rId7" Type="http://schemas.openxmlformats.org/officeDocument/2006/relationships/hyperlink" Target="https://calendar.google.com/calendar/embed?src=gbnbc373ga40n0tvbl88nkc3r4%40group.calendar.google.com" TargetMode="External"/><Relationship Id="rId8" Type="http://schemas.openxmlformats.org/officeDocument/2006/relationships/hyperlink" Target="https://calendar.google.com/calendar/embed?src=gbnbc373ga40n0tvbl88nkc3r4%40group.calendar.goog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lipse.org/org/workinggroups/microprofile-charter.php" TargetMode="External"/><Relationship Id="rId4" Type="http://schemas.openxmlformats.org/officeDocument/2006/relationships/hyperlink" Target="https://github.com/microprofile/microprofile-wg/blob/main/mpsp.ado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wildfly.org/" TargetMode="External"/><Relationship Id="rId11" Type="http://schemas.openxmlformats.org/officeDocument/2006/relationships/image" Target="../media/image16.png"/><Relationship Id="rId10" Type="http://schemas.openxmlformats.org/officeDocument/2006/relationships/hyperlink" Target="https://helidon.io" TargetMode="External"/><Relationship Id="rId21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hyperlink" Target="https://github.com/fujitsu/launcher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eclipse.org/MicroProfile/Implementation" TargetMode="External"/><Relationship Id="rId4" Type="http://schemas.openxmlformats.org/officeDocument/2006/relationships/hyperlink" Target="https://thorntail.io/" TargetMode="External"/><Relationship Id="rId9" Type="http://schemas.openxmlformats.org/officeDocument/2006/relationships/image" Target="../media/image12.jpg"/><Relationship Id="rId15" Type="http://schemas.openxmlformats.org/officeDocument/2006/relationships/image" Target="../media/image22.png"/><Relationship Id="rId14" Type="http://schemas.openxmlformats.org/officeDocument/2006/relationships/hyperlink" Target="https://ee.kumuluz.com/" TargetMode="External"/><Relationship Id="rId17" Type="http://schemas.openxmlformats.org/officeDocument/2006/relationships/image" Target="../media/image5.png"/><Relationship Id="rId16" Type="http://schemas.openxmlformats.org/officeDocument/2006/relationships/hyperlink" Target="https://www.payara.fish/payara_micro" TargetMode="External"/><Relationship Id="rId5" Type="http://schemas.openxmlformats.org/officeDocument/2006/relationships/image" Target="../media/image13.png"/><Relationship Id="rId19" Type="http://schemas.openxmlformats.org/officeDocument/2006/relationships/image" Target="../media/image4.png"/><Relationship Id="rId6" Type="http://schemas.openxmlformats.org/officeDocument/2006/relationships/hyperlink" Target="https://openliberty.io/" TargetMode="External"/><Relationship Id="rId18" Type="http://schemas.openxmlformats.org/officeDocument/2006/relationships/hyperlink" Target="https://quarkus.io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://tomee.apache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clipse/microprofile/releases/tag/4.0" TargetMode="External"/><Relationship Id="rId4" Type="http://schemas.openxmlformats.org/officeDocument/2006/relationships/hyperlink" Target="https://download.eclipse.org/microprofile/microprofile-4.0/microprofile-spec-4.0.html#microprofile4.0" TargetMode="External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wnload.eclipse.org/microprofile/microprofile-config-2.0/microprofile-config-spec-2.0.html#_incompatible_changes" TargetMode="External"/><Relationship Id="rId4" Type="http://schemas.openxmlformats.org/officeDocument/2006/relationships/hyperlink" Target="https://github.com/eclipse/microprofile-config/releases/tag/2.0" TargetMode="External"/><Relationship Id="rId5" Type="http://schemas.openxmlformats.org/officeDocument/2006/relationships/hyperlink" Target="https://download.eclipse.org/microprofile/microprofile-config-2.0/microprofile-config-spec-2.0.html#release_notes_2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wnload.eclipse.org/microprofile/microprofile-fault-tolerance-3.0/microprofile-fault-tolerance-spec-3.0.html#_backward_incompatible_changes" TargetMode="External"/><Relationship Id="rId4" Type="http://schemas.openxmlformats.org/officeDocument/2006/relationships/hyperlink" Target="https://github.com/eclipse/microprofile-fault-tolerance/releases/tag/3.0" TargetMode="External"/><Relationship Id="rId5" Type="http://schemas.openxmlformats.org/officeDocument/2006/relationships/hyperlink" Target="https://download.eclipse.org/microprofile/microprofile-fault-tolerance-3.0/microprofile-fault-tolerance-spec-3.0.html#release_notes_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MicroProfile 4.0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December 23rd,</a:t>
            </a: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2020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4250" y="4010975"/>
            <a:ext cx="289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MicroProfile Community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MP-Mark-gold-web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50" y="31352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1475" y="2391163"/>
            <a:ext cx="14287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Health 3.0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Expose the availability of a MicroProfile runtime to underlying platform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64" name="Google Shape;164;p22"/>
          <p:cNvSpPr txBox="1"/>
          <p:nvPr/>
        </p:nvSpPr>
        <p:spPr>
          <a:xfrm>
            <a:off x="580100" y="21150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8 dependencies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mp.health.default.readiness.empty.response</a:t>
            </a:r>
            <a:r>
              <a:rPr lang="en" sz="1600"/>
              <a:t> property to define default readiness on application startup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Incompatible changes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Pruning @Health qualifier (deprecated in Health 2.0)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 sz="1600"/>
              <a:t>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JWT RBAC 1.2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Using OpenID Connect(OIDC) based JSON Web Tokens(JWT) for role based access control(RBAC) of microservice endpoints.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72" name="Google Shape;172;p23"/>
          <p:cNvSpPr txBox="1"/>
          <p:nvPr/>
        </p:nvSpPr>
        <p:spPr>
          <a:xfrm>
            <a:off x="580100" y="22674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 convenience method for retrieving claims from </a:t>
            </a:r>
            <a:r>
              <a:rPr lang="en" sz="1600">
                <a:solidFill>
                  <a:schemeClr val="dk1"/>
                </a:solidFill>
                <a:highlight>
                  <a:srgbClr val="F7F7F8"/>
                </a:highlight>
              </a:rPr>
              <a:t>JsonWebToken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using the </a:t>
            </a:r>
            <a:r>
              <a:rPr lang="en" sz="1600">
                <a:solidFill>
                  <a:schemeClr val="dk1"/>
                </a:solidFill>
                <a:highlight>
                  <a:srgbClr val="F7F7F8"/>
                </a:highlight>
              </a:rPr>
              <a:t>Claims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enum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Support JWT token cookies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Metrics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Define custom application metrics and expose platform metrics on a standard endpoint using standard formats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80" name="Google Shape;180;p24"/>
          <p:cNvSpPr txBox="1"/>
          <p:nvPr/>
        </p:nvSpPr>
        <p:spPr>
          <a:xfrm>
            <a:off x="580100" y="22674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dependencies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Timer now exposes total elapsed time duration as a metric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</a:t>
            </a:r>
            <a:r>
              <a:rPr lang="en" sz="1600"/>
              <a:t>ew base REST metric REST.request.unmappedException.total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Incompatible changes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Removed everything related to reusability. All metrics are now reusable.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 sz="1600"/>
              <a:t>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OpenTracing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Trace request flows between service boundaries</a:t>
            </a:r>
            <a:endParaRPr i="1" sz="1800"/>
          </a:p>
        </p:txBody>
      </p:sp>
      <p:sp>
        <p:nvSpPr>
          <p:cNvPr id="188" name="Google Shape;188;p25"/>
          <p:cNvSpPr txBox="1"/>
          <p:nvPr/>
        </p:nvSpPr>
        <p:spPr>
          <a:xfrm>
            <a:off x="580100" y="1962650"/>
            <a:ext cx="61491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Updated to use Jakarta dependencies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Incompatible changes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Tracer.startManual() -&gt; Tracer.start()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Scope.span() -&gt; ScopeManager.activeSpan()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OpenAPI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83400" y="12785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Java interfaces and programming models to natively  produce OpenAPI v3 documents  from JAX-RS applications</a:t>
            </a:r>
            <a:endParaRPr i="1" sz="1800"/>
          </a:p>
        </p:txBody>
      </p:sp>
      <p:sp>
        <p:nvSpPr>
          <p:cNvPr id="196" name="Google Shape;196;p26"/>
          <p:cNvSpPr txBox="1"/>
          <p:nvPr/>
        </p:nvSpPr>
        <p:spPr>
          <a:xfrm>
            <a:off x="580100" y="20388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dependencies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@SchemaProperty, @RequestBodySchema, @APIResponseSchema properties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mp.openapi.schema MicroProfile Config property prefix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Incompatible changes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Removed interfaces marked deprecated in version 1.1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 sz="1600"/>
              <a:t>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Rest Client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Type-safe rest client defined as Java interfaces</a:t>
            </a:r>
            <a:endParaRPr i="1" sz="1800"/>
          </a:p>
        </p:txBody>
      </p:sp>
      <p:sp>
        <p:nvSpPr>
          <p:cNvPr id="204" name="Google Shape;204;p27"/>
          <p:cNvSpPr txBox="1"/>
          <p:nvPr/>
        </p:nvSpPr>
        <p:spPr>
          <a:xfrm>
            <a:off x="580100" y="1962650"/>
            <a:ext cx="61491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Updated to use Jakarta dependencies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support for Server Sent Events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support for configuring HTTP proxy servers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support for automatically following redirect requests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…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Incompatible changes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Removed support for Java EE 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69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start.microprofile.io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769900"/>
            <a:ext cx="37005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Generate MicroProfile projects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Studio Code plugin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Command line tooling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600" y="1170125"/>
            <a:ext cx="4663585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69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Reactive Capabilities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64100" y="1152475"/>
            <a:ext cx="27582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Streams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set of operators to create new reactive streams, process the transiting data and consume them with ease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10287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{605D523D-D6F1-473A-AB2B-2F93DAE99B8A}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Reactive Streams Operators 1.0.1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1315325" y="4379600"/>
            <a:ext cx="622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Standalone Specifications</a:t>
            </a:r>
            <a:endParaRPr b="1" sz="2400"/>
          </a:p>
        </p:txBody>
      </p:sp>
      <p:graphicFrame>
        <p:nvGraphicFramePr>
          <p:cNvPr id="222" name="Google Shape;222;p29"/>
          <p:cNvGraphicFramePr/>
          <p:nvPr/>
        </p:nvGraphicFramePr>
        <p:xfrm>
          <a:off x="68199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{605D523D-D6F1-473A-AB2B-2F93DAE99B8A}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Context Propagation 1.0.2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217400" y="1152475"/>
            <a:ext cx="27582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Messaging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Defines a development model for declaring CDI </a:t>
            </a:r>
            <a:r>
              <a:rPr i="1" lang="en" sz="1300">
                <a:solidFill>
                  <a:schemeClr val="dk1"/>
                </a:solidFill>
              </a:rPr>
              <a:t>beans</a:t>
            </a:r>
            <a:r>
              <a:rPr lang="en" sz="1300">
                <a:solidFill>
                  <a:schemeClr val="dk1"/>
                </a:solidFill>
              </a:rPr>
              <a:t> producing, consuming and processing messages. It relies on Reactive Streams Operators and CDI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288025" y="1152475"/>
            <a:ext cx="2428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MicroProfile Context Propagation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APIs for propagating contexts across units of work that are thread-agnostic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25" name="Google Shape;225;p29"/>
          <p:cNvGraphicFramePr/>
          <p:nvPr/>
        </p:nvGraphicFramePr>
        <p:xfrm>
          <a:off x="39243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{605D523D-D6F1-473A-AB2B-2F93DAE99B8A}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MicroProfile Reactive Messaging 1.0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20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2926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Involved!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6476175" y="3080609"/>
            <a:ext cx="1518300" cy="1225341"/>
            <a:chOff x="5409375" y="3080609"/>
            <a:chExt cx="1518300" cy="1225341"/>
          </a:xfrm>
        </p:grpSpPr>
        <p:pic>
          <p:nvPicPr>
            <p:cNvPr id="233" name="Google Shape;23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7142" y="3080609"/>
              <a:ext cx="855600" cy="8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0"/>
            <p:cNvSpPr txBox="1"/>
            <p:nvPr/>
          </p:nvSpPr>
          <p:spPr>
            <a:xfrm>
              <a:off x="5409375" y="3912350"/>
              <a:ext cx="1518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Video Hangouts</a:t>
              </a:r>
              <a:endParaRPr/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941388" y="3008796"/>
            <a:ext cx="1976400" cy="1302679"/>
            <a:chOff x="1550988" y="3008796"/>
            <a:chExt cx="1976400" cy="1302679"/>
          </a:xfrm>
        </p:grpSpPr>
        <p:pic>
          <p:nvPicPr>
            <p:cNvPr id="236" name="Google Shape;23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39575" y="3008796"/>
              <a:ext cx="999225" cy="99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0"/>
            <p:cNvSpPr txBox="1"/>
            <p:nvPr/>
          </p:nvSpPr>
          <p:spPr>
            <a:xfrm>
              <a:off x="1550988" y="3984175"/>
              <a:ext cx="1976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6"/>
                </a:rPr>
                <a:t>Bi-Weekly &amp; Quarterly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7"/>
                </a:rPr>
                <a:t>General community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8"/>
                </a:rPr>
                <a:t>Meetings</a:t>
              </a:r>
              <a:endParaRPr/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4939375" y="1327051"/>
            <a:ext cx="2227200" cy="915300"/>
            <a:chOff x="594350" y="1886463"/>
            <a:chExt cx="2227200" cy="915300"/>
          </a:xfrm>
        </p:grpSpPr>
        <p:sp>
          <p:nvSpPr>
            <p:cNvPr id="239" name="Google Shape;239;p30"/>
            <p:cNvSpPr/>
            <p:nvPr/>
          </p:nvSpPr>
          <p:spPr>
            <a:xfrm>
              <a:off x="594350" y="1886463"/>
              <a:ext cx="2227200" cy="91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5950" y="1990175"/>
              <a:ext cx="1824000" cy="70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30"/>
          <p:cNvSpPr txBox="1"/>
          <p:nvPr/>
        </p:nvSpPr>
        <p:spPr>
          <a:xfrm>
            <a:off x="5256525" y="2240825"/>
            <a:ext cx="182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MicroProfile Projects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9585" y="1356901"/>
            <a:ext cx="8556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1780038" y="2240825"/>
            <a:ext cx="15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Google Groups</a:t>
            </a:r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3872125" y="2863663"/>
            <a:ext cx="1649700" cy="1592950"/>
            <a:chOff x="3795938" y="2952175"/>
            <a:chExt cx="1649700" cy="1592950"/>
          </a:xfrm>
        </p:grpSpPr>
        <p:pic>
          <p:nvPicPr>
            <p:cNvPr id="245" name="Google Shape;245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72150" y="2952175"/>
              <a:ext cx="1368225" cy="136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0"/>
            <p:cNvSpPr txBox="1"/>
            <p:nvPr/>
          </p:nvSpPr>
          <p:spPr>
            <a:xfrm>
              <a:off x="3795938" y="4151525"/>
              <a:ext cx="16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14"/>
                </a:rPr>
                <a:t>YouTube Channel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MicroProfile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50" y="28304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MicroProfile?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MicroProfile is an open-source community specification for Enterprise Java microservices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community of individuals, organizations, and vendors collaborating within an open source Eclipse Foundation Working Group to bring microservices to the Enterprise Java  community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New! MicroProfile Working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Formed an Eclipse Working Group to </a:t>
            </a:r>
            <a:r>
              <a:rPr lang="en"/>
              <a:t>close</a:t>
            </a:r>
            <a:r>
              <a:rPr lang="en"/>
              <a:t> intellectual property gap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MicroProfile Charter</a:t>
            </a:r>
            <a:r>
              <a:rPr lang="en"/>
              <a:t> defines the MicroProfile Working Group vision and scope, governance, membership, and more.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MicroProfile component specifications follow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MicroProfile Specification Process</a:t>
            </a:r>
            <a:r>
              <a:rPr lang="en"/>
              <a:t>, a compatible specialization of the Eclipse Specification Process.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MicroProfile 4.0 is the first release delivered under the MicroProfile Working Group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8575" y="2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Group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Corporate Members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206" y="2113150"/>
            <a:ext cx="1015350" cy="4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mitribe_400px.png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538" y="3297964"/>
            <a:ext cx="1629525" cy="5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0457" y="3297975"/>
            <a:ext cx="2135643" cy="50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aS - Multi-Cloud Platform-as-a-Service | Jelastic"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4113" y="2068000"/>
            <a:ext cx="2095325" cy="50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lanta Java Users Group (Atlanta, GA) | Meetup"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2325" y="1893424"/>
            <a:ext cx="1516525" cy="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58575" y="2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862" y="1273138"/>
            <a:ext cx="1158427" cy="92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_badge.png" id="93" name="Google Shape;93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44" y="2705400"/>
            <a:ext cx="2274830" cy="68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Tomee.jpeg" id="94" name="Google Shape;94;p1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3625" y="1508376"/>
            <a:ext cx="19153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4050" y="2637542"/>
            <a:ext cx="1412549" cy="8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77575" y="1286075"/>
            <a:ext cx="1198700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>
            <a:hlinkClick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26420" y="2885187"/>
            <a:ext cx="2308029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>
            <a:hlinkClick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8200" y="1278288"/>
            <a:ext cx="1843038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>
            <a:hlinkClick r:id="rId18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387676" y="3765950"/>
            <a:ext cx="25436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>
            <a:hlinkClick r:id="rId20"/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75450" y="3606125"/>
            <a:ext cx="2433000" cy="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4.0 Released!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1193075"/>
            <a:ext cx="45864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</a:t>
            </a:r>
            <a:r>
              <a:rPr lang="en"/>
              <a:t> December 23rd, 2020. Offered in the release: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First release under the MicroProfile Working Group and MicroProfile Specification Process</a:t>
            </a:r>
            <a:br>
              <a:rPr lang="en" sz="1200">
                <a:solidFill>
                  <a:srgbClr val="333333"/>
                </a:solidFill>
              </a:rPr>
            </a:b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Updated to Jakarta</a:t>
            </a:r>
            <a:r>
              <a:rPr lang="en" sz="1200">
                <a:solidFill>
                  <a:srgbClr val="333333"/>
                </a:solidFill>
              </a:rPr>
              <a:t> CDI, JSON-P, JSON-B, and JAX-RS (that align with Jakarta EE 8, javax.* namespace)</a:t>
            </a:r>
            <a:br>
              <a:rPr lang="en" sz="1200">
                <a:solidFill>
                  <a:srgbClr val="333333"/>
                </a:solidFill>
              </a:rPr>
            </a:b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richer feature set for all specifications, like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Configuration profiles (dev, test, prod)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JWT 1.2 - Tokens in cookies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Backwards incompatible changes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100" y="1642700"/>
            <a:ext cx="3941099" cy="228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4.0 (December 2020)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023475" y="1533650"/>
            <a:ext cx="5340600" cy="2280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82701" y="3715441"/>
            <a:ext cx="1934400" cy="298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MicroProfile 4.0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701775" y="2929475"/>
            <a:ext cx="11703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JAX-RS 2.1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497941" y="2930760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JSON-P 1.1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295316" y="2930760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CDI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936339" y="1682924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279003" y="2308648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Fault</a:t>
            </a:r>
            <a:b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Tolerance 3.0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710664" y="2308648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Authentication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1.2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928538" y="2306211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97940" y="2306224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279003" y="1671602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Tracing 2.0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497940" y="1672247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683293" y="4233473"/>
            <a:ext cx="251100" cy="126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963800" y="4222315"/>
            <a:ext cx="1462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Updated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683293" y="4433642"/>
            <a:ext cx="251100" cy="126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99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63800" y="4411925"/>
            <a:ext cx="4248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No change from last release (MicroProfile 3.3)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683293" y="4033298"/>
            <a:ext cx="251100" cy="126300"/>
          </a:xfrm>
          <a:prstGeom prst="rect">
            <a:avLst/>
          </a:prstGeom>
          <a:solidFill>
            <a:srgbClr val="3A81BA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963800" y="4015450"/>
            <a:ext cx="1462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717140" y="1672247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Rest Client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928553" y="2929472"/>
            <a:ext cx="1153200" cy="5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JSON-B 1.0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509875" y="1533650"/>
            <a:ext cx="1673100" cy="2826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781725" y="1353250"/>
            <a:ext cx="1136700" cy="298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781716" y="2951225"/>
            <a:ext cx="1153200" cy="571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Propagation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1.0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765403" y="2311122"/>
            <a:ext cx="1153200" cy="571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Streams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Operators 1.0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509875" y="4204465"/>
            <a:ext cx="1673100" cy="298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Outside umbrella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765403" y="1701522"/>
            <a:ext cx="1153200" cy="571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Messaging 1.0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781716" y="3580162"/>
            <a:ext cx="1153200" cy="571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GraphQL 1.0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Config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</a:t>
            </a:r>
            <a:r>
              <a:rPr i="1" lang="en" sz="1800"/>
              <a:t>an easy to use and flexible system for application configuration</a:t>
            </a:r>
            <a:endParaRPr i="1" sz="1800"/>
          </a:p>
        </p:txBody>
      </p:sp>
      <p:sp>
        <p:nvSpPr>
          <p:cNvPr id="148" name="Google Shape;148;p20"/>
          <p:cNvSpPr txBox="1"/>
          <p:nvPr/>
        </p:nvSpPr>
        <p:spPr>
          <a:xfrm>
            <a:off x="580100" y="22674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8 dependencies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bulk extraction of properties into POJO using @ConfigProperties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Property Expansion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configuration profiles (ex: dev, testing, live)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Backwards incompatible changes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 sz="1800"/>
              <a:t> ...</a:t>
            </a:r>
            <a:r>
              <a:rPr lang="en" sz="1800"/>
              <a:t>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Fault Tolerance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Defines easy to use and flexible APIs for building resilient applications.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56" name="Google Shape;156;p21"/>
          <p:cNvSpPr txBox="1"/>
          <p:nvPr/>
        </p:nvSpPr>
        <p:spPr>
          <a:xfrm>
            <a:off x="580100" y="2115050"/>
            <a:ext cx="78924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What's new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8 dependencies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Updated metrics to use tags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Specifies lifecycle of circuit breakers and bulkheads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...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Backwards </a:t>
            </a:r>
            <a:r>
              <a:rPr lang="en" sz="1800"/>
              <a:t>Incompatible changes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Some metrics names and scope may have changed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 sz="1600"/>
              <a:t> ...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release</a:t>
            </a:r>
            <a:r>
              <a:rPr lang="en" sz="1800"/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changes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