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05" autoAdjust="0"/>
  </p:normalViewPr>
  <p:slideViewPr>
    <p:cSldViewPr>
      <p:cViewPr>
        <p:scale>
          <a:sx n="72" d="100"/>
          <a:sy n="72" d="100"/>
        </p:scale>
        <p:origin x="636"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b="1" dirty="0" smtClean="0">
                <a:latin typeface="Trebuchet MS"/>
                <a:cs typeface="Trebuchet MS"/>
              </a:rPr>
              <a:t>B SWEATHA</a:t>
            </a:r>
            <a:endParaRPr sz="3200" b="1"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rPr>
              <a:t>Demo</a:t>
            </a:r>
            <a:r>
              <a:rPr sz="2000" u="sng" spc="10" dirty="0">
                <a:solidFill>
                  <a:srgbClr val="006FC0"/>
                </a:solidFill>
                <a:uFill>
                  <a:solidFill>
                    <a:srgbClr val="006FC0"/>
                  </a:solidFill>
                </a:uFill>
                <a:latin typeface="Trebuchet MS"/>
                <a:cs typeface="Trebuchet MS"/>
              </a:rPr>
              <a:t> </a:t>
            </a:r>
            <a:r>
              <a:rPr sz="2000" u="sng" spc="-20"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061" y="1086733"/>
            <a:ext cx="3529510" cy="208747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1086733"/>
            <a:ext cx="3962400" cy="214934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9435" y="3401511"/>
            <a:ext cx="3429000" cy="2519121"/>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56243" y="3413912"/>
            <a:ext cx="4114800" cy="2506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4" y="385444"/>
            <a:ext cx="11252836" cy="8736686"/>
          </a:xfrm>
          <a:prstGeom prst="rect">
            <a:avLst/>
          </a:prstGeom>
        </p:spPr>
        <p:txBody>
          <a:bodyPr vert="horz" wrap="square" lIns="0" tIns="460692" rIns="0" bIns="0" rtlCol="0">
            <a:spAutoFit/>
          </a:bodyPr>
          <a:lstStyle/>
          <a:p>
            <a:pPr marL="193675">
              <a:lnSpc>
                <a:spcPct val="100000"/>
              </a:lnSpc>
              <a:spcBef>
                <a:spcPts val="130"/>
              </a:spcBef>
            </a:pPr>
            <a:r>
              <a:rPr lang="en-US" dirty="0" smtClean="0"/>
              <a:t>SIGN LANGUAGE RECOGNITION</a:t>
            </a:r>
            <a:br>
              <a:rPr lang="en-US" dirty="0" smtClean="0"/>
            </a:br>
            <a:r>
              <a:rPr lang="en-US" dirty="0" smtClean="0"/>
              <a:t>	</a:t>
            </a:r>
            <a:r>
              <a:rPr lang="en-US" sz="2400" b="0" dirty="0" smtClean="0"/>
              <a:t>Sign </a:t>
            </a:r>
            <a:r>
              <a:rPr lang="en-US" sz="2400" b="0" dirty="0"/>
              <a:t>language recognition refers to the process of converting sign language gestures into written or spoken </a:t>
            </a:r>
            <a:r>
              <a:rPr lang="en-US" sz="2400" b="0" dirty="0" smtClean="0"/>
              <a:t>language. </a:t>
            </a:r>
            <a:br>
              <a:rPr lang="en-US" sz="2400" b="0" dirty="0" smtClean="0"/>
            </a:br>
            <a:r>
              <a:rPr lang="en-US" sz="2400" b="0" dirty="0" smtClean="0"/>
              <a:t/>
            </a:r>
            <a:br>
              <a:rPr lang="en-US" sz="2400" b="0" dirty="0" smtClean="0"/>
            </a:br>
            <a:r>
              <a:rPr lang="en-US" sz="2400" b="0" dirty="0" smtClean="0"/>
              <a:t>	This </a:t>
            </a:r>
            <a:r>
              <a:rPr lang="en-US" sz="2400" b="0" dirty="0"/>
              <a:t>can involve using technology such as cameras or sensors to capture the gestures and then using machine learning algorithms to interpret and translate them</a:t>
            </a:r>
            <a:r>
              <a:rPr lang="en-US" sz="2400" b="0" dirty="0" smtClean="0"/>
              <a:t>.</a:t>
            </a:r>
            <a:br>
              <a:rPr lang="en-US" sz="2400" b="0" dirty="0" smtClean="0"/>
            </a:br>
            <a:r>
              <a:rPr lang="en-US" sz="2400" b="0" dirty="0" smtClean="0"/>
              <a:t> </a:t>
            </a:r>
            <a:br>
              <a:rPr lang="en-US" sz="2400" b="0" dirty="0" smtClean="0"/>
            </a:br>
            <a:r>
              <a:rPr lang="en-US" sz="2400" b="0" dirty="0" smtClean="0"/>
              <a:t>	The </a:t>
            </a:r>
            <a:r>
              <a:rPr lang="en-US" sz="2400" b="0" dirty="0"/>
              <a:t>goal is to enable communication between sign language users and non-signers, as well as to facilitate access to information and services for the deaf and hard of hearing community.</a:t>
            </a:r>
            <a:r>
              <a:rPr lang="en-US" sz="2400" dirty="0" smtClean="0"/>
              <a:t/>
            </a:r>
            <a:br>
              <a:rPr lang="en-US" sz="2400" dirty="0" smtClean="0"/>
            </a:br>
            <a:r>
              <a:rPr lang="en-US" sz="2400" dirty="0"/>
              <a:t/>
            </a:r>
            <a:br>
              <a:rPr lang="en-US" sz="2400"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6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92999" y="304800"/>
            <a:ext cx="9764395" cy="9676623"/>
          </a:xfrm>
          <a:prstGeom prst="rect">
            <a:avLst/>
          </a:prstGeom>
        </p:spPr>
        <p:txBody>
          <a:bodyPr vert="horz" wrap="square" lIns="0" tIns="73279" rIns="0" bIns="0" rtlCol="0">
            <a:spAutoFit/>
          </a:bodyPr>
          <a:lstStyle/>
          <a:p>
            <a:pPr marL="193675">
              <a:lnSpc>
                <a:spcPct val="100000"/>
              </a:lnSpc>
              <a:spcBef>
                <a:spcPts val="105"/>
              </a:spcBef>
            </a:pPr>
            <a:r>
              <a:rPr sz="4800" spc="-10" dirty="0" smtClean="0"/>
              <a:t>AGENDA</a:t>
            </a:r>
            <a:r>
              <a:rPr lang="en-US" sz="4800" spc="-10" dirty="0" smtClean="0"/>
              <a:t/>
            </a:r>
            <a:br>
              <a:rPr lang="en-US" sz="4800" spc="-10" dirty="0" smtClean="0"/>
            </a:br>
            <a:r>
              <a:rPr lang="en-US" sz="4800" spc="-10" dirty="0" smtClean="0"/>
              <a:t>	</a:t>
            </a:r>
            <a:br>
              <a:rPr lang="en-US" sz="4800" spc="-10" dirty="0" smtClean="0"/>
            </a:br>
            <a:r>
              <a:rPr lang="en-US" sz="4800" spc="-10" dirty="0"/>
              <a:t>	</a:t>
            </a:r>
            <a:r>
              <a:rPr lang="en-US" sz="3200" b="0" spc="-10" dirty="0" smtClean="0"/>
              <a:t>1.Research and Understanding</a:t>
            </a:r>
            <a:br>
              <a:rPr lang="en-US" sz="3200" b="0" spc="-10" dirty="0" smtClean="0"/>
            </a:br>
            <a:r>
              <a:rPr lang="en-US" sz="3200" b="0" spc="-10" dirty="0"/>
              <a:t>	</a:t>
            </a:r>
            <a:r>
              <a:rPr lang="en-US" sz="3200" b="0" spc="-10" dirty="0" smtClean="0"/>
              <a:t>2.</a:t>
            </a:r>
            <a:r>
              <a:rPr lang="en-IN" sz="3200" b="0" dirty="0" smtClean="0"/>
              <a:t>Data </a:t>
            </a:r>
            <a:r>
              <a:rPr lang="en-IN" sz="3200" b="0" dirty="0"/>
              <a:t>Collection and </a:t>
            </a:r>
            <a:r>
              <a:rPr lang="en-IN" sz="3200" b="0" dirty="0" smtClean="0"/>
              <a:t>Preparation</a:t>
            </a:r>
            <a:br>
              <a:rPr lang="en-IN" sz="3200" b="0" dirty="0" smtClean="0"/>
            </a:br>
            <a:r>
              <a:rPr lang="en-IN" sz="3200" b="0" dirty="0"/>
              <a:t>	</a:t>
            </a:r>
            <a:r>
              <a:rPr lang="en-IN" sz="3200" b="0" dirty="0" smtClean="0"/>
              <a:t>3.Feature Extraction</a:t>
            </a:r>
            <a:br>
              <a:rPr lang="en-IN" sz="3200" b="0" dirty="0" smtClean="0"/>
            </a:br>
            <a:r>
              <a:rPr lang="en-IN" sz="3200" b="0" dirty="0"/>
              <a:t>	</a:t>
            </a:r>
            <a:r>
              <a:rPr lang="en-IN" sz="3200" b="0" dirty="0" smtClean="0"/>
              <a:t>4.Model </a:t>
            </a:r>
            <a:r>
              <a:rPr lang="en-IN" sz="3200" b="0" dirty="0"/>
              <a:t>Selection and </a:t>
            </a:r>
            <a:r>
              <a:rPr lang="en-IN" sz="3200" b="0" dirty="0" smtClean="0"/>
              <a:t>Training</a:t>
            </a:r>
            <a:br>
              <a:rPr lang="en-IN" sz="3200" b="0" dirty="0" smtClean="0"/>
            </a:br>
            <a:r>
              <a:rPr lang="en-IN" sz="3200" b="0" dirty="0"/>
              <a:t>	</a:t>
            </a:r>
            <a:r>
              <a:rPr lang="en-IN" sz="3200" b="0" dirty="0" smtClean="0"/>
              <a:t>5.</a:t>
            </a:r>
            <a:r>
              <a:rPr lang="en-IN" sz="3200" b="0" dirty="0"/>
              <a:t> Evaluation and </a:t>
            </a:r>
            <a:r>
              <a:rPr lang="en-IN" sz="3200" b="0" dirty="0" smtClean="0"/>
              <a:t>Testing</a:t>
            </a:r>
            <a:br>
              <a:rPr lang="en-IN" sz="3200" b="0" dirty="0" smtClean="0"/>
            </a:br>
            <a:r>
              <a:rPr lang="en-IN" sz="3200" b="0" dirty="0"/>
              <a:t>	</a:t>
            </a:r>
            <a:r>
              <a:rPr lang="en-IN" sz="3200" b="0" dirty="0" smtClean="0"/>
              <a:t>6.</a:t>
            </a:r>
            <a:r>
              <a:rPr lang="en-IN" sz="3200" b="0" dirty="0"/>
              <a:t> Optimization and </a:t>
            </a:r>
            <a:r>
              <a:rPr lang="en-IN" sz="3200" b="0" dirty="0" smtClean="0"/>
              <a:t>Refinement</a:t>
            </a:r>
            <a:br>
              <a:rPr lang="en-IN" sz="3200" b="0" dirty="0" smtClean="0"/>
            </a:br>
            <a:r>
              <a:rPr lang="en-IN" sz="3200" b="0" dirty="0"/>
              <a:t>	</a:t>
            </a:r>
            <a:r>
              <a:rPr lang="en-IN" sz="3200" b="0" dirty="0" smtClean="0"/>
              <a:t>7.</a:t>
            </a:r>
            <a:r>
              <a:rPr lang="en-IN" sz="3200" b="0" dirty="0"/>
              <a:t> Deployment</a:t>
            </a:r>
            <a:r>
              <a:rPr lang="en-US" sz="3200" b="0" spc="-10" dirty="0"/>
              <a:t/>
            </a:r>
            <a:br>
              <a:rPr lang="en-US" sz="3200" b="0" spc="-10" dirty="0"/>
            </a:br>
            <a:r>
              <a:rPr lang="en-US" sz="4800" b="0" spc="-10" dirty="0" smtClean="0"/>
              <a:t/>
            </a:r>
            <a:br>
              <a:rPr lang="en-US" sz="4800" b="0" spc="-10" dirty="0" smtClean="0"/>
            </a:br>
            <a:r>
              <a:rPr lang="en-US" sz="4800" spc="-10" dirty="0"/>
              <a:t/>
            </a:r>
            <a:br>
              <a:rPr lang="en-US" sz="4800" spc="-10" dirty="0"/>
            </a:br>
            <a:r>
              <a:rPr lang="en-US" sz="4800" spc="-10" dirty="0" smtClean="0"/>
              <a:t/>
            </a:r>
            <a:br>
              <a:rPr lang="en-US" sz="4800" spc="-10" dirty="0" smtClean="0"/>
            </a:br>
            <a:r>
              <a:rPr lang="en-US" sz="4800" spc="-10" dirty="0"/>
              <a:t/>
            </a:r>
            <a:br>
              <a:rPr lang="en-US" sz="4800" spc="-10" dirty="0"/>
            </a:br>
            <a:r>
              <a:rPr lang="en-US" sz="4800" spc="-10" dirty="0" smtClean="0"/>
              <a:t/>
            </a:r>
            <a:br>
              <a:rPr lang="en-US" sz="4800" spc="-10" dirty="0" smtClean="0"/>
            </a:br>
            <a:endParaRPr sz="4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395529" cy="866519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smtClean="0"/>
              <a:t>STATEMENT</a:t>
            </a:r>
            <a:r>
              <a:rPr lang="en-US" spc="-80" dirty="0" smtClean="0"/>
              <a:t/>
            </a:r>
            <a:br>
              <a:rPr lang="en-US" spc="-80" dirty="0" smtClean="0"/>
            </a:br>
            <a:r>
              <a:rPr lang="en-US" spc="-80" dirty="0" smtClean="0"/>
              <a:t>    </a:t>
            </a:r>
            <a:r>
              <a:rPr lang="en-US" sz="2400" b="0" dirty="0" smtClean="0"/>
              <a:t>A </a:t>
            </a:r>
            <a:r>
              <a:rPr lang="en-US" sz="2400" b="0" dirty="0"/>
              <a:t>Normal person if visits a mute person and tries to communicate with him, will face difficulties in trying to understand what a mute person is trying to express</a:t>
            </a:r>
            <a:r>
              <a:rPr lang="en-US" sz="2400" b="0" dirty="0" smtClean="0"/>
              <a:t>.</a:t>
            </a:r>
            <a:br>
              <a:rPr lang="en-US" sz="2400" b="0" dirty="0" smtClean="0"/>
            </a:br>
            <a:r>
              <a:rPr lang="en-US" sz="2400" spc="-80" dirty="0"/>
              <a:t/>
            </a:r>
            <a:br>
              <a:rPr lang="en-US" sz="2400" spc="-80" dirty="0"/>
            </a:br>
            <a:r>
              <a:rPr lang="en-US" sz="2400" spc="-80" dirty="0" smtClean="0"/>
              <a:t>      </a:t>
            </a:r>
            <a:r>
              <a:rPr lang="en-US" sz="2400" b="0" dirty="0" smtClean="0"/>
              <a:t>The </a:t>
            </a:r>
            <a:r>
              <a:rPr lang="en-US" sz="2400" b="0" dirty="0"/>
              <a:t>system should be able to recognize a predefined set of ASL gestures representing letters, numbers, and common words. </a:t>
            </a:r>
            <a:r>
              <a:rPr lang="en-US" sz="2400" b="0" dirty="0" smtClean="0"/>
              <a:t/>
            </a:r>
            <a:br>
              <a:rPr lang="en-US" sz="2400" b="0" dirty="0" smtClean="0"/>
            </a:br>
            <a:r>
              <a:rPr lang="en-US" sz="2400" b="0" dirty="0" smtClean="0"/>
              <a:t/>
            </a:r>
            <a:br>
              <a:rPr lang="en-US" sz="2400" b="0" dirty="0" smtClean="0"/>
            </a:br>
            <a:r>
              <a:rPr lang="en-US" sz="2400" b="0" dirty="0" smtClean="0"/>
              <a:t>     The </a:t>
            </a:r>
            <a:r>
              <a:rPr lang="en-US" sz="2400" b="0" dirty="0"/>
              <a:t>goal is to create a user-friendly application that can help bridge the communication gap between sign language users and non-signers</a:t>
            </a:r>
            <a:r>
              <a:rPr lang="en-US" sz="2400" b="0" dirty="0" smtClean="0"/>
              <a:t>.</a:t>
            </a:r>
            <a:br>
              <a:rPr lang="en-US" sz="2400" b="0" dirty="0" smtClean="0"/>
            </a:br>
            <a:r>
              <a:rPr lang="en-US" sz="3200" spc="-80" dirty="0"/>
              <a:t/>
            </a:r>
            <a:br>
              <a:rPr lang="en-US" sz="3200" spc="-80" dirty="0"/>
            </a:br>
            <a:r>
              <a:rPr lang="en-US" sz="3200" spc="-80" dirty="0" smtClean="0"/>
              <a:t/>
            </a:r>
            <a:br>
              <a:rPr lang="en-US" sz="3200" spc="-80" dirty="0" smtClean="0"/>
            </a:br>
            <a:r>
              <a:rPr lang="en-US" sz="3200" spc="-80" dirty="0"/>
              <a:t/>
            </a:r>
            <a:br>
              <a:rPr lang="en-US" sz="3200" spc="-80" dirty="0"/>
            </a:br>
            <a:r>
              <a:rPr lang="en-US" sz="3200" spc="-80" dirty="0" smtClean="0"/>
              <a:t/>
            </a:r>
            <a:br>
              <a:rPr lang="en-US" sz="3200" spc="-80" dirty="0" smtClean="0"/>
            </a:br>
            <a:r>
              <a:rPr lang="en-US" spc="-80" dirty="0"/>
              <a:t/>
            </a:r>
            <a:br>
              <a:rPr lang="en-US" spc="-80" dirty="0"/>
            </a:br>
            <a:endParaRPr spc="-8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22560" y="1447800"/>
            <a:ext cx="1869440" cy="5010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164" y="609600"/>
            <a:ext cx="10033636" cy="10988906"/>
          </a:xfrm>
          <a:prstGeom prst="rect">
            <a:avLst/>
          </a:prstGeom>
        </p:spPr>
        <p:txBody>
          <a:bodyPr vert="horz" wrap="square" lIns="0" tIns="16510" rIns="0" bIns="0" rtlCol="0">
            <a:spAutoFit/>
          </a:bodyPr>
          <a:lstStyle/>
          <a:p>
            <a:r>
              <a:rPr spc="-10" dirty="0"/>
              <a:t>PROJECT</a:t>
            </a:r>
            <a:r>
              <a:rPr dirty="0"/>
              <a:t>	</a:t>
            </a:r>
            <a:r>
              <a:rPr spc="-10" dirty="0" smtClean="0"/>
              <a:t>OVERVIEW</a:t>
            </a:r>
            <a:r>
              <a:rPr lang="en-US" spc="-10" dirty="0" smtClean="0"/>
              <a:t/>
            </a:r>
            <a:br>
              <a:rPr lang="en-US" spc="-10" dirty="0" smtClean="0"/>
            </a:br>
            <a:r>
              <a:rPr lang="en-US" spc="-10" dirty="0" smtClean="0"/>
              <a:t>	</a:t>
            </a:r>
            <a:r>
              <a:rPr lang="en-US" sz="2400" b="0" dirty="0" smtClean="0"/>
              <a:t>This </a:t>
            </a:r>
            <a:r>
              <a:rPr lang="en-US" sz="2400" b="0" dirty="0"/>
              <a:t>project focuses on recognizing American Sign Language (ASL) gestures, including letters, numbers, and common </a:t>
            </a:r>
            <a:r>
              <a:rPr lang="en-US" sz="2400" b="0" dirty="0" smtClean="0"/>
              <a:t>words.</a:t>
            </a:r>
            <a:br>
              <a:rPr lang="en-US" sz="2400" b="0" dirty="0" smtClean="0"/>
            </a:br>
            <a:r>
              <a:rPr lang="en-US" sz="2400" b="0" dirty="0" smtClean="0"/>
              <a:t>	</a:t>
            </a:r>
            <a:br>
              <a:rPr lang="en-US" sz="2400" b="0" dirty="0" smtClean="0"/>
            </a:br>
            <a:r>
              <a:rPr lang="en-US" sz="2400" b="0" dirty="0"/>
              <a:t>	</a:t>
            </a:r>
            <a:r>
              <a:rPr lang="en-US" sz="2400" b="0" dirty="0" smtClean="0"/>
              <a:t>The </a:t>
            </a:r>
            <a:r>
              <a:rPr lang="en-US" sz="2400" b="0" dirty="0"/>
              <a:t>project involves collecting a dataset of ASL gestures, preprocessing the data to extract relevant features, and training a machine learning model to recognize these gestures. </a:t>
            </a:r>
            <a:br>
              <a:rPr lang="en-US" sz="2400" b="0" dirty="0"/>
            </a:br>
            <a:r>
              <a:rPr lang="en-US" sz="2400" b="0" dirty="0" smtClean="0"/>
              <a:t>	</a:t>
            </a:r>
            <a:br>
              <a:rPr lang="en-US" sz="2400" b="0" dirty="0" smtClean="0"/>
            </a:br>
            <a:r>
              <a:rPr lang="en-US" sz="2400" b="0" dirty="0"/>
              <a:t>	</a:t>
            </a:r>
            <a:r>
              <a:rPr lang="en-US" sz="2400" b="0" dirty="0" smtClean="0"/>
              <a:t>Key </a:t>
            </a:r>
            <a:r>
              <a:rPr lang="en-US" sz="2400" b="0" dirty="0"/>
              <a:t>steps in the project include dataset collection and preparation, preprocessing, feature extraction, model selection and training, model evaluation, real-time recognition implementation using </a:t>
            </a:r>
            <a:r>
              <a:rPr lang="en-US" sz="2400" b="0" dirty="0" err="1"/>
              <a:t>OpenCV</a:t>
            </a:r>
            <a:r>
              <a:rPr lang="en-US" sz="2400" b="0" dirty="0"/>
              <a:t>, user interface development, testing, optimization, and deployment</a:t>
            </a:r>
            <a:r>
              <a:rPr lang="en-US" sz="2400" b="0" dirty="0" smtClean="0"/>
              <a:t>.</a:t>
            </a:r>
            <a:br>
              <a:rPr lang="en-US" sz="2400" b="0" dirty="0" smtClean="0"/>
            </a:br>
            <a:r>
              <a:rPr lang="en-US" sz="2400" b="0" dirty="0" smtClean="0"/>
              <a:t> 	</a:t>
            </a:r>
            <a:r>
              <a:rPr lang="en-US" b="0" dirty="0"/>
              <a:t/>
            </a:r>
            <a:br>
              <a:rPr lang="en-US" b="0" dirty="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endParaRPr spc="-1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6929717"/>
          </a:xfrm>
          <a:prstGeom prst="rect">
            <a:avLst/>
          </a:prstGeom>
        </p:spPr>
        <p:txBody>
          <a:bodyPr vert="horz" wrap="square" lIns="0" tIns="522858" rIns="0" bIns="0" rtlCol="0">
            <a:spAutoFit/>
          </a:bodyPr>
          <a:lstStyle/>
          <a:p>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r>
              <a:rPr sz="3200" spc="-10" dirty="0" smtClean="0"/>
              <a:t>?</a:t>
            </a:r>
            <a:r>
              <a:rPr lang="en-US" sz="3200" spc="-10" dirty="0" smtClean="0"/>
              <a:t/>
            </a:r>
            <a:br>
              <a:rPr lang="en-US" sz="3200" spc="-10" dirty="0" smtClean="0"/>
            </a:br>
            <a:r>
              <a:rPr lang="en-US" sz="3200" spc="-10" dirty="0" smtClean="0"/>
              <a:t/>
            </a:r>
            <a:br>
              <a:rPr lang="en-US" sz="3200" spc="-10" dirty="0" smtClean="0"/>
            </a:br>
            <a:r>
              <a:rPr lang="en-US" sz="3200" spc="-10" dirty="0" smtClean="0"/>
              <a:t>		</a:t>
            </a:r>
            <a:r>
              <a:rPr lang="en-US" sz="3200" b="0" spc="-10" dirty="0" smtClean="0"/>
              <a:t>1. </a:t>
            </a:r>
            <a:r>
              <a:rPr lang="en-US" sz="3200" b="0" dirty="0" smtClean="0"/>
              <a:t>Deaf </a:t>
            </a:r>
            <a:r>
              <a:rPr lang="en-US" sz="3200" b="0" dirty="0"/>
              <a:t>or Hard of Hearing </a:t>
            </a:r>
            <a:r>
              <a:rPr lang="en-US" sz="3200" b="0" dirty="0" smtClean="0"/>
              <a:t>Individuals</a:t>
            </a:r>
            <a:br>
              <a:rPr lang="en-US" sz="3200" b="0" dirty="0" smtClean="0"/>
            </a:br>
            <a:r>
              <a:rPr lang="en-US" sz="3200" b="0" dirty="0"/>
              <a:t>	</a:t>
            </a:r>
            <a:r>
              <a:rPr lang="en-US" sz="3200" b="0" dirty="0" smtClean="0"/>
              <a:t>	2. Interpreters </a:t>
            </a:r>
            <a:r>
              <a:rPr lang="en-US" sz="3200" b="0" dirty="0"/>
              <a:t>and </a:t>
            </a:r>
            <a:r>
              <a:rPr lang="en-US" sz="3200" b="0" dirty="0" smtClean="0"/>
              <a:t>Educators</a:t>
            </a:r>
            <a:br>
              <a:rPr lang="en-US" sz="3200" b="0" dirty="0" smtClean="0"/>
            </a:br>
            <a:r>
              <a:rPr lang="en-US" sz="3200" b="0" dirty="0" smtClean="0"/>
              <a:t>		3. Family </a:t>
            </a:r>
            <a:r>
              <a:rPr lang="en-US" sz="3200" b="0" dirty="0"/>
              <a:t>Members and </a:t>
            </a:r>
            <a:r>
              <a:rPr lang="en-US" sz="3200" b="0" dirty="0" smtClean="0"/>
              <a:t>Friends</a:t>
            </a:r>
            <a:br>
              <a:rPr lang="en-US" sz="3200" b="0" dirty="0" smtClean="0"/>
            </a:br>
            <a:r>
              <a:rPr lang="en-US" sz="3200" b="0" dirty="0" smtClean="0"/>
              <a:t>		4. Healthcare Professionals</a:t>
            </a:r>
            <a:br>
              <a:rPr lang="en-US" sz="3200" b="0" dirty="0" smtClean="0"/>
            </a:br>
            <a:r>
              <a:rPr lang="en-US" sz="3200" b="0" dirty="0" smtClean="0"/>
              <a:t>		5. Technology Developers</a:t>
            </a:r>
            <a:br>
              <a:rPr lang="en-US" sz="3200" b="0" dirty="0" smtClean="0"/>
            </a:br>
            <a:r>
              <a:rPr lang="en-US" sz="3200" b="0" dirty="0" smtClean="0"/>
              <a:t>		6. General Public</a:t>
            </a:r>
            <a:br>
              <a:rPr lang="en-US" sz="3200" b="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pic>
        <p:nvPicPr>
          <p:cNvPr id="9" name="Picture 8"/>
          <p:cNvPicPr>
            <a:picLocks noChangeAspect="1"/>
          </p:cNvPicPr>
          <p:nvPr/>
        </p:nvPicPr>
        <p:blipFill>
          <a:blip r:embed="rId3"/>
          <a:stretch>
            <a:fillRect/>
          </a:stretch>
        </p:blipFill>
        <p:spPr>
          <a:xfrm>
            <a:off x="9380651" y="1857375"/>
            <a:ext cx="4121253" cy="4010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1341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206944"/>
            <a:ext cx="9677400" cy="3970318"/>
          </a:xfrm>
          <a:prstGeom prst="rect">
            <a:avLst/>
          </a:prstGeom>
        </p:spPr>
        <p:txBody>
          <a:bodyPr wrap="square">
            <a:spAutoFit/>
          </a:bodyPr>
          <a:lstStyle/>
          <a:p>
            <a:pPr algn="l">
              <a:buFont typeface="+mj-lt"/>
              <a:buAutoNum type="arabicPeriod"/>
            </a:pPr>
            <a:r>
              <a:rPr lang="en-US" sz="3600" i="0" dirty="0" smtClean="0">
                <a:solidFill>
                  <a:srgbClr val="0D0D0D"/>
                </a:solidFill>
                <a:effectLst/>
                <a:latin typeface="Trebuchet MS" panose="020B0603020202020204" pitchFamily="34" charset="0"/>
              </a:rPr>
              <a:t>Real-time Communication</a:t>
            </a:r>
          </a:p>
          <a:p>
            <a:pPr algn="l">
              <a:buFont typeface="+mj-lt"/>
              <a:buAutoNum type="arabicPeriod"/>
            </a:pPr>
            <a:r>
              <a:rPr lang="en-US" sz="3600" i="0" dirty="0" smtClean="0">
                <a:solidFill>
                  <a:srgbClr val="0D0D0D"/>
                </a:solidFill>
                <a:effectLst/>
                <a:latin typeface="Trebuchet MS" panose="020B0603020202020204" pitchFamily="34" charset="0"/>
              </a:rPr>
              <a:t>User-Friendly Interface</a:t>
            </a:r>
          </a:p>
          <a:p>
            <a:pPr algn="l">
              <a:buFont typeface="+mj-lt"/>
              <a:buAutoNum type="arabicPeriod"/>
            </a:pPr>
            <a:r>
              <a:rPr lang="en-US" sz="3600" i="0" dirty="0" smtClean="0">
                <a:solidFill>
                  <a:srgbClr val="0D0D0D"/>
                </a:solidFill>
                <a:effectLst/>
                <a:latin typeface="Trebuchet MS" panose="020B0603020202020204" pitchFamily="34" charset="0"/>
              </a:rPr>
              <a:t>Accessibility and Inclusivity</a:t>
            </a:r>
          </a:p>
          <a:p>
            <a:pPr algn="l">
              <a:buFont typeface="+mj-lt"/>
              <a:buAutoNum type="arabicPeriod"/>
            </a:pPr>
            <a:r>
              <a:rPr lang="en-US" sz="3600" i="0" dirty="0" smtClean="0">
                <a:solidFill>
                  <a:srgbClr val="0D0D0D"/>
                </a:solidFill>
                <a:effectLst/>
                <a:latin typeface="Trebuchet MS" panose="020B0603020202020204" pitchFamily="34" charset="0"/>
              </a:rPr>
              <a:t>Accuracy and Reliability</a:t>
            </a:r>
          </a:p>
          <a:p>
            <a:pPr algn="l">
              <a:buFont typeface="+mj-lt"/>
              <a:buAutoNum type="arabicPeriod"/>
            </a:pPr>
            <a:r>
              <a:rPr lang="en-US" sz="3600" i="0" dirty="0" smtClean="0">
                <a:solidFill>
                  <a:srgbClr val="0D0D0D"/>
                </a:solidFill>
                <a:effectLst/>
                <a:latin typeface="Trebuchet MS" panose="020B0603020202020204" pitchFamily="34" charset="0"/>
              </a:rPr>
              <a:t>Education and Awareness</a:t>
            </a:r>
          </a:p>
          <a:p>
            <a:pPr algn="l"/>
            <a:endParaRPr lang="en-US" sz="3600" dirty="0">
              <a:solidFill>
                <a:srgbClr val="0D0D0D"/>
              </a:solidFill>
              <a:latin typeface="Trebuchet MS" panose="020B0603020202020204" pitchFamily="34" charset="0"/>
            </a:endParaRPr>
          </a:p>
          <a:p>
            <a:pPr algn="l"/>
            <a:endParaRPr lang="en-US" sz="3600" i="0" dirty="0">
              <a:solidFill>
                <a:srgbClr val="0D0D0D"/>
              </a:solidFill>
              <a:effectLst/>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488791" y="531140"/>
            <a:ext cx="9764395" cy="12653720"/>
          </a:xfrm>
          <a:prstGeom prst="rect">
            <a:avLst/>
          </a:prstGeom>
        </p:spPr>
        <p:txBody>
          <a:bodyPr vert="horz" wrap="square" lIns="0" tIns="286004" rIns="0" bIns="0" rtlCol="0">
            <a:spAutoFit/>
          </a:bodyPr>
          <a:lstStyle/>
          <a:p>
            <a:pPr marL="193675">
              <a:lnSpc>
                <a:spcPct val="100000"/>
              </a:lnSpc>
              <a:spcBef>
                <a:spcPts val="130"/>
              </a:spcBef>
            </a:pPr>
            <a:r>
              <a:rPr dirty="0"/>
              <a:t>THE</a:t>
            </a:r>
            <a:r>
              <a:rPr spc="15" dirty="0"/>
              <a:t> </a:t>
            </a:r>
            <a:r>
              <a:rPr dirty="0"/>
              <a:t>WOW</a:t>
            </a:r>
            <a:r>
              <a:rPr spc="90" dirty="0"/>
              <a:t> </a:t>
            </a:r>
            <a:r>
              <a:rPr dirty="0"/>
              <a:t>IN</a:t>
            </a:r>
            <a:r>
              <a:rPr spc="-10" dirty="0"/>
              <a:t> </a:t>
            </a:r>
            <a:r>
              <a:rPr dirty="0"/>
              <a:t>YOUR </a:t>
            </a:r>
            <a:r>
              <a:rPr spc="-10" dirty="0" smtClean="0"/>
              <a:t>SOLUTION</a:t>
            </a:r>
            <a:r>
              <a:rPr lang="en-US" spc="-10" dirty="0" smtClean="0"/>
              <a:t/>
            </a:r>
            <a:br>
              <a:rPr lang="en-US" spc="-10" dirty="0" smtClean="0"/>
            </a:br>
            <a:r>
              <a:rPr lang="en-US" spc="-10" dirty="0" smtClean="0"/>
              <a:t>	</a:t>
            </a:r>
            <a:r>
              <a:rPr lang="en-US" sz="2800" b="0" dirty="0" smtClean="0"/>
              <a:t>The </a:t>
            </a:r>
            <a:r>
              <a:rPr lang="en-US" sz="2800" b="0" dirty="0"/>
              <a:t>best solution for sign language recognition typically involves a combination of advanced techniques and technologies to achieve high accuracy and real-time performance</a:t>
            </a:r>
            <a:r>
              <a:rPr lang="en-US" sz="2800" b="0" dirty="0" smtClean="0"/>
              <a:t>.</a:t>
            </a:r>
            <a:br>
              <a:rPr lang="en-US" sz="2800" b="0" dirty="0" smtClean="0"/>
            </a:br>
            <a:r>
              <a:rPr lang="en-US" sz="2800" b="0" dirty="0"/>
              <a:t>	</a:t>
            </a:r>
            <a:r>
              <a:rPr lang="en-US" sz="2800" b="0" dirty="0" smtClean="0"/>
              <a:t>A </a:t>
            </a:r>
            <a:r>
              <a:rPr lang="en-US" sz="2800" b="0" dirty="0"/>
              <a:t>comprehensive solution for sign language recognition can achieve high accuracy, real-time performance, and accessibility for users of sign language.</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endParaRPr spc="-1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10" dirty="0">
                <a:latin typeface="Trebuchet MS"/>
                <a:cs typeface="Trebuchet MS"/>
              </a:rPr>
              <a:t> </a:t>
            </a:r>
            <a:r>
              <a:rPr sz="1800" dirty="0">
                <a:latin typeface="Trebuchet MS"/>
                <a:cs typeface="Trebuchet MS"/>
              </a:rPr>
              <a:t>add</a:t>
            </a:r>
            <a:r>
              <a:rPr sz="1800" spc="5" dirty="0">
                <a:latin typeface="Trebuchet MS"/>
                <a:cs typeface="Trebuchet MS"/>
              </a:rPr>
              <a:t> </a:t>
            </a:r>
            <a:r>
              <a:rPr sz="1800" spc="-10" dirty="0">
                <a:latin typeface="Trebuchet MS"/>
                <a:cs typeface="Trebuchet MS"/>
              </a:rPr>
              <a:t>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800" spc="-10" dirty="0"/>
              <a:t>MODELLING</a:t>
            </a:r>
            <a:endParaRPr sz="4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512" y="1819861"/>
            <a:ext cx="8010525" cy="40179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88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SIGN LANGUAGE RECOGNITION  Sign language recognition refers to the process of converting sign language gestures into written or spoken language.    This can involve using technology such as cameras or sensors to capture the gestures and then using machine learning algorithms to interpret and translate them.    The goal is to enable communication between sign language users and non-signers, as well as to facilitate access to information and services for the deaf and hard of hearing community.      </vt:lpstr>
      <vt:lpstr>AGENDA    1.Research and Understanding  2.Data Collection and Preparation  3.Feature Extraction  4.Model Selection and Training  5. Evaluation and Testing  6. Optimization and Refinement  7. Deployment      </vt:lpstr>
      <vt:lpstr>PROBLEM STATEMENT     A Normal person if visits a mute person and tries to communicate with him, will face difficulties in trying to understand what a mute person is trying to express.        The system should be able to recognize a predefined set of ASL gestures representing letters, numbers, and common words.        The goal is to create a user-friendly application that can help bridge the communication gap between sign language users and non-signers.      </vt:lpstr>
      <vt:lpstr>PROJECT OVERVIEW  This project focuses on recognizing American Sign Language (ASL) gestures, including letters, numbers, and common words.    The project involves collecting a dataset of ASL gestures, preprocessing the data to extract relevant features, and training a machine learning model to recognize these gestures.     Key steps in the project include dataset collection and preparation, preprocessing, feature extraction, model selection and training, model evaluation, real-time recognition implementation using OpenCV, user interface development, testing, optimization, and deployment.           </vt:lpstr>
      <vt:lpstr>WHO ARE THE END USERS?    1. Deaf or Hard of Hearing Individuals   2. Interpreters and Educators   3. Family Members and Friends   4. Healthcare Professionals   5. Technology Developers   6. General Public      </vt:lpstr>
      <vt:lpstr>YOUR SOLUTION AND ITS VALUE PROPOSITION</vt:lpstr>
      <vt:lpstr>THE WOW IN YOUR SOLUTION  The best solution for sign language recognition typically involves a combination of advanced techniques and technologies to achieve high accuracy and real-time performance.  A comprehensive solution for sign language recognition can achieve high accuracy, real-time performance, and accessibility for users of sign language.               </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PLANET</dc:creator>
  <cp:lastModifiedBy>Microsoft account</cp:lastModifiedBy>
  <cp:revision>12</cp:revision>
  <dcterms:created xsi:type="dcterms:W3CDTF">2024-04-03T04:20:59Z</dcterms:created>
  <dcterms:modified xsi:type="dcterms:W3CDTF">2024-04-03T09:23:50Z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