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9" r:id="rId14"/>
    <p:sldId id="26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weda200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tive_adversarial_network"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www.kaggle.com/datasets/datamunge/sign-language-mnist" TargetMode="External"/><Relationship Id="rId4" Type="http://schemas.openxmlformats.org/officeDocument/2006/relationships/hyperlink" Target="https://keras.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SWEDA A S</a:t>
            </a:r>
            <a:endParaRPr sz="3200" dirty="0">
              <a:latin typeface="Trebuchet MS"/>
              <a:cs typeface="Trebuchet MS"/>
            </a:endParaRPr>
          </a:p>
        </p:txBody>
      </p:sp>
      <p:sp>
        <p:nvSpPr>
          <p:cNvPr id="8" name="object 8"/>
          <p:cNvSpPr txBox="1"/>
          <p:nvPr/>
        </p:nvSpPr>
        <p:spPr>
          <a:xfrm>
            <a:off x="2209800" y="2821622"/>
            <a:ext cx="7924800" cy="1910779"/>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chemeClr val="tx1"/>
                </a:solidFill>
                <a:latin typeface="Trebuchet MS"/>
                <a:cs typeface="Trebuchet MS"/>
              </a:rPr>
              <a:t>PSG institute of technology and applied research</a:t>
            </a:r>
          </a:p>
          <a:p>
            <a:pPr marL="12700">
              <a:lnSpc>
                <a:spcPct val="100000"/>
              </a:lnSpc>
              <a:spcBef>
                <a:spcPts val="100"/>
              </a:spcBef>
            </a:pPr>
            <a:r>
              <a:rPr lang="en-IN" sz="2400" b="1" dirty="0">
                <a:solidFill>
                  <a:schemeClr val="tx1"/>
                </a:solidFill>
                <a:latin typeface="Trebuchet MS"/>
                <a:cs typeface="Trebuchet MS"/>
              </a:rPr>
              <a:t>B.E computer science and engineering, 3</a:t>
            </a:r>
            <a:r>
              <a:rPr lang="en-IN" sz="2400" b="1" baseline="30000" dirty="0">
                <a:solidFill>
                  <a:schemeClr val="tx1"/>
                </a:solidFill>
                <a:latin typeface="Trebuchet MS"/>
                <a:cs typeface="Trebuchet MS"/>
              </a:rPr>
              <a:t>rd</a:t>
            </a:r>
            <a:r>
              <a:rPr lang="en-IN" sz="2400" b="1" dirty="0">
                <a:solidFill>
                  <a:schemeClr val="tx1"/>
                </a:solidFill>
                <a:latin typeface="Trebuchet MS"/>
                <a:cs typeface="Trebuchet MS"/>
              </a:rPr>
              <a:t> year.</a:t>
            </a:r>
          </a:p>
          <a:p>
            <a:pPr marL="12700">
              <a:lnSpc>
                <a:spcPct val="100000"/>
              </a:lnSpc>
              <a:spcBef>
                <a:spcPts val="100"/>
              </a:spcBef>
            </a:pPr>
            <a:r>
              <a:rPr lang="en-IN" sz="2400" b="1" dirty="0">
                <a:solidFill>
                  <a:schemeClr val="tx1"/>
                </a:solidFill>
                <a:latin typeface="Trebuchet MS"/>
                <a:cs typeface="Trebuchet MS"/>
              </a:rPr>
              <a:t>REG NO: </a:t>
            </a:r>
            <a:r>
              <a:rPr lang="en-IN" sz="2400" dirty="0">
                <a:solidFill>
                  <a:schemeClr val="tx1"/>
                </a:solidFill>
                <a:latin typeface="Trebuchet MS"/>
                <a:cs typeface="Trebuchet MS"/>
              </a:rPr>
              <a:t>715521104049</a:t>
            </a:r>
          </a:p>
          <a:p>
            <a:pPr marL="12700">
              <a:lnSpc>
                <a:spcPct val="100000"/>
              </a:lnSpc>
              <a:spcBef>
                <a:spcPts val="100"/>
              </a:spcBef>
            </a:pPr>
            <a:r>
              <a:rPr lang="en-IN" sz="2400" b="1" dirty="0">
                <a:solidFill>
                  <a:schemeClr val="tx1"/>
                </a:solidFill>
                <a:latin typeface="Trebuchet MS"/>
                <a:cs typeface="Trebuchet MS"/>
              </a:rPr>
              <a:t>Email ID: </a:t>
            </a:r>
            <a:r>
              <a:rPr lang="en-IN" sz="2400" b="1" dirty="0">
                <a:solidFill>
                  <a:schemeClr val="tx1"/>
                </a:solidFill>
                <a:latin typeface="Trebuchet MS"/>
                <a:cs typeface="Trebuchet MS"/>
                <a:hlinkClick r:id="rId2"/>
              </a:rPr>
              <a:t>sweda2004@gmail.com</a:t>
            </a:r>
            <a:endParaRPr lang="en-IN" sz="2400" b="1" dirty="0">
              <a:solidFill>
                <a:schemeClr val="tx1"/>
              </a:solidFill>
              <a:latin typeface="Trebuchet MS"/>
              <a:cs typeface="Trebuchet MS"/>
            </a:endParaRPr>
          </a:p>
          <a:p>
            <a:pPr marL="12700">
              <a:lnSpc>
                <a:spcPct val="100000"/>
              </a:lnSpc>
              <a:spcBef>
                <a:spcPts val="100"/>
              </a:spcBef>
            </a:pPr>
            <a:r>
              <a:rPr lang="en-IN" sz="2400" b="1" dirty="0">
                <a:solidFill>
                  <a:schemeClr val="tx1"/>
                </a:solidFill>
                <a:latin typeface="Trebuchet MS"/>
                <a:cs typeface="Trebuchet MS"/>
              </a:rPr>
              <a:t>NM ID: </a:t>
            </a:r>
            <a:r>
              <a:rPr lang="en-IN" sz="2400" dirty="0">
                <a:solidFill>
                  <a:schemeClr val="tx1"/>
                </a:solidFill>
                <a:latin typeface="Trebuchet MS"/>
                <a:cs typeface="Trebuchet MS"/>
              </a:rPr>
              <a:t>336612FAD4217B1B089411E11C6B41E2</a:t>
            </a:r>
            <a:endParaRPr sz="2400" dirty="0">
              <a:solidFill>
                <a:schemeClr val="tx1"/>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4" y="291147"/>
            <a:ext cx="56610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IN" spc="-10" dirty="0"/>
              <a:t>…</a:t>
            </a:r>
            <a:endParaRPr spc="-10" dirty="0"/>
          </a:p>
        </p:txBody>
      </p:sp>
      <p:sp>
        <p:nvSpPr>
          <p:cNvPr id="11" name="TextBox 10">
            <a:extLst>
              <a:ext uri="{FF2B5EF4-FFF2-40B4-BE49-F238E27FC236}">
                <a16:creationId xmlns:a16="http://schemas.microsoft.com/office/drawing/2014/main" id="{279148F2-BE80-FE82-84FC-3ED82BE28300}"/>
              </a:ext>
            </a:extLst>
          </p:cNvPr>
          <p:cNvSpPr txBox="1"/>
          <p:nvPr/>
        </p:nvSpPr>
        <p:spPr>
          <a:xfrm>
            <a:off x="838200" y="1447800"/>
            <a:ext cx="8620124" cy="4093428"/>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Generator Model:</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Architecture: The generator model consists of multiple dense layers with </a:t>
            </a:r>
            <a:r>
              <a:rPr lang="en-US" sz="2200" b="0" i="0" dirty="0" err="1">
                <a:solidFill>
                  <a:srgbClr val="0D0D0D"/>
                </a:solidFill>
                <a:effectLst/>
                <a:latin typeface="Times New Roman" panose="02020603050405020304" pitchFamily="18" charset="0"/>
                <a:cs typeface="Times New Roman" panose="02020603050405020304" pitchFamily="18" charset="0"/>
              </a:rPr>
              <a:t>ReLU</a:t>
            </a:r>
            <a:r>
              <a:rPr lang="en-US" sz="2200" b="0" i="0" dirty="0">
                <a:solidFill>
                  <a:srgbClr val="0D0D0D"/>
                </a:solidFill>
                <a:effectLst/>
                <a:latin typeface="Times New Roman" panose="02020603050405020304" pitchFamily="18" charset="0"/>
                <a:cs typeface="Times New Roman" panose="02020603050405020304" pitchFamily="18" charset="0"/>
              </a:rPr>
              <a:t> activation functions, followed by a final layer with a hyperbolic tangent activation function to generate images.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Training: The generator is trained to generate realistic sign language gestures from random noise input.</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Discriminator Model:</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Architecture: The discriminator model comprises dense layers with </a:t>
            </a:r>
            <a:r>
              <a:rPr lang="en-US" sz="2200" b="0" i="0" dirty="0" err="1">
                <a:solidFill>
                  <a:srgbClr val="0D0D0D"/>
                </a:solidFill>
                <a:effectLst/>
                <a:latin typeface="Times New Roman" panose="02020603050405020304" pitchFamily="18" charset="0"/>
                <a:cs typeface="Times New Roman" panose="02020603050405020304" pitchFamily="18" charset="0"/>
              </a:rPr>
              <a:t>ReLU</a:t>
            </a:r>
            <a:r>
              <a:rPr lang="en-US" sz="2200" b="0" i="0" dirty="0">
                <a:solidFill>
                  <a:srgbClr val="0D0D0D"/>
                </a:solidFill>
                <a:effectLst/>
                <a:latin typeface="Times New Roman" panose="02020603050405020304" pitchFamily="18" charset="0"/>
                <a:cs typeface="Times New Roman" panose="02020603050405020304" pitchFamily="18" charset="0"/>
              </a:rPr>
              <a:t> activation functions and dropout layers to prevent overfitting.</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Training: The discriminator is trained to distinguish between real and generated sign language gestures.</a:t>
            </a:r>
          </a:p>
          <a:p>
            <a:endParaRPr lang="en-IN" dirty="0"/>
          </a:p>
        </p:txBody>
      </p:sp>
    </p:spTree>
    <p:extLst>
      <p:ext uri="{BB962C8B-B14F-4D97-AF65-F5344CB8AC3E}">
        <p14:creationId xmlns:p14="http://schemas.microsoft.com/office/powerpoint/2010/main" val="347660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4" y="291147"/>
            <a:ext cx="56610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IN" spc="-10" dirty="0"/>
              <a:t>…</a:t>
            </a:r>
            <a:endParaRPr spc="-10" dirty="0"/>
          </a:p>
        </p:txBody>
      </p:sp>
      <p:sp>
        <p:nvSpPr>
          <p:cNvPr id="11" name="TextBox 10">
            <a:extLst>
              <a:ext uri="{FF2B5EF4-FFF2-40B4-BE49-F238E27FC236}">
                <a16:creationId xmlns:a16="http://schemas.microsoft.com/office/drawing/2014/main" id="{279148F2-BE80-FE82-84FC-3ED82BE28300}"/>
              </a:ext>
            </a:extLst>
          </p:cNvPr>
          <p:cNvSpPr txBox="1"/>
          <p:nvPr/>
        </p:nvSpPr>
        <p:spPr>
          <a:xfrm>
            <a:off x="838200" y="1447800"/>
            <a:ext cx="8620124" cy="4770537"/>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Training Process:</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Loss Functions: Both the generator and discriminator are trained using binary cross-entropy loss functions.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Optimization: Adam optimizer is used for training both the generator and discriminator networks.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Hyperparameters: Learning rate, beta parameters, and dropout rates are tuned to optimize the training process.</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Evaluation:</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Performance Metrics: The performance of the models is evaluated using metrics such as loss values, accuracy, and visual inspection of generated sign language gestures.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Validation: The trained models are validated using separate test datasets to assess their generalization ability.</a:t>
            </a:r>
          </a:p>
          <a:p>
            <a:endParaRPr lang="en-IN" dirty="0"/>
          </a:p>
        </p:txBody>
      </p:sp>
    </p:spTree>
    <p:extLst>
      <p:ext uri="{BB962C8B-B14F-4D97-AF65-F5344CB8AC3E}">
        <p14:creationId xmlns:p14="http://schemas.microsoft.com/office/powerpoint/2010/main" val="258132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5657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Picture 10">
            <a:extLst>
              <a:ext uri="{FF2B5EF4-FFF2-40B4-BE49-F238E27FC236}">
                <a16:creationId xmlns:a16="http://schemas.microsoft.com/office/drawing/2014/main" id="{4C5C15D5-F121-BFD0-F85D-1A8AEB0D35EB}"/>
              </a:ext>
            </a:extLst>
          </p:cNvPr>
          <p:cNvPicPr>
            <a:picLocks noChangeAspect="1"/>
          </p:cNvPicPr>
          <p:nvPr/>
        </p:nvPicPr>
        <p:blipFill>
          <a:blip r:embed="rId3"/>
          <a:stretch>
            <a:fillRect/>
          </a:stretch>
        </p:blipFill>
        <p:spPr>
          <a:xfrm>
            <a:off x="914400" y="1285012"/>
            <a:ext cx="5943600" cy="1551542"/>
          </a:xfrm>
          <a:prstGeom prst="rect">
            <a:avLst/>
          </a:prstGeom>
        </p:spPr>
      </p:pic>
      <p:pic>
        <p:nvPicPr>
          <p:cNvPr id="15" name="Picture 14">
            <a:extLst>
              <a:ext uri="{FF2B5EF4-FFF2-40B4-BE49-F238E27FC236}">
                <a16:creationId xmlns:a16="http://schemas.microsoft.com/office/drawing/2014/main" id="{8C147705-ACE9-BF9B-5C73-F7AA49AC1B34}"/>
              </a:ext>
            </a:extLst>
          </p:cNvPr>
          <p:cNvPicPr>
            <a:picLocks noChangeAspect="1"/>
          </p:cNvPicPr>
          <p:nvPr/>
        </p:nvPicPr>
        <p:blipFill>
          <a:blip r:embed="rId4"/>
          <a:stretch>
            <a:fillRect/>
          </a:stretch>
        </p:blipFill>
        <p:spPr>
          <a:xfrm>
            <a:off x="1219200" y="3150228"/>
            <a:ext cx="6899603" cy="22123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8" name="Picture 7">
            <a:extLst>
              <a:ext uri="{FF2B5EF4-FFF2-40B4-BE49-F238E27FC236}">
                <a16:creationId xmlns:a16="http://schemas.microsoft.com/office/drawing/2014/main" id="{90B83C9A-9B99-374E-F5EF-55E332138A6C}"/>
              </a:ext>
            </a:extLst>
          </p:cNvPr>
          <p:cNvPicPr>
            <a:picLocks noChangeAspect="1"/>
          </p:cNvPicPr>
          <p:nvPr/>
        </p:nvPicPr>
        <p:blipFill>
          <a:blip r:embed="rId3"/>
          <a:stretch>
            <a:fillRect/>
          </a:stretch>
        </p:blipFill>
        <p:spPr>
          <a:xfrm>
            <a:off x="567998" y="1521071"/>
            <a:ext cx="4292756" cy="3355729"/>
          </a:xfrm>
          <a:prstGeom prst="rect">
            <a:avLst/>
          </a:prstGeom>
        </p:spPr>
      </p:pic>
      <p:pic>
        <p:nvPicPr>
          <p:cNvPr id="11" name="Picture 10">
            <a:extLst>
              <a:ext uri="{FF2B5EF4-FFF2-40B4-BE49-F238E27FC236}">
                <a16:creationId xmlns:a16="http://schemas.microsoft.com/office/drawing/2014/main" id="{35BF30D9-4012-FF7F-1E7A-C9CD40A6FABE}"/>
              </a:ext>
            </a:extLst>
          </p:cNvPr>
          <p:cNvPicPr>
            <a:picLocks noChangeAspect="1"/>
          </p:cNvPicPr>
          <p:nvPr/>
        </p:nvPicPr>
        <p:blipFill>
          <a:blip r:embed="rId4"/>
          <a:stretch>
            <a:fillRect/>
          </a:stretch>
        </p:blipFill>
        <p:spPr>
          <a:xfrm>
            <a:off x="4841089" y="1507807"/>
            <a:ext cx="4162395" cy="3368994"/>
          </a:xfrm>
          <a:prstGeom prst="rect">
            <a:avLst/>
          </a:prstGeom>
        </p:spPr>
      </p:pic>
    </p:spTree>
    <p:extLst>
      <p:ext uri="{BB962C8B-B14F-4D97-AF65-F5344CB8AC3E}">
        <p14:creationId xmlns:p14="http://schemas.microsoft.com/office/powerpoint/2010/main" val="11323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60" dirty="0"/>
              <a:t>CONCLUSION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2" name="TextBox 1">
            <a:extLst>
              <a:ext uri="{FF2B5EF4-FFF2-40B4-BE49-F238E27FC236}">
                <a16:creationId xmlns:a16="http://schemas.microsoft.com/office/drawing/2014/main" id="{ABFB7CCC-D0D3-7F93-6935-4AD36B4CE859}"/>
              </a:ext>
            </a:extLst>
          </p:cNvPr>
          <p:cNvSpPr txBox="1"/>
          <p:nvPr/>
        </p:nvSpPr>
        <p:spPr>
          <a:xfrm>
            <a:off x="838200" y="1771650"/>
            <a:ext cx="8401050" cy="1785104"/>
          </a:xfrm>
          <a:prstGeom prst="rect">
            <a:avLst/>
          </a:prstGeom>
          <a:noFill/>
        </p:spPr>
        <p:txBody>
          <a:bodyPr wrap="square" rtlCol="0">
            <a:sp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The project demonstrates the effectiveness of GAN technology in recognizing sign language gestures. This development demonstrates how technology can close communication gaps and promote inclusivity, making communication more accessible for people who use sign language.</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CD76B73-D7E5-DC6F-2A24-9B3D44514957}"/>
              </a:ext>
            </a:extLst>
          </p:cNvPr>
          <p:cNvSpPr txBox="1"/>
          <p:nvPr/>
        </p:nvSpPr>
        <p:spPr>
          <a:xfrm>
            <a:off x="838200" y="3863628"/>
            <a:ext cx="6591300" cy="2308324"/>
          </a:xfrm>
          <a:prstGeom prst="rect">
            <a:avLst/>
          </a:prstGeom>
          <a:noFill/>
        </p:spPr>
        <p:txBody>
          <a:bodyPr wrap="square" rtlCol="0">
            <a:spAutoFit/>
          </a:bodyPr>
          <a:lstStyle/>
          <a:p>
            <a:r>
              <a:rPr lang="en-IN" b="1" dirty="0"/>
              <a:t>REFERENCES</a:t>
            </a:r>
          </a:p>
          <a:p>
            <a:r>
              <a:rPr lang="en-IN" dirty="0">
                <a:hlinkClick r:id="rId3"/>
              </a:rPr>
              <a:t>https://en.wikipedia.org/wiki/Generative_adversarial_network</a:t>
            </a:r>
            <a:endParaRPr lang="en-IN" dirty="0"/>
          </a:p>
          <a:p>
            <a:endParaRPr lang="en-IN" dirty="0"/>
          </a:p>
          <a:p>
            <a:r>
              <a:rPr lang="en-IN" dirty="0">
                <a:hlinkClick r:id="rId4"/>
              </a:rPr>
              <a:t>https://keras.io/</a:t>
            </a:r>
            <a:endParaRPr lang="en-IN" dirty="0"/>
          </a:p>
          <a:p>
            <a:endParaRPr lang="en-IN" dirty="0"/>
          </a:p>
          <a:p>
            <a:r>
              <a:rPr lang="en-IN" dirty="0">
                <a:hlinkClick r:id="rId5"/>
              </a:rPr>
              <a:t>https://www.kaggle.com/datasets/datamunge/sign-language-mnist</a:t>
            </a:r>
            <a:endParaRPr lang="en-IN" dirty="0"/>
          </a:p>
          <a:p>
            <a:endParaRPr lang="en-IN" dirty="0"/>
          </a:p>
        </p:txBody>
      </p:sp>
    </p:spTree>
    <p:extLst>
      <p:ext uri="{BB962C8B-B14F-4D97-AF65-F5344CB8AC3E}">
        <p14:creationId xmlns:p14="http://schemas.microsoft.com/office/powerpoint/2010/main" val="11422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975788"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90096C5-7828-E853-ED80-35C9899515C8}"/>
              </a:ext>
            </a:extLst>
          </p:cNvPr>
          <p:cNvSpPr txBox="1"/>
          <p:nvPr/>
        </p:nvSpPr>
        <p:spPr>
          <a:xfrm>
            <a:off x="695325" y="2590800"/>
            <a:ext cx="8839200" cy="2554545"/>
          </a:xfrm>
          <a:prstGeom prst="rect">
            <a:avLst/>
          </a:prstGeom>
          <a:noFill/>
        </p:spPr>
        <p:txBody>
          <a:bodyPr wrap="square" rtlCol="0">
            <a:spAutoFit/>
          </a:bodyPr>
          <a:lstStyle/>
          <a:p>
            <a:pPr algn="ctr"/>
            <a:r>
              <a:rPr lang="en-IN" sz="4000" b="1" dirty="0">
                <a:solidFill>
                  <a:srgbClr val="00B0F0"/>
                </a:solidFill>
                <a:latin typeface="Times New Roman" panose="02020603050405020304" pitchFamily="18" charset="0"/>
                <a:cs typeface="Times New Roman" panose="02020603050405020304" pitchFamily="18" charset="0"/>
              </a:rPr>
              <a:t>SIGN LANUGUAGE RECOGNITION </a:t>
            </a:r>
          </a:p>
          <a:p>
            <a:pPr algn="ctr"/>
            <a:r>
              <a:rPr lang="en-IN" sz="4000" b="1" dirty="0">
                <a:solidFill>
                  <a:srgbClr val="00B0F0"/>
                </a:solidFill>
                <a:latin typeface="Times New Roman" panose="02020603050405020304" pitchFamily="18" charset="0"/>
                <a:cs typeface="Times New Roman" panose="02020603050405020304" pitchFamily="18" charset="0"/>
              </a:rPr>
              <a:t>WITH</a:t>
            </a:r>
          </a:p>
          <a:p>
            <a:pPr algn="ctr"/>
            <a:r>
              <a:rPr lang="en-IN" sz="4000" b="1" dirty="0">
                <a:solidFill>
                  <a:srgbClr val="00B0F0"/>
                </a:solidFill>
                <a:latin typeface="Times New Roman" panose="02020603050405020304" pitchFamily="18" charset="0"/>
                <a:cs typeface="Times New Roman" panose="02020603050405020304" pitchFamily="18" charset="0"/>
              </a:rPr>
              <a:t> GENERATIVE ADVERSIAL 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F552086B-BAF1-6E59-7151-BCE358063EF6}"/>
              </a:ext>
            </a:extLst>
          </p:cNvPr>
          <p:cNvSpPr txBox="1"/>
          <p:nvPr/>
        </p:nvSpPr>
        <p:spPr>
          <a:xfrm>
            <a:off x="1676400" y="1752600"/>
            <a:ext cx="6219887" cy="3816429"/>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Solution &amp; Value Proposition</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Results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26981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E3C9ACA-5737-09E0-F287-8D0035F05E9C}"/>
              </a:ext>
            </a:extLst>
          </p:cNvPr>
          <p:cNvSpPr txBox="1"/>
          <p:nvPr/>
        </p:nvSpPr>
        <p:spPr>
          <a:xfrm>
            <a:off x="676274" y="1700153"/>
            <a:ext cx="8543925" cy="3139321"/>
          </a:xfrm>
          <a:prstGeom prst="rect">
            <a:avLst/>
          </a:prstGeom>
          <a:noFill/>
        </p:spPr>
        <p:txBody>
          <a:bodyPr wrap="square" rtlCol="0">
            <a:sp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Sign language serves as a primary mode of communication for the deaf and hard of hearing community, yet existing recognition systems often suffer from limitations in accuracy, real-time processing, and adaptability to diverse gestures and expressions. </a:t>
            </a:r>
          </a:p>
          <a:p>
            <a:pPr algn="just"/>
            <a:r>
              <a:rPr lang="en-US" sz="2200" b="0" i="0" dirty="0">
                <a:solidFill>
                  <a:srgbClr val="0D0D0D"/>
                </a:solidFill>
                <a:effectLst/>
                <a:latin typeface="Times New Roman" panose="02020603050405020304" pitchFamily="18" charset="0"/>
                <a:cs typeface="Times New Roman" panose="02020603050405020304" pitchFamily="18" charset="0"/>
              </a:rPr>
              <a:t>Therefore, there is a  need to develop a robust sign language recognition system that utilizes advanced techniques such as Generative Adversarial Networks (GANs) to accurately interpret sign language gestures in real-time, thereby bridging communication gaps and enhancing accessibility for the deaf community.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8A1F876-9FAF-8D1E-3C60-99620F331F61}"/>
              </a:ext>
            </a:extLst>
          </p:cNvPr>
          <p:cNvSpPr txBox="1"/>
          <p:nvPr/>
        </p:nvSpPr>
        <p:spPr>
          <a:xfrm>
            <a:off x="739776" y="1828800"/>
            <a:ext cx="8432800" cy="4647426"/>
          </a:xfrm>
          <a:prstGeom prst="rect">
            <a:avLst/>
          </a:prstGeom>
          <a:noFill/>
        </p:spPr>
        <p:txBody>
          <a:bodyPr wrap="square" rtlCol="0">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Objective:</a:t>
            </a:r>
            <a:r>
              <a:rPr lang="en-US" sz="2000" b="0" i="0" dirty="0">
                <a:solidFill>
                  <a:srgbClr val="0D0D0D"/>
                </a:solidFill>
                <a:effectLst/>
                <a:latin typeface="Times New Roman" panose="02020603050405020304" pitchFamily="18" charset="0"/>
                <a:cs typeface="Times New Roman" panose="02020603050405020304" pitchFamily="18" charset="0"/>
              </a:rPr>
              <a:t> Develop a sign language recognition system using Generative Adversarial Networks (GANs) implemented with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IN" sz="2000" b="1" i="0" dirty="0">
                <a:solidFill>
                  <a:srgbClr val="0D0D0D"/>
                </a:solidFill>
                <a:effectLst/>
                <a:latin typeface="Times New Roman" panose="02020603050405020304" pitchFamily="18" charset="0"/>
                <a:cs typeface="Times New Roman" panose="02020603050405020304" pitchFamily="18" charset="0"/>
              </a:rPr>
              <a:t>Approach:</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Dataset Preparation:</a:t>
            </a:r>
            <a:r>
              <a:rPr lang="en-IN" sz="2000" b="0" i="0" dirty="0">
                <a:solidFill>
                  <a:srgbClr val="0D0D0D"/>
                </a:solidFill>
                <a:effectLst/>
                <a:latin typeface="Times New Roman" panose="02020603050405020304" pitchFamily="18" charset="0"/>
                <a:cs typeface="Times New Roman" panose="02020603050405020304" pitchFamily="18" charset="0"/>
              </a:rPr>
              <a:t> Utilize sign language datasets or adapt existing datasets to represent sign language gestures.</a:t>
            </a: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GAN Implementation:</a:t>
            </a:r>
            <a:r>
              <a:rPr lang="en-IN" sz="2000" b="0" i="0" dirty="0">
                <a:solidFill>
                  <a:srgbClr val="0D0D0D"/>
                </a:solidFill>
                <a:effectLst/>
                <a:latin typeface="Times New Roman" panose="02020603050405020304" pitchFamily="18" charset="0"/>
                <a:cs typeface="Times New Roman" panose="02020603050405020304" pitchFamily="18" charset="0"/>
              </a:rPr>
              <a:t> Implement a GAN architecture using </a:t>
            </a:r>
            <a:r>
              <a:rPr lang="en-IN" sz="2000" b="0" i="0" dirty="0" err="1">
                <a:solidFill>
                  <a:srgbClr val="0D0D0D"/>
                </a:solidFill>
                <a:effectLst/>
                <a:latin typeface="Times New Roman" panose="02020603050405020304" pitchFamily="18" charset="0"/>
                <a:cs typeface="Times New Roman" panose="02020603050405020304" pitchFamily="18" charset="0"/>
              </a:rPr>
              <a:t>Keras</a:t>
            </a:r>
            <a:r>
              <a:rPr lang="en-IN" sz="2000" b="0" i="0" dirty="0">
                <a:solidFill>
                  <a:srgbClr val="0D0D0D"/>
                </a:solidFill>
                <a:effectLst/>
                <a:latin typeface="Times New Roman" panose="02020603050405020304" pitchFamily="18" charset="0"/>
                <a:cs typeface="Times New Roman" panose="02020603050405020304" pitchFamily="18" charset="0"/>
              </a:rPr>
              <a:t>, comprising generator and discriminator networks for generating and recognizing sign language gestures.</a:t>
            </a: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Training Process:</a:t>
            </a:r>
            <a:r>
              <a:rPr lang="en-IN" sz="2000" b="0" i="0" dirty="0">
                <a:solidFill>
                  <a:srgbClr val="0D0D0D"/>
                </a:solidFill>
                <a:effectLst/>
                <a:latin typeface="Times New Roman" panose="02020603050405020304" pitchFamily="18" charset="0"/>
                <a:cs typeface="Times New Roman" panose="02020603050405020304" pitchFamily="18" charset="0"/>
              </a:rPr>
              <a:t> Train the GAN model on the sign language dataset to learn the mapping between gestures and labels.</a:t>
            </a: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Real-time Recognition:</a:t>
            </a:r>
            <a:r>
              <a:rPr lang="en-IN" sz="2000" b="0" i="0" dirty="0">
                <a:solidFill>
                  <a:srgbClr val="0D0D0D"/>
                </a:solidFill>
                <a:effectLst/>
                <a:latin typeface="Times New Roman" panose="02020603050405020304" pitchFamily="18" charset="0"/>
                <a:cs typeface="Times New Roman" panose="02020603050405020304" pitchFamily="18" charset="0"/>
              </a:rPr>
              <a:t> Deploy the trained GAN model for real-time recognition of sign language gestures from </a:t>
            </a:r>
            <a:r>
              <a:rPr lang="en-IN" sz="2000" dirty="0">
                <a:solidFill>
                  <a:srgbClr val="0D0D0D"/>
                </a:solidFill>
                <a:latin typeface="Times New Roman" panose="02020603050405020304" pitchFamily="18" charset="0"/>
                <a:cs typeface="Times New Roman" panose="02020603050405020304" pitchFamily="18" charset="0"/>
              </a:rPr>
              <a:t>real-time </a:t>
            </a:r>
            <a:r>
              <a:rPr lang="en-IN" sz="2000" b="0" i="0" dirty="0">
                <a:solidFill>
                  <a:srgbClr val="0D0D0D"/>
                </a:solidFill>
                <a:effectLst/>
                <a:latin typeface="Times New Roman" panose="02020603050405020304" pitchFamily="18" charset="0"/>
                <a:cs typeface="Times New Roman" panose="02020603050405020304" pitchFamily="18" charset="0"/>
              </a:rPr>
              <a:t>inputs.</a:t>
            </a:r>
          </a:p>
          <a:p>
            <a:endParaRPr lang="en-US" b="0" i="0" dirty="0">
              <a:solidFill>
                <a:srgbClr val="0D0D0D"/>
              </a:solidFill>
              <a:effectLs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E89B33F-729B-330C-DB8B-CD2343025208}"/>
              </a:ext>
            </a:extLst>
          </p:cNvPr>
          <p:cNvSpPr txBox="1"/>
          <p:nvPr/>
        </p:nvSpPr>
        <p:spPr>
          <a:xfrm>
            <a:off x="723900" y="1905000"/>
            <a:ext cx="7581900" cy="3477875"/>
          </a:xfrm>
          <a:prstGeom prst="rect">
            <a:avLst/>
          </a:prstGeom>
          <a:noFill/>
        </p:spPr>
        <p:txBody>
          <a:bodyPr wrap="square" rtlCol="0">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Deaf and Hard of Hearing Individuals:</a:t>
            </a:r>
            <a:r>
              <a:rPr lang="en-US" sz="2000" b="0" i="0" dirty="0">
                <a:solidFill>
                  <a:srgbClr val="0D0D0D"/>
                </a:solidFill>
                <a:effectLst/>
                <a:latin typeface="Times New Roman" panose="02020603050405020304" pitchFamily="18" charset="0"/>
                <a:cs typeface="Times New Roman" panose="02020603050405020304" pitchFamily="18" charset="0"/>
              </a:rPr>
              <a:t> Primary users of the system, enabling effective communication through sign language in various contexts.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latin typeface="Times New Roman" panose="02020603050405020304" pitchFamily="18" charset="0"/>
                <a:cs typeface="Times New Roman" panose="02020603050405020304" pitchFamily="18" charset="0"/>
              </a:rPr>
              <a:t>Interpreters and Educators:</a:t>
            </a:r>
            <a:r>
              <a:rPr lang="en-US" sz="2000" b="0" i="0" dirty="0">
                <a:solidFill>
                  <a:srgbClr val="0D0D0D"/>
                </a:solidFill>
                <a:effectLst/>
                <a:latin typeface="Times New Roman" panose="02020603050405020304" pitchFamily="18" charset="0"/>
                <a:cs typeface="Times New Roman" panose="02020603050405020304" pitchFamily="18" charset="0"/>
              </a:rPr>
              <a:t> Benefit from enhanced communication and teaching capabilities, aiding in training and improving sign language proficiency.</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latin typeface="Times New Roman" panose="02020603050405020304" pitchFamily="18" charset="0"/>
                <a:cs typeface="Times New Roman" panose="02020603050405020304" pitchFamily="18" charset="0"/>
              </a:rPr>
              <a:t>Accessibility Advocates and Organizations:</a:t>
            </a:r>
            <a:r>
              <a:rPr lang="en-US" sz="2000" b="0" i="0" dirty="0">
                <a:solidFill>
                  <a:srgbClr val="0D0D0D"/>
                </a:solidFill>
                <a:effectLst/>
                <a:latin typeface="Times New Roman" panose="02020603050405020304" pitchFamily="18" charset="0"/>
                <a:cs typeface="Times New Roman" panose="02020603050405020304" pitchFamily="18" charset="0"/>
              </a:rPr>
              <a:t> Groups that work to make sure everyone, including those who are deaf or hard of hearing, can access information and services.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086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D017EE6E-4F62-D270-203D-E9F549AE0F5F}"/>
              </a:ext>
            </a:extLst>
          </p:cNvPr>
          <p:cNvSpPr txBox="1"/>
          <p:nvPr/>
        </p:nvSpPr>
        <p:spPr>
          <a:xfrm>
            <a:off x="1143000" y="1815941"/>
            <a:ext cx="7924800" cy="1107996"/>
          </a:xfrm>
          <a:prstGeom prst="rect">
            <a:avLst/>
          </a:prstGeom>
          <a:noFill/>
        </p:spPr>
        <p:txBody>
          <a:bodyPr wrap="square" rtlCol="0">
            <a:spAutoFit/>
          </a:bodyPr>
          <a:lstStyle/>
          <a:p>
            <a:pPr algn="just"/>
            <a:r>
              <a:rPr lang="en-US" sz="2200" dirty="0">
                <a:solidFill>
                  <a:srgbClr val="0D0D0D"/>
                </a:solidFill>
                <a:latin typeface="Times New Roman" panose="02020603050405020304" pitchFamily="18" charset="0"/>
                <a:cs typeface="Times New Roman" panose="02020603050405020304" pitchFamily="18" charset="0"/>
              </a:rPr>
              <a:t>The</a:t>
            </a:r>
            <a:r>
              <a:rPr lang="en-US" sz="2200" b="0" i="0" dirty="0">
                <a:solidFill>
                  <a:srgbClr val="0D0D0D"/>
                </a:solidFill>
                <a:effectLst/>
                <a:latin typeface="Times New Roman" panose="02020603050405020304" pitchFamily="18" charset="0"/>
                <a:cs typeface="Times New Roman" panose="02020603050405020304" pitchFamily="18" charset="0"/>
              </a:rPr>
              <a:t> solution leverages Generative Adversarial Networks (GANs) implemented with </a:t>
            </a:r>
            <a:r>
              <a:rPr lang="en-US" sz="2200" b="0" i="0" dirty="0" err="1">
                <a:solidFill>
                  <a:srgbClr val="0D0D0D"/>
                </a:solidFill>
                <a:effectLst/>
                <a:latin typeface="Times New Roman" panose="02020603050405020304" pitchFamily="18" charset="0"/>
                <a:cs typeface="Times New Roman" panose="02020603050405020304" pitchFamily="18" charset="0"/>
              </a:rPr>
              <a:t>Keras</a:t>
            </a:r>
            <a:r>
              <a:rPr lang="en-US" sz="2200" b="0" i="0" dirty="0">
                <a:solidFill>
                  <a:srgbClr val="0D0D0D"/>
                </a:solidFill>
                <a:effectLst/>
                <a:latin typeface="Times New Roman" panose="02020603050405020304" pitchFamily="18" charset="0"/>
                <a:cs typeface="Times New Roman" panose="02020603050405020304" pitchFamily="18" charset="0"/>
              </a:rPr>
              <a:t> to develop a robust sign language recognition system.</a:t>
            </a: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32DBD3-8CF6-E577-A253-39836498DAAA}"/>
              </a:ext>
            </a:extLst>
          </p:cNvPr>
          <p:cNvSpPr txBox="1"/>
          <p:nvPr/>
        </p:nvSpPr>
        <p:spPr>
          <a:xfrm>
            <a:off x="1174955" y="3051155"/>
            <a:ext cx="6705600" cy="2739211"/>
          </a:xfrm>
          <a:prstGeom prst="rect">
            <a:avLst/>
          </a:prstGeom>
          <a:noFill/>
        </p:spPr>
        <p:txBody>
          <a:bodyPr wrap="square" rtlCol="0">
            <a:spAutoFit/>
          </a:bodyPr>
          <a:lstStyle/>
          <a:p>
            <a:pPr algn="just"/>
            <a:r>
              <a:rPr lang="en-US" sz="2200" b="1" i="0" dirty="0">
                <a:solidFill>
                  <a:srgbClr val="0D0D0D"/>
                </a:solidFill>
                <a:effectLst/>
                <a:latin typeface="Times New Roman" panose="02020603050405020304" pitchFamily="18" charset="0"/>
                <a:cs typeface="Times New Roman" panose="02020603050405020304" pitchFamily="18" charset="0"/>
              </a:rPr>
              <a:t>VALUE PROPOSITION:</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Accurate Recognition:</a:t>
            </a:r>
            <a:r>
              <a:rPr lang="en-US" sz="2200" b="0" i="0" dirty="0">
                <a:solidFill>
                  <a:srgbClr val="0D0D0D"/>
                </a:solidFill>
                <a:effectLst/>
                <a:latin typeface="Times New Roman" panose="02020603050405020304" pitchFamily="18" charset="0"/>
                <a:cs typeface="Times New Roman" panose="02020603050405020304" pitchFamily="18" charset="0"/>
              </a:rPr>
              <a:t> Our system accurately detects and interprets sign language gestures, enabling seamless communication.</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Real-time Processing:</a:t>
            </a:r>
            <a:r>
              <a:rPr lang="en-US" sz="2200" b="0" i="0" dirty="0">
                <a:solidFill>
                  <a:srgbClr val="0D0D0D"/>
                </a:solidFill>
                <a:effectLst/>
                <a:latin typeface="Times New Roman" panose="02020603050405020304" pitchFamily="18" charset="0"/>
                <a:cs typeface="Times New Roman" panose="02020603050405020304" pitchFamily="18" charset="0"/>
              </a:rPr>
              <a:t> Capable of processing video inputs in real-time, ensuring timely recognition and response.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0449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34400" y="1520096"/>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7865BF4-9743-9F3B-96AD-2E5D002AD458}"/>
              </a:ext>
            </a:extLst>
          </p:cNvPr>
          <p:cNvSpPr txBox="1"/>
          <p:nvPr/>
        </p:nvSpPr>
        <p:spPr>
          <a:xfrm>
            <a:off x="990600" y="1905000"/>
            <a:ext cx="7391400" cy="2800767"/>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Genuine Gesture Production: </a:t>
            </a:r>
            <a:r>
              <a:rPr lang="en-US" sz="2200" dirty="0">
                <a:latin typeface="Times New Roman" panose="02020603050405020304" pitchFamily="18" charset="0"/>
                <a:cs typeface="Times New Roman" panose="02020603050405020304" pitchFamily="18" charset="0"/>
              </a:rPr>
              <a:t>This method produces realistic sign language gestures that closely mimic hand movements, improving user immersion and recognition accuracy.</a:t>
            </a:r>
          </a:p>
          <a:p>
            <a:pPr algn="just"/>
            <a:endParaRPr lang="en-US" sz="2200" dirty="0">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latin typeface="Times New Roman" panose="02020603050405020304" pitchFamily="18" charset="0"/>
                <a:cs typeface="Times New Roman" panose="02020603050405020304" pitchFamily="18" charset="0"/>
              </a:rPr>
              <a:t>Adaptive Learning:</a:t>
            </a:r>
            <a:r>
              <a:rPr lang="en-US" sz="2200" b="0" i="0" dirty="0">
                <a:solidFill>
                  <a:srgbClr val="0D0D0D"/>
                </a:solidFill>
                <a:effectLst/>
                <a:latin typeface="Times New Roman" panose="02020603050405020304" pitchFamily="18" charset="0"/>
                <a:cs typeface="Times New Roman" panose="02020603050405020304" pitchFamily="18" charset="0"/>
              </a:rPr>
              <a:t> Leveraging the power of GANs and </a:t>
            </a:r>
            <a:r>
              <a:rPr lang="en-US" sz="2200" b="0" i="0" dirty="0" err="1">
                <a:solidFill>
                  <a:srgbClr val="0D0D0D"/>
                </a:solidFill>
                <a:effectLst/>
                <a:latin typeface="Times New Roman" panose="02020603050405020304" pitchFamily="18" charset="0"/>
                <a:cs typeface="Times New Roman" panose="02020603050405020304" pitchFamily="18" charset="0"/>
              </a:rPr>
              <a:t>Keras</a:t>
            </a:r>
            <a:r>
              <a:rPr lang="en-US" sz="2200" b="0" i="0" dirty="0">
                <a:solidFill>
                  <a:srgbClr val="0D0D0D"/>
                </a:solidFill>
                <a:effectLst/>
                <a:latin typeface="Times New Roman" panose="02020603050405020304" pitchFamily="18" charset="0"/>
                <a:cs typeface="Times New Roman" panose="02020603050405020304" pitchFamily="18" charset="0"/>
              </a:rPr>
              <a:t> in a </a:t>
            </a:r>
            <a:r>
              <a:rPr lang="en-US" sz="2200" b="0" i="0" dirty="0" err="1">
                <a:solidFill>
                  <a:srgbClr val="0D0D0D"/>
                </a:solidFill>
                <a:effectLst/>
                <a:latin typeface="Times New Roman" panose="02020603050405020304" pitchFamily="18" charset="0"/>
                <a:cs typeface="Times New Roman" panose="02020603050405020304" pitchFamily="18" charset="0"/>
              </a:rPr>
              <a:t>Colab</a:t>
            </a:r>
            <a:r>
              <a:rPr lang="en-US" sz="2200" b="0" i="0" dirty="0">
                <a:solidFill>
                  <a:srgbClr val="0D0D0D"/>
                </a:solidFill>
                <a:effectLst/>
                <a:latin typeface="Times New Roman" panose="02020603050405020304" pitchFamily="18" charset="0"/>
                <a:cs typeface="Times New Roman" panose="02020603050405020304" pitchFamily="18" charset="0"/>
              </a:rPr>
              <a:t> environment, </a:t>
            </a:r>
            <a:r>
              <a:rPr lang="en-US" sz="2200" dirty="0">
                <a:solidFill>
                  <a:srgbClr val="0D0D0D"/>
                </a:solidFill>
                <a:latin typeface="Times New Roman" panose="02020603050405020304" pitchFamily="18" charset="0"/>
                <a:cs typeface="Times New Roman" panose="02020603050405020304" pitchFamily="18" charset="0"/>
              </a:rPr>
              <a:t>the </a:t>
            </a:r>
            <a:r>
              <a:rPr lang="en-US" sz="2200" b="0" i="0" dirty="0">
                <a:solidFill>
                  <a:srgbClr val="0D0D0D"/>
                </a:solidFill>
                <a:effectLst/>
                <a:latin typeface="Times New Roman" panose="02020603050405020304" pitchFamily="18" charset="0"/>
                <a:cs typeface="Times New Roman" panose="02020603050405020304" pitchFamily="18" charset="0"/>
              </a:rPr>
              <a:t>solution employs adaptive learning techniques. It continuously learns and adapts to user interactions, refining its recognition capabilities over time.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468A28EC-BB15-5580-C891-C8C0F23630D7}"/>
              </a:ext>
            </a:extLst>
          </p:cNvPr>
          <p:cNvSpPr txBox="1"/>
          <p:nvPr/>
        </p:nvSpPr>
        <p:spPr>
          <a:xfrm>
            <a:off x="914400" y="1371600"/>
            <a:ext cx="8162925" cy="2739211"/>
          </a:xfrm>
          <a:prstGeom prst="rect">
            <a:avLst/>
          </a:prstGeom>
          <a:noFill/>
        </p:spPr>
        <p:txBody>
          <a:bodyPr wrap="square" rtlCol="0">
            <a:spAutoFit/>
          </a:bodyPr>
          <a:lstStyle/>
          <a:p>
            <a:pPr algn="just"/>
            <a:r>
              <a:rPr lang="en-US" sz="2200" b="1" i="0" dirty="0">
                <a:solidFill>
                  <a:srgbClr val="0D0D0D"/>
                </a:solidFill>
                <a:effectLst/>
                <a:latin typeface="Times New Roman" panose="02020603050405020304" pitchFamily="18" charset="0"/>
                <a:cs typeface="Times New Roman" panose="02020603050405020304" pitchFamily="18" charset="0"/>
              </a:rPr>
              <a:t>GAN Model:</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Architecture: The GAN model combines the generator and discriminator networks.</a:t>
            </a:r>
          </a:p>
          <a:p>
            <a:pPr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Training: The GAN is trained in an adversarial manner, where the generator aims to deceive the discriminator by generating realistic sign language gestures, while the discriminator learns to distinguish between real and generated gestures.</a:t>
            </a:r>
          </a:p>
          <a:p>
            <a:endParaRPr lang="en-IN" dirty="0"/>
          </a:p>
        </p:txBody>
      </p:sp>
      <p:pic>
        <p:nvPicPr>
          <p:cNvPr id="12" name="Picture 11">
            <a:extLst>
              <a:ext uri="{FF2B5EF4-FFF2-40B4-BE49-F238E27FC236}">
                <a16:creationId xmlns:a16="http://schemas.microsoft.com/office/drawing/2014/main" id="{40743F6F-0BBC-E4BF-F251-F7F93469AC0F}"/>
              </a:ext>
            </a:extLst>
          </p:cNvPr>
          <p:cNvPicPr>
            <a:picLocks noChangeAspect="1"/>
          </p:cNvPicPr>
          <p:nvPr/>
        </p:nvPicPr>
        <p:blipFill>
          <a:blip r:embed="rId3"/>
          <a:stretch>
            <a:fillRect/>
          </a:stretch>
        </p:blipFill>
        <p:spPr>
          <a:xfrm>
            <a:off x="1666875" y="4062969"/>
            <a:ext cx="5665088" cy="19579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808</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sweda Subramaniam</dc:creator>
  <cp:lastModifiedBy>sweda Subramaniam</cp:lastModifiedBy>
  <cp:revision>18</cp:revision>
  <dcterms:created xsi:type="dcterms:W3CDTF">2024-04-03T13:48:49Z</dcterms:created>
  <dcterms:modified xsi:type="dcterms:W3CDTF">2024-04-03T15:50:26Z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