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3"/>
  </p:notesMasterIdLst>
  <p:sldIdLst>
    <p:sldId id="256" r:id="rId2"/>
    <p:sldId id="257" r:id="rId3"/>
    <p:sldId id="270" r:id="rId4"/>
    <p:sldId id="271" r:id="rId5"/>
    <p:sldId id="272" r:id="rId6"/>
    <p:sldId id="274" r:id="rId7"/>
    <p:sldId id="276" r:id="rId8"/>
    <p:sldId id="277" r:id="rId9"/>
    <p:sldId id="275" r:id="rId10"/>
    <p:sldId id="273" r:id="rId11"/>
    <p:sldId id="279" r:id="rId12"/>
    <p:sldId id="278" r:id="rId13"/>
    <p:sldId id="281" r:id="rId14"/>
    <p:sldId id="280" r:id="rId15"/>
    <p:sldId id="268" r:id="rId16"/>
    <p:sldId id="283" r:id="rId17"/>
    <p:sldId id="285" r:id="rId18"/>
    <p:sldId id="286" r:id="rId19"/>
    <p:sldId id="287" r:id="rId20"/>
    <p:sldId id="269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8513E-324B-4025-8682-7BA00FA4E1DA}" type="datetimeFigureOut">
              <a:rPr lang="fr-CH" smtClean="0"/>
              <a:t>31.01.2025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FDAD9-5D9E-44C9-AD9D-1A69EEA1B27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610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En gros un </a:t>
            </a:r>
            <a:r>
              <a:rPr lang="fr-CH" dirty="0" err="1"/>
              <a:t>contorlleur</a:t>
            </a:r>
            <a:r>
              <a:rPr lang="fr-CH" dirty="0"/>
              <a:t> de boucle de courant extension des capacités </a:t>
            </a:r>
            <a:r>
              <a:rPr lang="fr-CH" dirty="0" err="1"/>
              <a:t>dun</a:t>
            </a:r>
            <a:r>
              <a:rPr lang="fr-CH" dirty="0"/>
              <a:t> système de </a:t>
            </a:r>
            <a:r>
              <a:rPr lang="fr-CH" dirty="0" err="1"/>
              <a:t>detection</a:t>
            </a:r>
            <a:r>
              <a:rPr lang="fr-CH" dirty="0"/>
              <a:t> incendie </a:t>
            </a:r>
            <a:r>
              <a:rPr lang="fr-CH" dirty="0" err="1"/>
              <a:t>exstant</a:t>
            </a:r>
            <a:r>
              <a:rPr lang="fr-CH" dirty="0"/>
              <a:t> </a:t>
            </a:r>
          </a:p>
          <a:p>
            <a:r>
              <a:rPr lang="fr-CH" dirty="0"/>
              <a:t>Dispositif ESR </a:t>
            </a:r>
          </a:p>
          <a:p>
            <a:r>
              <a:rPr lang="fr-CH" dirty="0"/>
              <a:t>Grace au relais programmable </a:t>
            </a:r>
          </a:p>
          <a:p>
            <a:r>
              <a:rPr lang="fr-CH" dirty="0"/>
              <a:t>Switch / </a:t>
            </a:r>
            <a:r>
              <a:rPr lang="fr-CH" dirty="0" err="1"/>
              <a:t>touch</a:t>
            </a:r>
            <a:r>
              <a:rPr lang="fr-CH" dirty="0"/>
              <a:t> capa/ résistances externes </a:t>
            </a:r>
          </a:p>
          <a:p>
            <a:endParaRPr lang="fr-CH" dirty="0"/>
          </a:p>
          <a:p>
            <a:r>
              <a:rPr lang="fr-FR" dirty="0"/>
              <a:t>norme EN 54-13 </a:t>
            </a:r>
            <a:r>
              <a:rPr lang="fr-FR" dirty="0" err="1"/>
              <a:t>detection</a:t>
            </a:r>
            <a:r>
              <a:rPr lang="fr-FR" dirty="0"/>
              <a:t> </a:t>
            </a:r>
            <a:r>
              <a:rPr lang="fr-FR" dirty="0" err="1"/>
              <a:t>incedie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DAD9-5D9E-44C9-AD9D-1A69EEA1B27A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669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480MB/sec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DAD9-5D9E-44C9-AD9D-1A69EEA1B27A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3335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F8F8-CB0B-4803-B6ED-5C8165D4B1D6}" type="datetimeFigureOut">
              <a:rPr lang="fr-CH" smtClean="0"/>
              <a:t>31.01.2025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8F9B-2FDF-444E-ABD8-978171E39D0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1460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F8F8-CB0B-4803-B6ED-5C8165D4B1D6}" type="datetimeFigureOut">
              <a:rPr lang="fr-CH" smtClean="0"/>
              <a:t>31.01.2025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8F9B-2FDF-444E-ABD8-978171E39D0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5685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F8F8-CB0B-4803-B6ED-5C8165D4B1D6}" type="datetimeFigureOut">
              <a:rPr lang="fr-CH" smtClean="0"/>
              <a:t>31.01.2025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8F9B-2FDF-444E-ABD8-978171E39D0E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5155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F8F8-CB0B-4803-B6ED-5C8165D4B1D6}" type="datetimeFigureOut">
              <a:rPr lang="fr-CH" smtClean="0"/>
              <a:t>31.01.2025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8F9B-2FDF-444E-ABD8-978171E39D0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85543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F8F8-CB0B-4803-B6ED-5C8165D4B1D6}" type="datetimeFigureOut">
              <a:rPr lang="fr-CH" smtClean="0"/>
              <a:t>31.01.2025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8F9B-2FDF-444E-ABD8-978171E39D0E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2195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F8F8-CB0B-4803-B6ED-5C8165D4B1D6}" type="datetimeFigureOut">
              <a:rPr lang="fr-CH" smtClean="0"/>
              <a:t>31.01.2025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8F9B-2FDF-444E-ABD8-978171E39D0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25994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F8F8-CB0B-4803-B6ED-5C8165D4B1D6}" type="datetimeFigureOut">
              <a:rPr lang="fr-CH" smtClean="0"/>
              <a:t>31.01.2025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8F9B-2FDF-444E-ABD8-978171E39D0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53334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F8F8-CB0B-4803-B6ED-5C8165D4B1D6}" type="datetimeFigureOut">
              <a:rPr lang="fr-CH" smtClean="0"/>
              <a:t>31.01.2025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8F9B-2FDF-444E-ABD8-978171E39D0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5257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F8F8-CB0B-4803-B6ED-5C8165D4B1D6}" type="datetimeFigureOut">
              <a:rPr lang="fr-CH" smtClean="0"/>
              <a:t>31.01.2025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8F9B-2FDF-444E-ABD8-978171E39D0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80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F8F8-CB0B-4803-B6ED-5C8165D4B1D6}" type="datetimeFigureOut">
              <a:rPr lang="fr-CH" smtClean="0"/>
              <a:t>31.01.2025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8F9B-2FDF-444E-ABD8-978171E39D0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4191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F8F8-CB0B-4803-B6ED-5C8165D4B1D6}" type="datetimeFigureOut">
              <a:rPr lang="fr-CH" smtClean="0"/>
              <a:t>31.01.2025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8F9B-2FDF-444E-ABD8-978171E39D0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7288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F8F8-CB0B-4803-B6ED-5C8165D4B1D6}" type="datetimeFigureOut">
              <a:rPr lang="fr-CH" smtClean="0"/>
              <a:t>31.01.2025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8F9B-2FDF-444E-ABD8-978171E39D0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4704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F8F8-CB0B-4803-B6ED-5C8165D4B1D6}" type="datetimeFigureOut">
              <a:rPr lang="fr-CH" smtClean="0"/>
              <a:t>31.01.2025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8F9B-2FDF-444E-ABD8-978171E39D0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0056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F8F8-CB0B-4803-B6ED-5C8165D4B1D6}" type="datetimeFigureOut">
              <a:rPr lang="fr-CH" smtClean="0"/>
              <a:t>31.01.2025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8F9B-2FDF-444E-ABD8-978171E39D0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7800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F8F8-CB0B-4803-B6ED-5C8165D4B1D6}" type="datetimeFigureOut">
              <a:rPr lang="fr-CH" smtClean="0"/>
              <a:t>31.01.2025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8F9B-2FDF-444E-ABD8-978171E39D0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1202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68F9B-2FDF-444E-ABD8-978171E39D0E}" type="slidenum">
              <a:rPr lang="fr-CH" smtClean="0"/>
              <a:t>‹N°›</a:t>
            </a:fld>
            <a:endParaRPr lang="fr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F8F8-CB0B-4803-B6ED-5C8165D4B1D6}" type="datetimeFigureOut">
              <a:rPr lang="fr-CH" smtClean="0"/>
              <a:t>31.01.2025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865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1F8F8-CB0B-4803-B6ED-5C8165D4B1D6}" type="datetimeFigureOut">
              <a:rPr lang="fr-CH" smtClean="0"/>
              <a:t>31.01.2025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268F9B-2FDF-444E-ABD8-978171E39D0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4673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8F53E7-4174-93DE-5803-B569E7B76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3498" y="2478157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dirty="0"/>
              <a:t>Design </a:t>
            </a:r>
            <a:r>
              <a:rPr lang="en-US" sz="3600" dirty="0" err="1"/>
              <a:t>Présentation</a:t>
            </a:r>
            <a:r>
              <a:rPr lang="en-US" sz="3600" dirty="0"/>
              <a:t>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ADA8976-CBEB-AFC4-9157-93AA00F7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2140762F-69FB-379E-36FA-7F5B03FEE950}"/>
              </a:ext>
            </a:extLst>
          </p:cNvPr>
          <p:cNvSpPr txBox="1"/>
          <p:nvPr/>
        </p:nvSpPr>
        <p:spPr>
          <a:xfrm>
            <a:off x="591625" y="4704672"/>
            <a:ext cx="542116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Par: Clauzel Aymeric</a:t>
            </a:r>
            <a:endParaRPr lang="en-US" sz="1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4363A3E-18FE-763F-CCFB-44666094F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141" y="780219"/>
            <a:ext cx="2683730" cy="48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5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A0267A-A1FC-71E5-2B91-D9AEFBCC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Signalisation/LEDS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1F6FD2D-5002-FF60-0C88-C8ACE2783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331" y="1270000"/>
            <a:ext cx="6687048" cy="3141726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06F9F0A-AFC4-5C3C-E4A4-9ADE4003D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058" y="4051258"/>
            <a:ext cx="6411220" cy="25721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6D05703-DF26-B81A-EC52-C453E0CD2E29}"/>
                  </a:ext>
                </a:extLst>
              </p:cNvPr>
              <p:cNvSpPr txBox="1"/>
              <p:nvPr/>
            </p:nvSpPr>
            <p:spPr>
              <a:xfrm>
                <a:off x="182880" y="4411726"/>
                <a:ext cx="3458817" cy="1472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3,3−1,9</m:t>
                          </m:r>
                        </m:num>
                        <m:den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0,005</m:t>
                          </m:r>
                        </m:den>
                      </m:f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H" b="0" i="0" smtClean="0">
                          <a:latin typeface="Cambria Math" panose="02040503050406030204" pitchFamily="18" charset="0"/>
                        </a:rPr>
                        <m:t>280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12 270Ω</m:t>
                      </m:r>
                    </m:oMath>
                  </m:oMathPara>
                </a14:m>
                <a:endParaRPr lang="fr-CH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=280⋅</m:t>
                      </m:r>
                      <m:sSup>
                        <m:sSup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0,005</m:t>
                          </m:r>
                        </m:e>
                        <m:sup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H" i="1">
                          <a:latin typeface="Cambria Math" panose="02040503050406030204" pitchFamily="18" charset="0"/>
                        </a:rPr>
                        <m:t>=0,007</m:t>
                      </m:r>
                      <m:r>
                        <m:rPr>
                          <m:sty m:val="p"/>
                        </m:rPr>
                        <a:rPr lang="fr-CH" b="0" i="0" smtClean="0"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6D05703-DF26-B81A-EC52-C453E0CD2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" y="4411726"/>
                <a:ext cx="3458817" cy="14721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 9">
            <a:extLst>
              <a:ext uri="{FF2B5EF4-FFF2-40B4-BE49-F238E27FC236}">
                <a16:creationId xmlns:a16="http://schemas.microsoft.com/office/drawing/2014/main" id="{1922368E-E1E7-5CB1-E05A-AFC047EBF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8752" y="1131060"/>
            <a:ext cx="3696507" cy="101617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5D36274-7FFC-4831-A06D-61FF726345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4950" y="850842"/>
            <a:ext cx="1428949" cy="419158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1B6CCEBA-EDD1-05A9-2EDC-D795239665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4264" y="2216632"/>
            <a:ext cx="3010320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3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FABFDFF3-0536-161B-C2C2-58F705E15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10" y="1930400"/>
            <a:ext cx="6456039" cy="265705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361195B-0674-8A19-9C1D-D2C89FB1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Signalisation/LCD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1EB082-4FCF-AE80-DEDC-2A03858AE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934" y="2151436"/>
            <a:ext cx="8596668" cy="3880773"/>
          </a:xfrm>
        </p:spPr>
        <p:txBody>
          <a:bodyPr/>
          <a:lstStyle/>
          <a:p>
            <a:r>
              <a:rPr lang="fr-CH" dirty="0"/>
              <a:t>Transmission série</a:t>
            </a:r>
          </a:p>
          <a:p>
            <a:r>
              <a:rPr lang="fr-CH" dirty="0"/>
              <a:t>I= ~75mA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5F8B041-2CE9-ED53-5DF6-8E3C49200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965" y="4788980"/>
            <a:ext cx="4620935" cy="32912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15ED288-7844-631A-6C38-605AE2585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165" y="3704835"/>
            <a:ext cx="3630770" cy="310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7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3A5D9-B099-59F5-DF32-C9354A3D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Alimentation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411AC80E-9161-59A6-48C0-3762526EC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103" t="30323" r="15370" b="9211"/>
          <a:stretch/>
        </p:blipFill>
        <p:spPr>
          <a:xfrm>
            <a:off x="910851" y="2119464"/>
            <a:ext cx="6362700" cy="234696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99BC32F-8549-C735-CF5E-86CE8A303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134" y="2636756"/>
            <a:ext cx="1525802" cy="158448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77FDA4C-813D-1831-AA8C-8F1737FCB018}"/>
              </a:ext>
            </a:extLst>
          </p:cNvPr>
          <p:cNvSpPr txBox="1"/>
          <p:nvPr/>
        </p:nvSpPr>
        <p:spPr>
          <a:xfrm>
            <a:off x="10106837" y="6202680"/>
            <a:ext cx="2420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… non isolé </a:t>
            </a:r>
          </a:p>
        </p:txBody>
      </p:sp>
    </p:spTree>
    <p:extLst>
      <p:ext uri="{BB962C8B-B14F-4D97-AF65-F5344CB8AC3E}">
        <p14:creationId xmlns:p14="http://schemas.microsoft.com/office/powerpoint/2010/main" val="274511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2DE043-C368-F3F8-B090-3CBCEDDE5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Sortie.1/Relais-out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BEA5B4-CF3C-74C5-AB55-2A0DA15DF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4140" y="2230655"/>
            <a:ext cx="8596668" cy="3880773"/>
          </a:xfrm>
        </p:spPr>
        <p:txBody>
          <a:bodyPr/>
          <a:lstStyle/>
          <a:p>
            <a:r>
              <a:rPr lang="fr-CH" dirty="0"/>
              <a:t>Relais de Sortie </a:t>
            </a:r>
          </a:p>
          <a:p>
            <a:r>
              <a:rPr lang="fr-CH" dirty="0"/>
              <a:t>Rechercher d’autres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210C978-AFAF-CDE2-4D51-C249BA269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13" y="2325630"/>
            <a:ext cx="4291404" cy="353999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8946224-C405-5A3E-B5F8-4A7A5E6BB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658" y="5254993"/>
            <a:ext cx="5370469" cy="101677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F82DB81-1F35-544D-FFD5-2D6DA5AB1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266" y="3493998"/>
            <a:ext cx="4700833" cy="100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0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0C521-5852-6F00-0171-168D38D4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Sortie.2/Connecteurs/</a:t>
            </a:r>
            <a:r>
              <a:rPr lang="fr-CH" dirty="0" err="1"/>
              <a:t>Touch</a:t>
            </a:r>
            <a:r>
              <a:rPr lang="fr-CH" dirty="0"/>
              <a:t>-capa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F88644-BA30-CDD4-B139-5FD3835A9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155" y="2234739"/>
            <a:ext cx="8596668" cy="3880773"/>
          </a:xfrm>
        </p:spPr>
        <p:txBody>
          <a:bodyPr/>
          <a:lstStyle/>
          <a:p>
            <a:r>
              <a:rPr lang="fr-CH" dirty="0"/>
              <a:t>Choix positions alimentations </a:t>
            </a:r>
          </a:p>
          <a:p>
            <a:r>
              <a:rPr lang="fr-CH" dirty="0"/>
              <a:t>BUS</a:t>
            </a:r>
          </a:p>
          <a:p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C9AE8EA-3F99-9372-518A-A48038F21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80" y="2089189"/>
            <a:ext cx="4696864" cy="267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6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267D8-279A-0888-9F14-783E23EE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Sortie.2/Connecteurs/SPBS_IN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BDBF8D2-9625-2BDF-407C-0DEF79EC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B06D4AEE-34A6-B16B-9949-FC5D88F8D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0" y="2143265"/>
            <a:ext cx="8596668" cy="2571469"/>
          </a:xfrm>
        </p:spPr>
        <p:txBody>
          <a:bodyPr/>
          <a:lstStyle/>
          <a:p>
            <a:r>
              <a:rPr lang="fr-CH" dirty="0"/>
              <a:t>Entrée des différents SPB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0F210AFB-DFEA-5ED7-FDB7-42BD3ED25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30" y="1920398"/>
            <a:ext cx="3691136" cy="365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0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0F97C-0C40-3F24-5554-9D7688FD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Sortie.2/Connecteurs/Entrée libres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6A1A34D-98CC-E0F1-6534-9C9D91BA6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56" y="2071411"/>
            <a:ext cx="4972744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7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843A10-C145-61E8-A66B-E0BA4D3B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Sortie.2/Connecteurs/SPECIALS_IN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C47CF1-57CC-A90F-2544-397CA812DD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4912" b="50268"/>
          <a:stretch/>
        </p:blipFill>
        <p:spPr>
          <a:xfrm>
            <a:off x="677334" y="2723052"/>
            <a:ext cx="6416610" cy="273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8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BF7283-7C8E-90D2-E425-B5361E1A1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Sortie.2/Connecteurs/</a:t>
            </a:r>
            <a:r>
              <a:rPr lang="fr-CH" dirty="0" err="1"/>
              <a:t>Essert_IN</a:t>
            </a:r>
            <a:r>
              <a:rPr lang="fr-CH" dirty="0"/>
              <a:t>/OUT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E2A0747-89D7-3D25-DA63-F008869B38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5913"/>
          <a:stretch/>
        </p:blipFill>
        <p:spPr>
          <a:xfrm>
            <a:off x="819745" y="2227481"/>
            <a:ext cx="4155923" cy="280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6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E86B7-8B40-FB01-4493-B05E6FEE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LE TOUCH CAPA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F0AD06-B0A3-C7BC-7116-CB4E7D913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6082" y="1724376"/>
            <a:ext cx="8596668" cy="3880773"/>
          </a:xfrm>
        </p:spPr>
        <p:txBody>
          <a:bodyPr/>
          <a:lstStyle/>
          <a:p>
            <a:r>
              <a:rPr lang="fr-CH" dirty="0"/>
              <a:t>Valeurs </a:t>
            </a:r>
            <a:r>
              <a:rPr lang="fr-CH" dirty="0" err="1"/>
              <a:t>résitances</a:t>
            </a:r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BA061F1-8CDB-72B6-EB2A-79F64F1C2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32867"/>
            <a:ext cx="7868748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9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0FAF34-3C10-7E0D-6E89-72211AA57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30" y="219986"/>
            <a:ext cx="3737268" cy="1320800"/>
          </a:xfrm>
        </p:spPr>
        <p:txBody>
          <a:bodyPr>
            <a:normAutofit/>
          </a:bodyPr>
          <a:lstStyle/>
          <a:p>
            <a:r>
              <a:rPr lang="fr-CH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EDFE20-DABE-CE4F-2C8F-9338B65D7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739" y="1224502"/>
            <a:ext cx="6530802" cy="5723310"/>
          </a:xfrm>
        </p:spPr>
        <p:txBody>
          <a:bodyPr>
            <a:normAutofit/>
          </a:bodyPr>
          <a:lstStyle/>
          <a:p>
            <a:r>
              <a:rPr lang="fr-CH" dirty="0"/>
              <a:t>Description du produit</a:t>
            </a:r>
          </a:p>
          <a:p>
            <a:r>
              <a:rPr lang="fr-CH" dirty="0"/>
              <a:t>Justifications</a:t>
            </a:r>
          </a:p>
          <a:p>
            <a:r>
              <a:rPr lang="fr-CH" dirty="0"/>
              <a:t>Aspect particuliers </a:t>
            </a:r>
          </a:p>
          <a:p>
            <a:r>
              <a:rPr lang="fr-CH" dirty="0"/>
              <a:t>Détails</a:t>
            </a:r>
          </a:p>
          <a:p>
            <a:r>
              <a:rPr lang="fr-CH" dirty="0"/>
              <a:t>Concept logiciel</a:t>
            </a:r>
          </a:p>
          <a:p>
            <a:r>
              <a:rPr lang="fr-CH" dirty="0"/>
              <a:t>manque</a:t>
            </a:r>
          </a:p>
          <a:p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BB87F0-858C-3196-0FA4-BB5A15DA2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0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32C9D-942D-394E-ACF7-B34780C23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4EC69A-D47A-84FB-AD54-55323E0F5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concepts du logiciel</a:t>
            </a:r>
            <a:endParaRPr lang="fr-CH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218836F-D548-AD93-246A-9D3BA2BB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78D07F7-67D5-4DBC-AD46-152B9DE06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062" y="1270000"/>
            <a:ext cx="1780794" cy="486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20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3481E-9973-09AB-1F91-422F6817F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Manque </a:t>
            </a:r>
          </a:p>
        </p:txBody>
      </p:sp>
      <p:sp>
        <p:nvSpPr>
          <p:cNvPr id="4" name="Espace réservé du contenu 9">
            <a:extLst>
              <a:ext uri="{FF2B5EF4-FFF2-40B4-BE49-F238E27FC236}">
                <a16:creationId xmlns:a16="http://schemas.microsoft.com/office/drawing/2014/main" id="{C2687DB6-4954-7714-63D0-F605ED356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2571469"/>
          </a:xfrm>
        </p:spPr>
        <p:txBody>
          <a:bodyPr/>
          <a:lstStyle/>
          <a:p>
            <a:r>
              <a:rPr lang="fr-CH" dirty="0"/>
              <a:t>Ce que j’ai oublié </a:t>
            </a:r>
          </a:p>
          <a:p>
            <a:r>
              <a:rPr lang="fr-CH" dirty="0"/>
              <a:t>Connecteur pour le LCD</a:t>
            </a:r>
          </a:p>
          <a:p>
            <a:r>
              <a:rPr lang="fr-CH" dirty="0"/>
              <a:t>Temps/Motivation</a:t>
            </a:r>
          </a:p>
        </p:txBody>
      </p:sp>
    </p:spTree>
    <p:extLst>
      <p:ext uri="{BB962C8B-B14F-4D97-AF65-F5344CB8AC3E}">
        <p14:creationId xmlns:p14="http://schemas.microsoft.com/office/powerpoint/2010/main" val="323619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5FF25-0CB4-276B-12BE-7C405BD49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BF30D-6477-7F03-A501-9E7B01A7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30" y="219986"/>
            <a:ext cx="8338292" cy="1320800"/>
          </a:xfrm>
        </p:spPr>
        <p:txBody>
          <a:bodyPr>
            <a:normAutofit/>
          </a:bodyPr>
          <a:lstStyle/>
          <a:p>
            <a:r>
              <a:rPr lang="fr-CH" dirty="0"/>
              <a:t>Description du produit: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FF224B-9C21-B8B8-9178-14E8D6ADB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30" y="1272209"/>
            <a:ext cx="8945373" cy="4769154"/>
          </a:xfrm>
        </p:spPr>
        <p:txBody>
          <a:bodyPr>
            <a:normAutofit/>
          </a:bodyPr>
          <a:lstStyle/>
          <a:p>
            <a:r>
              <a:rPr lang="fr-CH" dirty="0"/>
              <a:t>Module d’interfaçage avec un extendeur de système de détection d'incendie</a:t>
            </a:r>
          </a:p>
          <a:p>
            <a:r>
              <a:rPr lang="fr-CH" dirty="0"/>
              <a:t>Contrôleur de boucle de courant</a:t>
            </a:r>
          </a:p>
          <a:p>
            <a:r>
              <a:rPr lang="fr-CH" dirty="0"/>
              <a:t>Contrôle de dispositif externes </a:t>
            </a:r>
          </a:p>
          <a:p>
            <a:r>
              <a:rPr lang="fr-CH" dirty="0"/>
              <a:t>Signalisation visuel et sonore</a:t>
            </a:r>
          </a:p>
          <a:p>
            <a:r>
              <a:rPr lang="fr-CH" dirty="0"/>
              <a:t>Configuration manuelle </a:t>
            </a:r>
          </a:p>
          <a:p>
            <a:endParaRPr lang="fr-CH" dirty="0"/>
          </a:p>
          <a:p>
            <a:r>
              <a:rPr lang="fr-CH" dirty="0"/>
              <a:t>Data logger 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r>
              <a:rPr lang="fr-CH" dirty="0"/>
              <a:t>… Mais n’est pas </a:t>
            </a:r>
            <a:r>
              <a:rPr lang="fr-FR" dirty="0"/>
              <a:t>conforme à la norme EN 54-13.</a:t>
            </a:r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872A59-A97B-381D-C447-A86FE549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2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3E1FA7B-92A6-5B5E-44D9-4794316DF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994" y="896992"/>
            <a:ext cx="7992324" cy="4901459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6258B36-94D3-0191-CEF8-191D713D680F}"/>
              </a:ext>
            </a:extLst>
          </p:cNvPr>
          <p:cNvSpPr txBox="1"/>
          <p:nvPr/>
        </p:nvSpPr>
        <p:spPr>
          <a:xfrm>
            <a:off x="723569" y="1272208"/>
            <a:ext cx="119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Uc</a:t>
            </a:r>
            <a:r>
              <a:rPr lang="fr-CH" dirty="0"/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6A81F73-0309-BA3B-CAAD-106D5AAEDD6F}"/>
              </a:ext>
            </a:extLst>
          </p:cNvPr>
          <p:cNvSpPr txBox="1"/>
          <p:nvPr/>
        </p:nvSpPr>
        <p:spPr>
          <a:xfrm>
            <a:off x="7068710" y="5235123"/>
            <a:ext cx="236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Alimentation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DC4D1AB-1395-38DF-DC10-6DB0A624F792}"/>
              </a:ext>
            </a:extLst>
          </p:cNvPr>
          <p:cNvSpPr txBox="1"/>
          <p:nvPr/>
        </p:nvSpPr>
        <p:spPr>
          <a:xfrm>
            <a:off x="9112195" y="1553872"/>
            <a:ext cx="227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Signalisation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25B1249-F8D6-9E6C-AE17-1312F04864BE}"/>
              </a:ext>
            </a:extLst>
          </p:cNvPr>
          <p:cNvSpPr txBox="1"/>
          <p:nvPr/>
        </p:nvSpPr>
        <p:spPr>
          <a:xfrm>
            <a:off x="3643673" y="3751111"/>
            <a:ext cx="186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Sorties.1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8F7940A-08E3-ADD6-EDDD-E9782542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29" y="261246"/>
            <a:ext cx="8338292" cy="1320800"/>
          </a:xfrm>
        </p:spPr>
        <p:txBody>
          <a:bodyPr>
            <a:normAutofit/>
          </a:bodyPr>
          <a:lstStyle/>
          <a:p>
            <a:r>
              <a:rPr lang="fr-CH" dirty="0"/>
              <a:t>Justification/description: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D4DEDD0-172F-F537-99F2-8EFEF72084D5}"/>
              </a:ext>
            </a:extLst>
          </p:cNvPr>
          <p:cNvSpPr txBox="1"/>
          <p:nvPr/>
        </p:nvSpPr>
        <p:spPr>
          <a:xfrm>
            <a:off x="8958263" y="3566445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/>
              <a:t>Sorties.2</a:t>
            </a:r>
          </a:p>
        </p:txBody>
      </p:sp>
    </p:spTree>
    <p:extLst>
      <p:ext uri="{BB962C8B-B14F-4D97-AF65-F5344CB8AC3E}">
        <p14:creationId xmlns:p14="http://schemas.microsoft.com/office/powerpoint/2010/main" val="407199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2C6C3D-A467-D5C2-90F2-694E7E78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Uc</a:t>
            </a:r>
            <a:r>
              <a:rPr lang="fr-CH" dirty="0"/>
              <a:t> / Microcontrôleur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48CFEC2D-3478-A282-5F63-F8C5BC393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757" y="1627852"/>
            <a:ext cx="8596668" cy="3880773"/>
          </a:xfrm>
        </p:spPr>
        <p:txBody>
          <a:bodyPr/>
          <a:lstStyle/>
          <a:p>
            <a:r>
              <a:rPr lang="fr-CH" dirty="0"/>
              <a:t>Assignation des pins</a:t>
            </a:r>
          </a:p>
          <a:p>
            <a:r>
              <a:rPr lang="fr-CH" dirty="0"/>
              <a:t>Position des Bus </a:t>
            </a:r>
          </a:p>
          <a:p>
            <a:pPr lvl="1"/>
            <a:r>
              <a:rPr lang="fr-CH" dirty="0"/>
              <a:t>I2C2 </a:t>
            </a:r>
          </a:p>
          <a:p>
            <a:pPr lvl="1"/>
            <a:r>
              <a:rPr lang="fr-CH" dirty="0"/>
              <a:t>UART1</a:t>
            </a:r>
          </a:p>
          <a:p>
            <a:pPr lvl="1"/>
            <a:r>
              <a:rPr lang="fr-CH" dirty="0"/>
              <a:t>LCD</a:t>
            </a:r>
          </a:p>
          <a:p>
            <a:pPr marL="457200" lvl="1" indent="0">
              <a:buNone/>
            </a:pPr>
            <a:endParaRPr lang="fr-CH" dirty="0"/>
          </a:p>
          <a:p>
            <a:r>
              <a:rPr lang="fr-CH" dirty="0"/>
              <a:t>Découplage</a:t>
            </a:r>
          </a:p>
          <a:p>
            <a:r>
              <a:rPr lang="fr-CH" dirty="0"/>
              <a:t>Pin restantes 1</a:t>
            </a:r>
          </a:p>
        </p:txBody>
      </p:sp>
      <p:pic>
        <p:nvPicPr>
          <p:cNvPr id="9" name="Espace réservé du contenu 4">
            <a:extLst>
              <a:ext uri="{FF2B5EF4-FFF2-40B4-BE49-F238E27FC236}">
                <a16:creationId xmlns:a16="http://schemas.microsoft.com/office/drawing/2014/main" id="{B8F4E868-CA5E-FF69-2047-83D6084E5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29" y="1270000"/>
            <a:ext cx="5515555" cy="514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6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3148682B-5371-5FCC-BCF4-B63506298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86" y="1536536"/>
            <a:ext cx="5210902" cy="3372321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9D89DB-27A5-2DB7-1C74-F6A9E7178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0242" y="2104928"/>
            <a:ext cx="8596668" cy="3880773"/>
          </a:xfrm>
        </p:spPr>
        <p:txBody>
          <a:bodyPr/>
          <a:lstStyle/>
          <a:p>
            <a:r>
              <a:rPr lang="fr-CH" dirty="0"/>
              <a:t>la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1F88B7-6629-40D7-973A-12B36C443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985" y="1254210"/>
            <a:ext cx="5400000" cy="279110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870314E-DB2C-001F-D09E-C9204CE47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86" y="4295414"/>
            <a:ext cx="6287377" cy="1781424"/>
          </a:xfrm>
          <a:prstGeom prst="rect">
            <a:avLst/>
          </a:prstGeom>
        </p:spPr>
      </p:pic>
      <p:sp>
        <p:nvSpPr>
          <p:cNvPr id="15" name="Titre 1">
            <a:extLst>
              <a:ext uri="{FF2B5EF4-FFF2-40B4-BE49-F238E27FC236}">
                <a16:creationId xmlns:a16="http://schemas.microsoft.com/office/drawing/2014/main" id="{12725B5B-CDDF-D95D-890D-0C56903E6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CH" dirty="0"/>
              <a:t>UC/Bluetooth</a:t>
            </a:r>
          </a:p>
        </p:txBody>
      </p:sp>
    </p:spTree>
    <p:extLst>
      <p:ext uri="{BB962C8B-B14F-4D97-AF65-F5344CB8AC3E}">
        <p14:creationId xmlns:p14="http://schemas.microsoft.com/office/powerpoint/2010/main" val="356875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004E0E-5DE0-DCB6-9757-87E61C15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UC/</a:t>
            </a:r>
            <a:r>
              <a:rPr lang="fr-CH" dirty="0" err="1"/>
              <a:t>Modif</a:t>
            </a:r>
            <a:r>
              <a:rPr lang="fr-CH" dirty="0"/>
              <a:t> RTC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1A7D0E3-4D01-9638-2A62-45067A867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084" y="2366963"/>
            <a:ext cx="4344073" cy="388143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3DE74D-71E5-9ED5-D734-9907E56D8506}"/>
              </a:ext>
            </a:extLst>
          </p:cNvPr>
          <p:cNvSpPr/>
          <p:nvPr/>
        </p:nvSpPr>
        <p:spPr>
          <a:xfrm>
            <a:off x="4532243" y="5120639"/>
            <a:ext cx="564543" cy="516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225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FC44E5F7-D0FA-B9AE-5E91-A91615026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93543" y="2330717"/>
            <a:ext cx="6335009" cy="3191320"/>
          </a:xfr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D93BC91-38B9-715F-B28F-8AC50D44C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01" y="797725"/>
            <a:ext cx="2029108" cy="10764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ED3F7F9-42CF-CDCC-E910-F8B1DCE479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09" y="1874200"/>
            <a:ext cx="1422720" cy="1244160"/>
          </a:xfrm>
          <a:prstGeom prst="rect">
            <a:avLst/>
          </a:prstGeom>
        </p:spPr>
      </p:pic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EE6F7FE3-1073-CC68-1B12-C8F8CE5D0ECD}"/>
              </a:ext>
            </a:extLst>
          </p:cNvPr>
          <p:cNvSpPr txBox="1">
            <a:spLocks/>
          </p:cNvSpPr>
          <p:nvPr/>
        </p:nvSpPr>
        <p:spPr>
          <a:xfrm>
            <a:off x="2841623" y="797725"/>
            <a:ext cx="8945373" cy="4769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USB2.0</a:t>
            </a:r>
          </a:p>
          <a:p>
            <a:r>
              <a:rPr lang="fr-CH" dirty="0"/>
              <a:t>Semi-duplex</a:t>
            </a:r>
          </a:p>
          <a:p>
            <a:r>
              <a:rPr lang="fr-CH" dirty="0"/>
              <a:t>Vitesse ? </a:t>
            </a:r>
          </a:p>
          <a:p>
            <a:endParaRPr lang="fr-CH" dirty="0"/>
          </a:p>
          <a:p>
            <a:endParaRPr lang="fr-CH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44A795C-A47C-495B-F67E-F0562C3FE7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7703" y="431299"/>
            <a:ext cx="6687483" cy="1295581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6BEBD930-A4F8-13EC-F475-BD0BCE606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814" y="251482"/>
            <a:ext cx="8596668" cy="1320800"/>
          </a:xfrm>
        </p:spPr>
        <p:txBody>
          <a:bodyPr/>
          <a:lstStyle/>
          <a:p>
            <a:r>
              <a:rPr lang="fr-CH" dirty="0"/>
              <a:t>UC/USB</a:t>
            </a:r>
            <a:r>
              <a:rPr lang="fr-CH" dirty="0">
                <a:sym typeface="Wingdings" panose="05000000000000000000" pitchFamily="2" charset="2"/>
              </a:rPr>
              <a:t>UART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8952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00D8C2-A525-B1CB-503E-7CF99658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Signalisation/BUZZER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BD9CAA3-0312-F9F1-733F-AF212A419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4743978" cy="3881437"/>
          </a:xfr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7E00403B-61FD-392B-4288-15D25608B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020" y="1806106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1C9E070-35FA-D0F3-1D0F-5F3F1D7736E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4" r="67982"/>
          <a:stretch/>
        </p:blipFill>
        <p:spPr>
          <a:xfrm>
            <a:off x="4473757" y="1563411"/>
            <a:ext cx="2873900" cy="60968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05BAB22-C571-8B14-C09B-462F0DFD1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8123" y="1482437"/>
            <a:ext cx="7611537" cy="25721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567453F-CE52-85CD-4C2A-384BEA56EF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9323" y="4453919"/>
            <a:ext cx="4743979" cy="1681339"/>
          </a:xfrm>
          <a:prstGeom prst="rect">
            <a:avLst/>
          </a:prstGeom>
        </p:spPr>
      </p:pic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2CFD2EDB-3ACA-683E-9214-5E49BB285322}"/>
              </a:ext>
            </a:extLst>
          </p:cNvPr>
          <p:cNvSpPr txBox="1">
            <a:spLocks/>
          </p:cNvSpPr>
          <p:nvPr/>
        </p:nvSpPr>
        <p:spPr>
          <a:xfrm>
            <a:off x="328629" y="3618012"/>
            <a:ext cx="8945373" cy="4769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err="1"/>
              <a:t>Cannal</a:t>
            </a:r>
            <a:r>
              <a:rPr lang="fr-CH" dirty="0"/>
              <a:t> N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F1B9A92-0857-98A2-2546-6BC8BACCE7A2}"/>
              </a:ext>
            </a:extLst>
          </p:cNvPr>
          <p:cNvCxnSpPr>
            <a:cxnSpLocks/>
          </p:cNvCxnSpPr>
          <p:nvPr/>
        </p:nvCxnSpPr>
        <p:spPr>
          <a:xfrm>
            <a:off x="1638300" y="4453919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C458EA6-691A-22C0-F33E-6393C0FF780A}"/>
              </a:ext>
            </a:extLst>
          </p:cNvPr>
          <p:cNvCxnSpPr>
            <a:cxnSpLocks/>
          </p:cNvCxnSpPr>
          <p:nvPr/>
        </p:nvCxnSpPr>
        <p:spPr>
          <a:xfrm flipH="1">
            <a:off x="2775027" y="3651374"/>
            <a:ext cx="274296" cy="252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7C297530-F52B-C8E9-94E9-790B1B5A53DF}"/>
              </a:ext>
            </a:extLst>
          </p:cNvPr>
          <p:cNvSpPr txBox="1"/>
          <p:nvPr/>
        </p:nvSpPr>
        <p:spPr>
          <a:xfrm>
            <a:off x="348192" y="4080542"/>
            <a:ext cx="1385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U=2,5V</a:t>
            </a:r>
          </a:p>
          <a:p>
            <a:r>
              <a:rPr lang="fr-CH" dirty="0"/>
              <a:t>I=0,07A</a:t>
            </a:r>
          </a:p>
          <a:p>
            <a:r>
              <a:rPr lang="fr-CH" dirty="0"/>
              <a:t>P= 0,175W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9045BB2-F8F5-F3CA-AE61-A802581D1AF2}"/>
              </a:ext>
            </a:extLst>
          </p:cNvPr>
          <p:cNvSpPr txBox="1"/>
          <p:nvPr/>
        </p:nvSpPr>
        <p:spPr>
          <a:xfrm>
            <a:off x="3115677" y="3408077"/>
            <a:ext cx="123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U=3,3V</a:t>
            </a:r>
          </a:p>
        </p:txBody>
      </p:sp>
      <p:sp>
        <p:nvSpPr>
          <p:cNvPr id="29" name="Espace réservé du contenu 2">
            <a:extLst>
              <a:ext uri="{FF2B5EF4-FFF2-40B4-BE49-F238E27FC236}">
                <a16:creationId xmlns:a16="http://schemas.microsoft.com/office/drawing/2014/main" id="{6FBE1A9D-5688-50DE-2733-07BD1D843A79}"/>
              </a:ext>
            </a:extLst>
          </p:cNvPr>
          <p:cNvSpPr txBox="1">
            <a:spLocks/>
          </p:cNvSpPr>
          <p:nvPr/>
        </p:nvSpPr>
        <p:spPr>
          <a:xfrm>
            <a:off x="4892394" y="2910011"/>
            <a:ext cx="8945373" cy="4769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VGS=0,8V</a:t>
            </a:r>
          </a:p>
          <a:p>
            <a:r>
              <a:rPr lang="fr-CH" dirty="0"/>
              <a:t>IL =~70mA </a:t>
            </a:r>
            <a:r>
              <a:rPr lang="fr-CH" dirty="0">
                <a:sym typeface="Wingdings" panose="05000000000000000000" pitchFamily="2" charset="2"/>
              </a:rPr>
              <a:t> ok ? </a:t>
            </a:r>
            <a:r>
              <a:rPr lang="fr-CH" dirty="0"/>
              <a:t> </a:t>
            </a:r>
          </a:p>
          <a:p>
            <a:pPr marL="0" indent="0">
              <a:buNone/>
            </a:pPr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85691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7" grpId="0"/>
      <p:bldP spid="28" grpId="0"/>
      <p:bldP spid="29" grpId="0"/>
    </p:bld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925</TotalTime>
  <Words>299</Words>
  <Application>Microsoft Office PowerPoint</Application>
  <PresentationFormat>Grand écran</PresentationFormat>
  <Paragraphs>92</Paragraphs>
  <Slides>21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Aptos</vt:lpstr>
      <vt:lpstr>Arial</vt:lpstr>
      <vt:lpstr>Cambria Math</vt:lpstr>
      <vt:lpstr>Trebuchet MS</vt:lpstr>
      <vt:lpstr>Wingdings</vt:lpstr>
      <vt:lpstr>Wingdings 3</vt:lpstr>
      <vt:lpstr>Facette</vt:lpstr>
      <vt:lpstr>Design Présentation </vt:lpstr>
      <vt:lpstr>Sommaire</vt:lpstr>
      <vt:lpstr>Description du produit: </vt:lpstr>
      <vt:lpstr>Justification/description: </vt:lpstr>
      <vt:lpstr>Uc / Microcontrôleur</vt:lpstr>
      <vt:lpstr>UC/Bluetooth</vt:lpstr>
      <vt:lpstr>UC/Modif RTC</vt:lpstr>
      <vt:lpstr>UC/USBUART</vt:lpstr>
      <vt:lpstr>Signalisation/BUZZER</vt:lpstr>
      <vt:lpstr>Signalisation/LEDS</vt:lpstr>
      <vt:lpstr>Signalisation/LCD graphique</vt:lpstr>
      <vt:lpstr>Alimentation</vt:lpstr>
      <vt:lpstr>Sortie.1/Relais-out</vt:lpstr>
      <vt:lpstr>Sortie.2/Connecteurs/Touch-capa</vt:lpstr>
      <vt:lpstr>Sortie.2/Connecteurs/SPBS_IN</vt:lpstr>
      <vt:lpstr>Sortie.2/Connecteurs/Entrée libres</vt:lpstr>
      <vt:lpstr>Sortie.2/Connecteurs/SPECIALS_IN</vt:lpstr>
      <vt:lpstr>Sortie.2/Connecteurs/Essert_IN/OUT</vt:lpstr>
      <vt:lpstr>LE TOUCH CAPA</vt:lpstr>
      <vt:lpstr>Les concepts du logiciel</vt:lpstr>
      <vt:lpstr>Manque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Aymeric Charles Louis Clauzel</dc:creator>
  <cp:lastModifiedBy>Aymeric Charles Louis Clauzel</cp:lastModifiedBy>
  <cp:revision>12</cp:revision>
  <dcterms:created xsi:type="dcterms:W3CDTF">2025-01-30T16:22:52Z</dcterms:created>
  <dcterms:modified xsi:type="dcterms:W3CDTF">2025-01-31T13:59:07Z</dcterms:modified>
</cp:coreProperties>
</file>