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1" r:id="rId3"/>
    <p:sldId id="257" r:id="rId4"/>
    <p:sldId id="263" r:id="rId5"/>
    <p:sldId id="272" r:id="rId6"/>
    <p:sldId id="273" r:id="rId7"/>
    <p:sldId id="274" r:id="rId8"/>
    <p:sldId id="275" r:id="rId9"/>
    <p:sldId id="276" r:id="rId10"/>
    <p:sldId id="264" r:id="rId11"/>
    <p:sldId id="270" r:id="rId12"/>
    <p:sldId id="271" r:id="rId13"/>
    <p:sldId id="265" r:id="rId14"/>
    <p:sldId id="266" r:id="rId15"/>
    <p:sldId id="267" r:id="rId16"/>
    <p:sldId id="269" r:id="rId17"/>
    <p:sldId id="277" r:id="rId18"/>
    <p:sldId id="282" r:id="rId19"/>
    <p:sldId id="283" r:id="rId20"/>
    <p:sldId id="281" r:id="rId21"/>
    <p:sldId id="278" r:id="rId22"/>
    <p:sldId id="279" r:id="rId23"/>
    <p:sldId id="280"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32" autoAdjust="0"/>
    <p:restoredTop sz="94660"/>
  </p:normalViewPr>
  <p:slideViewPr>
    <p:cSldViewPr snapToGrid="0" snapToObjects="1">
      <p:cViewPr varScale="1">
        <p:scale>
          <a:sx n="108" d="100"/>
          <a:sy n="108" d="100"/>
        </p:scale>
        <p:origin x="172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8385E-3BF3-4DBF-8FAC-276583E7B2F7}" type="datetimeFigureOut">
              <a:rPr lang="fr-CH" smtClean="0"/>
              <a:t>20.06.2025</a:t>
            </a:fld>
            <a:endParaRPr lang="fr-CH"/>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9C65F-3587-481F-A796-953F887DAB47}" type="slidenum">
              <a:rPr lang="fr-CH" smtClean="0"/>
              <a:t>‹N°›</a:t>
            </a:fld>
            <a:endParaRPr lang="fr-CH"/>
          </a:p>
        </p:txBody>
      </p:sp>
    </p:spTree>
    <p:extLst>
      <p:ext uri="{BB962C8B-B14F-4D97-AF65-F5344CB8AC3E}">
        <p14:creationId xmlns:p14="http://schemas.microsoft.com/office/powerpoint/2010/main" val="609076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Psk</a:t>
            </a:r>
            <a:r>
              <a:rPr lang="fr-CH" dirty="0"/>
              <a:t> c2c: tout relais ensembles </a:t>
            </a:r>
            <a:r>
              <a:rPr lang="fr-CH" dirty="0" err="1"/>
              <a:t>etc</a:t>
            </a:r>
            <a:r>
              <a:rPr lang="fr-CH" dirty="0"/>
              <a:t> </a:t>
            </a:r>
          </a:p>
        </p:txBody>
      </p:sp>
      <p:sp>
        <p:nvSpPr>
          <p:cNvPr id="4" name="Espace réservé du numéro de diapositive 3"/>
          <p:cNvSpPr>
            <a:spLocks noGrp="1"/>
          </p:cNvSpPr>
          <p:nvPr>
            <p:ph type="sldNum" sz="quarter" idx="5"/>
          </p:nvPr>
        </p:nvSpPr>
        <p:spPr/>
        <p:txBody>
          <a:bodyPr/>
          <a:lstStyle/>
          <a:p>
            <a:fld id="{9ED9C65F-3587-481F-A796-953F887DAB47}" type="slidenum">
              <a:rPr lang="fr-CH" smtClean="0"/>
              <a:t>12</a:t>
            </a:fld>
            <a:endParaRPr lang="fr-CH"/>
          </a:p>
        </p:txBody>
      </p:sp>
    </p:spTree>
    <p:extLst>
      <p:ext uri="{BB962C8B-B14F-4D97-AF65-F5344CB8AC3E}">
        <p14:creationId xmlns:p14="http://schemas.microsoft.com/office/powerpoint/2010/main" val="1806357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986118" y="735105"/>
            <a:ext cx="7540322" cy="2449797"/>
          </a:xfrm>
        </p:spPr>
        <p:txBody>
          <a:bodyPr anchor="b">
            <a:normAutofit/>
          </a:bodyPr>
          <a:lstStyle/>
          <a:p>
            <a:pPr algn="l"/>
            <a:r>
              <a:rPr lang="fr-FR" sz="4200" dirty="0">
                <a:solidFill>
                  <a:srgbClr val="FFFFFF"/>
                </a:solidFill>
              </a:rPr>
              <a:t>Présentation</a:t>
            </a:r>
          </a:p>
        </p:txBody>
      </p:sp>
      <p:sp>
        <p:nvSpPr>
          <p:cNvPr id="3" name="Subtitle 2"/>
          <p:cNvSpPr>
            <a:spLocks noGrp="1"/>
          </p:cNvSpPr>
          <p:nvPr>
            <p:ph type="subTitle" idx="1"/>
          </p:nvPr>
        </p:nvSpPr>
        <p:spPr>
          <a:xfrm>
            <a:off x="1013011" y="4870824"/>
            <a:ext cx="7504463" cy="1458258"/>
          </a:xfrm>
        </p:spPr>
        <p:txBody>
          <a:bodyPr anchor="ctr">
            <a:normAutofit/>
          </a:bodyPr>
          <a:lstStyle/>
          <a:p>
            <a:pPr algn="l"/>
            <a:r>
              <a:rPr dirty="0" err="1"/>
              <a:t>Projet</a:t>
            </a:r>
            <a:r>
              <a:rPr dirty="0"/>
              <a:t> : </a:t>
            </a:r>
            <a:r>
              <a:rPr lang="fr-CH" dirty="0"/>
              <a:t>2414_Testeur de sprinkler</a:t>
            </a:r>
          </a:p>
        </p:txBody>
      </p:sp>
      <p:pic>
        <p:nvPicPr>
          <p:cNvPr id="4" name="Image 3">
            <a:extLst>
              <a:ext uri="{FF2B5EF4-FFF2-40B4-BE49-F238E27FC236}">
                <a16:creationId xmlns:a16="http://schemas.microsoft.com/office/drawing/2014/main" id="{0815BF76-F839-1089-4C33-EDF38100FCDC}"/>
              </a:ext>
            </a:extLst>
          </p:cNvPr>
          <p:cNvPicPr>
            <a:picLocks noChangeAspect="1"/>
          </p:cNvPicPr>
          <p:nvPr/>
        </p:nvPicPr>
        <p:blipFill>
          <a:blip r:embed="rId2">
            <a:extLst>
              <a:ext uri="{28A0092B-C50C-407E-A947-70E740481C1C}">
                <a14:useLocalDpi xmlns:a14="http://schemas.microsoft.com/office/drawing/2010/main" val="0"/>
              </a:ext>
            </a:extLst>
          </a:blip>
          <a:srcRect r="29349"/>
          <a:stretch>
            <a:fillRect/>
          </a:stretch>
        </p:blipFill>
        <p:spPr bwMode="auto">
          <a:xfrm rot="402362">
            <a:off x="3918048" y="638203"/>
            <a:ext cx="2282219" cy="70065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A752BB-CC96-71DC-127E-78EDA2531FB9}"/>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9BE85B35-A594-8AB5-BBDB-A44583707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CB9BF314-8582-589F-DFF5-13ACEFB08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08F8B105-229E-65FE-0D79-CC62D86AF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17B6A203-1635-3D13-04D6-B9895C86B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4884375C-5517-3D18-97DF-BDA8599CF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E98965-844E-50D3-5314-A6569345006A}"/>
              </a:ext>
            </a:extLst>
          </p:cNvPr>
          <p:cNvSpPr>
            <a:spLocks noGrp="1"/>
          </p:cNvSpPr>
          <p:nvPr>
            <p:ph type="title"/>
          </p:nvPr>
        </p:nvSpPr>
        <p:spPr>
          <a:xfrm>
            <a:off x="524785" y="353160"/>
            <a:ext cx="5318475" cy="898581"/>
          </a:xfrm>
        </p:spPr>
        <p:txBody>
          <a:bodyPr vert="horz" lIns="91440" tIns="45720" rIns="91440" bIns="45720" rtlCol="0" anchor="ctr">
            <a:normAutofit fontScale="90000"/>
          </a:bodyPr>
          <a:lstStyle/>
          <a:p>
            <a:pPr algn="l" defTabSz="914400">
              <a:lnSpc>
                <a:spcPct val="90000"/>
              </a:lnSpc>
            </a:pPr>
            <a:r>
              <a:rPr lang="en-US" sz="3500" dirty="0">
                <a:solidFill>
                  <a:srgbClr val="FFFFFF"/>
                </a:solidFill>
              </a:rPr>
              <a:t>3. </a:t>
            </a:r>
            <a:r>
              <a:rPr lang="en-US" sz="3500" dirty="0" err="1">
                <a:solidFill>
                  <a:srgbClr val="FFFFFF"/>
                </a:solidFill>
              </a:rPr>
              <a:t>Programmation</a:t>
            </a:r>
            <a:r>
              <a:rPr lang="en-US" sz="3500" dirty="0">
                <a:solidFill>
                  <a:srgbClr val="FFFFFF"/>
                </a:solidFill>
              </a:rPr>
              <a:t> - </a:t>
            </a:r>
            <a:r>
              <a:rPr lang="en-US" sz="3500" dirty="0" err="1">
                <a:solidFill>
                  <a:srgbClr val="FFFFFF"/>
                </a:solidFill>
              </a:rPr>
              <a:t>Fonctionnalités</a:t>
            </a:r>
            <a:r>
              <a:rPr lang="en-US" sz="3500" dirty="0">
                <a:solidFill>
                  <a:srgbClr val="FFFFFF"/>
                </a:solidFill>
              </a:rPr>
              <a:t> </a:t>
            </a:r>
            <a:r>
              <a:rPr lang="en-US" sz="3500" dirty="0" err="1">
                <a:solidFill>
                  <a:srgbClr val="FFFFFF"/>
                </a:solidFill>
              </a:rPr>
              <a:t>testées</a:t>
            </a:r>
            <a:endParaRPr lang="en-US" sz="3500" dirty="0">
              <a:solidFill>
                <a:srgbClr val="FFFFFF"/>
              </a:solidFill>
            </a:endParaRPr>
          </a:p>
        </p:txBody>
      </p:sp>
      <p:sp>
        <p:nvSpPr>
          <p:cNvPr id="8" name="Espace réservé du contenu 7">
            <a:extLst>
              <a:ext uri="{FF2B5EF4-FFF2-40B4-BE49-F238E27FC236}">
                <a16:creationId xmlns:a16="http://schemas.microsoft.com/office/drawing/2014/main" id="{3D99DFDE-2ED2-B9D9-BF57-E06D4E22B8E0}"/>
              </a:ext>
            </a:extLst>
          </p:cNvPr>
          <p:cNvSpPr>
            <a:spLocks noGrp="1"/>
          </p:cNvSpPr>
          <p:nvPr>
            <p:ph idx="1"/>
          </p:nvPr>
        </p:nvSpPr>
        <p:spPr/>
        <p:txBody>
          <a:bodyPr/>
          <a:lstStyle/>
          <a:p>
            <a:pPr>
              <a:buFontTx/>
              <a:buChar char="-"/>
            </a:pPr>
            <a:r>
              <a:rPr lang="fr-FR" dirty="0"/>
              <a:t>Entrées digitales et analogiques</a:t>
            </a:r>
          </a:p>
          <a:p>
            <a:pPr>
              <a:buFontTx/>
              <a:buChar char="-"/>
            </a:pPr>
            <a:r>
              <a:rPr lang="fr-FR" dirty="0"/>
              <a:t>Relais</a:t>
            </a:r>
          </a:p>
          <a:p>
            <a:pPr>
              <a:buFontTx/>
              <a:buChar char="-"/>
            </a:pPr>
            <a:r>
              <a:rPr lang="fr-FR" dirty="0"/>
              <a:t>RTC</a:t>
            </a:r>
          </a:p>
          <a:p>
            <a:pPr>
              <a:buFontTx/>
              <a:buChar char="-"/>
            </a:pPr>
            <a:r>
              <a:rPr lang="fr-FR" dirty="0"/>
              <a:t>Touches capacitives</a:t>
            </a:r>
          </a:p>
          <a:p>
            <a:pPr>
              <a:buFontTx/>
              <a:buChar char="-"/>
            </a:pPr>
            <a:r>
              <a:rPr lang="fr-FR" dirty="0"/>
              <a:t>écran LCD</a:t>
            </a:r>
          </a:p>
          <a:p>
            <a:pPr>
              <a:buFontTx/>
              <a:buChar char="-"/>
            </a:pPr>
            <a:r>
              <a:rPr lang="fr-FR" dirty="0"/>
              <a:t>Buzzer</a:t>
            </a:r>
          </a:p>
          <a:p>
            <a:pPr>
              <a:buFontTx/>
              <a:buChar char="-"/>
            </a:pPr>
            <a:r>
              <a:rPr lang="fr-FR" dirty="0"/>
              <a:t>Registre à décalage</a:t>
            </a:r>
          </a:p>
          <a:p>
            <a:pPr>
              <a:buFontTx/>
              <a:buChar char="-"/>
            </a:pPr>
            <a:endParaRPr lang="fr-CH" dirty="0"/>
          </a:p>
        </p:txBody>
      </p:sp>
    </p:spTree>
    <p:extLst>
      <p:ext uri="{BB962C8B-B14F-4D97-AF65-F5344CB8AC3E}">
        <p14:creationId xmlns:p14="http://schemas.microsoft.com/office/powerpoint/2010/main" val="23387979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B0A132-6E5C-96A0-E5D5-E2AFCD1327DC}"/>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D2EC4EE3-D546-C2BB-5A98-4F5895E5A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C4DFF6AB-AEBA-CF6D-5952-D218B3C57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1B3C81AE-66B4-3368-7BB1-68FCECF31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7B7819CC-0FC0-1A94-6570-E6A3CC65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E09A64D9-5133-AEC3-793D-CFFA51988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3E42C3-DAC7-CE3B-66BC-8E743609479C}"/>
              </a:ext>
            </a:extLst>
          </p:cNvPr>
          <p:cNvSpPr>
            <a:spLocks noGrp="1"/>
          </p:cNvSpPr>
          <p:nvPr>
            <p:ph type="title"/>
          </p:nvPr>
        </p:nvSpPr>
        <p:spPr>
          <a:xfrm>
            <a:off x="524785" y="353160"/>
            <a:ext cx="5318475" cy="898581"/>
          </a:xfrm>
        </p:spPr>
        <p:txBody>
          <a:bodyPr vert="horz" lIns="91440" tIns="45720" rIns="91440" bIns="45720" rtlCol="0" anchor="ctr">
            <a:normAutofit fontScale="90000"/>
          </a:bodyPr>
          <a:lstStyle/>
          <a:p>
            <a:pPr algn="l" defTabSz="914400">
              <a:lnSpc>
                <a:spcPct val="90000"/>
              </a:lnSpc>
            </a:pPr>
            <a:r>
              <a:rPr lang="en-US" sz="3500" dirty="0">
                <a:solidFill>
                  <a:srgbClr val="FFFFFF"/>
                </a:solidFill>
              </a:rPr>
              <a:t>3. </a:t>
            </a:r>
            <a:r>
              <a:rPr lang="en-US" sz="3500" dirty="0" err="1">
                <a:solidFill>
                  <a:srgbClr val="FFFFFF"/>
                </a:solidFill>
              </a:rPr>
              <a:t>Programmation</a:t>
            </a:r>
            <a:r>
              <a:rPr lang="en-US" sz="3500" dirty="0">
                <a:solidFill>
                  <a:srgbClr val="FFFFFF"/>
                </a:solidFill>
              </a:rPr>
              <a:t> - </a:t>
            </a:r>
            <a:r>
              <a:rPr lang="en-US" sz="3500" dirty="0" err="1">
                <a:solidFill>
                  <a:srgbClr val="FFFFFF"/>
                </a:solidFill>
              </a:rPr>
              <a:t>Functionalités</a:t>
            </a:r>
            <a:r>
              <a:rPr lang="en-US" sz="3500" dirty="0">
                <a:solidFill>
                  <a:srgbClr val="FFFFFF"/>
                </a:solidFill>
              </a:rPr>
              <a:t> </a:t>
            </a:r>
            <a:r>
              <a:rPr lang="en-US" sz="3500" dirty="0" err="1">
                <a:solidFill>
                  <a:srgbClr val="FFFFFF"/>
                </a:solidFill>
              </a:rPr>
              <a:t>testées</a:t>
            </a:r>
            <a:r>
              <a:rPr lang="en-US" sz="3500" dirty="0">
                <a:solidFill>
                  <a:srgbClr val="FFFFFF"/>
                </a:solidFill>
              </a:rPr>
              <a:t> – </a:t>
            </a:r>
            <a:r>
              <a:rPr lang="en-US" sz="3500" dirty="0" err="1">
                <a:solidFill>
                  <a:srgbClr val="FFFFFF"/>
                </a:solidFill>
              </a:rPr>
              <a:t>Problèmes</a:t>
            </a:r>
            <a:r>
              <a:rPr lang="en-US" sz="3500" dirty="0">
                <a:solidFill>
                  <a:srgbClr val="FFFFFF"/>
                </a:solidFill>
              </a:rPr>
              <a:t> </a:t>
            </a:r>
          </a:p>
        </p:txBody>
      </p:sp>
      <p:sp>
        <p:nvSpPr>
          <p:cNvPr id="8" name="Espace réservé du contenu 7">
            <a:extLst>
              <a:ext uri="{FF2B5EF4-FFF2-40B4-BE49-F238E27FC236}">
                <a16:creationId xmlns:a16="http://schemas.microsoft.com/office/drawing/2014/main" id="{E23381FC-34C4-61A9-A387-274517446A3F}"/>
              </a:ext>
            </a:extLst>
          </p:cNvPr>
          <p:cNvSpPr>
            <a:spLocks noGrp="1"/>
          </p:cNvSpPr>
          <p:nvPr>
            <p:ph idx="1"/>
          </p:nvPr>
        </p:nvSpPr>
        <p:spPr/>
        <p:txBody>
          <a:bodyPr/>
          <a:lstStyle/>
          <a:p>
            <a:pPr>
              <a:buFontTx/>
              <a:buChar char="-"/>
            </a:pPr>
            <a:r>
              <a:rPr lang="fr-FR" dirty="0"/>
              <a:t>Carte SD non détectée (FAT16/FAT32)</a:t>
            </a:r>
          </a:p>
          <a:p>
            <a:pPr>
              <a:buFontTx/>
              <a:buChar char="-"/>
            </a:pPr>
            <a:endParaRPr lang="fr-FR" dirty="0"/>
          </a:p>
          <a:p>
            <a:pPr>
              <a:buFontTx/>
              <a:buChar char="-"/>
            </a:pPr>
            <a:endParaRPr lang="fr-FR" dirty="0"/>
          </a:p>
          <a:p>
            <a:pPr>
              <a:buFontTx/>
              <a:buChar char="-"/>
            </a:pPr>
            <a:endParaRPr lang="fr-FR" dirty="0"/>
          </a:p>
          <a:p>
            <a:pPr>
              <a:buFontTx/>
              <a:buChar char="-"/>
            </a:pPr>
            <a:endParaRPr lang="fr-FR" dirty="0"/>
          </a:p>
          <a:p>
            <a:pPr>
              <a:buFontTx/>
              <a:buChar char="-"/>
            </a:pPr>
            <a:endParaRPr lang="fr-FR" dirty="0"/>
          </a:p>
          <a:p>
            <a:pPr>
              <a:buFontTx/>
              <a:buChar char="-"/>
            </a:pPr>
            <a:r>
              <a:rPr lang="fr-FR" dirty="0"/>
              <a:t>Capacité RTC inefficace à maintenir tension</a:t>
            </a:r>
          </a:p>
          <a:p>
            <a:pPr>
              <a:buFontTx/>
              <a:buChar char="-"/>
            </a:pPr>
            <a:endParaRPr lang="fr-CH" dirty="0"/>
          </a:p>
        </p:txBody>
      </p:sp>
      <p:pic>
        <p:nvPicPr>
          <p:cNvPr id="3" name="Image 2">
            <a:extLst>
              <a:ext uri="{FF2B5EF4-FFF2-40B4-BE49-F238E27FC236}">
                <a16:creationId xmlns:a16="http://schemas.microsoft.com/office/drawing/2014/main" id="{5B7E8A68-FEFB-8EB1-4B01-0775C82D1A1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783" y="2277120"/>
            <a:ext cx="3893075" cy="2505819"/>
          </a:xfrm>
          <a:prstGeom prst="rect">
            <a:avLst/>
          </a:prstGeom>
          <a:noFill/>
          <a:ln>
            <a:noFill/>
          </a:ln>
        </p:spPr>
      </p:pic>
      <p:pic>
        <p:nvPicPr>
          <p:cNvPr id="4" name="Image 3">
            <a:extLst>
              <a:ext uri="{FF2B5EF4-FFF2-40B4-BE49-F238E27FC236}">
                <a16:creationId xmlns:a16="http://schemas.microsoft.com/office/drawing/2014/main" id="{EEBB4932-EC14-D396-455E-441F9FD36F7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277120"/>
            <a:ext cx="3893076" cy="2505819"/>
          </a:xfrm>
          <a:prstGeom prst="rect">
            <a:avLst/>
          </a:prstGeom>
          <a:noFill/>
          <a:ln>
            <a:noFill/>
          </a:ln>
        </p:spPr>
      </p:pic>
    </p:spTree>
    <p:extLst>
      <p:ext uri="{BB962C8B-B14F-4D97-AF65-F5344CB8AC3E}">
        <p14:creationId xmlns:p14="http://schemas.microsoft.com/office/powerpoint/2010/main" val="3139636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053C0B-C9E6-3D4B-23DA-224382CF48F8}"/>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B5B49A1F-7E64-9AD4-D3BC-46270ADED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F1F17B2F-807A-9CEA-7BB5-3D4F0A722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C0ECDBAB-3D1B-24BC-01DA-75CD2B3BE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DB7F0CFC-0A56-8D00-2F85-8412DBA5FE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F6F02C79-1844-954D-1EA9-65DE928F1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12B66-15CA-2FA3-82ED-49BC91568D56}"/>
              </a:ext>
            </a:extLst>
          </p:cNvPr>
          <p:cNvSpPr>
            <a:spLocks noGrp="1"/>
          </p:cNvSpPr>
          <p:nvPr>
            <p:ph type="title"/>
          </p:nvPr>
        </p:nvSpPr>
        <p:spPr>
          <a:xfrm>
            <a:off x="524785" y="353160"/>
            <a:ext cx="5318475" cy="898581"/>
          </a:xfrm>
        </p:spPr>
        <p:txBody>
          <a:bodyPr vert="horz" lIns="91440" tIns="45720" rIns="91440" bIns="45720" rtlCol="0" anchor="ctr">
            <a:normAutofit fontScale="90000"/>
          </a:bodyPr>
          <a:lstStyle/>
          <a:p>
            <a:pPr algn="l" defTabSz="914400">
              <a:lnSpc>
                <a:spcPct val="90000"/>
              </a:lnSpc>
            </a:pPr>
            <a:r>
              <a:rPr lang="en-US" sz="3500" dirty="0">
                <a:solidFill>
                  <a:srgbClr val="FFFFFF"/>
                </a:solidFill>
              </a:rPr>
              <a:t>2. </a:t>
            </a:r>
            <a:r>
              <a:rPr lang="en-US" sz="3500" dirty="0" err="1">
                <a:solidFill>
                  <a:srgbClr val="FFFFFF"/>
                </a:solidFill>
              </a:rPr>
              <a:t>Fonctionnalités</a:t>
            </a:r>
            <a:r>
              <a:rPr lang="en-US" sz="3500" dirty="0">
                <a:solidFill>
                  <a:srgbClr val="FFFFFF"/>
                </a:solidFill>
              </a:rPr>
              <a:t> </a:t>
            </a:r>
            <a:r>
              <a:rPr lang="en-US" sz="3500" dirty="0" err="1">
                <a:solidFill>
                  <a:srgbClr val="FFFFFF"/>
                </a:solidFill>
              </a:rPr>
              <a:t>testées</a:t>
            </a:r>
            <a:r>
              <a:rPr lang="en-US" sz="3500" dirty="0">
                <a:solidFill>
                  <a:srgbClr val="FFFFFF"/>
                </a:solidFill>
              </a:rPr>
              <a:t> – Tests </a:t>
            </a:r>
            <a:r>
              <a:rPr lang="en-US" sz="3500" dirty="0" err="1">
                <a:solidFill>
                  <a:srgbClr val="FFFFFF"/>
                </a:solidFill>
              </a:rPr>
              <a:t>manquants</a:t>
            </a:r>
            <a:endParaRPr lang="en-US" sz="3500" dirty="0">
              <a:solidFill>
                <a:srgbClr val="FFFFFF"/>
              </a:solidFill>
            </a:endParaRPr>
          </a:p>
        </p:txBody>
      </p:sp>
      <p:sp>
        <p:nvSpPr>
          <p:cNvPr id="8" name="Espace réservé du contenu 7">
            <a:extLst>
              <a:ext uri="{FF2B5EF4-FFF2-40B4-BE49-F238E27FC236}">
                <a16:creationId xmlns:a16="http://schemas.microsoft.com/office/drawing/2014/main" id="{B8DA5B4D-FB46-5C74-EE38-4C0F61553EE8}"/>
              </a:ext>
            </a:extLst>
          </p:cNvPr>
          <p:cNvSpPr>
            <a:spLocks noGrp="1"/>
          </p:cNvSpPr>
          <p:nvPr>
            <p:ph idx="1"/>
          </p:nvPr>
        </p:nvSpPr>
        <p:spPr/>
        <p:txBody>
          <a:bodyPr/>
          <a:lstStyle/>
          <a:p>
            <a:pPr>
              <a:buFontTx/>
              <a:buChar char="-"/>
            </a:pPr>
            <a:r>
              <a:rPr lang="fr-FR" dirty="0"/>
              <a:t>Consommation maximale non mesurée, mais pourquoi ?</a:t>
            </a:r>
          </a:p>
          <a:p>
            <a:pPr marL="0" indent="0">
              <a:buNone/>
            </a:pPr>
            <a:endParaRPr lang="fr-FR" dirty="0"/>
          </a:p>
          <a:p>
            <a:pPr marL="0" indent="0">
              <a:buNone/>
            </a:pPr>
            <a:endParaRPr lang="fr-FR" dirty="0"/>
          </a:p>
          <a:p>
            <a:pPr>
              <a:buFontTx/>
              <a:buChar char="-"/>
            </a:pPr>
            <a:r>
              <a:rPr lang="fr-FR" dirty="0"/>
              <a:t>Tests de protection non exécutés </a:t>
            </a:r>
            <a:r>
              <a:rPr lang="fr-FR" dirty="0">
                <a:sym typeface="Wingdings" panose="05000000000000000000" pitchFamily="2" charset="2"/>
              </a:rPr>
              <a:t> en fin de présentation </a:t>
            </a:r>
          </a:p>
          <a:p>
            <a:pPr>
              <a:buFontTx/>
              <a:buChar char="-"/>
            </a:pPr>
            <a:endParaRPr lang="fr-FR" dirty="0">
              <a:sym typeface="Wingdings" panose="05000000000000000000" pitchFamily="2" charset="2"/>
            </a:endParaRPr>
          </a:p>
          <a:p>
            <a:pPr>
              <a:buFontTx/>
              <a:buChar char="-"/>
            </a:pPr>
            <a:endParaRPr lang="fr-CH" dirty="0"/>
          </a:p>
        </p:txBody>
      </p:sp>
    </p:spTree>
    <p:extLst>
      <p:ext uri="{BB962C8B-B14F-4D97-AF65-F5344CB8AC3E}">
        <p14:creationId xmlns:p14="http://schemas.microsoft.com/office/powerpoint/2010/main" val="5037018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7470C0-6D91-7A36-7665-3D37DEED2777}"/>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F20F896C-3B09-B25D-442B-F4A90D730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C5C2A5B5-7372-C957-89CA-8F66E79E4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E6D09EC5-52A4-ED98-59F2-F52C53D53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A601B5BF-7E90-C0F7-7C92-B199868F2C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38D0358E-ECD0-CCB1-E15D-F87DD6252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1B66F-18E9-6D3B-2DB5-F6A9A256AF9F}"/>
              </a:ext>
            </a:extLst>
          </p:cNvPr>
          <p:cNvSpPr>
            <a:spLocks noGrp="1"/>
          </p:cNvSpPr>
          <p:nvPr>
            <p:ph type="title"/>
          </p:nvPr>
        </p:nvSpPr>
        <p:spPr>
          <a:xfrm>
            <a:off x="524785" y="353160"/>
            <a:ext cx="5318475" cy="898581"/>
          </a:xfrm>
        </p:spPr>
        <p:txBody>
          <a:bodyPr vert="horz" lIns="91440" tIns="45720" rIns="91440" bIns="45720" rtlCol="0" anchor="ctr">
            <a:normAutofit/>
          </a:bodyPr>
          <a:lstStyle/>
          <a:p>
            <a:pPr algn="l" defTabSz="914400">
              <a:lnSpc>
                <a:spcPct val="90000"/>
              </a:lnSpc>
            </a:pPr>
            <a:r>
              <a:rPr lang="en-US" sz="3500" dirty="0">
                <a:solidFill>
                  <a:srgbClr val="FFFFFF"/>
                </a:solidFill>
              </a:rPr>
              <a:t>2. </a:t>
            </a:r>
            <a:r>
              <a:rPr lang="en-US" sz="3500" dirty="0" err="1">
                <a:solidFill>
                  <a:srgbClr val="FFFFFF"/>
                </a:solidFill>
              </a:rPr>
              <a:t>Problèmes</a:t>
            </a:r>
            <a:r>
              <a:rPr lang="en-US" sz="3500" dirty="0">
                <a:solidFill>
                  <a:srgbClr val="FFFFFF"/>
                </a:solidFill>
              </a:rPr>
              <a:t> </a:t>
            </a:r>
            <a:r>
              <a:rPr lang="en-US" sz="3500" dirty="0" err="1">
                <a:solidFill>
                  <a:srgbClr val="FFFFFF"/>
                </a:solidFill>
              </a:rPr>
              <a:t>majeurs</a:t>
            </a:r>
            <a:endParaRPr lang="en-US" sz="3500" dirty="0">
              <a:solidFill>
                <a:srgbClr val="FFFFFF"/>
              </a:solidFill>
            </a:endParaRPr>
          </a:p>
        </p:txBody>
      </p:sp>
      <p:sp>
        <p:nvSpPr>
          <p:cNvPr id="8" name="Espace réservé du contenu 7">
            <a:extLst>
              <a:ext uri="{FF2B5EF4-FFF2-40B4-BE49-F238E27FC236}">
                <a16:creationId xmlns:a16="http://schemas.microsoft.com/office/drawing/2014/main" id="{35C6AA25-86D6-644E-CEED-8E10962AEB78}"/>
              </a:ext>
            </a:extLst>
          </p:cNvPr>
          <p:cNvSpPr>
            <a:spLocks noGrp="1"/>
          </p:cNvSpPr>
          <p:nvPr>
            <p:ph idx="1"/>
          </p:nvPr>
        </p:nvSpPr>
        <p:spPr/>
        <p:txBody>
          <a:bodyPr/>
          <a:lstStyle/>
          <a:p>
            <a:pPr>
              <a:buFontTx/>
              <a:buChar char="-"/>
            </a:pPr>
            <a:r>
              <a:rPr lang="fr-FR" dirty="0"/>
              <a:t>Casse du PCB suite à surtension</a:t>
            </a:r>
          </a:p>
          <a:p>
            <a:pPr>
              <a:buFontTx/>
              <a:buChar char="-"/>
            </a:pPr>
            <a:endParaRPr lang="fr-FR" dirty="0"/>
          </a:p>
          <a:p>
            <a:pPr>
              <a:buFontTx/>
              <a:buChar char="-"/>
            </a:pPr>
            <a:r>
              <a:rPr lang="fr-FR" dirty="0"/>
              <a:t>Lecture SD défaillante malgré multiples essais</a:t>
            </a:r>
          </a:p>
          <a:p>
            <a:pPr>
              <a:buFontTx/>
              <a:buChar char="-"/>
            </a:pPr>
            <a:r>
              <a:rPr lang="fr-FR" dirty="0"/>
              <a:t>USB inutilisable </a:t>
            </a:r>
          </a:p>
          <a:p>
            <a:pPr>
              <a:buFontTx/>
              <a:buChar char="-"/>
            </a:pPr>
            <a:endParaRPr lang="fr-FR" dirty="0"/>
          </a:p>
          <a:p>
            <a:pPr>
              <a:buFontTx/>
              <a:buChar char="-"/>
            </a:pPr>
            <a:r>
              <a:rPr lang="fr-FR" dirty="0"/>
              <a:t>Toutes les fonctionnalités ne sont pas intégrées </a:t>
            </a:r>
            <a:r>
              <a:rPr lang="fr-FR" dirty="0">
                <a:sym typeface="Wingdings" panose="05000000000000000000" pitchFamily="2" charset="2"/>
              </a:rPr>
              <a:t> BT </a:t>
            </a:r>
            <a:endParaRPr lang="fr-CH" dirty="0"/>
          </a:p>
        </p:txBody>
      </p:sp>
    </p:spTree>
    <p:extLst>
      <p:ext uri="{BB962C8B-B14F-4D97-AF65-F5344CB8AC3E}">
        <p14:creationId xmlns:p14="http://schemas.microsoft.com/office/powerpoint/2010/main" val="37492418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 calcmode="lin" valueType="num">
                                      <p:cBhvr additive="base">
                                        <p:cTn id="1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 calcmode="lin" valueType="num">
                                      <p:cBhvr additive="base">
                                        <p:cTn id="2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7777A0-6D02-5E3B-0C2F-E3BA81600F4B}"/>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B066EA9A-2676-E9C5-FF5E-B929A24BF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CF2688ED-8080-CB79-2CB7-F542749E44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1469D028-9713-D6BB-F34E-60E6EBB37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0745F59F-3148-B01F-706A-A67E3364D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F0D9AFB2-7AED-F5F8-C17B-B3FE40A28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B41B50-3C05-E218-B2D9-352AB0921331}"/>
              </a:ext>
            </a:extLst>
          </p:cNvPr>
          <p:cNvSpPr>
            <a:spLocks noGrp="1"/>
          </p:cNvSpPr>
          <p:nvPr>
            <p:ph type="title"/>
          </p:nvPr>
        </p:nvSpPr>
        <p:spPr>
          <a:xfrm>
            <a:off x="524785" y="353160"/>
            <a:ext cx="5318475" cy="898581"/>
          </a:xfrm>
        </p:spPr>
        <p:txBody>
          <a:bodyPr vert="horz" lIns="91440" tIns="45720" rIns="91440" bIns="45720" rtlCol="0" anchor="ctr">
            <a:normAutofit fontScale="90000"/>
          </a:bodyPr>
          <a:lstStyle/>
          <a:p>
            <a:pPr algn="l" defTabSz="914400">
              <a:lnSpc>
                <a:spcPct val="90000"/>
              </a:lnSpc>
            </a:pPr>
            <a:r>
              <a:rPr lang="en-US" sz="3500" dirty="0">
                <a:solidFill>
                  <a:srgbClr val="FFFFFF"/>
                </a:solidFill>
              </a:rPr>
              <a:t>3. </a:t>
            </a:r>
            <a:r>
              <a:rPr lang="en-US" sz="3500" dirty="0" err="1">
                <a:solidFill>
                  <a:srgbClr val="FFFFFF"/>
                </a:solidFill>
              </a:rPr>
              <a:t>Programmation</a:t>
            </a:r>
            <a:r>
              <a:rPr lang="en-US" sz="3500" dirty="0">
                <a:solidFill>
                  <a:srgbClr val="FFFFFF"/>
                </a:solidFill>
              </a:rPr>
              <a:t> -Développement initial</a:t>
            </a:r>
          </a:p>
        </p:txBody>
      </p:sp>
      <p:sp>
        <p:nvSpPr>
          <p:cNvPr id="8" name="Espace réservé du contenu 7">
            <a:extLst>
              <a:ext uri="{FF2B5EF4-FFF2-40B4-BE49-F238E27FC236}">
                <a16:creationId xmlns:a16="http://schemas.microsoft.com/office/drawing/2014/main" id="{C1DE7773-9017-A187-B3AC-172BD5299472}"/>
              </a:ext>
            </a:extLst>
          </p:cNvPr>
          <p:cNvSpPr>
            <a:spLocks noGrp="1"/>
          </p:cNvSpPr>
          <p:nvPr>
            <p:ph idx="1"/>
          </p:nvPr>
        </p:nvSpPr>
        <p:spPr/>
        <p:txBody>
          <a:bodyPr/>
          <a:lstStyle/>
          <a:p>
            <a:pPr>
              <a:buFontTx/>
              <a:buChar char="-"/>
            </a:pPr>
            <a:r>
              <a:rPr lang="fr-FR" dirty="0"/>
              <a:t>Application MPLAB structurée en SM</a:t>
            </a:r>
          </a:p>
          <a:p>
            <a:pPr>
              <a:buFontTx/>
              <a:buChar char="-"/>
            </a:pPr>
            <a:endParaRPr lang="fr-FR" dirty="0"/>
          </a:p>
          <a:p>
            <a:pPr>
              <a:buFontTx/>
              <a:buChar char="-"/>
            </a:pPr>
            <a:r>
              <a:rPr lang="fr-FR" dirty="0"/>
              <a:t>Activation des fonctionnalités via variables globales </a:t>
            </a:r>
          </a:p>
          <a:p>
            <a:pPr marL="0" indent="0">
              <a:buNone/>
            </a:pPr>
            <a:endParaRPr lang="fr-FR" dirty="0"/>
          </a:p>
          <a:p>
            <a:pPr marL="0" indent="0">
              <a:buNone/>
            </a:pPr>
            <a:r>
              <a:rPr lang="fr-FR" dirty="0">
                <a:sym typeface="Wingdings" panose="05000000000000000000" pitchFamily="2" charset="2"/>
              </a:rPr>
              <a:t> BLOQUE</a:t>
            </a:r>
            <a:endParaRPr lang="fr-CH" dirty="0"/>
          </a:p>
        </p:txBody>
      </p:sp>
    </p:spTree>
    <p:extLst>
      <p:ext uri="{BB962C8B-B14F-4D97-AF65-F5344CB8AC3E}">
        <p14:creationId xmlns:p14="http://schemas.microsoft.com/office/powerpoint/2010/main" val="644429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E080C9-5B22-16B1-0CFA-0A6B3A251D17}"/>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F51713B7-848D-CA78-B71A-25C2DE50A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34A88C32-64A3-62AC-496F-0D6B02AE8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C79495DA-F728-DD18-167A-B3686F5D7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7EA394E8-711F-84BD-9E75-EC23151C1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FB5BDF3A-5808-629D-D34D-FC01A93A3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46CBE-9777-EBBE-DA62-82D07A2F5ED6}"/>
              </a:ext>
            </a:extLst>
          </p:cNvPr>
          <p:cNvSpPr>
            <a:spLocks noGrp="1"/>
          </p:cNvSpPr>
          <p:nvPr>
            <p:ph type="title"/>
          </p:nvPr>
        </p:nvSpPr>
        <p:spPr>
          <a:xfrm>
            <a:off x="524785" y="353160"/>
            <a:ext cx="5318475" cy="898581"/>
          </a:xfrm>
        </p:spPr>
        <p:txBody>
          <a:bodyPr vert="horz" lIns="91440" tIns="45720" rIns="91440" bIns="45720" rtlCol="0" anchor="ctr">
            <a:normAutofit fontScale="90000"/>
          </a:bodyPr>
          <a:lstStyle/>
          <a:p>
            <a:pPr algn="l" defTabSz="914400">
              <a:lnSpc>
                <a:spcPct val="90000"/>
              </a:lnSpc>
            </a:pPr>
            <a:r>
              <a:rPr lang="en-US" sz="3500" dirty="0">
                <a:solidFill>
                  <a:srgbClr val="FFFFFF"/>
                </a:solidFill>
              </a:rPr>
              <a:t>3. </a:t>
            </a:r>
            <a:r>
              <a:rPr lang="en-US" sz="3500" dirty="0" err="1">
                <a:solidFill>
                  <a:srgbClr val="FFFFFF"/>
                </a:solidFill>
              </a:rPr>
              <a:t>Programmation</a:t>
            </a:r>
            <a:r>
              <a:rPr lang="en-US" sz="3500" dirty="0">
                <a:solidFill>
                  <a:srgbClr val="FFFFFF"/>
                </a:solidFill>
              </a:rPr>
              <a:t> -  </a:t>
            </a:r>
            <a:r>
              <a:rPr lang="en-US" sz="3500" dirty="0" err="1">
                <a:solidFill>
                  <a:srgbClr val="FFFFFF"/>
                </a:solidFill>
              </a:rPr>
              <a:t>Méthodologie</a:t>
            </a:r>
            <a:r>
              <a:rPr lang="en-US" sz="3500" dirty="0">
                <a:solidFill>
                  <a:srgbClr val="FFFFFF"/>
                </a:solidFill>
              </a:rPr>
              <a:t> </a:t>
            </a:r>
            <a:r>
              <a:rPr lang="en-US" sz="3500" dirty="0" err="1">
                <a:solidFill>
                  <a:srgbClr val="FFFFFF"/>
                </a:solidFill>
              </a:rPr>
              <a:t>mergeApp</a:t>
            </a:r>
            <a:endParaRPr lang="en-US" sz="3500" dirty="0">
              <a:solidFill>
                <a:srgbClr val="FFFFFF"/>
              </a:solidFill>
            </a:endParaRPr>
          </a:p>
        </p:txBody>
      </p:sp>
      <p:sp>
        <p:nvSpPr>
          <p:cNvPr id="8" name="Espace réservé du contenu 7">
            <a:extLst>
              <a:ext uri="{FF2B5EF4-FFF2-40B4-BE49-F238E27FC236}">
                <a16:creationId xmlns:a16="http://schemas.microsoft.com/office/drawing/2014/main" id="{5AEB9EFF-5A03-6F23-7A6A-93A50732E54D}"/>
              </a:ext>
            </a:extLst>
          </p:cNvPr>
          <p:cNvSpPr>
            <a:spLocks noGrp="1"/>
          </p:cNvSpPr>
          <p:nvPr>
            <p:ph idx="1"/>
          </p:nvPr>
        </p:nvSpPr>
        <p:spPr/>
        <p:txBody>
          <a:bodyPr/>
          <a:lstStyle/>
          <a:p>
            <a:pPr>
              <a:buFontTx/>
              <a:buChar char="-"/>
            </a:pPr>
            <a:r>
              <a:rPr lang="fr-FR" dirty="0"/>
              <a:t>Apps dédiées pour chaque fonction et mise en relation via </a:t>
            </a:r>
            <a:r>
              <a:rPr lang="fr-FR" dirty="0" err="1"/>
              <a:t>EventBus</a:t>
            </a:r>
            <a:r>
              <a:rPr lang="fr-FR" dirty="0"/>
              <a:t> et </a:t>
            </a:r>
            <a:r>
              <a:rPr lang="fr-FR" dirty="0" err="1"/>
              <a:t>TaskControl</a:t>
            </a:r>
            <a:endParaRPr lang="fr-FR" dirty="0"/>
          </a:p>
          <a:p>
            <a:pPr>
              <a:buFontTx/>
              <a:buChar char="-"/>
            </a:pPr>
            <a:endParaRPr lang="fr-FR" dirty="0"/>
          </a:p>
        </p:txBody>
      </p:sp>
      <p:pic>
        <p:nvPicPr>
          <p:cNvPr id="9" name="Image 8">
            <a:extLst>
              <a:ext uri="{FF2B5EF4-FFF2-40B4-BE49-F238E27FC236}">
                <a16:creationId xmlns:a16="http://schemas.microsoft.com/office/drawing/2014/main" id="{916A5FB2-E18A-2220-5F75-785EF71D12B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353" y="3101009"/>
            <a:ext cx="6486047" cy="2554619"/>
          </a:xfrm>
          <a:prstGeom prst="rect">
            <a:avLst/>
          </a:prstGeom>
          <a:noFill/>
          <a:ln>
            <a:noFill/>
          </a:ln>
        </p:spPr>
      </p:pic>
    </p:spTree>
    <p:extLst>
      <p:ext uri="{BB962C8B-B14F-4D97-AF65-F5344CB8AC3E}">
        <p14:creationId xmlns:p14="http://schemas.microsoft.com/office/powerpoint/2010/main" val="38195801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007F06-3C7E-37D9-1ADB-5F504260E6BC}"/>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07B22980-BAC1-631F-CF3A-1695CFBA66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B4F1A0A0-62B9-7CCC-BE0B-5B040F639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18494F02-2449-EF5B-BFDF-391585B8B8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F4F92A60-D534-104C-4617-DD0197B29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7D7A93DA-A453-E87B-C27D-F51208358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F7B90-CB27-E886-DE13-43CF0459A14F}"/>
              </a:ext>
            </a:extLst>
          </p:cNvPr>
          <p:cNvSpPr>
            <a:spLocks noGrp="1"/>
          </p:cNvSpPr>
          <p:nvPr>
            <p:ph type="title"/>
          </p:nvPr>
        </p:nvSpPr>
        <p:spPr>
          <a:xfrm>
            <a:off x="524785" y="353160"/>
            <a:ext cx="5318475" cy="898581"/>
          </a:xfrm>
        </p:spPr>
        <p:txBody>
          <a:bodyPr vert="horz" lIns="91440" tIns="45720" rIns="91440" bIns="45720" rtlCol="0" anchor="ctr">
            <a:normAutofit fontScale="90000"/>
          </a:bodyPr>
          <a:lstStyle/>
          <a:p>
            <a:pPr algn="l" defTabSz="914400">
              <a:lnSpc>
                <a:spcPct val="90000"/>
              </a:lnSpc>
            </a:pPr>
            <a:r>
              <a:rPr lang="en-US" sz="3500" dirty="0">
                <a:solidFill>
                  <a:srgbClr val="FFFFFF"/>
                </a:solidFill>
              </a:rPr>
              <a:t>3. </a:t>
            </a:r>
            <a:r>
              <a:rPr lang="en-US" sz="3500" dirty="0" err="1">
                <a:solidFill>
                  <a:srgbClr val="FFFFFF"/>
                </a:solidFill>
              </a:rPr>
              <a:t>Programmation</a:t>
            </a:r>
            <a:r>
              <a:rPr lang="en-US" sz="3500" dirty="0">
                <a:solidFill>
                  <a:srgbClr val="FFFFFF"/>
                </a:solidFill>
              </a:rPr>
              <a:t> - </a:t>
            </a:r>
            <a:r>
              <a:rPr lang="en-US" sz="3500" dirty="0" err="1">
                <a:solidFill>
                  <a:srgbClr val="FFFFFF"/>
                </a:solidFill>
              </a:rPr>
              <a:t>Limites</a:t>
            </a:r>
            <a:r>
              <a:rPr lang="en-US" sz="3500" dirty="0">
                <a:solidFill>
                  <a:srgbClr val="FFFFFF"/>
                </a:solidFill>
              </a:rPr>
              <a:t> </a:t>
            </a:r>
            <a:r>
              <a:rPr lang="en-US" sz="3500" dirty="0" err="1">
                <a:solidFill>
                  <a:srgbClr val="FFFFFF"/>
                </a:solidFill>
              </a:rPr>
              <a:t>rencontrées</a:t>
            </a:r>
            <a:endParaRPr lang="en-US" sz="3500" dirty="0">
              <a:solidFill>
                <a:srgbClr val="FFFFFF"/>
              </a:solidFill>
            </a:endParaRPr>
          </a:p>
        </p:txBody>
      </p:sp>
      <p:sp>
        <p:nvSpPr>
          <p:cNvPr id="8" name="Espace réservé du contenu 7">
            <a:extLst>
              <a:ext uri="{FF2B5EF4-FFF2-40B4-BE49-F238E27FC236}">
                <a16:creationId xmlns:a16="http://schemas.microsoft.com/office/drawing/2014/main" id="{6BDBA584-1351-34D6-8664-AE22115764E9}"/>
              </a:ext>
            </a:extLst>
          </p:cNvPr>
          <p:cNvSpPr>
            <a:spLocks noGrp="1"/>
          </p:cNvSpPr>
          <p:nvPr>
            <p:ph idx="1"/>
          </p:nvPr>
        </p:nvSpPr>
        <p:spPr/>
        <p:txBody>
          <a:bodyPr/>
          <a:lstStyle/>
          <a:p>
            <a:pPr>
              <a:buFontTx/>
              <a:buChar char="-"/>
            </a:pPr>
            <a:r>
              <a:rPr lang="fr-FR" dirty="0"/>
              <a:t>Difficulté à maintenir clarté dans l’assemblage</a:t>
            </a:r>
          </a:p>
          <a:p>
            <a:pPr marL="0" indent="0">
              <a:buNone/>
            </a:pPr>
            <a:endParaRPr lang="fr-FR" dirty="0"/>
          </a:p>
          <a:p>
            <a:pPr>
              <a:buFontTx/>
              <a:buChar char="-"/>
            </a:pPr>
            <a:r>
              <a:rPr lang="fr-FR" dirty="0"/>
              <a:t>Structure logicielle à re-repenser ?</a:t>
            </a:r>
          </a:p>
        </p:txBody>
      </p:sp>
    </p:spTree>
    <p:extLst>
      <p:ext uri="{BB962C8B-B14F-4D97-AF65-F5344CB8AC3E}">
        <p14:creationId xmlns:p14="http://schemas.microsoft.com/office/powerpoint/2010/main" val="267433648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AFDD5F-8F9D-9152-B337-DD37562A2317}"/>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9A594BB8-AABC-B8A5-70A6-85D7449F1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8855731A-3F1E-65F2-19A6-94204F726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BA62C3B4-547B-128E-40FA-226AD13C8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B4DEF2DB-6DB5-3DC0-CF8C-5F17BA52E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2DC1B83B-EA2E-3B50-304D-B14419235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1821F-4A22-9320-55CF-2DD69F8F4174}"/>
              </a:ext>
            </a:extLst>
          </p:cNvPr>
          <p:cNvSpPr>
            <a:spLocks noGrp="1"/>
          </p:cNvSpPr>
          <p:nvPr>
            <p:ph type="title"/>
          </p:nvPr>
        </p:nvSpPr>
        <p:spPr>
          <a:xfrm>
            <a:off x="524785" y="353160"/>
            <a:ext cx="5318475" cy="898581"/>
          </a:xfrm>
        </p:spPr>
        <p:txBody>
          <a:bodyPr vert="horz" lIns="91440" tIns="45720" rIns="91440" bIns="45720" rtlCol="0" anchor="ctr">
            <a:normAutofit/>
          </a:bodyPr>
          <a:lstStyle/>
          <a:p>
            <a:pPr algn="l" defTabSz="914400">
              <a:lnSpc>
                <a:spcPct val="90000"/>
              </a:lnSpc>
            </a:pPr>
            <a:r>
              <a:rPr lang="en-US" sz="3500" dirty="0">
                <a:solidFill>
                  <a:srgbClr val="FFFFFF"/>
                </a:solidFill>
              </a:rPr>
              <a:t>4. Fait </a:t>
            </a:r>
            <a:r>
              <a:rPr lang="en-US" sz="3500" dirty="0" err="1">
                <a:solidFill>
                  <a:srgbClr val="FFFFFF"/>
                </a:solidFill>
              </a:rPr>
              <a:t>depuis</a:t>
            </a:r>
            <a:r>
              <a:rPr lang="en-US" sz="3500" dirty="0">
                <a:solidFill>
                  <a:srgbClr val="FFFFFF"/>
                </a:solidFill>
              </a:rPr>
              <a:t> le </a:t>
            </a:r>
            <a:r>
              <a:rPr lang="en-US" sz="3500" dirty="0" err="1">
                <a:solidFill>
                  <a:srgbClr val="FFFFFF"/>
                </a:solidFill>
              </a:rPr>
              <a:t>rendu</a:t>
            </a:r>
            <a:endParaRPr lang="en-US" sz="3500" dirty="0">
              <a:solidFill>
                <a:srgbClr val="FFFFFF"/>
              </a:solidFill>
            </a:endParaRPr>
          </a:p>
        </p:txBody>
      </p:sp>
      <p:sp>
        <p:nvSpPr>
          <p:cNvPr id="8" name="Espace réservé du contenu 7">
            <a:extLst>
              <a:ext uri="{FF2B5EF4-FFF2-40B4-BE49-F238E27FC236}">
                <a16:creationId xmlns:a16="http://schemas.microsoft.com/office/drawing/2014/main" id="{AA224594-BC55-3BDC-4150-A9D6728C2946}"/>
              </a:ext>
            </a:extLst>
          </p:cNvPr>
          <p:cNvSpPr>
            <a:spLocks noGrp="1"/>
          </p:cNvSpPr>
          <p:nvPr>
            <p:ph idx="1"/>
          </p:nvPr>
        </p:nvSpPr>
        <p:spPr/>
        <p:txBody>
          <a:bodyPr>
            <a:normAutofit fontScale="92500" lnSpcReduction="10000"/>
          </a:bodyPr>
          <a:lstStyle/>
          <a:p>
            <a:pPr>
              <a:buFontTx/>
              <a:buChar char="-"/>
            </a:pPr>
            <a:r>
              <a:rPr lang="fr-FR" dirty="0"/>
              <a:t>APP au propre dans Harmony </a:t>
            </a:r>
          </a:p>
          <a:p>
            <a:pPr>
              <a:buFontTx/>
              <a:buChar char="-"/>
            </a:pPr>
            <a:r>
              <a:rPr lang="fr-FR" dirty="0"/>
              <a:t>Ajout fonctionnalité – Inputs</a:t>
            </a:r>
          </a:p>
          <a:p>
            <a:pPr>
              <a:buFontTx/>
              <a:buChar char="-"/>
            </a:pPr>
            <a:r>
              <a:rPr lang="fr-FR" dirty="0"/>
              <a:t>Test Fonctionnement interruption ligne</a:t>
            </a:r>
          </a:p>
          <a:p>
            <a:pPr>
              <a:buFontTx/>
              <a:buChar char="-"/>
            </a:pPr>
            <a:r>
              <a:rPr lang="fr-FR" dirty="0"/>
              <a:t>Amélioration  du menu</a:t>
            </a:r>
          </a:p>
          <a:p>
            <a:pPr>
              <a:buFontTx/>
              <a:buChar char="-"/>
            </a:pPr>
            <a:r>
              <a:rPr lang="fr-FR" dirty="0"/>
              <a:t>BOM</a:t>
            </a:r>
          </a:p>
          <a:p>
            <a:pPr>
              <a:buFontTx/>
              <a:buChar char="-"/>
            </a:pPr>
            <a:endParaRPr lang="fr-FR" dirty="0"/>
          </a:p>
          <a:p>
            <a:pPr>
              <a:buFontTx/>
              <a:buChar char="-"/>
            </a:pPr>
            <a:endParaRPr lang="fr-FR" dirty="0"/>
          </a:p>
          <a:p>
            <a:pPr>
              <a:buFontTx/>
              <a:buChar char="-"/>
            </a:pPr>
            <a:r>
              <a:rPr lang="fr-FR" dirty="0"/>
              <a:t>Lien git (nouveau repo): https://github.com/Sweedy3960/SPB7_Test</a:t>
            </a:r>
          </a:p>
        </p:txBody>
      </p:sp>
    </p:spTree>
    <p:extLst>
      <p:ext uri="{BB962C8B-B14F-4D97-AF65-F5344CB8AC3E}">
        <p14:creationId xmlns:p14="http://schemas.microsoft.com/office/powerpoint/2010/main" val="22382683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PlantUML diagram">
            <a:extLst>
              <a:ext uri="{FF2B5EF4-FFF2-40B4-BE49-F238E27FC236}">
                <a16:creationId xmlns:a16="http://schemas.microsoft.com/office/drawing/2014/main" id="{9EBBB912-858A-E41C-574D-62A89B5F2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9001"/>
            <a:ext cx="9144000" cy="397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110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26ADC-A2BA-D96F-E98B-BE96B4B41368}"/>
            </a:ext>
          </a:extLst>
        </p:cNvPr>
        <p:cNvGrpSpPr/>
        <p:nvPr/>
      </p:nvGrpSpPr>
      <p:grpSpPr>
        <a:xfrm>
          <a:off x="0" y="0"/>
          <a:ext cx="0" cy="0"/>
          <a:chOff x="0" y="0"/>
          <a:chExt cx="0" cy="0"/>
        </a:xfrm>
      </p:grpSpPr>
      <p:pic>
        <p:nvPicPr>
          <p:cNvPr id="8194" name="Picture 2" descr="PlantUML diagram">
            <a:extLst>
              <a:ext uri="{FF2B5EF4-FFF2-40B4-BE49-F238E27FC236}">
                <a16:creationId xmlns:a16="http://schemas.microsoft.com/office/drawing/2014/main" id="{8D880815-71EE-50CE-8A9F-CFA7CF0D8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53093"/>
            <a:ext cx="9144000" cy="397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3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fr-CH" sz="3200">
                <a:solidFill>
                  <a:srgbClr val="FFFFFF"/>
                </a:solidFill>
              </a:rPr>
              <a:t> Plan de présentation</a:t>
            </a:r>
          </a:p>
        </p:txBody>
      </p:sp>
      <p:sp>
        <p:nvSpPr>
          <p:cNvPr id="3" name="Content Placeholder 2"/>
          <p:cNvSpPr>
            <a:spLocks noGrp="1"/>
          </p:cNvSpPr>
          <p:nvPr>
            <p:ph idx="1"/>
          </p:nvPr>
        </p:nvSpPr>
        <p:spPr>
          <a:xfrm>
            <a:off x="3607694" y="649480"/>
            <a:ext cx="4916510" cy="5546047"/>
          </a:xfrm>
        </p:spPr>
        <p:txBody>
          <a:bodyPr anchor="ctr">
            <a:normAutofit/>
          </a:bodyPr>
          <a:lstStyle/>
          <a:p>
            <a:r>
              <a:rPr lang="fr-FR" dirty="0"/>
              <a:t>1. Introduction</a:t>
            </a:r>
          </a:p>
          <a:p>
            <a:r>
              <a:rPr lang="fr-FR" dirty="0"/>
              <a:t>2.Tests et Mesures </a:t>
            </a:r>
          </a:p>
          <a:p>
            <a:r>
              <a:rPr lang="fr-FR" dirty="0"/>
              <a:t>3. Programmation</a:t>
            </a:r>
          </a:p>
          <a:p>
            <a:r>
              <a:rPr lang="fr-FR" dirty="0"/>
              <a:t>4. Fait depuis le rendu</a:t>
            </a:r>
          </a:p>
          <a:p>
            <a:r>
              <a:rPr lang="fr-FR" dirty="0"/>
              <a:t>5. Etat actuel</a:t>
            </a:r>
          </a:p>
          <a:p>
            <a:r>
              <a:rPr lang="fr-FR" dirty="0"/>
              <a:t>6. Démonstration</a:t>
            </a:r>
          </a:p>
          <a:p>
            <a:r>
              <a:rPr lang="fr-FR" dirty="0"/>
              <a:t>7. Conclusion</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34365C-04D0-8F76-E3F0-A2EDAA49605F}"/>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7AE3B9B3-2048-9D89-71AD-05F036EC9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99E603C5-3CB4-A0DF-3758-002DFEAE2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3BA5BE80-DCB6-D96D-B3F8-CB39C4030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E2F3A6A6-C4AC-114F-DC1D-67DA4EAC1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DEFF5F3A-710D-4400-A5E0-7835221B9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3B9F2-A6B0-6885-49F0-8D2582C173FD}"/>
              </a:ext>
            </a:extLst>
          </p:cNvPr>
          <p:cNvSpPr>
            <a:spLocks noGrp="1"/>
          </p:cNvSpPr>
          <p:nvPr>
            <p:ph type="title"/>
          </p:nvPr>
        </p:nvSpPr>
        <p:spPr>
          <a:xfrm>
            <a:off x="524785" y="353160"/>
            <a:ext cx="5318475" cy="898581"/>
          </a:xfrm>
        </p:spPr>
        <p:txBody>
          <a:bodyPr vert="horz" lIns="91440" tIns="45720" rIns="91440" bIns="45720" rtlCol="0" anchor="ctr">
            <a:normAutofit fontScale="90000"/>
          </a:bodyPr>
          <a:lstStyle/>
          <a:p>
            <a:pPr algn="l" defTabSz="914400">
              <a:lnSpc>
                <a:spcPct val="90000"/>
              </a:lnSpc>
            </a:pPr>
            <a:r>
              <a:rPr lang="en-US" sz="3500" dirty="0">
                <a:solidFill>
                  <a:srgbClr val="FFFFFF"/>
                </a:solidFill>
              </a:rPr>
              <a:t>4. Fait </a:t>
            </a:r>
            <a:r>
              <a:rPr lang="en-US" sz="3500" dirty="0" err="1">
                <a:solidFill>
                  <a:srgbClr val="FFFFFF"/>
                </a:solidFill>
              </a:rPr>
              <a:t>depuis</a:t>
            </a:r>
            <a:r>
              <a:rPr lang="en-US" sz="3500" dirty="0">
                <a:solidFill>
                  <a:srgbClr val="FFFFFF"/>
                </a:solidFill>
              </a:rPr>
              <a:t> le </a:t>
            </a:r>
            <a:r>
              <a:rPr lang="en-US" sz="3500" dirty="0" err="1">
                <a:solidFill>
                  <a:srgbClr val="FFFFFF"/>
                </a:solidFill>
              </a:rPr>
              <a:t>rendu</a:t>
            </a:r>
            <a:r>
              <a:rPr lang="en-US" sz="3500" dirty="0">
                <a:solidFill>
                  <a:srgbClr val="FFFFFF"/>
                </a:solidFill>
              </a:rPr>
              <a:t> – Comparation des </a:t>
            </a:r>
            <a:r>
              <a:rPr lang="en-US" sz="3500" dirty="0" err="1">
                <a:solidFill>
                  <a:srgbClr val="FFFFFF"/>
                </a:solidFill>
              </a:rPr>
              <a:t>couts</a:t>
            </a:r>
            <a:endParaRPr lang="en-US" sz="3500" dirty="0">
              <a:solidFill>
                <a:srgbClr val="FFFFFF"/>
              </a:solidFill>
            </a:endParaRPr>
          </a:p>
        </p:txBody>
      </p:sp>
      <p:sp>
        <p:nvSpPr>
          <p:cNvPr id="8" name="Espace réservé du contenu 7">
            <a:extLst>
              <a:ext uri="{FF2B5EF4-FFF2-40B4-BE49-F238E27FC236}">
                <a16:creationId xmlns:a16="http://schemas.microsoft.com/office/drawing/2014/main" id="{9FCE6E9D-E013-23AB-F01E-4E49640F1807}"/>
              </a:ext>
            </a:extLst>
          </p:cNvPr>
          <p:cNvSpPr>
            <a:spLocks noGrp="1"/>
          </p:cNvSpPr>
          <p:nvPr>
            <p:ph idx="1"/>
          </p:nvPr>
        </p:nvSpPr>
        <p:spPr/>
        <p:txBody>
          <a:bodyPr>
            <a:normAutofit/>
          </a:bodyPr>
          <a:lstStyle/>
          <a:p>
            <a:pPr marL="0" indent="0">
              <a:buNone/>
            </a:pPr>
            <a:r>
              <a:rPr lang="fr-FR" dirty="0"/>
              <a:t>Prévision: </a:t>
            </a:r>
          </a:p>
          <a:p>
            <a:pPr marL="0" indent="0">
              <a:buNone/>
            </a:pPr>
            <a:endParaRPr lang="fr-FR" dirty="0"/>
          </a:p>
          <a:p>
            <a:pPr marL="0" indent="0">
              <a:buNone/>
            </a:pPr>
            <a:endParaRPr lang="fr-FR" dirty="0"/>
          </a:p>
          <a:p>
            <a:pPr marL="0" indent="0">
              <a:buNone/>
            </a:pPr>
            <a:r>
              <a:rPr lang="fr-FR" dirty="0"/>
              <a:t>Réel:</a:t>
            </a:r>
            <a:br>
              <a:rPr lang="fr-FR" dirty="0"/>
            </a:br>
            <a:r>
              <a:rPr lang="fr-FR" dirty="0"/>
              <a:t> SPB7:</a:t>
            </a:r>
          </a:p>
        </p:txBody>
      </p:sp>
      <p:pic>
        <p:nvPicPr>
          <p:cNvPr id="10" name="Image 9">
            <a:extLst>
              <a:ext uri="{FF2B5EF4-FFF2-40B4-BE49-F238E27FC236}">
                <a16:creationId xmlns:a16="http://schemas.microsoft.com/office/drawing/2014/main" id="{7FDF4541-A293-449F-E687-4471D5CBE032}"/>
              </a:ext>
            </a:extLst>
          </p:cNvPr>
          <p:cNvPicPr>
            <a:picLocks noChangeAspect="1"/>
          </p:cNvPicPr>
          <p:nvPr/>
        </p:nvPicPr>
        <p:blipFill>
          <a:blip r:embed="rId2"/>
          <a:srcRect l="71016" t="-1739" r="3506" b="42902"/>
          <a:stretch>
            <a:fillRect/>
          </a:stretch>
        </p:blipFill>
        <p:spPr>
          <a:xfrm>
            <a:off x="524785" y="4440644"/>
            <a:ext cx="1757239" cy="1367625"/>
          </a:xfrm>
          <a:prstGeom prst="rect">
            <a:avLst/>
          </a:prstGeom>
        </p:spPr>
      </p:pic>
      <p:pic>
        <p:nvPicPr>
          <p:cNvPr id="3" name="Image 2">
            <a:extLst>
              <a:ext uri="{FF2B5EF4-FFF2-40B4-BE49-F238E27FC236}">
                <a16:creationId xmlns:a16="http://schemas.microsoft.com/office/drawing/2014/main" id="{5054ACD5-E65D-4DC9-B9F0-36472B874543}"/>
              </a:ext>
            </a:extLst>
          </p:cNvPr>
          <p:cNvPicPr>
            <a:picLocks noChangeAspect="1"/>
          </p:cNvPicPr>
          <p:nvPr/>
        </p:nvPicPr>
        <p:blipFill rotWithShape="1">
          <a:blip r:embed="rId3"/>
          <a:srcRect b="19841"/>
          <a:stretch/>
        </p:blipFill>
        <p:spPr>
          <a:xfrm>
            <a:off x="2319597" y="4481404"/>
            <a:ext cx="2391109" cy="1244693"/>
          </a:xfrm>
          <a:prstGeom prst="rect">
            <a:avLst/>
          </a:prstGeom>
        </p:spPr>
      </p:pic>
      <p:pic>
        <p:nvPicPr>
          <p:cNvPr id="4" name="Image 3">
            <a:extLst>
              <a:ext uri="{FF2B5EF4-FFF2-40B4-BE49-F238E27FC236}">
                <a16:creationId xmlns:a16="http://schemas.microsoft.com/office/drawing/2014/main" id="{DFC69AD3-92D1-4EBB-9393-C4BFEFD9C457}"/>
              </a:ext>
            </a:extLst>
          </p:cNvPr>
          <p:cNvPicPr>
            <a:picLocks noChangeAspect="1"/>
          </p:cNvPicPr>
          <p:nvPr/>
        </p:nvPicPr>
        <p:blipFill rotWithShape="1">
          <a:blip r:embed="rId4"/>
          <a:srcRect l="27451"/>
          <a:stretch/>
        </p:blipFill>
        <p:spPr>
          <a:xfrm>
            <a:off x="4375153" y="4528012"/>
            <a:ext cx="2218518" cy="981212"/>
          </a:xfrm>
          <a:prstGeom prst="rect">
            <a:avLst/>
          </a:prstGeom>
        </p:spPr>
      </p:pic>
      <p:sp>
        <p:nvSpPr>
          <p:cNvPr id="5" name="ZoneTexte 4">
            <a:extLst>
              <a:ext uri="{FF2B5EF4-FFF2-40B4-BE49-F238E27FC236}">
                <a16:creationId xmlns:a16="http://schemas.microsoft.com/office/drawing/2014/main" id="{C85E8AD9-E7AE-4902-A9B1-BD45D06E3E20}"/>
              </a:ext>
            </a:extLst>
          </p:cNvPr>
          <p:cNvSpPr txBox="1"/>
          <p:nvPr/>
        </p:nvSpPr>
        <p:spPr>
          <a:xfrm>
            <a:off x="2527323" y="3840557"/>
            <a:ext cx="1934768" cy="584775"/>
          </a:xfrm>
          <a:prstGeom prst="rect">
            <a:avLst/>
          </a:prstGeom>
          <a:noFill/>
        </p:spPr>
        <p:txBody>
          <a:bodyPr wrap="square" rtlCol="0">
            <a:spAutoFit/>
          </a:bodyPr>
          <a:lstStyle/>
          <a:p>
            <a:r>
              <a:rPr lang="fr-CH" sz="3200" dirty="0"/>
              <a:t>SAG:</a:t>
            </a:r>
          </a:p>
        </p:txBody>
      </p:sp>
      <p:sp>
        <p:nvSpPr>
          <p:cNvPr id="13" name="ZoneTexte 12">
            <a:extLst>
              <a:ext uri="{FF2B5EF4-FFF2-40B4-BE49-F238E27FC236}">
                <a16:creationId xmlns:a16="http://schemas.microsoft.com/office/drawing/2014/main" id="{DC3097B1-146E-4688-A295-8C6DA9E8ABF3}"/>
              </a:ext>
            </a:extLst>
          </p:cNvPr>
          <p:cNvSpPr txBox="1"/>
          <p:nvPr/>
        </p:nvSpPr>
        <p:spPr>
          <a:xfrm>
            <a:off x="3748465" y="3915201"/>
            <a:ext cx="2536926" cy="584775"/>
          </a:xfrm>
          <a:prstGeom prst="rect">
            <a:avLst/>
          </a:prstGeom>
          <a:noFill/>
        </p:spPr>
        <p:txBody>
          <a:bodyPr wrap="square" rtlCol="0">
            <a:spAutoFit/>
          </a:bodyPr>
          <a:lstStyle/>
          <a:p>
            <a:r>
              <a:rPr lang="fr-CH" sz="3200" dirty="0" err="1"/>
              <a:t>ScreenHolder</a:t>
            </a:r>
            <a:r>
              <a:rPr lang="fr-CH" sz="3200" dirty="0"/>
              <a:t>:</a:t>
            </a:r>
          </a:p>
        </p:txBody>
      </p:sp>
      <p:pic>
        <p:nvPicPr>
          <p:cNvPr id="6" name="Image 5">
            <a:extLst>
              <a:ext uri="{FF2B5EF4-FFF2-40B4-BE49-F238E27FC236}">
                <a16:creationId xmlns:a16="http://schemas.microsoft.com/office/drawing/2014/main" id="{0C0D61D3-72BF-432F-95A5-BE377EFB6FE6}"/>
              </a:ext>
            </a:extLst>
          </p:cNvPr>
          <p:cNvPicPr>
            <a:picLocks noChangeAspect="1"/>
          </p:cNvPicPr>
          <p:nvPr/>
        </p:nvPicPr>
        <p:blipFill>
          <a:blip r:embed="rId5"/>
          <a:stretch>
            <a:fillRect/>
          </a:stretch>
        </p:blipFill>
        <p:spPr>
          <a:xfrm>
            <a:off x="6506603" y="4552687"/>
            <a:ext cx="2267266" cy="733527"/>
          </a:xfrm>
          <a:prstGeom prst="rect">
            <a:avLst/>
          </a:prstGeom>
        </p:spPr>
      </p:pic>
      <p:sp>
        <p:nvSpPr>
          <p:cNvPr id="15" name="ZoneTexte 14">
            <a:extLst>
              <a:ext uri="{FF2B5EF4-FFF2-40B4-BE49-F238E27FC236}">
                <a16:creationId xmlns:a16="http://schemas.microsoft.com/office/drawing/2014/main" id="{D710DF56-6F6A-4219-8D5E-F80564EA74CE}"/>
              </a:ext>
            </a:extLst>
          </p:cNvPr>
          <p:cNvSpPr txBox="1"/>
          <p:nvPr/>
        </p:nvSpPr>
        <p:spPr>
          <a:xfrm>
            <a:off x="6336655" y="3863181"/>
            <a:ext cx="2536926" cy="584775"/>
          </a:xfrm>
          <a:prstGeom prst="rect">
            <a:avLst/>
          </a:prstGeom>
          <a:noFill/>
        </p:spPr>
        <p:txBody>
          <a:bodyPr wrap="square" rtlCol="0">
            <a:spAutoFit/>
          </a:bodyPr>
          <a:lstStyle/>
          <a:p>
            <a:r>
              <a:rPr lang="fr-CH" sz="3200" dirty="0" err="1"/>
              <a:t>TouchCapa</a:t>
            </a:r>
            <a:r>
              <a:rPr lang="fr-CH" sz="3200" dirty="0"/>
              <a:t>:</a:t>
            </a:r>
          </a:p>
        </p:txBody>
      </p:sp>
      <p:pic>
        <p:nvPicPr>
          <p:cNvPr id="7" name="Image 6">
            <a:extLst>
              <a:ext uri="{FF2B5EF4-FFF2-40B4-BE49-F238E27FC236}">
                <a16:creationId xmlns:a16="http://schemas.microsoft.com/office/drawing/2014/main" id="{E4535231-B259-4298-8453-F588183D6D65}"/>
              </a:ext>
            </a:extLst>
          </p:cNvPr>
          <p:cNvPicPr>
            <a:picLocks noChangeAspect="1"/>
          </p:cNvPicPr>
          <p:nvPr/>
        </p:nvPicPr>
        <p:blipFill>
          <a:blip r:embed="rId6"/>
          <a:stretch>
            <a:fillRect/>
          </a:stretch>
        </p:blipFill>
        <p:spPr>
          <a:xfrm>
            <a:off x="1207363" y="2104481"/>
            <a:ext cx="5843260" cy="1336010"/>
          </a:xfrm>
          <a:prstGeom prst="rect">
            <a:avLst/>
          </a:prstGeom>
        </p:spPr>
      </p:pic>
      <p:sp>
        <p:nvSpPr>
          <p:cNvPr id="9" name="ZoneTexte 8">
            <a:extLst>
              <a:ext uri="{FF2B5EF4-FFF2-40B4-BE49-F238E27FC236}">
                <a16:creationId xmlns:a16="http://schemas.microsoft.com/office/drawing/2014/main" id="{90463A14-6CB9-4E24-BFDE-D07179F3D05D}"/>
              </a:ext>
            </a:extLst>
          </p:cNvPr>
          <p:cNvSpPr txBox="1"/>
          <p:nvPr/>
        </p:nvSpPr>
        <p:spPr>
          <a:xfrm>
            <a:off x="1207363" y="5885895"/>
            <a:ext cx="6019060" cy="646331"/>
          </a:xfrm>
          <a:prstGeom prst="rect">
            <a:avLst/>
          </a:prstGeom>
          <a:noFill/>
        </p:spPr>
        <p:txBody>
          <a:bodyPr wrap="square" rtlCol="0">
            <a:spAutoFit/>
          </a:bodyPr>
          <a:lstStyle/>
          <a:p>
            <a:r>
              <a:rPr lang="fr-CH" dirty="0"/>
              <a:t>+ Prix des PCB mécanique manquante ~+25% total = 174.78 + 43.7 = ~220CHF</a:t>
            </a:r>
          </a:p>
        </p:txBody>
      </p:sp>
    </p:spTree>
    <p:extLst>
      <p:ext uri="{BB962C8B-B14F-4D97-AF65-F5344CB8AC3E}">
        <p14:creationId xmlns:p14="http://schemas.microsoft.com/office/powerpoint/2010/main" val="39465274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1554BB-BBF7-AFD6-A22C-5D3B18882B5F}"/>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C2861635-532E-3028-B5DB-E49994887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64CA2076-0D2C-C652-5944-431730314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EF0A1981-D5A2-0699-A6B4-5A03DF8CF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870376F0-19E5-C0A7-27F7-11A545B6C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3A7C18DD-6C91-E793-55F5-E6262AD2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54C57-9E22-BFD9-8DD4-7F8EC37E2C42}"/>
              </a:ext>
            </a:extLst>
          </p:cNvPr>
          <p:cNvSpPr>
            <a:spLocks noGrp="1"/>
          </p:cNvSpPr>
          <p:nvPr>
            <p:ph type="title"/>
          </p:nvPr>
        </p:nvSpPr>
        <p:spPr>
          <a:xfrm>
            <a:off x="524785" y="353160"/>
            <a:ext cx="5318475" cy="898581"/>
          </a:xfrm>
        </p:spPr>
        <p:txBody>
          <a:bodyPr vert="horz" lIns="91440" tIns="45720" rIns="91440" bIns="45720" rtlCol="0" anchor="ctr">
            <a:normAutofit/>
          </a:bodyPr>
          <a:lstStyle/>
          <a:p>
            <a:pPr algn="l" defTabSz="914400">
              <a:lnSpc>
                <a:spcPct val="90000"/>
              </a:lnSpc>
            </a:pPr>
            <a:r>
              <a:rPr lang="en-US" sz="3500" dirty="0">
                <a:solidFill>
                  <a:srgbClr val="FFFFFF"/>
                </a:solidFill>
              </a:rPr>
              <a:t>5. Etat  </a:t>
            </a:r>
            <a:r>
              <a:rPr lang="en-US" sz="3500" dirty="0" err="1">
                <a:solidFill>
                  <a:srgbClr val="FFFFFF"/>
                </a:solidFill>
              </a:rPr>
              <a:t>actuel</a:t>
            </a:r>
            <a:r>
              <a:rPr lang="en-US" sz="3500" dirty="0">
                <a:solidFill>
                  <a:srgbClr val="FFFFFF"/>
                </a:solidFill>
              </a:rPr>
              <a:t> -</a:t>
            </a:r>
            <a:r>
              <a:rPr lang="en-US" sz="3500" dirty="0" err="1">
                <a:solidFill>
                  <a:srgbClr val="FFFFFF"/>
                </a:solidFill>
              </a:rPr>
              <a:t>Problèmes</a:t>
            </a:r>
            <a:endParaRPr lang="en-US" sz="3500" dirty="0">
              <a:solidFill>
                <a:srgbClr val="FFFFFF"/>
              </a:solidFill>
            </a:endParaRPr>
          </a:p>
        </p:txBody>
      </p:sp>
      <p:sp>
        <p:nvSpPr>
          <p:cNvPr id="8" name="Espace réservé du contenu 7">
            <a:extLst>
              <a:ext uri="{FF2B5EF4-FFF2-40B4-BE49-F238E27FC236}">
                <a16:creationId xmlns:a16="http://schemas.microsoft.com/office/drawing/2014/main" id="{C0145DA4-A4BE-F9F7-6172-113BC0DC3E28}"/>
              </a:ext>
            </a:extLst>
          </p:cNvPr>
          <p:cNvSpPr>
            <a:spLocks noGrp="1"/>
          </p:cNvSpPr>
          <p:nvPr>
            <p:ph idx="1"/>
          </p:nvPr>
        </p:nvSpPr>
        <p:spPr/>
        <p:txBody>
          <a:bodyPr>
            <a:normAutofit/>
          </a:bodyPr>
          <a:lstStyle/>
          <a:p>
            <a:pPr>
              <a:buFontTx/>
              <a:buChar char="-"/>
            </a:pPr>
            <a:r>
              <a:rPr lang="fr-FR" dirty="0"/>
              <a:t>Montage imprécis hauteur écran / </a:t>
            </a:r>
            <a:r>
              <a:rPr lang="fr-FR" dirty="0" err="1"/>
              <a:t>touch</a:t>
            </a:r>
            <a:endParaRPr lang="fr-FR" dirty="0"/>
          </a:p>
          <a:p>
            <a:pPr>
              <a:buFontTx/>
              <a:buChar char="-"/>
            </a:pPr>
            <a:r>
              <a:rPr lang="fr-FR" dirty="0"/>
              <a:t>Alimentation improvisée via trou de test</a:t>
            </a:r>
          </a:p>
          <a:p>
            <a:pPr>
              <a:buFontTx/>
              <a:buChar char="-"/>
            </a:pPr>
            <a:r>
              <a:rPr lang="fr-FR" dirty="0"/>
              <a:t>Buzzer trop faible</a:t>
            </a:r>
          </a:p>
          <a:p>
            <a:pPr>
              <a:buFontTx/>
              <a:buChar char="-"/>
            </a:pPr>
            <a:r>
              <a:rPr lang="fr-FR" dirty="0"/>
              <a:t>USB-C inutile pour communication série</a:t>
            </a:r>
          </a:p>
          <a:p>
            <a:pPr>
              <a:buFontTx/>
              <a:buChar char="-"/>
            </a:pPr>
            <a:r>
              <a:rPr lang="fr-FR" dirty="0"/>
              <a:t>Presse-étoupes absents</a:t>
            </a:r>
          </a:p>
          <a:p>
            <a:pPr>
              <a:buFontTx/>
              <a:buChar char="-"/>
            </a:pPr>
            <a:r>
              <a:rPr lang="fr-FR" dirty="0"/>
              <a:t>Pas d’adaptation mécanique finale réalisée</a:t>
            </a:r>
          </a:p>
        </p:txBody>
      </p:sp>
    </p:spTree>
    <p:extLst>
      <p:ext uri="{BB962C8B-B14F-4D97-AF65-F5344CB8AC3E}">
        <p14:creationId xmlns:p14="http://schemas.microsoft.com/office/powerpoint/2010/main" val="17959104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BF06C3-8463-53B8-F331-0EACB4026488}"/>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209BB795-B730-5073-1D96-AA1AA5801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2B43EDF5-0AB4-674C-788C-CABC74D14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098C0E15-53C2-CB16-50CC-0A879FD28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4946958A-D763-738C-1FAD-CD0DBB4D7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D44F0CAE-0AB8-7FFD-B6D7-8AF99B8C9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CE098B-7C37-92F9-3DAD-79B7EEE38C37}"/>
              </a:ext>
            </a:extLst>
          </p:cNvPr>
          <p:cNvSpPr>
            <a:spLocks noGrp="1"/>
          </p:cNvSpPr>
          <p:nvPr>
            <p:ph type="title"/>
          </p:nvPr>
        </p:nvSpPr>
        <p:spPr>
          <a:xfrm>
            <a:off x="524785" y="353160"/>
            <a:ext cx="5318475" cy="898581"/>
          </a:xfrm>
        </p:spPr>
        <p:txBody>
          <a:bodyPr vert="horz" lIns="91440" tIns="45720" rIns="91440" bIns="45720" rtlCol="0" anchor="ctr">
            <a:normAutofit/>
          </a:bodyPr>
          <a:lstStyle/>
          <a:p>
            <a:pPr algn="l" defTabSz="914400">
              <a:lnSpc>
                <a:spcPct val="90000"/>
              </a:lnSpc>
            </a:pPr>
            <a:r>
              <a:rPr lang="en-US" sz="3500" dirty="0">
                <a:solidFill>
                  <a:srgbClr val="FFFFFF"/>
                </a:solidFill>
              </a:rPr>
              <a:t>6. </a:t>
            </a:r>
            <a:r>
              <a:rPr lang="en-US" sz="3500" dirty="0" err="1">
                <a:solidFill>
                  <a:srgbClr val="FFFFFF"/>
                </a:solidFill>
              </a:rPr>
              <a:t>Démo</a:t>
            </a:r>
            <a:endParaRPr lang="en-US" sz="3500" dirty="0">
              <a:solidFill>
                <a:srgbClr val="FFFFFF"/>
              </a:solidFill>
            </a:endParaRPr>
          </a:p>
        </p:txBody>
      </p:sp>
      <p:sp>
        <p:nvSpPr>
          <p:cNvPr id="8" name="Espace réservé du contenu 7">
            <a:extLst>
              <a:ext uri="{FF2B5EF4-FFF2-40B4-BE49-F238E27FC236}">
                <a16:creationId xmlns:a16="http://schemas.microsoft.com/office/drawing/2014/main" id="{C2F8E4E7-6153-194C-1E38-2C633A82EDCD}"/>
              </a:ext>
            </a:extLst>
          </p:cNvPr>
          <p:cNvSpPr>
            <a:spLocks noGrp="1"/>
          </p:cNvSpPr>
          <p:nvPr>
            <p:ph idx="1"/>
          </p:nvPr>
        </p:nvSpPr>
        <p:spPr/>
        <p:txBody>
          <a:bodyPr>
            <a:normAutofit/>
          </a:bodyPr>
          <a:lstStyle/>
          <a:p>
            <a:pPr>
              <a:buFontTx/>
              <a:buChar char="-"/>
            </a:pPr>
            <a:r>
              <a:rPr lang="fr-FR" dirty="0"/>
              <a:t>Démo</a:t>
            </a:r>
          </a:p>
        </p:txBody>
      </p:sp>
    </p:spTree>
    <p:extLst>
      <p:ext uri="{BB962C8B-B14F-4D97-AF65-F5344CB8AC3E}">
        <p14:creationId xmlns:p14="http://schemas.microsoft.com/office/powerpoint/2010/main" val="17245400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6C54D0-7703-26E9-A379-BCF5537B11CB}"/>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415161A8-A5F0-E8F5-53BF-896E25831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8B0F5176-9CED-C3BA-AAA9-897020514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AEA28877-853A-5053-BB90-991DE98FB5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EC206EFD-657D-35E0-2AA4-3DE610B42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58C1A5E6-290B-DD0C-904D-BB908B9D8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EC0225-F0D0-16CB-E48B-5CBE5F312BD6}"/>
              </a:ext>
            </a:extLst>
          </p:cNvPr>
          <p:cNvSpPr>
            <a:spLocks noGrp="1"/>
          </p:cNvSpPr>
          <p:nvPr>
            <p:ph type="title"/>
          </p:nvPr>
        </p:nvSpPr>
        <p:spPr>
          <a:xfrm>
            <a:off x="524785" y="353160"/>
            <a:ext cx="5318475" cy="898581"/>
          </a:xfrm>
        </p:spPr>
        <p:txBody>
          <a:bodyPr vert="horz" lIns="91440" tIns="45720" rIns="91440" bIns="45720" rtlCol="0" anchor="ctr">
            <a:normAutofit/>
          </a:bodyPr>
          <a:lstStyle/>
          <a:p>
            <a:pPr algn="l" defTabSz="914400">
              <a:lnSpc>
                <a:spcPct val="90000"/>
              </a:lnSpc>
            </a:pPr>
            <a:r>
              <a:rPr lang="en-US" sz="3500" dirty="0">
                <a:solidFill>
                  <a:srgbClr val="FFFFFF"/>
                </a:solidFill>
              </a:rPr>
              <a:t>6. Conclusion</a:t>
            </a:r>
          </a:p>
        </p:txBody>
      </p:sp>
      <p:sp>
        <p:nvSpPr>
          <p:cNvPr id="8" name="Espace réservé du contenu 7">
            <a:extLst>
              <a:ext uri="{FF2B5EF4-FFF2-40B4-BE49-F238E27FC236}">
                <a16:creationId xmlns:a16="http://schemas.microsoft.com/office/drawing/2014/main" id="{497333B6-B2CF-2F76-19D7-02A6C4BAA465}"/>
              </a:ext>
            </a:extLst>
          </p:cNvPr>
          <p:cNvSpPr>
            <a:spLocks noGrp="1"/>
          </p:cNvSpPr>
          <p:nvPr>
            <p:ph idx="1"/>
          </p:nvPr>
        </p:nvSpPr>
        <p:spPr/>
        <p:txBody>
          <a:bodyPr>
            <a:normAutofit fontScale="92500" lnSpcReduction="10000"/>
          </a:bodyPr>
          <a:lstStyle/>
          <a:p>
            <a:pPr marL="0" indent="0">
              <a:buNone/>
            </a:pPr>
            <a:r>
              <a:rPr lang="fr-FR" dirty="0"/>
              <a:t>Bilan du projet:</a:t>
            </a:r>
          </a:p>
          <a:p>
            <a:pPr>
              <a:buFontTx/>
              <a:buChar char="-"/>
            </a:pPr>
            <a:r>
              <a:rPr lang="fr-FR" dirty="0"/>
              <a:t>Projet incomplet mais riche en apprentissages</a:t>
            </a:r>
          </a:p>
          <a:p>
            <a:pPr>
              <a:buFontTx/>
              <a:buChar char="-"/>
            </a:pPr>
            <a:r>
              <a:rPr lang="fr-FR" dirty="0"/>
              <a:t>Problèmes techniques variés : hardware, logiciel, méthodologie</a:t>
            </a:r>
          </a:p>
          <a:p>
            <a:pPr marL="0" indent="0">
              <a:buNone/>
            </a:pPr>
            <a:r>
              <a:rPr lang="fr-CH" dirty="0"/>
              <a:t>Points bloquants persistants:</a:t>
            </a:r>
          </a:p>
          <a:p>
            <a:pPr>
              <a:buFontTx/>
              <a:buChar char="-"/>
            </a:pPr>
            <a:r>
              <a:rPr lang="fr-FR" dirty="0"/>
              <a:t>Module 4In/2Out toujours non intégré/testé</a:t>
            </a:r>
          </a:p>
          <a:p>
            <a:pPr marL="0" indent="0">
              <a:buNone/>
            </a:pPr>
            <a:endParaRPr lang="fr-FR" dirty="0"/>
          </a:p>
          <a:p>
            <a:pPr marL="0" indent="0">
              <a:buNone/>
            </a:pPr>
            <a:r>
              <a:rPr lang="fr-FR" dirty="0"/>
              <a:t>Doc dispo sur git: https://github.com/Sweedy3960/2414_SPB7_DOC</a:t>
            </a:r>
          </a:p>
        </p:txBody>
      </p:sp>
    </p:spTree>
    <p:extLst>
      <p:ext uri="{BB962C8B-B14F-4D97-AF65-F5344CB8AC3E}">
        <p14:creationId xmlns:p14="http://schemas.microsoft.com/office/powerpoint/2010/main" val="11306200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fr-CH" sz="3200">
                <a:solidFill>
                  <a:srgbClr val="FFFFFF"/>
                </a:solidFill>
              </a:rPr>
              <a:t>1. Introduction</a:t>
            </a:r>
          </a:p>
        </p:txBody>
      </p:sp>
      <p:sp>
        <p:nvSpPr>
          <p:cNvPr id="3" name="Content Placeholder 2"/>
          <p:cNvSpPr>
            <a:spLocks noGrp="1"/>
          </p:cNvSpPr>
          <p:nvPr>
            <p:ph idx="1"/>
          </p:nvPr>
        </p:nvSpPr>
        <p:spPr>
          <a:xfrm>
            <a:off x="3607694" y="649480"/>
            <a:ext cx="4916510" cy="5546047"/>
          </a:xfrm>
        </p:spPr>
        <p:txBody>
          <a:bodyPr anchor="ctr">
            <a:normAutofit/>
          </a:bodyPr>
          <a:lstStyle/>
          <a:p>
            <a:r>
              <a:rPr lang="fr-FR" sz="1800" dirty="0"/>
              <a:t>Contexte du projet: </a:t>
            </a:r>
          </a:p>
          <a:p>
            <a:pPr>
              <a:buFontTx/>
              <a:buChar char="-"/>
            </a:pPr>
            <a:r>
              <a:rPr lang="fr-FR" sz="1800" dirty="0"/>
              <a:t>Il s’agit de réaliser une évolution d’un boîtier de test pour Sprinkler (détection incendie - DI). Intégration mécanique, densité des composants, fonctionnalités</a:t>
            </a:r>
          </a:p>
          <a:p>
            <a:pPr>
              <a:buFontTx/>
              <a:buChar char="-"/>
            </a:pPr>
            <a:r>
              <a:rPr lang="fr-FR" sz="1800" dirty="0"/>
              <a:t>I/O extendeur pour Esser 4in/2out</a:t>
            </a:r>
          </a:p>
          <a:p>
            <a:pPr>
              <a:buFontTx/>
              <a:buChar char="-"/>
            </a:pPr>
            <a:r>
              <a:rPr lang="fr-FR" sz="1800" dirty="0"/>
              <a:t>Le système est censé reporter l’état de certaines entrée sur les sorties en fonction de la configuration initiale affichée l’état et le nom des signaux sur le LCD et utiliser les LEDS pour afficher l’état et faire une sauvegarde </a:t>
            </a:r>
          </a:p>
          <a:p>
            <a:pPr marL="0" indent="0">
              <a:buNone/>
            </a:pPr>
            <a:endParaRPr lang="fr-FR" sz="1700" dirty="0"/>
          </a:p>
          <a:p>
            <a:pPr marL="0" indent="0">
              <a:buNone/>
            </a:pPr>
            <a:endParaRPr lang="fr-FR" sz="1700" dirty="0"/>
          </a:p>
          <a:p>
            <a:endParaRPr lang="fr-FR" sz="1700"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628062-462A-9ABC-478E-C66E695DA2C1}"/>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55375-8BEA-7334-C6C9-3883B41CF613}"/>
              </a:ext>
            </a:extLst>
          </p:cNvPr>
          <p:cNvSpPr>
            <a:spLocks noGrp="1"/>
          </p:cNvSpPr>
          <p:nvPr>
            <p:ph type="title"/>
          </p:nvPr>
        </p:nvSpPr>
        <p:spPr>
          <a:xfrm>
            <a:off x="524785" y="353160"/>
            <a:ext cx="5318475" cy="898581"/>
          </a:xfrm>
        </p:spPr>
        <p:txBody>
          <a:bodyPr vert="horz" lIns="91440" tIns="45720" rIns="91440" bIns="45720" rtlCol="0" anchor="ctr">
            <a:normAutofit/>
          </a:bodyPr>
          <a:lstStyle/>
          <a:p>
            <a:pPr algn="l" defTabSz="914400">
              <a:lnSpc>
                <a:spcPct val="90000"/>
              </a:lnSpc>
            </a:pPr>
            <a:r>
              <a:rPr lang="en-US" sz="3500" dirty="0">
                <a:solidFill>
                  <a:srgbClr val="FFFFFF"/>
                </a:solidFill>
              </a:rPr>
              <a:t>2. Test et </a:t>
            </a:r>
            <a:r>
              <a:rPr lang="en-US" sz="3500" dirty="0" err="1">
                <a:solidFill>
                  <a:srgbClr val="FFFFFF"/>
                </a:solidFill>
              </a:rPr>
              <a:t>mesures</a:t>
            </a:r>
            <a:endParaRPr lang="en-US" sz="3500" dirty="0">
              <a:solidFill>
                <a:srgbClr val="FFFFFF"/>
              </a:solidFill>
            </a:endParaRPr>
          </a:p>
        </p:txBody>
      </p:sp>
      <p:sp>
        <p:nvSpPr>
          <p:cNvPr id="3" name="Content Placeholder 2">
            <a:extLst>
              <a:ext uri="{FF2B5EF4-FFF2-40B4-BE49-F238E27FC236}">
                <a16:creationId xmlns:a16="http://schemas.microsoft.com/office/drawing/2014/main" id="{7F291D96-8F68-E8C8-051F-3D0A35645403}"/>
              </a:ext>
            </a:extLst>
          </p:cNvPr>
          <p:cNvSpPr>
            <a:spLocks noGrp="1"/>
          </p:cNvSpPr>
          <p:nvPr>
            <p:ph idx="1"/>
          </p:nvPr>
        </p:nvSpPr>
        <p:spPr>
          <a:xfrm>
            <a:off x="6428630" y="387224"/>
            <a:ext cx="2468879" cy="830453"/>
          </a:xfrm>
        </p:spPr>
        <p:txBody>
          <a:bodyPr vert="horz" lIns="91440" tIns="45720" rIns="91440" bIns="45720" rtlCol="0" anchor="ctr">
            <a:normAutofit/>
          </a:bodyPr>
          <a:lstStyle/>
          <a:p>
            <a:pPr marL="0" indent="0" defTabSz="914400">
              <a:lnSpc>
                <a:spcPct val="90000"/>
              </a:lnSpc>
              <a:spcBef>
                <a:spcPts val="1000"/>
              </a:spcBef>
              <a:buNone/>
            </a:pPr>
            <a:r>
              <a:rPr lang="fr-CH" sz="1800" dirty="0"/>
              <a:t>Étapes initiales</a:t>
            </a:r>
            <a:endParaRPr lang="en-US" sz="1700" dirty="0">
              <a:solidFill>
                <a:srgbClr val="FFFFFF"/>
              </a:solidFill>
            </a:endParaRPr>
          </a:p>
        </p:txBody>
      </p:sp>
      <p:sp>
        <p:nvSpPr>
          <p:cNvPr id="5" name="ZoneTexte 4">
            <a:extLst>
              <a:ext uri="{FF2B5EF4-FFF2-40B4-BE49-F238E27FC236}">
                <a16:creationId xmlns:a16="http://schemas.microsoft.com/office/drawing/2014/main" id="{5AD281EA-6B2E-38CE-4259-1A762BF1FEAB}"/>
              </a:ext>
            </a:extLst>
          </p:cNvPr>
          <p:cNvSpPr txBox="1"/>
          <p:nvPr/>
        </p:nvSpPr>
        <p:spPr>
          <a:xfrm>
            <a:off x="659959" y="1967726"/>
            <a:ext cx="7076660" cy="1477328"/>
          </a:xfrm>
          <a:prstGeom prst="rect">
            <a:avLst/>
          </a:prstGeom>
          <a:noFill/>
        </p:spPr>
        <p:txBody>
          <a:bodyPr wrap="square" rtlCol="0">
            <a:spAutoFit/>
          </a:bodyPr>
          <a:lstStyle/>
          <a:p>
            <a:pPr marL="285750" indent="-285750">
              <a:buFontTx/>
              <a:buChar char="-"/>
            </a:pPr>
            <a:r>
              <a:rPr lang="fr-FR" dirty="0"/>
              <a:t>Tests mécaniques et montage du boîtier</a:t>
            </a:r>
          </a:p>
          <a:p>
            <a:pPr marL="285750" indent="-285750">
              <a:buFontTx/>
              <a:buChar char="-"/>
            </a:pPr>
            <a:r>
              <a:rPr lang="fr-CH" dirty="0"/>
              <a:t>Montage par fonctionnalité progressive</a:t>
            </a:r>
          </a:p>
          <a:p>
            <a:pPr marL="285750" indent="-285750">
              <a:buFontTx/>
              <a:buChar char="-"/>
            </a:pPr>
            <a:r>
              <a:rPr lang="fr-CH" dirty="0"/>
              <a:t>I/O</a:t>
            </a:r>
          </a:p>
          <a:p>
            <a:pPr marL="285750" indent="-285750">
              <a:buFontTx/>
              <a:buChar char="-"/>
            </a:pPr>
            <a:r>
              <a:rPr lang="fr-CH" dirty="0"/>
              <a:t>BUS</a:t>
            </a:r>
          </a:p>
          <a:p>
            <a:pPr marL="285750" indent="-285750">
              <a:buFontTx/>
              <a:buChar char="-"/>
            </a:pPr>
            <a:r>
              <a:rPr lang="fr-CH" dirty="0" err="1"/>
              <a:t>Etc</a:t>
            </a:r>
            <a:endParaRPr lang="fr-CH" dirty="0"/>
          </a:p>
        </p:txBody>
      </p:sp>
      <p:pic>
        <p:nvPicPr>
          <p:cNvPr id="6" name="Image 5">
            <a:extLst>
              <a:ext uri="{FF2B5EF4-FFF2-40B4-BE49-F238E27FC236}">
                <a16:creationId xmlns:a16="http://schemas.microsoft.com/office/drawing/2014/main" id="{CB94E090-953A-7626-7924-509A579AB7C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8826" b="22969"/>
          <a:stretch/>
        </p:blipFill>
        <p:spPr bwMode="auto">
          <a:xfrm>
            <a:off x="516754" y="3523691"/>
            <a:ext cx="4373298" cy="2186649"/>
          </a:xfrm>
          <a:prstGeom prst="rect">
            <a:avLst/>
          </a:prstGeom>
          <a:noFill/>
          <a:ln>
            <a:noFill/>
          </a:ln>
          <a:extLst>
            <a:ext uri="{53640926-AAD7-44D8-BBD7-CCE9431645EC}">
              <a14:shadowObscured xmlns:a14="http://schemas.microsoft.com/office/drawing/2010/main"/>
            </a:ext>
          </a:extLst>
        </p:spPr>
      </p:pic>
      <p:pic>
        <p:nvPicPr>
          <p:cNvPr id="8" name="Image 7">
            <a:extLst>
              <a:ext uri="{FF2B5EF4-FFF2-40B4-BE49-F238E27FC236}">
                <a16:creationId xmlns:a16="http://schemas.microsoft.com/office/drawing/2014/main" id="{17BF03EE-CFE0-608F-2A2F-F6C46D07A5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240" t="10803" r="36663" b="12897"/>
          <a:stretch/>
        </p:blipFill>
        <p:spPr bwMode="auto">
          <a:xfrm rot="5400000">
            <a:off x="5163385" y="3523691"/>
            <a:ext cx="2879725" cy="1778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903248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additive="base">
                                        <p:cTn id="4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6E6024-97D2-A06B-6A50-A25B71070898}"/>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D67A458F-1EE3-FD1D-779B-FDC1C2A01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4DCB71F6-7F43-F510-C5D6-524732A18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C82821BC-BDEA-E20D-E773-59BD764A8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CFDB0923-622B-3242-F698-2786594F4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098F1A8F-DC5D-9677-4760-CDEC6CFE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E8A80-544F-7F15-D976-B1F05230E980}"/>
              </a:ext>
            </a:extLst>
          </p:cNvPr>
          <p:cNvSpPr>
            <a:spLocks noGrp="1"/>
          </p:cNvSpPr>
          <p:nvPr>
            <p:ph type="title"/>
          </p:nvPr>
        </p:nvSpPr>
        <p:spPr>
          <a:xfrm>
            <a:off x="524785" y="353160"/>
            <a:ext cx="5318475" cy="898581"/>
          </a:xfrm>
        </p:spPr>
        <p:txBody>
          <a:bodyPr vert="horz" lIns="91440" tIns="45720" rIns="91440" bIns="45720" rtlCol="0" anchor="ctr">
            <a:normAutofit fontScale="90000"/>
          </a:bodyPr>
          <a:lstStyle/>
          <a:p>
            <a:pPr algn="l" defTabSz="914400">
              <a:lnSpc>
                <a:spcPct val="90000"/>
              </a:lnSpc>
            </a:pPr>
            <a:r>
              <a:rPr lang="en-US" sz="3500" dirty="0">
                <a:solidFill>
                  <a:srgbClr val="FFFFFF"/>
                </a:solidFill>
              </a:rPr>
              <a:t>2. Test et </a:t>
            </a:r>
            <a:r>
              <a:rPr lang="en-US" sz="3500" dirty="0" err="1">
                <a:solidFill>
                  <a:srgbClr val="FFFFFF"/>
                </a:solidFill>
              </a:rPr>
              <a:t>mesures</a:t>
            </a:r>
            <a:r>
              <a:rPr lang="en-US" sz="3500" dirty="0">
                <a:solidFill>
                  <a:srgbClr val="FFFFFF"/>
                </a:solidFill>
              </a:rPr>
              <a:t> - Correction</a:t>
            </a:r>
          </a:p>
        </p:txBody>
      </p:sp>
      <p:sp>
        <p:nvSpPr>
          <p:cNvPr id="6" name="Espace réservé du contenu 5">
            <a:extLst>
              <a:ext uri="{FF2B5EF4-FFF2-40B4-BE49-F238E27FC236}">
                <a16:creationId xmlns:a16="http://schemas.microsoft.com/office/drawing/2014/main" id="{66E46EC4-B8E4-EA64-351D-DA0CBA4AF419}"/>
              </a:ext>
            </a:extLst>
          </p:cNvPr>
          <p:cNvSpPr>
            <a:spLocks noGrp="1"/>
          </p:cNvSpPr>
          <p:nvPr>
            <p:ph idx="1"/>
          </p:nvPr>
        </p:nvSpPr>
        <p:spPr/>
        <p:txBody>
          <a:bodyPr/>
          <a:lstStyle/>
          <a:p>
            <a:pPr marL="0" indent="0">
              <a:buNone/>
            </a:pPr>
            <a:endParaRPr lang="fr-FR" dirty="0"/>
          </a:p>
          <a:p>
            <a:pPr>
              <a:buFontTx/>
              <a:buChar char="-"/>
            </a:pPr>
            <a:r>
              <a:rPr lang="fr-FR" dirty="0"/>
              <a:t> Buzzer</a:t>
            </a:r>
          </a:p>
          <a:p>
            <a:pPr>
              <a:buFontTx/>
              <a:buChar char="-"/>
            </a:pPr>
            <a:endParaRPr lang="fr-FR" dirty="0"/>
          </a:p>
          <a:p>
            <a:pPr marL="0" indent="0">
              <a:buNone/>
            </a:pPr>
            <a:endParaRPr lang="fr-CH" dirty="0"/>
          </a:p>
        </p:txBody>
      </p:sp>
      <p:pic>
        <p:nvPicPr>
          <p:cNvPr id="7" name="Image 6">
            <a:extLst>
              <a:ext uri="{FF2B5EF4-FFF2-40B4-BE49-F238E27FC236}">
                <a16:creationId xmlns:a16="http://schemas.microsoft.com/office/drawing/2014/main" id="{99A99CDD-205A-43AD-2CE0-10AF8F908BE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0893" t="39940" r="30428" b="39018"/>
          <a:stretch>
            <a:fillRect/>
          </a:stretch>
        </p:blipFill>
        <p:spPr bwMode="auto">
          <a:xfrm>
            <a:off x="663297" y="3518177"/>
            <a:ext cx="2130107" cy="2059220"/>
          </a:xfrm>
          <a:prstGeom prst="rect">
            <a:avLst/>
          </a:prstGeom>
          <a:noFill/>
          <a:ln>
            <a:noFill/>
          </a:ln>
          <a:extLst>
            <a:ext uri="{53640926-AAD7-44D8-BBD7-CCE9431645EC}">
              <a14:shadowObscured xmlns:a14="http://schemas.microsoft.com/office/drawing/2010/main"/>
            </a:ext>
          </a:extLst>
        </p:spPr>
      </p:pic>
      <p:pic>
        <p:nvPicPr>
          <p:cNvPr id="3" name="Image 2">
            <a:extLst>
              <a:ext uri="{FF2B5EF4-FFF2-40B4-BE49-F238E27FC236}">
                <a16:creationId xmlns:a16="http://schemas.microsoft.com/office/drawing/2014/main" id="{02E97D9E-1556-4C74-B720-DA7B4E3A9231}"/>
              </a:ext>
            </a:extLst>
          </p:cNvPr>
          <p:cNvPicPr>
            <a:picLocks noChangeAspect="1"/>
          </p:cNvPicPr>
          <p:nvPr/>
        </p:nvPicPr>
        <p:blipFill>
          <a:blip r:embed="rId3"/>
          <a:stretch>
            <a:fillRect/>
          </a:stretch>
        </p:blipFill>
        <p:spPr>
          <a:xfrm>
            <a:off x="3113943" y="1904608"/>
            <a:ext cx="2455420" cy="1896743"/>
          </a:xfrm>
          <a:prstGeom prst="rect">
            <a:avLst/>
          </a:prstGeom>
        </p:spPr>
      </p:pic>
      <p:pic>
        <p:nvPicPr>
          <p:cNvPr id="4" name="Image 3">
            <a:extLst>
              <a:ext uri="{FF2B5EF4-FFF2-40B4-BE49-F238E27FC236}">
                <a16:creationId xmlns:a16="http://schemas.microsoft.com/office/drawing/2014/main" id="{AC9472DB-00A0-482C-BF23-03EEA0EBBB95}"/>
              </a:ext>
            </a:extLst>
          </p:cNvPr>
          <p:cNvPicPr>
            <a:picLocks noChangeAspect="1"/>
          </p:cNvPicPr>
          <p:nvPr/>
        </p:nvPicPr>
        <p:blipFill>
          <a:blip r:embed="rId4"/>
          <a:stretch>
            <a:fillRect/>
          </a:stretch>
        </p:blipFill>
        <p:spPr>
          <a:xfrm>
            <a:off x="2880005" y="3929191"/>
            <a:ext cx="3435610" cy="2317609"/>
          </a:xfrm>
          <a:prstGeom prst="rect">
            <a:avLst/>
          </a:prstGeom>
        </p:spPr>
      </p:pic>
      <p:pic>
        <p:nvPicPr>
          <p:cNvPr id="5" name="Image 4">
            <a:extLst>
              <a:ext uri="{FF2B5EF4-FFF2-40B4-BE49-F238E27FC236}">
                <a16:creationId xmlns:a16="http://schemas.microsoft.com/office/drawing/2014/main" id="{D2893C77-47C2-4D7D-A63C-2935626CE2C8}"/>
              </a:ext>
            </a:extLst>
          </p:cNvPr>
          <p:cNvPicPr>
            <a:picLocks noChangeAspect="1"/>
          </p:cNvPicPr>
          <p:nvPr/>
        </p:nvPicPr>
        <p:blipFill>
          <a:blip r:embed="rId5"/>
          <a:stretch>
            <a:fillRect/>
          </a:stretch>
        </p:blipFill>
        <p:spPr>
          <a:xfrm>
            <a:off x="6350598" y="3022591"/>
            <a:ext cx="2130107" cy="1813199"/>
          </a:xfrm>
          <a:prstGeom prst="rect">
            <a:avLst/>
          </a:prstGeom>
        </p:spPr>
      </p:pic>
    </p:spTree>
    <p:extLst>
      <p:ext uri="{BB962C8B-B14F-4D97-AF65-F5344CB8AC3E}">
        <p14:creationId xmlns:p14="http://schemas.microsoft.com/office/powerpoint/2010/main" val="35953211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3E355F-E0B0-E176-7377-4A5B4EE8C9F7}"/>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48E0BEA5-B969-AC28-6ADE-F2AF8B243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2B649A71-4A0C-F499-E3BB-42724995F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79A40012-2120-77DB-87FF-862436D82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72DF1E97-5BB0-4559-742B-C60103E31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7BBF4D29-86EF-D553-7568-6F492DC3C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18C496-AAB2-E987-D5AC-0568C6053FB4}"/>
              </a:ext>
            </a:extLst>
          </p:cNvPr>
          <p:cNvSpPr>
            <a:spLocks noGrp="1"/>
          </p:cNvSpPr>
          <p:nvPr>
            <p:ph type="title"/>
          </p:nvPr>
        </p:nvSpPr>
        <p:spPr>
          <a:xfrm>
            <a:off x="524785" y="353160"/>
            <a:ext cx="5318475" cy="898581"/>
          </a:xfrm>
        </p:spPr>
        <p:txBody>
          <a:bodyPr vert="horz" lIns="91440" tIns="45720" rIns="91440" bIns="45720" rtlCol="0" anchor="ctr">
            <a:normAutofit fontScale="90000"/>
          </a:bodyPr>
          <a:lstStyle/>
          <a:p>
            <a:pPr algn="l" defTabSz="914400">
              <a:lnSpc>
                <a:spcPct val="90000"/>
              </a:lnSpc>
            </a:pPr>
            <a:r>
              <a:rPr lang="en-US" sz="3500" dirty="0">
                <a:solidFill>
                  <a:srgbClr val="FFFFFF"/>
                </a:solidFill>
              </a:rPr>
              <a:t>2. Test et </a:t>
            </a:r>
            <a:r>
              <a:rPr lang="en-US" sz="3500" dirty="0" err="1">
                <a:solidFill>
                  <a:srgbClr val="FFFFFF"/>
                </a:solidFill>
              </a:rPr>
              <a:t>mesures</a:t>
            </a:r>
            <a:r>
              <a:rPr lang="en-US" sz="3500" dirty="0">
                <a:solidFill>
                  <a:srgbClr val="FFFFFF"/>
                </a:solidFill>
              </a:rPr>
              <a:t> - Correction</a:t>
            </a:r>
          </a:p>
        </p:txBody>
      </p:sp>
      <p:sp>
        <p:nvSpPr>
          <p:cNvPr id="6" name="Espace réservé du contenu 5">
            <a:extLst>
              <a:ext uri="{FF2B5EF4-FFF2-40B4-BE49-F238E27FC236}">
                <a16:creationId xmlns:a16="http://schemas.microsoft.com/office/drawing/2014/main" id="{E081F3C5-DC5A-7C88-1DE9-7E4A857DEA55}"/>
              </a:ext>
            </a:extLst>
          </p:cNvPr>
          <p:cNvSpPr>
            <a:spLocks noGrp="1"/>
          </p:cNvSpPr>
          <p:nvPr>
            <p:ph idx="1"/>
          </p:nvPr>
        </p:nvSpPr>
        <p:spPr/>
        <p:txBody>
          <a:bodyPr/>
          <a:lstStyle/>
          <a:p>
            <a:pPr marL="0" indent="0">
              <a:buNone/>
            </a:pPr>
            <a:endParaRPr lang="fr-FR" dirty="0"/>
          </a:p>
          <a:p>
            <a:pPr>
              <a:buFontTx/>
              <a:buChar char="-"/>
            </a:pPr>
            <a:r>
              <a:rPr lang="fr-FR" dirty="0"/>
              <a:t>Relais</a:t>
            </a:r>
          </a:p>
          <a:p>
            <a:pPr>
              <a:buFontTx/>
              <a:buChar char="-"/>
            </a:pPr>
            <a:endParaRPr lang="fr-FR" dirty="0"/>
          </a:p>
          <a:p>
            <a:pPr marL="0" indent="0">
              <a:buNone/>
            </a:pPr>
            <a:endParaRPr lang="fr-CH" dirty="0"/>
          </a:p>
        </p:txBody>
      </p:sp>
      <p:pic>
        <p:nvPicPr>
          <p:cNvPr id="4" name="Image 3">
            <a:extLst>
              <a:ext uri="{FF2B5EF4-FFF2-40B4-BE49-F238E27FC236}">
                <a16:creationId xmlns:a16="http://schemas.microsoft.com/office/drawing/2014/main" id="{D55C246B-0F15-4BC2-4401-9C1C931489B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7499" t="23864" r="33209"/>
          <a:stretch>
            <a:fillRect/>
          </a:stretch>
        </p:blipFill>
        <p:spPr bwMode="auto">
          <a:xfrm rot="5400000">
            <a:off x="1887385" y="2598389"/>
            <a:ext cx="1776454" cy="3237669"/>
          </a:xfrm>
          <a:prstGeom prst="rect">
            <a:avLst/>
          </a:prstGeom>
          <a:noFill/>
          <a:ln>
            <a:noFill/>
          </a:ln>
          <a:extLst>
            <a:ext uri="{53640926-AAD7-44D8-BBD7-CCE9431645EC}">
              <a14:shadowObscured xmlns:a14="http://schemas.microsoft.com/office/drawing/2010/main"/>
            </a:ext>
          </a:extLst>
        </p:spPr>
      </p:pic>
      <p:pic>
        <p:nvPicPr>
          <p:cNvPr id="3" name="Image 2">
            <a:extLst>
              <a:ext uri="{FF2B5EF4-FFF2-40B4-BE49-F238E27FC236}">
                <a16:creationId xmlns:a16="http://schemas.microsoft.com/office/drawing/2014/main" id="{90236AF5-609D-4FA4-91B4-01D3EAC5DCA6}"/>
              </a:ext>
            </a:extLst>
          </p:cNvPr>
          <p:cNvPicPr>
            <a:picLocks noChangeAspect="1"/>
          </p:cNvPicPr>
          <p:nvPr/>
        </p:nvPicPr>
        <p:blipFill>
          <a:blip r:embed="rId3"/>
          <a:stretch>
            <a:fillRect/>
          </a:stretch>
        </p:blipFill>
        <p:spPr>
          <a:xfrm>
            <a:off x="5287331" y="2662863"/>
            <a:ext cx="2848373" cy="2400635"/>
          </a:xfrm>
          <a:prstGeom prst="rect">
            <a:avLst/>
          </a:prstGeom>
        </p:spPr>
      </p:pic>
    </p:spTree>
    <p:extLst>
      <p:ext uri="{BB962C8B-B14F-4D97-AF65-F5344CB8AC3E}">
        <p14:creationId xmlns:p14="http://schemas.microsoft.com/office/powerpoint/2010/main" val="33255292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71DF29-AA00-8F33-46E4-42D0F293C2B7}"/>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31747457-7131-44CC-923E-7F3EDE837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3C62A7A8-582C-722D-8C76-84706488E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2B422FE2-C17B-757C-2345-302B7A94C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7F53D969-80AE-4794-66C4-001176793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C71394F8-74B9-827F-6665-FC981BAE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26016-7599-2ED3-7EEE-372D03D8944D}"/>
              </a:ext>
            </a:extLst>
          </p:cNvPr>
          <p:cNvSpPr>
            <a:spLocks noGrp="1"/>
          </p:cNvSpPr>
          <p:nvPr>
            <p:ph type="title"/>
          </p:nvPr>
        </p:nvSpPr>
        <p:spPr>
          <a:xfrm>
            <a:off x="524785" y="353160"/>
            <a:ext cx="5318475" cy="898581"/>
          </a:xfrm>
        </p:spPr>
        <p:txBody>
          <a:bodyPr vert="horz" lIns="91440" tIns="45720" rIns="91440" bIns="45720" rtlCol="0" anchor="ctr">
            <a:normAutofit fontScale="90000"/>
          </a:bodyPr>
          <a:lstStyle/>
          <a:p>
            <a:pPr algn="l" defTabSz="914400">
              <a:lnSpc>
                <a:spcPct val="90000"/>
              </a:lnSpc>
            </a:pPr>
            <a:r>
              <a:rPr lang="en-US" sz="3500" dirty="0">
                <a:solidFill>
                  <a:srgbClr val="FFFFFF"/>
                </a:solidFill>
              </a:rPr>
              <a:t>2. Test et </a:t>
            </a:r>
            <a:r>
              <a:rPr lang="en-US" sz="3500" dirty="0" err="1">
                <a:solidFill>
                  <a:srgbClr val="FFFFFF"/>
                </a:solidFill>
              </a:rPr>
              <a:t>mesures</a:t>
            </a:r>
            <a:r>
              <a:rPr lang="en-US" sz="3500" dirty="0">
                <a:solidFill>
                  <a:srgbClr val="FFFFFF"/>
                </a:solidFill>
              </a:rPr>
              <a:t> - Correction</a:t>
            </a:r>
          </a:p>
        </p:txBody>
      </p:sp>
      <p:sp>
        <p:nvSpPr>
          <p:cNvPr id="6" name="Espace réservé du contenu 5">
            <a:extLst>
              <a:ext uri="{FF2B5EF4-FFF2-40B4-BE49-F238E27FC236}">
                <a16:creationId xmlns:a16="http://schemas.microsoft.com/office/drawing/2014/main" id="{6635C905-06DB-4A34-270E-D873C49857F9}"/>
              </a:ext>
            </a:extLst>
          </p:cNvPr>
          <p:cNvSpPr>
            <a:spLocks noGrp="1"/>
          </p:cNvSpPr>
          <p:nvPr>
            <p:ph idx="1"/>
          </p:nvPr>
        </p:nvSpPr>
        <p:spPr/>
        <p:txBody>
          <a:bodyPr/>
          <a:lstStyle/>
          <a:p>
            <a:pPr marL="0" indent="0">
              <a:buNone/>
            </a:pPr>
            <a:endParaRPr lang="fr-FR" dirty="0"/>
          </a:p>
          <a:p>
            <a:pPr>
              <a:buFontTx/>
              <a:buChar char="-"/>
            </a:pPr>
            <a:r>
              <a:rPr lang="fr-FR" dirty="0"/>
              <a:t>Registre à décalage</a:t>
            </a:r>
          </a:p>
          <a:p>
            <a:pPr marL="0" indent="0">
              <a:buNone/>
            </a:pPr>
            <a:endParaRPr lang="fr-FR" dirty="0"/>
          </a:p>
          <a:p>
            <a:pPr>
              <a:buFontTx/>
              <a:buChar char="-"/>
            </a:pPr>
            <a:endParaRPr lang="fr-FR" dirty="0"/>
          </a:p>
          <a:p>
            <a:pPr marL="0" indent="0">
              <a:buNone/>
            </a:pPr>
            <a:endParaRPr lang="fr-CH" dirty="0"/>
          </a:p>
        </p:txBody>
      </p:sp>
      <p:pic>
        <p:nvPicPr>
          <p:cNvPr id="3" name="Image 2">
            <a:extLst>
              <a:ext uri="{FF2B5EF4-FFF2-40B4-BE49-F238E27FC236}">
                <a16:creationId xmlns:a16="http://schemas.microsoft.com/office/drawing/2014/main" id="{1A50F542-2E83-40DD-9DCF-BAD22C4EDB8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5944" r="28151" b="36875"/>
          <a:stretch>
            <a:fillRect/>
          </a:stretch>
        </p:blipFill>
        <p:spPr bwMode="auto">
          <a:xfrm>
            <a:off x="2832470" y="3049811"/>
            <a:ext cx="2857197" cy="2628339"/>
          </a:xfrm>
          <a:prstGeom prst="rect">
            <a:avLst/>
          </a:prstGeom>
          <a:noFill/>
          <a:ln>
            <a:noFill/>
          </a:ln>
          <a:extLst>
            <a:ext uri="{53640926-AAD7-44D8-BBD7-CCE9431645EC}">
              <a14:shadowObscured xmlns:a14="http://schemas.microsoft.com/office/drawing/2010/main"/>
            </a:ext>
          </a:extLst>
        </p:spPr>
      </p:pic>
      <p:pic>
        <p:nvPicPr>
          <p:cNvPr id="4" name="Image 3">
            <a:extLst>
              <a:ext uri="{FF2B5EF4-FFF2-40B4-BE49-F238E27FC236}">
                <a16:creationId xmlns:a16="http://schemas.microsoft.com/office/drawing/2014/main" id="{EE7D61C0-493E-1D5A-17B1-E552B73245E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716" t="28653" r="37476"/>
          <a:stretch/>
        </p:blipFill>
        <p:spPr bwMode="auto">
          <a:xfrm>
            <a:off x="454277" y="3030661"/>
            <a:ext cx="2238258" cy="2859031"/>
          </a:xfrm>
          <a:prstGeom prst="rect">
            <a:avLst/>
          </a:prstGeom>
          <a:noFill/>
          <a:ln>
            <a:noFill/>
          </a:ln>
          <a:extLst>
            <a:ext uri="{53640926-AAD7-44D8-BBD7-CCE9431645EC}">
              <a14:shadowObscured xmlns:a14="http://schemas.microsoft.com/office/drawing/2010/main"/>
            </a:ext>
          </a:extLst>
        </p:spPr>
      </p:pic>
      <p:pic>
        <p:nvPicPr>
          <p:cNvPr id="5" name="Image 4">
            <a:extLst>
              <a:ext uri="{FF2B5EF4-FFF2-40B4-BE49-F238E27FC236}">
                <a16:creationId xmlns:a16="http://schemas.microsoft.com/office/drawing/2014/main" id="{2A33EB1C-9AD7-498F-B3FF-4A0A220F8899}"/>
              </a:ext>
            </a:extLst>
          </p:cNvPr>
          <p:cNvPicPr>
            <a:picLocks noChangeAspect="1"/>
          </p:cNvPicPr>
          <p:nvPr/>
        </p:nvPicPr>
        <p:blipFill>
          <a:blip r:embed="rId4"/>
          <a:stretch>
            <a:fillRect/>
          </a:stretch>
        </p:blipFill>
        <p:spPr>
          <a:xfrm>
            <a:off x="5767531" y="3176252"/>
            <a:ext cx="2841405" cy="1528913"/>
          </a:xfrm>
          <a:prstGeom prst="rect">
            <a:avLst/>
          </a:prstGeom>
        </p:spPr>
      </p:pic>
    </p:spTree>
    <p:extLst>
      <p:ext uri="{BB962C8B-B14F-4D97-AF65-F5344CB8AC3E}">
        <p14:creationId xmlns:p14="http://schemas.microsoft.com/office/powerpoint/2010/main" val="25902138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C37802-1AFB-93EB-3B2D-A2CAD502A7A9}"/>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4C87E277-B06D-BB32-66F4-2539FD849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975BBB93-95CB-3EC9-0B35-2141D087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AA775789-94DF-EC90-6BC0-F9BC721E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DDE97065-6C1D-8D8F-495B-ABCE08C09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45B7B097-C2B0-F0A4-2E93-B1819BE6B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9AF64-4AA2-EEFB-7640-EB395668F85E}"/>
              </a:ext>
            </a:extLst>
          </p:cNvPr>
          <p:cNvSpPr>
            <a:spLocks noGrp="1"/>
          </p:cNvSpPr>
          <p:nvPr>
            <p:ph type="title"/>
          </p:nvPr>
        </p:nvSpPr>
        <p:spPr>
          <a:xfrm>
            <a:off x="524785" y="353160"/>
            <a:ext cx="5318475" cy="898581"/>
          </a:xfrm>
        </p:spPr>
        <p:txBody>
          <a:bodyPr vert="horz" lIns="91440" tIns="45720" rIns="91440" bIns="45720" rtlCol="0" anchor="ctr">
            <a:normAutofit fontScale="90000"/>
          </a:bodyPr>
          <a:lstStyle/>
          <a:p>
            <a:pPr algn="l" defTabSz="914400">
              <a:lnSpc>
                <a:spcPct val="90000"/>
              </a:lnSpc>
            </a:pPr>
            <a:r>
              <a:rPr lang="en-US" sz="3500" dirty="0">
                <a:solidFill>
                  <a:srgbClr val="FFFFFF"/>
                </a:solidFill>
              </a:rPr>
              <a:t>2. Test et </a:t>
            </a:r>
            <a:r>
              <a:rPr lang="en-US" sz="3500" dirty="0" err="1">
                <a:solidFill>
                  <a:srgbClr val="FFFFFF"/>
                </a:solidFill>
              </a:rPr>
              <a:t>mesures</a:t>
            </a:r>
            <a:r>
              <a:rPr lang="en-US" sz="3500" dirty="0">
                <a:solidFill>
                  <a:srgbClr val="FFFFFF"/>
                </a:solidFill>
              </a:rPr>
              <a:t> - Correction</a:t>
            </a:r>
          </a:p>
        </p:txBody>
      </p:sp>
      <p:sp>
        <p:nvSpPr>
          <p:cNvPr id="6" name="Espace réservé du contenu 5">
            <a:extLst>
              <a:ext uri="{FF2B5EF4-FFF2-40B4-BE49-F238E27FC236}">
                <a16:creationId xmlns:a16="http://schemas.microsoft.com/office/drawing/2014/main" id="{1F81DC54-1EF9-E1DF-5F35-4866115C9FEC}"/>
              </a:ext>
            </a:extLst>
          </p:cNvPr>
          <p:cNvSpPr>
            <a:spLocks noGrp="1"/>
          </p:cNvSpPr>
          <p:nvPr>
            <p:ph idx="1"/>
          </p:nvPr>
        </p:nvSpPr>
        <p:spPr/>
        <p:txBody>
          <a:bodyPr/>
          <a:lstStyle/>
          <a:p>
            <a:pPr marL="0" indent="0">
              <a:buNone/>
            </a:pPr>
            <a:endParaRPr lang="fr-FR" dirty="0"/>
          </a:p>
          <a:p>
            <a:pPr>
              <a:buFontTx/>
              <a:buChar char="-"/>
            </a:pPr>
            <a:r>
              <a:rPr lang="fr-FR" dirty="0"/>
              <a:t>Transistor </a:t>
            </a:r>
            <a:r>
              <a:rPr lang="fr-FR" dirty="0" err="1"/>
              <a:t>array</a:t>
            </a:r>
            <a:r>
              <a:rPr lang="fr-FR" dirty="0"/>
              <a:t> </a:t>
            </a:r>
          </a:p>
          <a:p>
            <a:pPr marL="0" indent="0">
              <a:buNone/>
            </a:pPr>
            <a:endParaRPr lang="fr-FR" dirty="0"/>
          </a:p>
          <a:p>
            <a:pPr>
              <a:buFontTx/>
              <a:buChar char="-"/>
            </a:pPr>
            <a:endParaRPr lang="fr-FR" dirty="0"/>
          </a:p>
          <a:p>
            <a:pPr marL="0" indent="0">
              <a:buNone/>
            </a:pPr>
            <a:endParaRPr lang="fr-CH" dirty="0"/>
          </a:p>
        </p:txBody>
      </p:sp>
      <p:pic>
        <p:nvPicPr>
          <p:cNvPr id="3" name="Image 2">
            <a:extLst>
              <a:ext uri="{FF2B5EF4-FFF2-40B4-BE49-F238E27FC236}">
                <a16:creationId xmlns:a16="http://schemas.microsoft.com/office/drawing/2014/main" id="{4DBCBA98-78DD-F976-83DD-1911DD2DDD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719" t="43237" r="46833" b="44614"/>
          <a:stretch>
            <a:fillRect/>
          </a:stretch>
        </p:blipFill>
        <p:spPr bwMode="auto">
          <a:xfrm>
            <a:off x="524785" y="3053122"/>
            <a:ext cx="2965836" cy="2103539"/>
          </a:xfrm>
          <a:prstGeom prst="rect">
            <a:avLst/>
          </a:prstGeom>
          <a:noFill/>
          <a:ln>
            <a:noFill/>
          </a:ln>
          <a:extLst>
            <a:ext uri="{53640926-AAD7-44D8-BBD7-CCE9431645EC}">
              <a14:shadowObscured xmlns:a14="http://schemas.microsoft.com/office/drawing/2010/main"/>
            </a:ext>
          </a:extLst>
        </p:spPr>
      </p:pic>
      <p:pic>
        <p:nvPicPr>
          <p:cNvPr id="4" name="Image 3">
            <a:extLst>
              <a:ext uri="{FF2B5EF4-FFF2-40B4-BE49-F238E27FC236}">
                <a16:creationId xmlns:a16="http://schemas.microsoft.com/office/drawing/2014/main" id="{F86ACEA2-78E1-4ADE-B2EC-4D00CA4D16C4}"/>
              </a:ext>
            </a:extLst>
          </p:cNvPr>
          <p:cNvPicPr>
            <a:picLocks noChangeAspect="1"/>
          </p:cNvPicPr>
          <p:nvPr/>
        </p:nvPicPr>
        <p:blipFill>
          <a:blip r:embed="rId3"/>
          <a:stretch>
            <a:fillRect/>
          </a:stretch>
        </p:blipFill>
        <p:spPr>
          <a:xfrm>
            <a:off x="4033720" y="2600942"/>
            <a:ext cx="3896269" cy="2524477"/>
          </a:xfrm>
          <a:prstGeom prst="rect">
            <a:avLst/>
          </a:prstGeom>
        </p:spPr>
      </p:pic>
      <p:pic>
        <p:nvPicPr>
          <p:cNvPr id="5" name="Image 4">
            <a:extLst>
              <a:ext uri="{FF2B5EF4-FFF2-40B4-BE49-F238E27FC236}">
                <a16:creationId xmlns:a16="http://schemas.microsoft.com/office/drawing/2014/main" id="{B5DE8E16-4F5E-48B8-AC2E-24AEAE2123F3}"/>
              </a:ext>
            </a:extLst>
          </p:cNvPr>
          <p:cNvPicPr>
            <a:picLocks noChangeAspect="1"/>
          </p:cNvPicPr>
          <p:nvPr/>
        </p:nvPicPr>
        <p:blipFill rotWithShape="1">
          <a:blip r:embed="rId4"/>
          <a:srcRect l="975" t="3299" r="6695" b="-3299"/>
          <a:stretch/>
        </p:blipFill>
        <p:spPr>
          <a:xfrm>
            <a:off x="457200" y="5457523"/>
            <a:ext cx="8442666" cy="1120818"/>
          </a:xfrm>
          <a:prstGeom prst="rect">
            <a:avLst/>
          </a:prstGeom>
        </p:spPr>
      </p:pic>
    </p:spTree>
    <p:extLst>
      <p:ext uri="{BB962C8B-B14F-4D97-AF65-F5344CB8AC3E}">
        <p14:creationId xmlns:p14="http://schemas.microsoft.com/office/powerpoint/2010/main" val="134036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B32B15-50BF-E1A5-DB88-73C5A0EE7D04}"/>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0747400F-A33C-EF21-6BF4-D455DFFA3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7" name="Rectangle 1036">
            <a:extLst>
              <a:ext uri="{FF2B5EF4-FFF2-40B4-BE49-F238E27FC236}">
                <a16:creationId xmlns:a16="http://schemas.microsoft.com/office/drawing/2014/main" id="{A92B4FCB-C3DC-2A8E-D0CA-7B9639FF0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290E0AC1-F334-A0DB-4DAE-B1726CA14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4E651E54-DF58-11CA-FFDE-0B76DFA18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DE7DFC04-F7E3-6726-04D7-098D64C00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49440-B443-556A-3A9B-6348B65CA1B2}"/>
              </a:ext>
            </a:extLst>
          </p:cNvPr>
          <p:cNvSpPr>
            <a:spLocks noGrp="1"/>
          </p:cNvSpPr>
          <p:nvPr>
            <p:ph type="title"/>
          </p:nvPr>
        </p:nvSpPr>
        <p:spPr>
          <a:xfrm>
            <a:off x="524785" y="353160"/>
            <a:ext cx="5318475" cy="898581"/>
          </a:xfrm>
        </p:spPr>
        <p:txBody>
          <a:bodyPr vert="horz" lIns="91440" tIns="45720" rIns="91440" bIns="45720" rtlCol="0" anchor="ctr">
            <a:normAutofit fontScale="90000"/>
          </a:bodyPr>
          <a:lstStyle/>
          <a:p>
            <a:pPr algn="l" defTabSz="914400">
              <a:lnSpc>
                <a:spcPct val="90000"/>
              </a:lnSpc>
            </a:pPr>
            <a:r>
              <a:rPr lang="en-US" sz="3500" dirty="0">
                <a:solidFill>
                  <a:srgbClr val="FFFFFF"/>
                </a:solidFill>
              </a:rPr>
              <a:t>2. Test et </a:t>
            </a:r>
            <a:r>
              <a:rPr lang="en-US" sz="3500" dirty="0" err="1">
                <a:solidFill>
                  <a:srgbClr val="FFFFFF"/>
                </a:solidFill>
              </a:rPr>
              <a:t>mesures</a:t>
            </a:r>
            <a:r>
              <a:rPr lang="en-US" sz="3500" dirty="0">
                <a:solidFill>
                  <a:srgbClr val="FFFFFF"/>
                </a:solidFill>
              </a:rPr>
              <a:t> - Correction</a:t>
            </a:r>
          </a:p>
        </p:txBody>
      </p:sp>
      <p:sp>
        <p:nvSpPr>
          <p:cNvPr id="6" name="Espace réservé du contenu 5">
            <a:extLst>
              <a:ext uri="{FF2B5EF4-FFF2-40B4-BE49-F238E27FC236}">
                <a16:creationId xmlns:a16="http://schemas.microsoft.com/office/drawing/2014/main" id="{39E735E1-AEE8-8224-3E6A-6E19B9348497}"/>
              </a:ext>
            </a:extLst>
          </p:cNvPr>
          <p:cNvSpPr>
            <a:spLocks noGrp="1"/>
          </p:cNvSpPr>
          <p:nvPr>
            <p:ph idx="1"/>
          </p:nvPr>
        </p:nvSpPr>
        <p:spPr/>
        <p:txBody>
          <a:bodyPr/>
          <a:lstStyle/>
          <a:p>
            <a:pPr marL="0" indent="0">
              <a:buNone/>
            </a:pPr>
            <a:endParaRPr lang="fr-FR" dirty="0"/>
          </a:p>
          <a:p>
            <a:pPr>
              <a:buFontTx/>
              <a:buChar char="-"/>
            </a:pPr>
            <a:r>
              <a:rPr lang="fr-FR" dirty="0"/>
              <a:t>SDA/SCL inversés sur </a:t>
            </a:r>
            <a:r>
              <a:rPr lang="fr-FR" dirty="0" err="1"/>
              <a:t>TouchCapa</a:t>
            </a:r>
            <a:r>
              <a:rPr lang="fr-FR" dirty="0"/>
              <a:t> </a:t>
            </a:r>
          </a:p>
          <a:p>
            <a:pPr marL="0" indent="0">
              <a:buNone/>
            </a:pPr>
            <a:endParaRPr lang="fr-FR" dirty="0"/>
          </a:p>
          <a:p>
            <a:pPr>
              <a:buFontTx/>
              <a:buChar char="-"/>
            </a:pPr>
            <a:endParaRPr lang="fr-FR" dirty="0"/>
          </a:p>
          <a:p>
            <a:pPr marL="0" indent="0">
              <a:buNone/>
            </a:pPr>
            <a:endParaRPr lang="fr-CH" dirty="0"/>
          </a:p>
        </p:txBody>
      </p:sp>
      <p:pic>
        <p:nvPicPr>
          <p:cNvPr id="3" name="Image 2">
            <a:extLst>
              <a:ext uri="{FF2B5EF4-FFF2-40B4-BE49-F238E27FC236}">
                <a16:creationId xmlns:a16="http://schemas.microsoft.com/office/drawing/2014/main" id="{6F24B830-3A1F-42DB-8827-2F9AEA31C7A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3850" t="7629" r="46388" b="66877"/>
          <a:stretch>
            <a:fillRect/>
          </a:stretch>
        </p:blipFill>
        <p:spPr bwMode="auto">
          <a:xfrm>
            <a:off x="650154" y="2848498"/>
            <a:ext cx="2735249" cy="1630017"/>
          </a:xfrm>
          <a:prstGeom prst="rect">
            <a:avLst/>
          </a:prstGeom>
          <a:noFill/>
          <a:ln>
            <a:noFill/>
          </a:ln>
          <a:extLst>
            <a:ext uri="{53640926-AAD7-44D8-BBD7-CCE9431645EC}">
              <a14:shadowObscured xmlns:a14="http://schemas.microsoft.com/office/drawing/2010/main"/>
            </a:ext>
          </a:extLst>
        </p:spPr>
      </p:pic>
      <p:pic>
        <p:nvPicPr>
          <p:cNvPr id="4" name="Image 3">
            <a:extLst>
              <a:ext uri="{FF2B5EF4-FFF2-40B4-BE49-F238E27FC236}">
                <a16:creationId xmlns:a16="http://schemas.microsoft.com/office/drawing/2014/main" id="{F6B669FA-9439-44FD-817B-C274F69D4C18}"/>
              </a:ext>
            </a:extLst>
          </p:cNvPr>
          <p:cNvPicPr>
            <a:picLocks noChangeAspect="1"/>
          </p:cNvPicPr>
          <p:nvPr/>
        </p:nvPicPr>
        <p:blipFill>
          <a:blip r:embed="rId3"/>
          <a:stretch>
            <a:fillRect/>
          </a:stretch>
        </p:blipFill>
        <p:spPr>
          <a:xfrm>
            <a:off x="457198" y="2731373"/>
            <a:ext cx="3637053" cy="3271353"/>
          </a:xfrm>
          <a:prstGeom prst="rect">
            <a:avLst/>
          </a:prstGeom>
        </p:spPr>
      </p:pic>
      <p:pic>
        <p:nvPicPr>
          <p:cNvPr id="5" name="Image 4">
            <a:extLst>
              <a:ext uri="{FF2B5EF4-FFF2-40B4-BE49-F238E27FC236}">
                <a16:creationId xmlns:a16="http://schemas.microsoft.com/office/drawing/2014/main" id="{8B44E6C3-9C01-4DFF-82D8-CCD4C1B6CCC9}"/>
              </a:ext>
            </a:extLst>
          </p:cNvPr>
          <p:cNvPicPr>
            <a:picLocks noChangeAspect="1"/>
          </p:cNvPicPr>
          <p:nvPr/>
        </p:nvPicPr>
        <p:blipFill>
          <a:blip r:embed="rId4"/>
          <a:stretch>
            <a:fillRect/>
          </a:stretch>
        </p:blipFill>
        <p:spPr>
          <a:xfrm>
            <a:off x="4611958" y="2954301"/>
            <a:ext cx="4267796" cy="3048425"/>
          </a:xfrm>
          <a:prstGeom prst="rect">
            <a:avLst/>
          </a:prstGeom>
        </p:spPr>
      </p:pic>
    </p:spTree>
    <p:extLst>
      <p:ext uri="{BB962C8B-B14F-4D97-AF65-F5344CB8AC3E}">
        <p14:creationId xmlns:p14="http://schemas.microsoft.com/office/powerpoint/2010/main" val="10440900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834</TotalTime>
  <Words>518</Words>
  <Application>Microsoft Office PowerPoint</Application>
  <PresentationFormat>Affichage à l'écran (4:3)</PresentationFormat>
  <Paragraphs>118</Paragraphs>
  <Slides>23</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23</vt:i4>
      </vt:variant>
    </vt:vector>
  </HeadingPairs>
  <TitlesOfParts>
    <vt:vector size="27" baseType="lpstr">
      <vt:lpstr>Aptos</vt:lpstr>
      <vt:lpstr>Arial</vt:lpstr>
      <vt:lpstr>Calibri</vt:lpstr>
      <vt:lpstr>Office Theme</vt:lpstr>
      <vt:lpstr>Présentation</vt:lpstr>
      <vt:lpstr> Plan de présentation</vt:lpstr>
      <vt:lpstr>1. Introduction</vt:lpstr>
      <vt:lpstr>2. Test et mesures</vt:lpstr>
      <vt:lpstr>2. Test et mesures - Correction</vt:lpstr>
      <vt:lpstr>2. Test et mesures - Correction</vt:lpstr>
      <vt:lpstr>2. Test et mesures - Correction</vt:lpstr>
      <vt:lpstr>2. Test et mesures - Correction</vt:lpstr>
      <vt:lpstr>2. Test et mesures - Correction</vt:lpstr>
      <vt:lpstr>3. Programmation - Fonctionnalités testées</vt:lpstr>
      <vt:lpstr>3. Programmation - Functionalités testées – Problèmes </vt:lpstr>
      <vt:lpstr>2. Fonctionnalités testées – Tests manquants</vt:lpstr>
      <vt:lpstr>2. Problèmes majeurs</vt:lpstr>
      <vt:lpstr>3. Programmation -Développement initial</vt:lpstr>
      <vt:lpstr>3. Programmation -  Méthodologie mergeApp</vt:lpstr>
      <vt:lpstr>3. Programmation - Limites rencontrées</vt:lpstr>
      <vt:lpstr>4. Fait depuis le rendu</vt:lpstr>
      <vt:lpstr>Présentation PowerPoint</vt:lpstr>
      <vt:lpstr>Présentation PowerPoint</vt:lpstr>
      <vt:lpstr>4. Fait depuis le rendu – Comparation des couts</vt:lpstr>
      <vt:lpstr>5. Etat  actuel -Problèmes</vt:lpstr>
      <vt:lpstr>6. Démo</vt:lpstr>
      <vt:lpstr>6. 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dc:title>
  <dc:subject/>
  <dc:creator/>
  <cp:keywords/>
  <dc:description>generated using python-pptx</dc:description>
  <cp:lastModifiedBy>Aymeric Charles Louis Clauzel</cp:lastModifiedBy>
  <cp:revision>32</cp:revision>
  <dcterms:created xsi:type="dcterms:W3CDTF">2013-01-27T09:14:16Z</dcterms:created>
  <dcterms:modified xsi:type="dcterms:W3CDTF">2025-06-20T07:22:41Z</dcterms:modified>
  <cp:category/>
</cp:coreProperties>
</file>