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0" r:id="rId3"/>
    <p:sldId id="311" r:id="rId4"/>
    <p:sldId id="256" r:id="rId5"/>
    <p:sldId id="257" r:id="rId6"/>
    <p:sldId id="258" r:id="rId7"/>
    <p:sldId id="260" r:id="rId8"/>
    <p:sldId id="261" r:id="rId9"/>
    <p:sldId id="262" r:id="rId10"/>
    <p:sldId id="287" r:id="rId11"/>
    <p:sldId id="307" r:id="rId12"/>
    <p:sldId id="265" r:id="rId13"/>
    <p:sldId id="347" r:id="rId14"/>
    <p:sldId id="268" r:id="rId15"/>
    <p:sldId id="269" r:id="rId16"/>
    <p:sldId id="270" r:id="rId17"/>
    <p:sldId id="271" r:id="rId18"/>
    <p:sldId id="272" r:id="rId19"/>
    <p:sldId id="273" r:id="rId20"/>
    <p:sldId id="274" r:id="rId21"/>
    <p:sldId id="288" r:id="rId22"/>
    <p:sldId id="275" r:id="rId23"/>
    <p:sldId id="291" r:id="rId24"/>
    <p:sldId id="290" r:id="rId25"/>
    <p:sldId id="289" r:id="rId26"/>
    <p:sldId id="292" r:id="rId27"/>
    <p:sldId id="293" r:id="rId28"/>
    <p:sldId id="294" r:id="rId29"/>
    <p:sldId id="295" r:id="rId30"/>
    <p:sldId id="276" r:id="rId31"/>
    <p:sldId id="297" r:id="rId32"/>
    <p:sldId id="298" r:id="rId33"/>
    <p:sldId id="302" r:id="rId34"/>
    <p:sldId id="303" r:id="rId35"/>
    <p:sldId id="304" r:id="rId36"/>
    <p:sldId id="305" r:id="rId37"/>
    <p:sldId id="30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p:scale>
          <a:sx n="66" d="100"/>
          <a:sy n="66" d="100"/>
        </p:scale>
        <p:origin x="1051" y="6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3FD2E-6500-4FE5-B108-2E2A78A79C4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CB3FD2E-6500-4FE5-B108-2E2A78A79C4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CB3FD2E-6500-4FE5-B108-2E2A78A79C4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CB3FD2E-6500-4FE5-B108-2E2A78A79C4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CB3FD2E-6500-4FE5-B108-2E2A78A79C4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CB3FD2E-6500-4FE5-B108-2E2A78A79C4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CB3FD2E-6500-4FE5-B108-2E2A78A79C4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3FD2E-6500-4FE5-B108-2E2A78A79C4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3FD2E-6500-4FE5-B108-2E2A78A79C4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CB3FD2E-6500-4FE5-B108-2E2A78A79C4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CB3FD2E-6500-4FE5-B108-2E2A78A79C4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0C435-4A5B-4B64-A284-CECEB99702A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3FD2E-6500-4FE5-B108-2E2A78A79C4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0C435-4A5B-4B64-A284-CECEB99702A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50050" y="5830531"/>
            <a:ext cx="3402501" cy="683339"/>
            <a:chOff x="0" y="0"/>
            <a:chExt cx="6805002" cy="1366678"/>
          </a:xfrm>
        </p:grpSpPr>
        <p:grpSp>
          <p:nvGrpSpPr>
            <p:cNvPr id="3" name="Group 3"/>
            <p:cNvGrpSpPr/>
            <p:nvPr/>
          </p:nvGrpSpPr>
          <p:grpSpPr>
            <a:xfrm>
              <a:off x="0" y="0"/>
              <a:ext cx="6805002" cy="1366678"/>
              <a:chOff x="0" y="0"/>
              <a:chExt cx="5324026" cy="1069247"/>
            </a:xfrm>
          </p:grpSpPr>
          <p:sp>
            <p:nvSpPr>
              <p:cNvPr id="4" name="Freeform 4"/>
              <p:cNvSpPr/>
              <p:nvPr/>
            </p:nvSpPr>
            <p:spPr>
              <a:xfrm>
                <a:off x="92710" y="106680"/>
                <a:ext cx="5219886" cy="949867"/>
              </a:xfrm>
              <a:custGeom>
                <a:avLst/>
                <a:gdLst/>
                <a:ahLst/>
                <a:cxnLst/>
                <a:rect l="l" t="t" r="r" b="b"/>
                <a:pathLst>
                  <a:path w="5219886" h="949867">
                    <a:moveTo>
                      <a:pt x="5193216" y="760637"/>
                    </a:moveTo>
                    <a:cubicBezTo>
                      <a:pt x="5193216" y="848267"/>
                      <a:pt x="5117016" y="919387"/>
                      <a:pt x="5035736" y="919387"/>
                    </a:cubicBezTo>
                    <a:lnTo>
                      <a:pt x="66040" y="919387"/>
                    </a:lnTo>
                    <a:cubicBezTo>
                      <a:pt x="43180" y="919387"/>
                      <a:pt x="20320" y="914307"/>
                      <a:pt x="0" y="905417"/>
                    </a:cubicBezTo>
                    <a:cubicBezTo>
                      <a:pt x="26670" y="933357"/>
                      <a:pt x="63500" y="949867"/>
                      <a:pt x="127397" y="949867"/>
                    </a:cubicBezTo>
                    <a:lnTo>
                      <a:pt x="5073836" y="949867"/>
                    </a:lnTo>
                    <a:cubicBezTo>
                      <a:pt x="5153846" y="949867"/>
                      <a:pt x="5219886" y="883827"/>
                      <a:pt x="5219886" y="803817"/>
                    </a:cubicBezTo>
                    <a:lnTo>
                      <a:pt x="5219886" y="95250"/>
                    </a:lnTo>
                    <a:cubicBezTo>
                      <a:pt x="5219886" y="58420"/>
                      <a:pt x="5205916" y="25400"/>
                      <a:pt x="5184326" y="0"/>
                    </a:cubicBezTo>
                    <a:cubicBezTo>
                      <a:pt x="5190676" y="16510"/>
                      <a:pt x="5193216" y="34290"/>
                      <a:pt x="5193216" y="52070"/>
                    </a:cubicBezTo>
                    <a:lnTo>
                      <a:pt x="5193216" y="760637"/>
                    </a:lnTo>
                    <a:lnTo>
                      <a:pt x="5193216" y="760637"/>
                    </a:lnTo>
                    <a:close/>
                  </a:path>
                </a:pathLst>
              </a:custGeom>
              <a:solidFill>
                <a:srgbClr val="173554"/>
              </a:solidFill>
            </p:spPr>
          </p:sp>
          <p:sp>
            <p:nvSpPr>
              <p:cNvPr id="5" name="Freeform 5"/>
              <p:cNvSpPr/>
              <p:nvPr/>
            </p:nvSpPr>
            <p:spPr>
              <a:xfrm>
                <a:off x="12700" y="12700"/>
                <a:ext cx="5259256" cy="1000667"/>
              </a:xfrm>
              <a:custGeom>
                <a:avLst/>
                <a:gdLst/>
                <a:ahLst/>
                <a:cxnLst/>
                <a:rect l="l" t="t" r="r" b="b"/>
                <a:pathLst>
                  <a:path w="5259256" h="1000667">
                    <a:moveTo>
                      <a:pt x="146050" y="1000667"/>
                    </a:moveTo>
                    <a:lnTo>
                      <a:pt x="5113206" y="1000667"/>
                    </a:lnTo>
                    <a:cubicBezTo>
                      <a:pt x="5193216" y="1000667"/>
                      <a:pt x="5259256" y="934627"/>
                      <a:pt x="5259256" y="854617"/>
                    </a:cubicBezTo>
                    <a:lnTo>
                      <a:pt x="5259256" y="146050"/>
                    </a:lnTo>
                    <a:cubicBezTo>
                      <a:pt x="5259256" y="66040"/>
                      <a:pt x="5193216" y="0"/>
                      <a:pt x="5113206" y="0"/>
                    </a:cubicBezTo>
                    <a:lnTo>
                      <a:pt x="146050" y="0"/>
                    </a:lnTo>
                    <a:cubicBezTo>
                      <a:pt x="66040" y="0"/>
                      <a:pt x="0" y="66040"/>
                      <a:pt x="0" y="146050"/>
                    </a:cubicBezTo>
                    <a:lnTo>
                      <a:pt x="0" y="854617"/>
                    </a:lnTo>
                    <a:cubicBezTo>
                      <a:pt x="0" y="935897"/>
                      <a:pt x="66040" y="1000667"/>
                      <a:pt x="146050" y="1000667"/>
                    </a:cubicBezTo>
                    <a:close/>
                  </a:path>
                </a:pathLst>
              </a:custGeom>
              <a:solidFill>
                <a:srgbClr val="F4F4F4"/>
              </a:solidFill>
            </p:spPr>
          </p:sp>
          <p:sp>
            <p:nvSpPr>
              <p:cNvPr id="6" name="Freeform 6"/>
              <p:cNvSpPr/>
              <p:nvPr/>
            </p:nvSpPr>
            <p:spPr>
              <a:xfrm>
                <a:off x="0" y="0"/>
                <a:ext cx="5324026" cy="1069247"/>
              </a:xfrm>
              <a:custGeom>
                <a:avLst/>
                <a:gdLst/>
                <a:ahLst/>
                <a:cxnLst/>
                <a:rect l="l" t="t" r="r" b="b"/>
                <a:pathLst>
                  <a:path w="5324026" h="1069247">
                    <a:moveTo>
                      <a:pt x="5260526" y="74930"/>
                    </a:moveTo>
                    <a:cubicBezTo>
                      <a:pt x="5232586" y="30480"/>
                      <a:pt x="5183056" y="0"/>
                      <a:pt x="5125906" y="0"/>
                    </a:cubicBezTo>
                    <a:lnTo>
                      <a:pt x="158750" y="0"/>
                    </a:lnTo>
                    <a:cubicBezTo>
                      <a:pt x="71120" y="0"/>
                      <a:pt x="0" y="71120"/>
                      <a:pt x="0" y="158750"/>
                    </a:cubicBezTo>
                    <a:lnTo>
                      <a:pt x="0" y="867317"/>
                    </a:lnTo>
                    <a:cubicBezTo>
                      <a:pt x="0" y="919387"/>
                      <a:pt x="25400" y="965107"/>
                      <a:pt x="63500" y="994317"/>
                    </a:cubicBezTo>
                    <a:cubicBezTo>
                      <a:pt x="91440" y="1038767"/>
                      <a:pt x="140970" y="1069247"/>
                      <a:pt x="225006" y="1069247"/>
                    </a:cubicBezTo>
                    <a:lnTo>
                      <a:pt x="5165276" y="1069247"/>
                    </a:lnTo>
                    <a:cubicBezTo>
                      <a:pt x="5252906" y="1069247"/>
                      <a:pt x="5324026" y="998127"/>
                      <a:pt x="5324026" y="910497"/>
                    </a:cubicBezTo>
                    <a:lnTo>
                      <a:pt x="5324026" y="201930"/>
                    </a:lnTo>
                    <a:cubicBezTo>
                      <a:pt x="5324026" y="149860"/>
                      <a:pt x="5298626" y="104140"/>
                      <a:pt x="5260526" y="74930"/>
                    </a:cubicBezTo>
                    <a:close/>
                    <a:moveTo>
                      <a:pt x="12700" y="867317"/>
                    </a:moveTo>
                    <a:lnTo>
                      <a:pt x="12700" y="158750"/>
                    </a:lnTo>
                    <a:cubicBezTo>
                      <a:pt x="12700" y="78740"/>
                      <a:pt x="78740" y="12700"/>
                      <a:pt x="158750" y="12700"/>
                    </a:cubicBezTo>
                    <a:lnTo>
                      <a:pt x="5125906" y="12700"/>
                    </a:lnTo>
                    <a:cubicBezTo>
                      <a:pt x="5205916" y="12700"/>
                      <a:pt x="5271956" y="78740"/>
                      <a:pt x="5271956" y="158750"/>
                    </a:cubicBezTo>
                    <a:lnTo>
                      <a:pt x="5271956" y="867317"/>
                    </a:lnTo>
                    <a:cubicBezTo>
                      <a:pt x="5271956" y="947327"/>
                      <a:pt x="5205916" y="1013367"/>
                      <a:pt x="5125906" y="1013367"/>
                    </a:cubicBezTo>
                    <a:lnTo>
                      <a:pt x="158750" y="1013367"/>
                    </a:lnTo>
                    <a:cubicBezTo>
                      <a:pt x="78740" y="1013367"/>
                      <a:pt x="12700" y="948597"/>
                      <a:pt x="12700" y="867317"/>
                    </a:cubicBezTo>
                    <a:close/>
                    <a:moveTo>
                      <a:pt x="5312596" y="910497"/>
                    </a:moveTo>
                    <a:cubicBezTo>
                      <a:pt x="5312596" y="990507"/>
                      <a:pt x="5245286" y="1056547"/>
                      <a:pt x="5165276" y="1056547"/>
                    </a:cubicBezTo>
                    <a:lnTo>
                      <a:pt x="225006" y="1056547"/>
                    </a:lnTo>
                    <a:cubicBezTo>
                      <a:pt x="157480" y="1056547"/>
                      <a:pt x="120650" y="1040037"/>
                      <a:pt x="93980" y="1012097"/>
                    </a:cubicBezTo>
                    <a:cubicBezTo>
                      <a:pt x="114300" y="1020987"/>
                      <a:pt x="135890" y="1026067"/>
                      <a:pt x="160020" y="1026067"/>
                    </a:cubicBezTo>
                    <a:lnTo>
                      <a:pt x="5127176" y="1026067"/>
                    </a:lnTo>
                    <a:cubicBezTo>
                      <a:pt x="5214806" y="1026067"/>
                      <a:pt x="5285926" y="954947"/>
                      <a:pt x="5285926" y="867317"/>
                    </a:cubicBezTo>
                    <a:lnTo>
                      <a:pt x="5285926" y="158750"/>
                    </a:lnTo>
                    <a:cubicBezTo>
                      <a:pt x="5285926" y="140970"/>
                      <a:pt x="5282116" y="123190"/>
                      <a:pt x="5277036" y="106680"/>
                    </a:cubicBezTo>
                    <a:cubicBezTo>
                      <a:pt x="5298626" y="132080"/>
                      <a:pt x="5312596" y="165100"/>
                      <a:pt x="5312596" y="201930"/>
                    </a:cubicBezTo>
                    <a:lnTo>
                      <a:pt x="5312596" y="910497"/>
                    </a:lnTo>
                    <a:cubicBezTo>
                      <a:pt x="5312596" y="910497"/>
                      <a:pt x="5312596" y="910497"/>
                      <a:pt x="5312596" y="910497"/>
                    </a:cubicBezTo>
                    <a:close/>
                  </a:path>
                </a:pathLst>
              </a:custGeom>
              <a:solidFill>
                <a:srgbClr val="173554"/>
              </a:solidFill>
            </p:spPr>
          </p:sp>
        </p:grpSp>
        <p:sp>
          <p:nvSpPr>
            <p:cNvPr id="7" name="TextBox 7"/>
            <p:cNvSpPr txBox="1"/>
            <p:nvPr/>
          </p:nvSpPr>
          <p:spPr>
            <a:xfrm>
              <a:off x="494068" y="365414"/>
              <a:ext cx="5816866" cy="615554"/>
            </a:xfrm>
            <a:prstGeom prst="rect">
              <a:avLst/>
            </a:prstGeom>
          </p:spPr>
          <p:txBody>
            <a:bodyPr lIns="0" tIns="0" rIns="0" bIns="0" rtlCol="0" anchor="t">
              <a:spAutoFit/>
            </a:bodyPr>
            <a:lstStyle/>
            <a:p>
              <a:pPr algn="ctr">
                <a:lnSpc>
                  <a:spcPts val="2425"/>
                </a:lnSpc>
              </a:pPr>
              <a:r>
                <a:rPr lang="en-US" sz="2665" b="1">
                  <a:solidFill>
                    <a:srgbClr val="173554"/>
                  </a:solidFill>
                  <a:latin typeface="Open Sans"/>
                </a:rPr>
                <a:t>Nhóm 8</a:t>
              </a:r>
              <a:endParaRPr lang="en-US" sz="2665" b="1">
                <a:solidFill>
                  <a:srgbClr val="173554"/>
                </a:solidFill>
                <a:latin typeface="Open Sans"/>
              </a:endParaRPr>
            </a:p>
          </p:txBody>
        </p:sp>
      </p:grpSp>
      <p:grpSp>
        <p:nvGrpSpPr>
          <p:cNvPr id="9" name="Group 9"/>
          <p:cNvGrpSpPr/>
          <p:nvPr/>
        </p:nvGrpSpPr>
        <p:grpSpPr>
          <a:xfrm>
            <a:off x="685800" y="713260"/>
            <a:ext cx="6731000" cy="5071899"/>
            <a:chOff x="0" y="54919"/>
            <a:chExt cx="13462001" cy="10143800"/>
          </a:xfrm>
        </p:grpSpPr>
        <p:sp>
          <p:nvSpPr>
            <p:cNvPr id="10" name="TextBox 10"/>
            <p:cNvSpPr txBox="1"/>
            <p:nvPr/>
          </p:nvSpPr>
          <p:spPr>
            <a:xfrm>
              <a:off x="0" y="1443337"/>
              <a:ext cx="13462001" cy="8755382"/>
            </a:xfrm>
            <a:prstGeom prst="rect">
              <a:avLst/>
            </a:prstGeom>
          </p:spPr>
          <p:txBody>
            <a:bodyPr wrap="square" lIns="0" tIns="0" rIns="0" bIns="0" rtlCol="0" anchor="t">
              <a:spAutoFit/>
            </a:bodyPr>
            <a:lstStyle/>
            <a:p>
              <a:pPr algn="ctr">
                <a:lnSpc>
                  <a:spcPts val="8535"/>
                </a:lnSpc>
              </a:pPr>
              <a:r>
                <a:rPr lang="en-US" sz="5335" b="1" spc="-205" err="1">
                  <a:solidFill>
                    <a:srgbClr val="173554"/>
                  </a:solidFill>
                  <a:latin typeface="Times New Roman" panose="02020603050405020304" pitchFamily="18" charset="0"/>
                  <a:cs typeface="Times New Roman" panose="02020603050405020304" pitchFamily="18" charset="0"/>
                </a:rPr>
                <a:t>Xây</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dựng</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hệ</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thống</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mua</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bán</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và</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quản</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lý</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trực</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tuyến</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cho</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cửa</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hàng</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quần</a:t>
              </a:r>
              <a:r>
                <a:rPr lang="en-US" sz="5335" b="1" spc="-205">
                  <a:solidFill>
                    <a:srgbClr val="173554"/>
                  </a:solidFill>
                  <a:latin typeface="Times New Roman" panose="02020603050405020304" pitchFamily="18" charset="0"/>
                  <a:cs typeface="Times New Roman" panose="02020603050405020304" pitchFamily="18" charset="0"/>
                </a:rPr>
                <a:t> </a:t>
              </a:r>
              <a:r>
                <a:rPr lang="en-US" sz="5335" b="1" spc="-205" err="1">
                  <a:solidFill>
                    <a:srgbClr val="173554"/>
                  </a:solidFill>
                  <a:latin typeface="Times New Roman" panose="02020603050405020304" pitchFamily="18" charset="0"/>
                  <a:cs typeface="Times New Roman" panose="02020603050405020304" pitchFamily="18" charset="0"/>
                </a:rPr>
                <a:t>áo</a:t>
              </a:r>
              <a:endParaRPr lang="en-US" sz="5335" b="1" spc="-205">
                <a:solidFill>
                  <a:srgbClr val="173554"/>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1772586" y="54919"/>
              <a:ext cx="8664857" cy="718146"/>
            </a:xfrm>
            <a:prstGeom prst="rect">
              <a:avLst/>
            </a:prstGeom>
          </p:spPr>
          <p:txBody>
            <a:bodyPr lIns="0" tIns="0" rIns="0" bIns="0" rtlCol="0" anchor="t">
              <a:spAutoFit/>
            </a:bodyPr>
            <a:lstStyle/>
            <a:p>
              <a:pPr algn="ctr">
                <a:lnSpc>
                  <a:spcPts val="2800"/>
                </a:lnSpc>
              </a:pPr>
              <a:r>
                <a:rPr lang="en-US" sz="2935" b="1">
                  <a:solidFill>
                    <a:srgbClr val="173554"/>
                  </a:solidFill>
                  <a:latin typeface="Times New Roman" panose="02020603050405020304" pitchFamily="18" charset="0"/>
                  <a:cs typeface="Times New Roman" panose="02020603050405020304" pitchFamily="18" charset="0"/>
                </a:rPr>
                <a:t>TPT Hi Software</a:t>
              </a:r>
              <a:endParaRPr lang="en-US" sz="2935" b="1">
                <a:solidFill>
                  <a:srgbClr val="173554"/>
                </a:solidFill>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1"/>
          <a:stretch>
            <a:fillRect/>
          </a:stretch>
        </p:blipFill>
        <p:spPr>
          <a:xfrm>
            <a:off x="7642106" y="892795"/>
            <a:ext cx="4428591" cy="542821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892294"/>
            <a:ext cx="12259576" cy="5965705"/>
          </a:xfrm>
          <a:prstGeom prst="rect">
            <a:avLst/>
          </a:prstGeom>
        </p:spPr>
      </p:pic>
      <p:sp>
        <p:nvSpPr>
          <p:cNvPr id="6" name="Rounded Rectangle 5"/>
          <p:cNvSpPr/>
          <p:nvPr/>
        </p:nvSpPr>
        <p:spPr>
          <a:xfrm>
            <a:off x="1180618" y="0"/>
            <a:ext cx="9722734" cy="89229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0658" y="1031187"/>
            <a:ext cx="12066375" cy="5314788"/>
          </a:xfrm>
          <a:prstGeom prst="rect">
            <a:avLst/>
          </a:prstGeom>
        </p:spPr>
        <p:txBody>
          <a:bodyPr wrap="square" numCol="1">
            <a:spAutoFit/>
          </a:bodyPr>
          <a:lstStyle/>
          <a:p>
            <a:pPr indent="356870">
              <a:lnSpc>
                <a:spcPct val="120000"/>
              </a:lnSpc>
            </a:pPr>
            <a:r>
              <a:rPr lang="vi-VN" sz="2800" b="1" smtClean="0">
                <a:latin typeface="Times New Roman" panose="02020603050405020304" pitchFamily="18" charset="0"/>
                <a:ea typeface="Calibri" panose="020F0502020204030204" pitchFamily="34" charset="0"/>
                <a:cs typeface="Times New Roman" panose="02020603050405020304" pitchFamily="18" charset="0"/>
              </a:rPr>
              <a:t>Dự </a:t>
            </a:r>
            <a:r>
              <a:rPr lang="vi-VN" sz="2800" b="1">
                <a:latin typeface="Times New Roman" panose="02020603050405020304" pitchFamily="18" charset="0"/>
                <a:ea typeface="Calibri" panose="020F0502020204030204" pitchFamily="34" charset="0"/>
                <a:cs typeface="Times New Roman" panose="02020603050405020304" pitchFamily="18" charset="0"/>
              </a:rPr>
              <a:t>kiến </a:t>
            </a:r>
            <a:r>
              <a:rPr lang="en-US" sz="2800" b="1">
                <a:latin typeface="Times New Roman" panose="02020603050405020304" pitchFamily="18" charset="0"/>
                <a:ea typeface="Calibri" panose="020F0502020204030204" pitchFamily="34" charset="0"/>
                <a:cs typeface="Times New Roman" panose="02020603050405020304" pitchFamily="18" charset="0"/>
              </a:rPr>
              <a:t>kinh phí</a:t>
            </a:r>
            <a:endParaRPr lang="vi-VN" sz="2800" b="1">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Cơ sở dự toán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a:latin typeface="Times New Roman" panose="02020603050405020304" pitchFamily="18" charset="0"/>
                <a:ea typeface="Calibri" panose="020F0502020204030204" pitchFamily="34" charset="0"/>
                <a:cs typeface="Times New Roman" panose="02020603050405020304" pitchFamily="18" charset="0"/>
              </a:rPr>
              <a:t>113.124.000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Kinh phí làm phần mềm (giải trình theo phụ lục)		</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Lương nhân viên					: 75.840.000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Văn phòng						: 15.000.000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Máy chủ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a:latin typeface="Times New Roman" panose="02020603050405020304" pitchFamily="18" charset="0"/>
                <a:ea typeface="Calibri" panose="020F0502020204030204" pitchFamily="34" charset="0"/>
                <a:cs typeface="Times New Roman" panose="02020603050405020304" pitchFamily="18" charset="0"/>
              </a:rPr>
              <a:t>3.000.000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Tên miền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a:latin typeface="Times New Roman" panose="02020603050405020304" pitchFamily="18" charset="0"/>
                <a:ea typeface="Calibri" panose="020F0502020204030204" pitchFamily="34" charset="0"/>
                <a:cs typeface="Times New Roman" panose="02020603050405020304" pitchFamily="18" charset="0"/>
              </a:rPr>
              <a:t>2.000.000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Bản quyền phần mềm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a:latin typeface="Times New Roman" panose="02020603050405020304" pitchFamily="18" charset="0"/>
                <a:ea typeface="Calibri" panose="020F0502020204030204" pitchFamily="34" charset="0"/>
                <a:cs typeface="Times New Roman" panose="02020603050405020304" pitchFamily="18" charset="0"/>
              </a:rPr>
              <a:t>1.000.000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Thiết bị đọc mã vạch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a:latin typeface="Times New Roman" panose="02020603050405020304" pitchFamily="18" charset="0"/>
                <a:ea typeface="Calibri" panose="020F0502020204030204" pitchFamily="34" charset="0"/>
                <a:cs typeface="Times New Roman" panose="02020603050405020304" pitchFamily="18" charset="0"/>
              </a:rPr>
              <a:t>2.000.000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Chi phí phát sinh					: 4.000.000 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10000"/>
              </a:lnSpc>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Kinh phí dự phòng (cỡ 10%)			</a:t>
            </a:r>
            <a:r>
              <a:rPr 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 </a:t>
            </a:r>
            <a:r>
              <a:rPr lang="vi-VN" sz="2800" smtClean="0">
                <a:latin typeface="Times New Roman" panose="02020603050405020304" pitchFamily="18" charset="0"/>
                <a:ea typeface="Calibri" panose="020F0502020204030204" pitchFamily="34" charset="0"/>
                <a:cs typeface="Times New Roman" panose="02020603050405020304" pitchFamily="18" charset="0"/>
              </a:rPr>
              <a:t>10.284.000 </a:t>
            </a:r>
            <a:r>
              <a:rPr lang="vi-VN" sz="2800">
                <a:latin typeface="Times New Roman" panose="02020603050405020304" pitchFamily="18" charset="0"/>
                <a:ea typeface="Calibri" panose="020F0502020204030204" pitchFamily="34" charset="0"/>
                <a:cs typeface="Times New Roman" panose="02020603050405020304" pitchFamily="18" charset="0"/>
              </a:rPr>
              <a:t>VND</a:t>
            </a:r>
            <a:endParaRPr lang="vi-VN" sz="28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0" y="234996"/>
            <a:ext cx="12192000" cy="560153"/>
          </a:xfrm>
          <a:prstGeom prst="rect">
            <a:avLst/>
          </a:prstGeom>
        </p:spPr>
        <p:txBody>
          <a:bodyPr wrap="square">
            <a:spAutoFit/>
          </a:bodyPr>
          <a:lstStyle/>
          <a:p>
            <a:pPr algn="ctr">
              <a:lnSpc>
                <a:spcPct val="80000"/>
              </a:lnSpc>
              <a:spcBef>
                <a:spcPct val="0"/>
              </a:spcBef>
              <a:buClr>
                <a:schemeClr val="dk1"/>
              </a:buClr>
              <a:buSzPts val="1100"/>
            </a:pPr>
            <a:r>
              <a:rPr lang="vi-VN" sz="3800" b="1" smtClean="0">
                <a:solidFill>
                  <a:schemeClr val="dk1"/>
                </a:solidFill>
                <a:latin typeface="Times New Roman" panose="02020603050405020304" pitchFamily="18" charset="0"/>
                <a:ea typeface="Titillium Web Black"/>
                <a:cs typeface="Times New Roman" panose="02020603050405020304" pitchFamily="18" charset="0"/>
              </a:rPr>
              <a:t>DỰ TOÁN SƠ BỘ VÀ LỊCH TRÌNH SƠ BỘ</a:t>
            </a:r>
            <a:endParaRPr lang="vi-VN" sz="3800" b="1">
              <a:solidFill>
                <a:schemeClr val="dk1"/>
              </a:solidFill>
              <a:latin typeface="Times New Roman" panose="02020603050405020304" pitchFamily="18" charset="0"/>
              <a:ea typeface="Titillium Web Black"/>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91381" y="365126"/>
            <a:ext cx="5347505" cy="94438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1000688"/>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CƠ CẤU NHÂN SỰ</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a:xfrm>
            <a:off x="375213" y="1223740"/>
            <a:ext cx="10515600" cy="5478001"/>
          </a:xfrm>
        </p:spPr>
        <p:txBody>
          <a:bodyPr>
            <a:noAutofit/>
          </a:bodyPr>
          <a:lstStyle/>
          <a:p>
            <a:pPr>
              <a:lnSpc>
                <a:spcPct val="130000"/>
              </a:lnSpc>
              <a:spcAft>
                <a:spcPts val="800"/>
              </a:spcAft>
              <a:buClr>
                <a:schemeClr val="dk1"/>
              </a:buClr>
              <a:buSzPts val="1400"/>
            </a:pPr>
            <a:r>
              <a:rPr lang="en-US" sz="3200" b="1">
                <a:latin typeface="Times New Roman" panose="02020603050405020304" pitchFamily="18" charset="0"/>
                <a:cs typeface="Times New Roman" panose="02020603050405020304" pitchFamily="18" charset="0"/>
              </a:rPr>
              <a:t>Người điều hành dự án: </a:t>
            </a:r>
            <a:r>
              <a:rPr lang="en-US" sz="3200">
                <a:latin typeface="Times New Roman" panose="02020603050405020304" pitchFamily="18" charset="0"/>
                <a:cs typeface="Times New Roman" panose="02020603050405020304" pitchFamily="18" charset="0"/>
              </a:rPr>
              <a:t>Lê Hữu Phước</a:t>
            </a:r>
            <a:endParaRPr lang="en-US" sz="3200">
              <a:latin typeface="Times New Roman" panose="02020603050405020304" pitchFamily="18" charset="0"/>
              <a:cs typeface="Times New Roman" panose="02020603050405020304" pitchFamily="18" charset="0"/>
            </a:endParaRPr>
          </a:p>
          <a:p>
            <a:pPr>
              <a:lnSpc>
                <a:spcPct val="130000"/>
              </a:lnSpc>
              <a:spcAft>
                <a:spcPts val="800"/>
              </a:spcAft>
              <a:buClr>
                <a:schemeClr val="dk1"/>
              </a:buClr>
              <a:buSzPts val="1400"/>
            </a:pPr>
            <a:r>
              <a:rPr lang="en-US" sz="3200" b="1">
                <a:latin typeface="Times New Roman" panose="02020603050405020304" pitchFamily="18" charset="0"/>
                <a:cs typeface="Times New Roman" panose="02020603050405020304" pitchFamily="18" charset="0"/>
              </a:rPr>
              <a:t>Các thành viên:</a:t>
            </a:r>
            <a:endParaRPr lang="en-US" sz="3200" b="1">
              <a:latin typeface="Times New Roman" panose="02020603050405020304" pitchFamily="18" charset="0"/>
              <a:cs typeface="Times New Roman" panose="02020603050405020304" pitchFamily="18" charset="0"/>
            </a:endParaRPr>
          </a:p>
          <a:p>
            <a:pPr lvl="1">
              <a:lnSpc>
                <a:spcPct val="130000"/>
              </a:lnSpc>
              <a:spcAft>
                <a:spcPts val="800"/>
              </a:spcAft>
              <a:buClr>
                <a:schemeClr val="dk1"/>
              </a:buClr>
              <a:buSzPts val="1400"/>
            </a:pPr>
            <a:r>
              <a:rPr lang="en-US" sz="2800" b="1" smtClean="0">
                <a:latin typeface="Times New Roman" panose="02020603050405020304" pitchFamily="18" charset="0"/>
                <a:cs typeface="Times New Roman" panose="02020603050405020304" pitchFamily="18" charset="0"/>
              </a:rPr>
              <a:t>Nhóm </a:t>
            </a:r>
            <a:r>
              <a:rPr lang="en-US" sz="2800" b="1">
                <a:latin typeface="Times New Roman" panose="02020603050405020304" pitchFamily="18" charset="0"/>
                <a:cs typeface="Times New Roman" panose="02020603050405020304" pitchFamily="18" charset="0"/>
              </a:rPr>
              <a:t>trưởng: </a:t>
            </a:r>
            <a:r>
              <a:rPr lang="en-US" sz="2800">
                <a:latin typeface="Times New Roman" panose="02020603050405020304" pitchFamily="18" charset="0"/>
                <a:cs typeface="Times New Roman" panose="02020603050405020304" pitchFamily="18" charset="0"/>
              </a:rPr>
              <a:t>Lê Hữu Phước</a:t>
            </a:r>
            <a:endParaRPr lang="en-US" sz="2800">
              <a:latin typeface="Times New Roman" panose="02020603050405020304" pitchFamily="18" charset="0"/>
              <a:cs typeface="Times New Roman" panose="02020603050405020304" pitchFamily="18" charset="0"/>
            </a:endParaRPr>
          </a:p>
          <a:p>
            <a:pPr lvl="1">
              <a:lnSpc>
                <a:spcPct val="130000"/>
              </a:lnSpc>
              <a:spcAft>
                <a:spcPts val="800"/>
              </a:spcAft>
              <a:buClr>
                <a:schemeClr val="dk1"/>
              </a:buClr>
              <a:buSzPts val="1400"/>
            </a:pPr>
            <a:r>
              <a:rPr lang="en-US" sz="2800" b="1" smtClean="0">
                <a:latin typeface="Times New Roman" panose="02020603050405020304" pitchFamily="18" charset="0"/>
                <a:cs typeface="Times New Roman" panose="02020603050405020304" pitchFamily="18" charset="0"/>
              </a:rPr>
              <a:t>Nhóm </a:t>
            </a:r>
            <a:r>
              <a:rPr lang="en-US" sz="2800" b="1">
                <a:latin typeface="Times New Roman" panose="02020603050405020304" pitchFamily="18" charset="0"/>
                <a:cs typeface="Times New Roman" panose="02020603050405020304" pitchFamily="18" charset="0"/>
              </a:rPr>
              <a:t>phó: </a:t>
            </a:r>
            <a:r>
              <a:rPr lang="en-US" sz="2800">
                <a:latin typeface="Times New Roman" panose="02020603050405020304" pitchFamily="18" charset="0"/>
                <a:cs typeface="Times New Roman" panose="02020603050405020304" pitchFamily="18" charset="0"/>
              </a:rPr>
              <a:t>Lâm Minh Thiện</a:t>
            </a:r>
            <a:endParaRPr lang="en-US" sz="2800">
              <a:latin typeface="Times New Roman" panose="02020603050405020304" pitchFamily="18" charset="0"/>
              <a:cs typeface="Times New Roman" panose="02020603050405020304" pitchFamily="18" charset="0"/>
            </a:endParaRPr>
          </a:p>
          <a:p>
            <a:pPr lvl="1">
              <a:lnSpc>
                <a:spcPct val="130000"/>
              </a:lnSpc>
              <a:spcAft>
                <a:spcPts val="800"/>
              </a:spcAft>
              <a:buClr>
                <a:schemeClr val="dk1"/>
              </a:buClr>
              <a:buSzPts val="1400"/>
            </a:pPr>
            <a:r>
              <a:rPr lang="en-US" sz="2800" b="1" smtClean="0">
                <a:latin typeface="Times New Roman" panose="02020603050405020304" pitchFamily="18" charset="0"/>
                <a:cs typeface="Times New Roman" panose="02020603050405020304" pitchFamily="18" charset="0"/>
              </a:rPr>
              <a:t>Thành </a:t>
            </a:r>
            <a:r>
              <a:rPr lang="en-US" sz="2800" b="1">
                <a:latin typeface="Times New Roman" panose="02020603050405020304" pitchFamily="18" charset="0"/>
                <a:cs typeface="Times New Roman" panose="02020603050405020304" pitchFamily="18" charset="0"/>
              </a:rPr>
              <a:t>viên: </a:t>
            </a:r>
            <a:r>
              <a:rPr lang="en-US" sz="2800">
                <a:latin typeface="Times New Roman" panose="02020603050405020304" pitchFamily="18" charset="0"/>
                <a:cs typeface="Times New Roman" panose="02020603050405020304" pitchFamily="18" charset="0"/>
              </a:rPr>
              <a:t>Nguyễn Duy Tín</a:t>
            </a:r>
            <a:endParaRPr lang="en-US" sz="2800">
              <a:latin typeface="Times New Roman" panose="02020603050405020304" pitchFamily="18" charset="0"/>
              <a:cs typeface="Times New Roman" panose="02020603050405020304" pitchFamily="18" charset="0"/>
            </a:endParaRPr>
          </a:p>
          <a:p>
            <a:pPr>
              <a:lnSpc>
                <a:spcPct val="130000"/>
              </a:lnSpc>
              <a:spcAft>
                <a:spcPts val="800"/>
              </a:spcAft>
              <a:buClr>
                <a:schemeClr val="dk1"/>
              </a:buClr>
              <a:buSzPts val="1400"/>
            </a:pPr>
            <a:r>
              <a:rPr lang="en-US" sz="3200" b="1">
                <a:latin typeface="Times New Roman" panose="02020603050405020304" pitchFamily="18" charset="0"/>
                <a:cs typeface="Times New Roman" panose="02020603050405020304" pitchFamily="18" charset="0"/>
              </a:rPr>
              <a:t>Nhóm kỹ thuật: </a:t>
            </a:r>
            <a:r>
              <a:rPr lang="en-US" sz="3200" smtClean="0">
                <a:latin typeface="Times New Roman" panose="02020603050405020304" pitchFamily="18" charset="0"/>
                <a:cs typeface="Times New Roman" panose="02020603050405020304" pitchFamily="18" charset="0"/>
              </a:rPr>
              <a:t>Slide tiếp theo</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3460830" y="688417"/>
            <a:ext cx="5555849" cy="986958"/>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p:nvPr/>
        </p:nvGrpSpPr>
        <p:grpSpPr>
          <a:xfrm>
            <a:off x="685800" y="2463800"/>
            <a:ext cx="3506529" cy="3708400"/>
            <a:chOff x="0" y="0"/>
            <a:chExt cx="3779621" cy="3997214"/>
          </a:xfrm>
        </p:grpSpPr>
        <p:sp>
          <p:nvSpPr>
            <p:cNvPr id="3" name="Freeform 3"/>
            <p:cNvSpPr/>
            <p:nvPr/>
          </p:nvSpPr>
          <p:spPr>
            <a:xfrm>
              <a:off x="92710" y="106680"/>
              <a:ext cx="3675481" cy="3877834"/>
            </a:xfrm>
            <a:custGeom>
              <a:avLst/>
              <a:gdLst/>
              <a:ahLst/>
              <a:cxnLst/>
              <a:rect l="l" t="t" r="r" b="b"/>
              <a:pathLst>
                <a:path w="3675481" h="3877834">
                  <a:moveTo>
                    <a:pt x="3648811" y="3688604"/>
                  </a:moveTo>
                  <a:cubicBezTo>
                    <a:pt x="3648811" y="3776234"/>
                    <a:pt x="3572611" y="3847354"/>
                    <a:pt x="3491331" y="3847354"/>
                  </a:cubicBezTo>
                  <a:lnTo>
                    <a:pt x="66040" y="3847354"/>
                  </a:lnTo>
                  <a:cubicBezTo>
                    <a:pt x="43180" y="3847354"/>
                    <a:pt x="20320" y="3842274"/>
                    <a:pt x="0" y="3833384"/>
                  </a:cubicBezTo>
                  <a:cubicBezTo>
                    <a:pt x="26670" y="3861324"/>
                    <a:pt x="63500" y="3877834"/>
                    <a:pt x="117553" y="3877834"/>
                  </a:cubicBezTo>
                  <a:lnTo>
                    <a:pt x="3529431" y="3877834"/>
                  </a:lnTo>
                  <a:cubicBezTo>
                    <a:pt x="3609442" y="3877834"/>
                    <a:pt x="3675481" y="3811794"/>
                    <a:pt x="3675481" y="3731784"/>
                  </a:cubicBezTo>
                  <a:lnTo>
                    <a:pt x="3675481" y="95250"/>
                  </a:lnTo>
                  <a:cubicBezTo>
                    <a:pt x="3675481" y="58420"/>
                    <a:pt x="3661511" y="25400"/>
                    <a:pt x="3639921" y="0"/>
                  </a:cubicBezTo>
                  <a:cubicBezTo>
                    <a:pt x="3646271" y="16510"/>
                    <a:pt x="3648811" y="34290"/>
                    <a:pt x="3648811" y="52070"/>
                  </a:cubicBezTo>
                  <a:lnTo>
                    <a:pt x="3648811" y="3688604"/>
                  </a:lnTo>
                  <a:lnTo>
                    <a:pt x="3648811" y="3688604"/>
                  </a:lnTo>
                  <a:close/>
                </a:path>
              </a:pathLst>
            </a:custGeom>
            <a:solidFill>
              <a:srgbClr val="173554"/>
            </a:solidFill>
          </p:spPr>
        </p:sp>
        <p:sp>
          <p:nvSpPr>
            <p:cNvPr id="4" name="Freeform 4"/>
            <p:cNvSpPr/>
            <p:nvPr/>
          </p:nvSpPr>
          <p:spPr>
            <a:xfrm>
              <a:off x="12700" y="12700"/>
              <a:ext cx="3714852" cy="3928634"/>
            </a:xfrm>
            <a:custGeom>
              <a:avLst/>
              <a:gdLst/>
              <a:ahLst/>
              <a:cxnLst/>
              <a:rect l="l" t="t" r="r" b="b"/>
              <a:pathLst>
                <a:path w="3714852" h="3928634">
                  <a:moveTo>
                    <a:pt x="146050" y="3928634"/>
                  </a:moveTo>
                  <a:lnTo>
                    <a:pt x="3568802" y="3928634"/>
                  </a:lnTo>
                  <a:cubicBezTo>
                    <a:pt x="3648811" y="3928634"/>
                    <a:pt x="3714852" y="3862594"/>
                    <a:pt x="3714852" y="3782584"/>
                  </a:cubicBezTo>
                  <a:lnTo>
                    <a:pt x="3714852" y="146050"/>
                  </a:lnTo>
                  <a:cubicBezTo>
                    <a:pt x="3714852" y="66040"/>
                    <a:pt x="3648811" y="0"/>
                    <a:pt x="3568802" y="0"/>
                  </a:cubicBezTo>
                  <a:lnTo>
                    <a:pt x="146050" y="0"/>
                  </a:lnTo>
                  <a:cubicBezTo>
                    <a:pt x="66040" y="0"/>
                    <a:pt x="0" y="66040"/>
                    <a:pt x="0" y="146050"/>
                  </a:cubicBezTo>
                  <a:lnTo>
                    <a:pt x="0" y="3782584"/>
                  </a:lnTo>
                  <a:cubicBezTo>
                    <a:pt x="0" y="3863864"/>
                    <a:pt x="66040" y="3928634"/>
                    <a:pt x="146050" y="3928634"/>
                  </a:cubicBezTo>
                  <a:close/>
                </a:path>
              </a:pathLst>
            </a:custGeom>
            <a:solidFill>
              <a:srgbClr val="F4F4F4"/>
            </a:solidFill>
          </p:spPr>
        </p:sp>
        <p:sp>
          <p:nvSpPr>
            <p:cNvPr id="5" name="Freeform 5"/>
            <p:cNvSpPr/>
            <p:nvPr/>
          </p:nvSpPr>
          <p:spPr>
            <a:xfrm>
              <a:off x="0" y="0"/>
              <a:ext cx="3779622" cy="3997214"/>
            </a:xfrm>
            <a:custGeom>
              <a:avLst/>
              <a:gdLst/>
              <a:ahLst/>
              <a:cxnLst/>
              <a:rect l="l" t="t" r="r" b="b"/>
              <a:pathLst>
                <a:path w="3779622" h="3997214">
                  <a:moveTo>
                    <a:pt x="3716122" y="74930"/>
                  </a:moveTo>
                  <a:cubicBezTo>
                    <a:pt x="3688181" y="30480"/>
                    <a:pt x="3638652" y="0"/>
                    <a:pt x="3581502" y="0"/>
                  </a:cubicBezTo>
                  <a:lnTo>
                    <a:pt x="158750" y="0"/>
                  </a:lnTo>
                  <a:cubicBezTo>
                    <a:pt x="71120" y="0"/>
                    <a:pt x="0" y="71120"/>
                    <a:pt x="0" y="158750"/>
                  </a:cubicBezTo>
                  <a:lnTo>
                    <a:pt x="0" y="3795284"/>
                  </a:lnTo>
                  <a:cubicBezTo>
                    <a:pt x="0" y="3847354"/>
                    <a:pt x="25400" y="3893074"/>
                    <a:pt x="63500" y="3922284"/>
                  </a:cubicBezTo>
                  <a:cubicBezTo>
                    <a:pt x="91440" y="3966734"/>
                    <a:pt x="140970" y="3997214"/>
                    <a:pt x="213626" y="3997214"/>
                  </a:cubicBezTo>
                  <a:lnTo>
                    <a:pt x="3620872" y="3997214"/>
                  </a:lnTo>
                  <a:cubicBezTo>
                    <a:pt x="3708502" y="3997214"/>
                    <a:pt x="3779622" y="3926094"/>
                    <a:pt x="3779622" y="3838464"/>
                  </a:cubicBezTo>
                  <a:lnTo>
                    <a:pt x="3779622" y="201930"/>
                  </a:lnTo>
                  <a:cubicBezTo>
                    <a:pt x="3779621" y="149860"/>
                    <a:pt x="3754221" y="104140"/>
                    <a:pt x="3716122" y="74930"/>
                  </a:cubicBezTo>
                  <a:close/>
                  <a:moveTo>
                    <a:pt x="12700" y="3795284"/>
                  </a:moveTo>
                  <a:lnTo>
                    <a:pt x="12700" y="158750"/>
                  </a:lnTo>
                  <a:cubicBezTo>
                    <a:pt x="12700" y="78740"/>
                    <a:pt x="78740" y="12700"/>
                    <a:pt x="158750" y="12700"/>
                  </a:cubicBezTo>
                  <a:lnTo>
                    <a:pt x="3581502" y="12700"/>
                  </a:lnTo>
                  <a:cubicBezTo>
                    <a:pt x="3661511" y="12700"/>
                    <a:pt x="3727552" y="78740"/>
                    <a:pt x="3727552" y="158750"/>
                  </a:cubicBezTo>
                  <a:lnTo>
                    <a:pt x="3727552" y="3795284"/>
                  </a:lnTo>
                  <a:cubicBezTo>
                    <a:pt x="3727552" y="3875294"/>
                    <a:pt x="3661511" y="3941334"/>
                    <a:pt x="3581502" y="3941334"/>
                  </a:cubicBezTo>
                  <a:lnTo>
                    <a:pt x="158750" y="3941334"/>
                  </a:lnTo>
                  <a:cubicBezTo>
                    <a:pt x="78740" y="3941334"/>
                    <a:pt x="12700" y="3876564"/>
                    <a:pt x="12700" y="3795284"/>
                  </a:cubicBezTo>
                  <a:close/>
                  <a:moveTo>
                    <a:pt x="3768191" y="3838464"/>
                  </a:moveTo>
                  <a:cubicBezTo>
                    <a:pt x="3768191" y="3918474"/>
                    <a:pt x="3700881" y="3984514"/>
                    <a:pt x="3620872" y="3984514"/>
                  </a:cubicBezTo>
                  <a:lnTo>
                    <a:pt x="213626" y="3984514"/>
                  </a:lnTo>
                  <a:cubicBezTo>
                    <a:pt x="157480" y="3984514"/>
                    <a:pt x="120650" y="3968004"/>
                    <a:pt x="93980" y="3940064"/>
                  </a:cubicBezTo>
                  <a:cubicBezTo>
                    <a:pt x="114300" y="3948954"/>
                    <a:pt x="135890" y="3954034"/>
                    <a:pt x="160020" y="3954034"/>
                  </a:cubicBezTo>
                  <a:lnTo>
                    <a:pt x="3582772" y="3954034"/>
                  </a:lnTo>
                  <a:cubicBezTo>
                    <a:pt x="3670402" y="3954034"/>
                    <a:pt x="3741522" y="3882914"/>
                    <a:pt x="3741522" y="3795284"/>
                  </a:cubicBezTo>
                  <a:lnTo>
                    <a:pt x="3741522" y="158750"/>
                  </a:lnTo>
                  <a:cubicBezTo>
                    <a:pt x="3741522" y="140970"/>
                    <a:pt x="3737711" y="123190"/>
                    <a:pt x="3732631" y="106680"/>
                  </a:cubicBezTo>
                  <a:cubicBezTo>
                    <a:pt x="3754222" y="132080"/>
                    <a:pt x="3768191" y="165100"/>
                    <a:pt x="3768191" y="201930"/>
                  </a:cubicBezTo>
                  <a:lnTo>
                    <a:pt x="3768191" y="3838464"/>
                  </a:lnTo>
                  <a:cubicBezTo>
                    <a:pt x="3768191" y="3838464"/>
                    <a:pt x="3768191" y="3838464"/>
                    <a:pt x="3768191" y="3838464"/>
                  </a:cubicBezTo>
                  <a:close/>
                </a:path>
              </a:pathLst>
            </a:custGeom>
            <a:solidFill>
              <a:srgbClr val="173554"/>
            </a:solidFill>
          </p:spPr>
        </p:sp>
      </p:grpSp>
      <p:grpSp>
        <p:nvGrpSpPr>
          <p:cNvPr id="6" name="Group 6"/>
          <p:cNvGrpSpPr/>
          <p:nvPr/>
        </p:nvGrpSpPr>
        <p:grpSpPr>
          <a:xfrm>
            <a:off x="960011" y="4991925"/>
            <a:ext cx="2958108" cy="1285843"/>
            <a:chOff x="0" y="-120766"/>
            <a:chExt cx="5916216" cy="2571684"/>
          </a:xfrm>
        </p:grpSpPr>
        <p:sp>
          <p:nvSpPr>
            <p:cNvPr id="7" name="AutoShape 7"/>
            <p:cNvSpPr/>
            <p:nvPr/>
          </p:nvSpPr>
          <p:spPr>
            <a:xfrm>
              <a:off x="0" y="853352"/>
              <a:ext cx="5916216" cy="0"/>
            </a:xfrm>
            <a:prstGeom prst="line">
              <a:avLst/>
            </a:prstGeom>
            <a:ln w="38100" cap="rnd">
              <a:solidFill>
                <a:srgbClr val="173554"/>
              </a:solidFill>
              <a:prstDash val="sysDot"/>
              <a:headEnd type="none" w="sm" len="sm"/>
              <a:tailEnd type="none" w="sm" len="sm"/>
            </a:ln>
          </p:spPr>
        </p:sp>
        <p:sp>
          <p:nvSpPr>
            <p:cNvPr id="8" name="TextBox 8"/>
            <p:cNvSpPr txBox="1"/>
            <p:nvPr/>
          </p:nvSpPr>
          <p:spPr>
            <a:xfrm>
              <a:off x="0" y="-120766"/>
              <a:ext cx="5916216" cy="666850"/>
            </a:xfrm>
            <a:prstGeom prst="rect">
              <a:avLst/>
            </a:prstGeom>
          </p:spPr>
          <p:txBody>
            <a:bodyPr lIns="0" tIns="0" rIns="0" bIns="0" rtlCol="0" anchor="t">
              <a:spAutoFit/>
            </a:bodyPr>
            <a:lstStyle/>
            <a:p>
              <a:pPr algn="ctr">
                <a:lnSpc>
                  <a:spcPts val="2600"/>
                </a:lnSpc>
              </a:pPr>
              <a:r>
                <a:rPr lang="en-US" sz="2935" b="1">
                  <a:solidFill>
                    <a:srgbClr val="173554"/>
                  </a:solidFill>
                  <a:latin typeface="Hammersmith One Bold"/>
                </a:rPr>
                <a:t>Lê Hữu Phước</a:t>
              </a:r>
              <a:endParaRPr lang="en-US" sz="2935" b="1">
                <a:solidFill>
                  <a:srgbClr val="173554"/>
                </a:solidFill>
                <a:latin typeface="Hammersmith One Bold"/>
              </a:endParaRPr>
            </a:p>
          </p:txBody>
        </p:sp>
        <p:sp>
          <p:nvSpPr>
            <p:cNvPr id="9" name="TextBox 9"/>
            <p:cNvSpPr txBox="1"/>
            <p:nvPr/>
          </p:nvSpPr>
          <p:spPr>
            <a:xfrm>
              <a:off x="0" y="1219813"/>
              <a:ext cx="5916216" cy="1231105"/>
            </a:xfrm>
            <a:prstGeom prst="rect">
              <a:avLst/>
            </a:prstGeom>
          </p:spPr>
          <p:txBody>
            <a:bodyPr lIns="0" tIns="0" rIns="0" bIns="0" rtlCol="0" anchor="t">
              <a:spAutoFit/>
            </a:bodyPr>
            <a:lstStyle/>
            <a:p>
              <a:pPr algn="ctr">
                <a:lnSpc>
                  <a:spcPts val="1585"/>
                </a:lnSpc>
              </a:pPr>
              <a:r>
                <a:rPr lang="en-US" sz="1465">
                  <a:solidFill>
                    <a:srgbClr val="173554"/>
                  </a:solidFill>
                  <a:latin typeface="Open Sans"/>
                </a:rPr>
                <a:t>Nngười điều hành dự án</a:t>
              </a:r>
              <a:br>
                <a:rPr lang="en-US" sz="1465">
                  <a:solidFill>
                    <a:srgbClr val="173554"/>
                  </a:solidFill>
                  <a:latin typeface="Open Sans"/>
                </a:rPr>
              </a:br>
              <a:r>
                <a:rPr lang="en-US" sz="1600"/>
                <a:t>MSSV: 60136576</a:t>
              </a:r>
              <a:endParaRPr lang="en-US" sz="1600"/>
            </a:p>
            <a:p>
              <a:pPr algn="ctr">
                <a:lnSpc>
                  <a:spcPts val="1585"/>
                </a:lnSpc>
              </a:pPr>
              <a:endParaRPr lang="en-US" sz="1465">
                <a:solidFill>
                  <a:srgbClr val="173554"/>
                </a:solidFill>
                <a:latin typeface="Open Sans"/>
              </a:endParaRPr>
            </a:p>
          </p:txBody>
        </p:sp>
      </p:grpSp>
      <p:grpSp>
        <p:nvGrpSpPr>
          <p:cNvPr id="10" name="Group 10"/>
          <p:cNvGrpSpPr/>
          <p:nvPr/>
        </p:nvGrpSpPr>
        <p:grpSpPr>
          <a:xfrm>
            <a:off x="1744134" y="1015837"/>
            <a:ext cx="8703733" cy="1070454"/>
            <a:chOff x="0" y="57150"/>
            <a:chExt cx="17407467" cy="2140908"/>
          </a:xfrm>
        </p:grpSpPr>
        <p:sp>
          <p:nvSpPr>
            <p:cNvPr id="11" name="TextBox 11"/>
            <p:cNvSpPr txBox="1"/>
            <p:nvPr/>
          </p:nvSpPr>
          <p:spPr>
            <a:xfrm>
              <a:off x="0" y="57150"/>
              <a:ext cx="17407467" cy="1231106"/>
            </a:xfrm>
            <a:prstGeom prst="rect">
              <a:avLst/>
            </a:prstGeom>
          </p:spPr>
          <p:txBody>
            <a:bodyPr lIns="0" tIns="0" rIns="0" bIns="0" rtlCol="0" anchor="t">
              <a:spAutoFit/>
            </a:bodyPr>
            <a:lstStyle/>
            <a:p>
              <a:pPr algn="ctr">
                <a:lnSpc>
                  <a:spcPts val="4765"/>
                </a:lnSpc>
              </a:pPr>
              <a:r>
                <a:rPr lang="en-US" sz="5865" b="1" spc="-86">
                  <a:solidFill>
                    <a:srgbClr val="173554"/>
                  </a:solidFill>
                  <a:latin typeface="Times New Roman" panose="02020603050405020304" pitchFamily="18" charset="0"/>
                  <a:cs typeface="Times New Roman" panose="02020603050405020304" pitchFamily="18" charset="0"/>
                </a:rPr>
                <a:t>Cơ cấu nhân sự</a:t>
              </a:r>
              <a:endParaRPr lang="en-US" sz="5865" b="1" spc="-86">
                <a:solidFill>
                  <a:srgbClr val="173554"/>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488804" y="1479912"/>
              <a:ext cx="16429859" cy="718146"/>
            </a:xfrm>
            <a:prstGeom prst="rect">
              <a:avLst/>
            </a:prstGeom>
          </p:spPr>
          <p:txBody>
            <a:bodyPr lIns="0" tIns="0" rIns="0" bIns="0" rtlCol="0" anchor="t">
              <a:spAutoFit/>
            </a:bodyPr>
            <a:lstStyle/>
            <a:p>
              <a:pPr algn="ctr">
                <a:lnSpc>
                  <a:spcPts val="2775"/>
                </a:lnSpc>
              </a:pPr>
              <a:endParaRPr lang="en-US" sz="2135">
                <a:solidFill>
                  <a:srgbClr val="173554"/>
                </a:solidFill>
                <a:latin typeface="Open Sans"/>
              </a:endParaRPr>
            </a:p>
          </p:txBody>
        </p:sp>
      </p:grpSp>
      <p:grpSp>
        <p:nvGrpSpPr>
          <p:cNvPr id="15" name="Group 15"/>
          <p:cNvGrpSpPr/>
          <p:nvPr/>
        </p:nvGrpSpPr>
        <p:grpSpPr>
          <a:xfrm>
            <a:off x="4342736" y="2463800"/>
            <a:ext cx="3506529" cy="3708400"/>
            <a:chOff x="0" y="0"/>
            <a:chExt cx="3779621" cy="3997214"/>
          </a:xfrm>
        </p:grpSpPr>
        <p:sp>
          <p:nvSpPr>
            <p:cNvPr id="16" name="Freeform 16"/>
            <p:cNvSpPr/>
            <p:nvPr/>
          </p:nvSpPr>
          <p:spPr>
            <a:xfrm>
              <a:off x="92710" y="106680"/>
              <a:ext cx="3675481" cy="3877834"/>
            </a:xfrm>
            <a:custGeom>
              <a:avLst/>
              <a:gdLst/>
              <a:ahLst/>
              <a:cxnLst/>
              <a:rect l="l" t="t" r="r" b="b"/>
              <a:pathLst>
                <a:path w="3675481" h="3877834">
                  <a:moveTo>
                    <a:pt x="3648811" y="3688604"/>
                  </a:moveTo>
                  <a:cubicBezTo>
                    <a:pt x="3648811" y="3776234"/>
                    <a:pt x="3572611" y="3847354"/>
                    <a:pt x="3491331" y="3847354"/>
                  </a:cubicBezTo>
                  <a:lnTo>
                    <a:pt x="66040" y="3847354"/>
                  </a:lnTo>
                  <a:cubicBezTo>
                    <a:pt x="43180" y="3847354"/>
                    <a:pt x="20320" y="3842274"/>
                    <a:pt x="0" y="3833384"/>
                  </a:cubicBezTo>
                  <a:cubicBezTo>
                    <a:pt x="26670" y="3861324"/>
                    <a:pt x="63500" y="3877834"/>
                    <a:pt x="117553" y="3877834"/>
                  </a:cubicBezTo>
                  <a:lnTo>
                    <a:pt x="3529431" y="3877834"/>
                  </a:lnTo>
                  <a:cubicBezTo>
                    <a:pt x="3609442" y="3877834"/>
                    <a:pt x="3675481" y="3811794"/>
                    <a:pt x="3675481" y="3731784"/>
                  </a:cubicBezTo>
                  <a:lnTo>
                    <a:pt x="3675481" y="95250"/>
                  </a:lnTo>
                  <a:cubicBezTo>
                    <a:pt x="3675481" y="58420"/>
                    <a:pt x="3661511" y="25400"/>
                    <a:pt x="3639921" y="0"/>
                  </a:cubicBezTo>
                  <a:cubicBezTo>
                    <a:pt x="3646271" y="16510"/>
                    <a:pt x="3648811" y="34290"/>
                    <a:pt x="3648811" y="52070"/>
                  </a:cubicBezTo>
                  <a:lnTo>
                    <a:pt x="3648811" y="3688604"/>
                  </a:lnTo>
                  <a:lnTo>
                    <a:pt x="3648811" y="3688604"/>
                  </a:lnTo>
                  <a:close/>
                </a:path>
              </a:pathLst>
            </a:custGeom>
            <a:solidFill>
              <a:srgbClr val="173554"/>
            </a:solidFill>
          </p:spPr>
        </p:sp>
        <p:sp>
          <p:nvSpPr>
            <p:cNvPr id="17" name="Freeform 17"/>
            <p:cNvSpPr/>
            <p:nvPr/>
          </p:nvSpPr>
          <p:spPr>
            <a:xfrm>
              <a:off x="12700" y="12700"/>
              <a:ext cx="3714852" cy="3928634"/>
            </a:xfrm>
            <a:custGeom>
              <a:avLst/>
              <a:gdLst/>
              <a:ahLst/>
              <a:cxnLst/>
              <a:rect l="l" t="t" r="r" b="b"/>
              <a:pathLst>
                <a:path w="3714852" h="3928634">
                  <a:moveTo>
                    <a:pt x="146050" y="3928634"/>
                  </a:moveTo>
                  <a:lnTo>
                    <a:pt x="3568802" y="3928634"/>
                  </a:lnTo>
                  <a:cubicBezTo>
                    <a:pt x="3648811" y="3928634"/>
                    <a:pt x="3714852" y="3862594"/>
                    <a:pt x="3714852" y="3782584"/>
                  </a:cubicBezTo>
                  <a:lnTo>
                    <a:pt x="3714852" y="146050"/>
                  </a:lnTo>
                  <a:cubicBezTo>
                    <a:pt x="3714852" y="66040"/>
                    <a:pt x="3648811" y="0"/>
                    <a:pt x="3568802" y="0"/>
                  </a:cubicBezTo>
                  <a:lnTo>
                    <a:pt x="146050" y="0"/>
                  </a:lnTo>
                  <a:cubicBezTo>
                    <a:pt x="66040" y="0"/>
                    <a:pt x="0" y="66040"/>
                    <a:pt x="0" y="146050"/>
                  </a:cubicBezTo>
                  <a:lnTo>
                    <a:pt x="0" y="3782584"/>
                  </a:lnTo>
                  <a:cubicBezTo>
                    <a:pt x="0" y="3863864"/>
                    <a:pt x="66040" y="3928634"/>
                    <a:pt x="146050" y="3928634"/>
                  </a:cubicBezTo>
                  <a:close/>
                </a:path>
              </a:pathLst>
            </a:custGeom>
            <a:solidFill>
              <a:srgbClr val="F4F4F4"/>
            </a:solidFill>
          </p:spPr>
        </p:sp>
        <p:sp>
          <p:nvSpPr>
            <p:cNvPr id="18" name="Freeform 18"/>
            <p:cNvSpPr/>
            <p:nvPr/>
          </p:nvSpPr>
          <p:spPr>
            <a:xfrm>
              <a:off x="0" y="0"/>
              <a:ext cx="3779622" cy="3997214"/>
            </a:xfrm>
            <a:custGeom>
              <a:avLst/>
              <a:gdLst/>
              <a:ahLst/>
              <a:cxnLst/>
              <a:rect l="l" t="t" r="r" b="b"/>
              <a:pathLst>
                <a:path w="3779622" h="3997214">
                  <a:moveTo>
                    <a:pt x="3716122" y="74930"/>
                  </a:moveTo>
                  <a:cubicBezTo>
                    <a:pt x="3688181" y="30480"/>
                    <a:pt x="3638652" y="0"/>
                    <a:pt x="3581502" y="0"/>
                  </a:cubicBezTo>
                  <a:lnTo>
                    <a:pt x="158750" y="0"/>
                  </a:lnTo>
                  <a:cubicBezTo>
                    <a:pt x="71120" y="0"/>
                    <a:pt x="0" y="71120"/>
                    <a:pt x="0" y="158750"/>
                  </a:cubicBezTo>
                  <a:lnTo>
                    <a:pt x="0" y="3795284"/>
                  </a:lnTo>
                  <a:cubicBezTo>
                    <a:pt x="0" y="3847354"/>
                    <a:pt x="25400" y="3893074"/>
                    <a:pt x="63500" y="3922284"/>
                  </a:cubicBezTo>
                  <a:cubicBezTo>
                    <a:pt x="91440" y="3966734"/>
                    <a:pt x="140970" y="3997214"/>
                    <a:pt x="213626" y="3997214"/>
                  </a:cubicBezTo>
                  <a:lnTo>
                    <a:pt x="3620872" y="3997214"/>
                  </a:lnTo>
                  <a:cubicBezTo>
                    <a:pt x="3708502" y="3997214"/>
                    <a:pt x="3779622" y="3926094"/>
                    <a:pt x="3779622" y="3838464"/>
                  </a:cubicBezTo>
                  <a:lnTo>
                    <a:pt x="3779622" y="201930"/>
                  </a:lnTo>
                  <a:cubicBezTo>
                    <a:pt x="3779621" y="149860"/>
                    <a:pt x="3754221" y="104140"/>
                    <a:pt x="3716122" y="74930"/>
                  </a:cubicBezTo>
                  <a:close/>
                  <a:moveTo>
                    <a:pt x="12700" y="3795284"/>
                  </a:moveTo>
                  <a:lnTo>
                    <a:pt x="12700" y="158750"/>
                  </a:lnTo>
                  <a:cubicBezTo>
                    <a:pt x="12700" y="78740"/>
                    <a:pt x="78740" y="12700"/>
                    <a:pt x="158750" y="12700"/>
                  </a:cubicBezTo>
                  <a:lnTo>
                    <a:pt x="3581502" y="12700"/>
                  </a:lnTo>
                  <a:cubicBezTo>
                    <a:pt x="3661511" y="12700"/>
                    <a:pt x="3727552" y="78740"/>
                    <a:pt x="3727552" y="158750"/>
                  </a:cubicBezTo>
                  <a:lnTo>
                    <a:pt x="3727552" y="3795284"/>
                  </a:lnTo>
                  <a:cubicBezTo>
                    <a:pt x="3727552" y="3875294"/>
                    <a:pt x="3661511" y="3941334"/>
                    <a:pt x="3581502" y="3941334"/>
                  </a:cubicBezTo>
                  <a:lnTo>
                    <a:pt x="158750" y="3941334"/>
                  </a:lnTo>
                  <a:cubicBezTo>
                    <a:pt x="78740" y="3941334"/>
                    <a:pt x="12700" y="3876564"/>
                    <a:pt x="12700" y="3795284"/>
                  </a:cubicBezTo>
                  <a:close/>
                  <a:moveTo>
                    <a:pt x="3768191" y="3838464"/>
                  </a:moveTo>
                  <a:cubicBezTo>
                    <a:pt x="3768191" y="3918474"/>
                    <a:pt x="3700881" y="3984514"/>
                    <a:pt x="3620872" y="3984514"/>
                  </a:cubicBezTo>
                  <a:lnTo>
                    <a:pt x="213626" y="3984514"/>
                  </a:lnTo>
                  <a:cubicBezTo>
                    <a:pt x="157480" y="3984514"/>
                    <a:pt x="120650" y="3968004"/>
                    <a:pt x="93980" y="3940064"/>
                  </a:cubicBezTo>
                  <a:cubicBezTo>
                    <a:pt x="114300" y="3948954"/>
                    <a:pt x="135890" y="3954034"/>
                    <a:pt x="160020" y="3954034"/>
                  </a:cubicBezTo>
                  <a:lnTo>
                    <a:pt x="3582772" y="3954034"/>
                  </a:lnTo>
                  <a:cubicBezTo>
                    <a:pt x="3670402" y="3954034"/>
                    <a:pt x="3741522" y="3882914"/>
                    <a:pt x="3741522" y="3795284"/>
                  </a:cubicBezTo>
                  <a:lnTo>
                    <a:pt x="3741522" y="158750"/>
                  </a:lnTo>
                  <a:cubicBezTo>
                    <a:pt x="3741522" y="140970"/>
                    <a:pt x="3737711" y="123190"/>
                    <a:pt x="3732631" y="106680"/>
                  </a:cubicBezTo>
                  <a:cubicBezTo>
                    <a:pt x="3754222" y="132080"/>
                    <a:pt x="3768191" y="165100"/>
                    <a:pt x="3768191" y="201930"/>
                  </a:cubicBezTo>
                  <a:lnTo>
                    <a:pt x="3768191" y="3838464"/>
                  </a:lnTo>
                  <a:cubicBezTo>
                    <a:pt x="3768191" y="3838464"/>
                    <a:pt x="3768191" y="3838464"/>
                    <a:pt x="3768191" y="3838464"/>
                  </a:cubicBezTo>
                  <a:close/>
                </a:path>
              </a:pathLst>
            </a:custGeom>
            <a:solidFill>
              <a:srgbClr val="173554"/>
            </a:solidFill>
          </p:spPr>
        </p:sp>
      </p:grpSp>
      <p:grpSp>
        <p:nvGrpSpPr>
          <p:cNvPr id="19" name="Group 19"/>
          <p:cNvGrpSpPr/>
          <p:nvPr/>
        </p:nvGrpSpPr>
        <p:grpSpPr>
          <a:xfrm>
            <a:off x="4616946" y="5001370"/>
            <a:ext cx="2976113" cy="1276398"/>
            <a:chOff x="0" y="-101876"/>
            <a:chExt cx="5952227" cy="2552794"/>
          </a:xfrm>
        </p:grpSpPr>
        <p:sp>
          <p:nvSpPr>
            <p:cNvPr id="20" name="AutoShape 20"/>
            <p:cNvSpPr/>
            <p:nvPr/>
          </p:nvSpPr>
          <p:spPr>
            <a:xfrm>
              <a:off x="0" y="853352"/>
              <a:ext cx="5916216" cy="0"/>
            </a:xfrm>
            <a:prstGeom prst="line">
              <a:avLst/>
            </a:prstGeom>
            <a:ln w="38100" cap="rnd">
              <a:solidFill>
                <a:srgbClr val="173554"/>
              </a:solidFill>
              <a:prstDash val="sysDot"/>
              <a:headEnd type="none" w="sm" len="sm"/>
              <a:tailEnd type="none" w="sm" len="sm"/>
            </a:ln>
          </p:spPr>
        </p:sp>
        <p:sp>
          <p:nvSpPr>
            <p:cNvPr id="21" name="TextBox 21"/>
            <p:cNvSpPr txBox="1"/>
            <p:nvPr/>
          </p:nvSpPr>
          <p:spPr>
            <a:xfrm>
              <a:off x="36010" y="-101876"/>
              <a:ext cx="5916217" cy="666850"/>
            </a:xfrm>
            <a:prstGeom prst="rect">
              <a:avLst/>
            </a:prstGeom>
          </p:spPr>
          <p:txBody>
            <a:bodyPr lIns="0" tIns="0" rIns="0" bIns="0" rtlCol="0" anchor="t">
              <a:spAutoFit/>
            </a:bodyPr>
            <a:lstStyle/>
            <a:p>
              <a:pPr algn="ctr">
                <a:lnSpc>
                  <a:spcPts val="2600"/>
                </a:lnSpc>
              </a:pPr>
              <a:r>
                <a:rPr lang="en-US" sz="2935" b="1">
                  <a:solidFill>
                    <a:srgbClr val="173554"/>
                  </a:solidFill>
                  <a:latin typeface="Hammersmith One Bold"/>
                </a:rPr>
                <a:t>Lâm Minh Thiện</a:t>
              </a:r>
              <a:endParaRPr lang="en-US" sz="2935" b="1">
                <a:solidFill>
                  <a:srgbClr val="173554"/>
                </a:solidFill>
                <a:latin typeface="Hammersmith One Bold"/>
              </a:endParaRPr>
            </a:p>
          </p:txBody>
        </p:sp>
        <p:sp>
          <p:nvSpPr>
            <p:cNvPr id="22" name="TextBox 22"/>
            <p:cNvSpPr txBox="1"/>
            <p:nvPr/>
          </p:nvSpPr>
          <p:spPr>
            <a:xfrm>
              <a:off x="0" y="1219813"/>
              <a:ext cx="5916217" cy="1231105"/>
            </a:xfrm>
            <a:prstGeom prst="rect">
              <a:avLst/>
            </a:prstGeom>
          </p:spPr>
          <p:txBody>
            <a:bodyPr lIns="0" tIns="0" rIns="0" bIns="0" rtlCol="0" anchor="t">
              <a:spAutoFit/>
            </a:bodyPr>
            <a:lstStyle/>
            <a:p>
              <a:pPr algn="ctr">
                <a:lnSpc>
                  <a:spcPts val="1585"/>
                </a:lnSpc>
              </a:pPr>
              <a:r>
                <a:rPr lang="en-US" sz="1465">
                  <a:solidFill>
                    <a:srgbClr val="173554"/>
                  </a:solidFill>
                  <a:latin typeface="Open Sans"/>
                </a:rPr>
                <a:t>Thiết kế viên</a:t>
              </a:r>
              <a:br>
                <a:rPr lang="en-US" sz="1465">
                  <a:solidFill>
                    <a:srgbClr val="173554"/>
                  </a:solidFill>
                  <a:latin typeface="Open Sans"/>
                </a:rPr>
              </a:br>
              <a:r>
                <a:rPr lang="en-GB" sz="1600"/>
                <a:t>MSSV: </a:t>
              </a:r>
              <a:r>
                <a:rPr lang="en-GB" sz="1600"/>
                <a:t>60136962</a:t>
              </a:r>
              <a:endParaRPr lang="en-GB" sz="1600"/>
            </a:p>
            <a:p>
              <a:pPr algn="ctr">
                <a:lnSpc>
                  <a:spcPts val="1585"/>
                </a:lnSpc>
              </a:pPr>
              <a:endParaRPr lang="en-US" sz="1465">
                <a:solidFill>
                  <a:srgbClr val="173554"/>
                </a:solidFill>
                <a:latin typeface="Open Sans"/>
              </a:endParaRPr>
            </a:p>
          </p:txBody>
        </p:sp>
      </p:grpSp>
      <p:grpSp>
        <p:nvGrpSpPr>
          <p:cNvPr id="25" name="Group 25"/>
          <p:cNvGrpSpPr/>
          <p:nvPr/>
        </p:nvGrpSpPr>
        <p:grpSpPr>
          <a:xfrm>
            <a:off x="8026860" y="2463800"/>
            <a:ext cx="3506529" cy="3708400"/>
            <a:chOff x="0" y="0"/>
            <a:chExt cx="3779621" cy="3997214"/>
          </a:xfrm>
        </p:grpSpPr>
        <p:sp>
          <p:nvSpPr>
            <p:cNvPr id="26" name="Freeform 26"/>
            <p:cNvSpPr/>
            <p:nvPr/>
          </p:nvSpPr>
          <p:spPr>
            <a:xfrm>
              <a:off x="92710" y="106680"/>
              <a:ext cx="3675481" cy="3877834"/>
            </a:xfrm>
            <a:custGeom>
              <a:avLst/>
              <a:gdLst/>
              <a:ahLst/>
              <a:cxnLst/>
              <a:rect l="l" t="t" r="r" b="b"/>
              <a:pathLst>
                <a:path w="3675481" h="3877834">
                  <a:moveTo>
                    <a:pt x="3648811" y="3688604"/>
                  </a:moveTo>
                  <a:cubicBezTo>
                    <a:pt x="3648811" y="3776234"/>
                    <a:pt x="3572611" y="3847354"/>
                    <a:pt x="3491331" y="3847354"/>
                  </a:cubicBezTo>
                  <a:lnTo>
                    <a:pt x="66040" y="3847354"/>
                  </a:lnTo>
                  <a:cubicBezTo>
                    <a:pt x="43180" y="3847354"/>
                    <a:pt x="20320" y="3842274"/>
                    <a:pt x="0" y="3833384"/>
                  </a:cubicBezTo>
                  <a:cubicBezTo>
                    <a:pt x="26670" y="3861324"/>
                    <a:pt x="63500" y="3877834"/>
                    <a:pt x="117553" y="3877834"/>
                  </a:cubicBezTo>
                  <a:lnTo>
                    <a:pt x="3529431" y="3877834"/>
                  </a:lnTo>
                  <a:cubicBezTo>
                    <a:pt x="3609442" y="3877834"/>
                    <a:pt x="3675481" y="3811794"/>
                    <a:pt x="3675481" y="3731784"/>
                  </a:cubicBezTo>
                  <a:lnTo>
                    <a:pt x="3675481" y="95250"/>
                  </a:lnTo>
                  <a:cubicBezTo>
                    <a:pt x="3675481" y="58420"/>
                    <a:pt x="3661511" y="25400"/>
                    <a:pt x="3639921" y="0"/>
                  </a:cubicBezTo>
                  <a:cubicBezTo>
                    <a:pt x="3646271" y="16510"/>
                    <a:pt x="3648811" y="34290"/>
                    <a:pt x="3648811" y="52070"/>
                  </a:cubicBezTo>
                  <a:lnTo>
                    <a:pt x="3648811" y="3688604"/>
                  </a:lnTo>
                  <a:lnTo>
                    <a:pt x="3648811" y="3688604"/>
                  </a:lnTo>
                  <a:close/>
                </a:path>
              </a:pathLst>
            </a:custGeom>
            <a:solidFill>
              <a:srgbClr val="173554"/>
            </a:solidFill>
          </p:spPr>
        </p:sp>
        <p:sp>
          <p:nvSpPr>
            <p:cNvPr id="27" name="Freeform 27"/>
            <p:cNvSpPr/>
            <p:nvPr/>
          </p:nvSpPr>
          <p:spPr>
            <a:xfrm>
              <a:off x="12700" y="12700"/>
              <a:ext cx="3714852" cy="3928634"/>
            </a:xfrm>
            <a:custGeom>
              <a:avLst/>
              <a:gdLst/>
              <a:ahLst/>
              <a:cxnLst/>
              <a:rect l="l" t="t" r="r" b="b"/>
              <a:pathLst>
                <a:path w="3714852" h="3928634">
                  <a:moveTo>
                    <a:pt x="146050" y="3928634"/>
                  </a:moveTo>
                  <a:lnTo>
                    <a:pt x="3568802" y="3928634"/>
                  </a:lnTo>
                  <a:cubicBezTo>
                    <a:pt x="3648811" y="3928634"/>
                    <a:pt x="3714852" y="3862594"/>
                    <a:pt x="3714852" y="3782584"/>
                  </a:cubicBezTo>
                  <a:lnTo>
                    <a:pt x="3714852" y="146050"/>
                  </a:lnTo>
                  <a:cubicBezTo>
                    <a:pt x="3714852" y="66040"/>
                    <a:pt x="3648811" y="0"/>
                    <a:pt x="3568802" y="0"/>
                  </a:cubicBezTo>
                  <a:lnTo>
                    <a:pt x="146050" y="0"/>
                  </a:lnTo>
                  <a:cubicBezTo>
                    <a:pt x="66040" y="0"/>
                    <a:pt x="0" y="66040"/>
                    <a:pt x="0" y="146050"/>
                  </a:cubicBezTo>
                  <a:lnTo>
                    <a:pt x="0" y="3782584"/>
                  </a:lnTo>
                  <a:cubicBezTo>
                    <a:pt x="0" y="3863864"/>
                    <a:pt x="66040" y="3928634"/>
                    <a:pt x="146050" y="3928634"/>
                  </a:cubicBezTo>
                  <a:close/>
                </a:path>
              </a:pathLst>
            </a:custGeom>
            <a:solidFill>
              <a:srgbClr val="F4F4F4"/>
            </a:solidFill>
          </p:spPr>
        </p:sp>
        <p:sp>
          <p:nvSpPr>
            <p:cNvPr id="28" name="Freeform 28"/>
            <p:cNvSpPr/>
            <p:nvPr/>
          </p:nvSpPr>
          <p:spPr>
            <a:xfrm>
              <a:off x="0" y="0"/>
              <a:ext cx="3779622" cy="3997214"/>
            </a:xfrm>
            <a:custGeom>
              <a:avLst/>
              <a:gdLst/>
              <a:ahLst/>
              <a:cxnLst/>
              <a:rect l="l" t="t" r="r" b="b"/>
              <a:pathLst>
                <a:path w="3779622" h="3997214">
                  <a:moveTo>
                    <a:pt x="3716122" y="74930"/>
                  </a:moveTo>
                  <a:cubicBezTo>
                    <a:pt x="3688181" y="30480"/>
                    <a:pt x="3638652" y="0"/>
                    <a:pt x="3581502" y="0"/>
                  </a:cubicBezTo>
                  <a:lnTo>
                    <a:pt x="158750" y="0"/>
                  </a:lnTo>
                  <a:cubicBezTo>
                    <a:pt x="71120" y="0"/>
                    <a:pt x="0" y="71120"/>
                    <a:pt x="0" y="158750"/>
                  </a:cubicBezTo>
                  <a:lnTo>
                    <a:pt x="0" y="3795284"/>
                  </a:lnTo>
                  <a:cubicBezTo>
                    <a:pt x="0" y="3847354"/>
                    <a:pt x="25400" y="3893074"/>
                    <a:pt x="63500" y="3922284"/>
                  </a:cubicBezTo>
                  <a:cubicBezTo>
                    <a:pt x="91440" y="3966734"/>
                    <a:pt x="140970" y="3997214"/>
                    <a:pt x="213626" y="3997214"/>
                  </a:cubicBezTo>
                  <a:lnTo>
                    <a:pt x="3620872" y="3997214"/>
                  </a:lnTo>
                  <a:cubicBezTo>
                    <a:pt x="3708502" y="3997214"/>
                    <a:pt x="3779622" y="3926094"/>
                    <a:pt x="3779622" y="3838464"/>
                  </a:cubicBezTo>
                  <a:lnTo>
                    <a:pt x="3779622" y="201930"/>
                  </a:lnTo>
                  <a:cubicBezTo>
                    <a:pt x="3779621" y="149860"/>
                    <a:pt x="3754221" y="104140"/>
                    <a:pt x="3716122" y="74930"/>
                  </a:cubicBezTo>
                  <a:close/>
                  <a:moveTo>
                    <a:pt x="12700" y="3795284"/>
                  </a:moveTo>
                  <a:lnTo>
                    <a:pt x="12700" y="158750"/>
                  </a:lnTo>
                  <a:cubicBezTo>
                    <a:pt x="12700" y="78740"/>
                    <a:pt x="78740" y="12700"/>
                    <a:pt x="158750" y="12700"/>
                  </a:cubicBezTo>
                  <a:lnTo>
                    <a:pt x="3581502" y="12700"/>
                  </a:lnTo>
                  <a:cubicBezTo>
                    <a:pt x="3661511" y="12700"/>
                    <a:pt x="3727552" y="78740"/>
                    <a:pt x="3727552" y="158750"/>
                  </a:cubicBezTo>
                  <a:lnTo>
                    <a:pt x="3727552" y="3795284"/>
                  </a:lnTo>
                  <a:cubicBezTo>
                    <a:pt x="3727552" y="3875294"/>
                    <a:pt x="3661511" y="3941334"/>
                    <a:pt x="3581502" y="3941334"/>
                  </a:cubicBezTo>
                  <a:lnTo>
                    <a:pt x="158750" y="3941334"/>
                  </a:lnTo>
                  <a:cubicBezTo>
                    <a:pt x="78740" y="3941334"/>
                    <a:pt x="12700" y="3876564"/>
                    <a:pt x="12700" y="3795284"/>
                  </a:cubicBezTo>
                  <a:close/>
                  <a:moveTo>
                    <a:pt x="3768191" y="3838464"/>
                  </a:moveTo>
                  <a:cubicBezTo>
                    <a:pt x="3768191" y="3918474"/>
                    <a:pt x="3700881" y="3984514"/>
                    <a:pt x="3620872" y="3984514"/>
                  </a:cubicBezTo>
                  <a:lnTo>
                    <a:pt x="213626" y="3984514"/>
                  </a:lnTo>
                  <a:cubicBezTo>
                    <a:pt x="157480" y="3984514"/>
                    <a:pt x="120650" y="3968004"/>
                    <a:pt x="93980" y="3940064"/>
                  </a:cubicBezTo>
                  <a:cubicBezTo>
                    <a:pt x="114300" y="3948954"/>
                    <a:pt x="135890" y="3954034"/>
                    <a:pt x="160020" y="3954034"/>
                  </a:cubicBezTo>
                  <a:lnTo>
                    <a:pt x="3582772" y="3954034"/>
                  </a:lnTo>
                  <a:cubicBezTo>
                    <a:pt x="3670402" y="3954034"/>
                    <a:pt x="3741522" y="3882914"/>
                    <a:pt x="3741522" y="3795284"/>
                  </a:cubicBezTo>
                  <a:lnTo>
                    <a:pt x="3741522" y="158750"/>
                  </a:lnTo>
                  <a:cubicBezTo>
                    <a:pt x="3741522" y="140970"/>
                    <a:pt x="3737711" y="123190"/>
                    <a:pt x="3732631" y="106680"/>
                  </a:cubicBezTo>
                  <a:cubicBezTo>
                    <a:pt x="3754222" y="132080"/>
                    <a:pt x="3768191" y="165100"/>
                    <a:pt x="3768191" y="201930"/>
                  </a:cubicBezTo>
                  <a:lnTo>
                    <a:pt x="3768191" y="3838464"/>
                  </a:lnTo>
                  <a:cubicBezTo>
                    <a:pt x="3768191" y="3838464"/>
                    <a:pt x="3768191" y="3838464"/>
                    <a:pt x="3768191" y="3838464"/>
                  </a:cubicBezTo>
                  <a:close/>
                </a:path>
              </a:pathLst>
            </a:custGeom>
            <a:solidFill>
              <a:srgbClr val="173554"/>
            </a:solidFill>
          </p:spPr>
        </p:sp>
      </p:grpSp>
      <p:grpSp>
        <p:nvGrpSpPr>
          <p:cNvPr id="29" name="Group 29"/>
          <p:cNvGrpSpPr/>
          <p:nvPr/>
        </p:nvGrpSpPr>
        <p:grpSpPr>
          <a:xfrm>
            <a:off x="8273881" y="4922168"/>
            <a:ext cx="2958108" cy="1355600"/>
            <a:chOff x="0" y="-260280"/>
            <a:chExt cx="5916216" cy="2711198"/>
          </a:xfrm>
        </p:grpSpPr>
        <p:sp>
          <p:nvSpPr>
            <p:cNvPr id="30" name="AutoShape 30"/>
            <p:cNvSpPr/>
            <p:nvPr/>
          </p:nvSpPr>
          <p:spPr>
            <a:xfrm>
              <a:off x="0" y="853352"/>
              <a:ext cx="5916216" cy="0"/>
            </a:xfrm>
            <a:prstGeom prst="line">
              <a:avLst/>
            </a:prstGeom>
            <a:ln w="38100" cap="rnd">
              <a:solidFill>
                <a:srgbClr val="173554"/>
              </a:solidFill>
              <a:prstDash val="sysDot"/>
              <a:headEnd type="none" w="sm" len="sm"/>
              <a:tailEnd type="none" w="sm" len="sm"/>
            </a:ln>
          </p:spPr>
        </p:sp>
        <p:sp>
          <p:nvSpPr>
            <p:cNvPr id="31" name="TextBox 31"/>
            <p:cNvSpPr txBox="1"/>
            <p:nvPr/>
          </p:nvSpPr>
          <p:spPr>
            <a:xfrm>
              <a:off x="0" y="-260280"/>
              <a:ext cx="5916216" cy="666850"/>
            </a:xfrm>
            <a:prstGeom prst="rect">
              <a:avLst/>
            </a:prstGeom>
          </p:spPr>
          <p:txBody>
            <a:bodyPr lIns="0" tIns="0" rIns="0" bIns="0" rtlCol="0" anchor="t">
              <a:spAutoFit/>
            </a:bodyPr>
            <a:lstStyle/>
            <a:p>
              <a:pPr algn="ctr">
                <a:lnSpc>
                  <a:spcPts val="2600"/>
                </a:lnSpc>
              </a:pPr>
              <a:r>
                <a:rPr lang="en-US" sz="2935" b="1">
                  <a:solidFill>
                    <a:srgbClr val="173554"/>
                  </a:solidFill>
                  <a:latin typeface="Hammersmith One Bold"/>
                </a:rPr>
                <a:t>Nguyễn Duy Tín</a:t>
              </a:r>
              <a:endParaRPr lang="en-US" sz="2935" b="1">
                <a:solidFill>
                  <a:srgbClr val="173554"/>
                </a:solidFill>
                <a:latin typeface="Hammersmith One Bold"/>
              </a:endParaRPr>
            </a:p>
          </p:txBody>
        </p:sp>
        <p:sp>
          <p:nvSpPr>
            <p:cNvPr id="32" name="TextBox 32"/>
            <p:cNvSpPr txBox="1"/>
            <p:nvPr/>
          </p:nvSpPr>
          <p:spPr>
            <a:xfrm>
              <a:off x="0" y="1219813"/>
              <a:ext cx="5916216" cy="1231105"/>
            </a:xfrm>
            <a:prstGeom prst="rect">
              <a:avLst/>
            </a:prstGeom>
          </p:spPr>
          <p:txBody>
            <a:bodyPr lIns="0" tIns="0" rIns="0" bIns="0" rtlCol="0" anchor="t">
              <a:spAutoFit/>
            </a:bodyPr>
            <a:lstStyle/>
            <a:p>
              <a:pPr algn="ctr">
                <a:lnSpc>
                  <a:spcPts val="1585"/>
                </a:lnSpc>
              </a:pPr>
              <a:r>
                <a:rPr lang="en-US" sz="1465">
                  <a:solidFill>
                    <a:srgbClr val="173554"/>
                  </a:solidFill>
                  <a:latin typeface="Open Sans"/>
                </a:rPr>
                <a:t>Phân tích viên</a:t>
              </a:r>
              <a:br>
                <a:rPr lang="en-US" sz="1465">
                  <a:solidFill>
                    <a:srgbClr val="173554"/>
                  </a:solidFill>
                  <a:latin typeface="Open Sans"/>
                </a:rPr>
              </a:br>
              <a:r>
                <a:rPr lang="en-GB" sz="1600"/>
                <a:t>MSSV: 61131272</a:t>
              </a:r>
              <a:endParaRPr lang="en-GB" sz="1600"/>
            </a:p>
            <a:p>
              <a:pPr algn="ctr">
                <a:lnSpc>
                  <a:spcPts val="1585"/>
                </a:lnSpc>
              </a:pPr>
              <a:endParaRPr lang="en-US" sz="1465">
                <a:solidFill>
                  <a:srgbClr val="173554"/>
                </a:solidFill>
                <a:latin typeface="Open Sans"/>
              </a:endParaRPr>
            </a:p>
          </p:txBody>
        </p:sp>
      </p:grpSp>
      <p:pic>
        <p:nvPicPr>
          <p:cNvPr id="36" name="Picture 35" descr="IMG_256"/>
          <p:cNvPicPr>
            <a:picLocks noChangeAspect="1"/>
          </p:cNvPicPr>
          <p:nvPr/>
        </p:nvPicPr>
        <p:blipFill>
          <a:blip r:embed="rId1"/>
          <a:stretch>
            <a:fillRect/>
          </a:stretch>
        </p:blipFill>
        <p:spPr>
          <a:xfrm>
            <a:off x="1765442" y="2672947"/>
            <a:ext cx="1347245" cy="17977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1566" y="2610173"/>
            <a:ext cx="1372525" cy="1836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8" name="Picture 37" descr="IMG_256"/>
          <p:cNvPicPr>
            <a:picLocks noChangeAspect="1"/>
          </p:cNvPicPr>
          <p:nvPr/>
        </p:nvPicPr>
        <p:blipFill>
          <a:blip r:embed="rId3"/>
          <a:stretch>
            <a:fillRect/>
          </a:stretch>
        </p:blipFill>
        <p:spPr>
          <a:xfrm>
            <a:off x="5448653" y="2650463"/>
            <a:ext cx="1294693" cy="2052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91787" y="509286"/>
            <a:ext cx="7789762" cy="885986"/>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CÁC GIAI ĐOẠN LÀM VIỆC: ?</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Khởi tạo dự án</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Phân tích</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lvl="2"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Thiết kế</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Thực hiện</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Kiểm thử</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Vận hành bảo trì</a:t>
            </a:r>
            <a:endParaRPr lang="en-US" sz="3200" b="1">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pPr>
            <a:r>
              <a:rPr lang="en-US" sz="3200" b="1">
                <a:solidFill>
                  <a:schemeClr val="dk1"/>
                </a:solidFill>
                <a:latin typeface="Times New Roman" panose="02020603050405020304" pitchFamily="18" charset="0"/>
                <a:ea typeface="Calibri" panose="020F0502020204030204" pitchFamily="34" charset="0"/>
                <a:cs typeface="Titillium Web Light"/>
              </a:rPr>
              <a:t>Kết thúc dự án</a:t>
            </a:r>
            <a:endParaRPr lang="en-US" sz="3200" b="1">
              <a:solidFill>
                <a:schemeClr val="dk1"/>
              </a:solidFill>
              <a:latin typeface="Times New Roman" panose="02020603050405020304" pitchFamily="18" charset="0"/>
              <a:ea typeface="Calibri" panose="020F0502020204030204" pitchFamily="34" charset="0"/>
              <a:cs typeface="Titillium Web 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006010" y="185195"/>
            <a:ext cx="6288461" cy="870793"/>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537426"/>
            <a:ext cx="12192000" cy="359012"/>
          </a:xfrm>
        </p:spPr>
        <p:txBody>
          <a:bodyPr>
            <a:no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KIẾN TRÚC HỆ </a:t>
            </a:r>
            <a:r>
              <a:rPr lang="en-US" sz="3800" b="1" smtClean="0">
                <a:solidFill>
                  <a:schemeClr val="dk1"/>
                </a:solidFill>
                <a:latin typeface="Times New Roman" panose="02020603050405020304" pitchFamily="18" charset="0"/>
                <a:ea typeface="Titillium Web Black"/>
                <a:cs typeface="Times New Roman" panose="02020603050405020304" pitchFamily="18" charset="0"/>
              </a:rPr>
              <a:t>THỐNG</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3074" name="Picture 2" descr="C# Là Gì- Ngôn Ngữ Lập Trình Được Ưa Chuộng Nhất Hiện Nay"/>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30983" t="15400" r="29517" b="17043"/>
          <a:stretch>
            <a:fillRect/>
          </a:stretch>
        </p:blipFill>
        <p:spPr bwMode="auto">
          <a:xfrm>
            <a:off x="1581777" y="1862138"/>
            <a:ext cx="2666131" cy="23884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4396" y="1185893"/>
            <a:ext cx="4240892" cy="338554"/>
          </a:xfrm>
          <a:prstGeom prst="rect">
            <a:avLst/>
          </a:prstGeom>
          <a:noFill/>
        </p:spPr>
        <p:txBody>
          <a:bodyPr wrap="square" rtlCol="0">
            <a:spAutoFit/>
          </a:bodyPr>
          <a:lstStyle/>
          <a:p>
            <a:pPr algn="ctr">
              <a:lnSpc>
                <a:spcPct val="80000"/>
              </a:lnSpc>
              <a:spcBef>
                <a:spcPct val="0"/>
              </a:spcBef>
              <a:buClr>
                <a:schemeClr val="dk1"/>
              </a:buClr>
              <a:buSzPts val="1100"/>
            </a:pPr>
            <a:r>
              <a:rPr lang="en-US" sz="2000" b="1" smtClean="0">
                <a:solidFill>
                  <a:schemeClr val="dk1"/>
                </a:solidFill>
                <a:latin typeface="Times New Roman" panose="02020603050405020304" pitchFamily="18" charset="0"/>
                <a:ea typeface="Titillium Web Black"/>
                <a:cs typeface="Times New Roman" panose="02020603050405020304" pitchFamily="18" charset="0"/>
              </a:rPr>
              <a:t>NGÔN NGỮ LẬP TRÌNH CHÍNH</a:t>
            </a:r>
            <a:endParaRPr lang="en-US" sz="20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1026" name="Picture 2" descr="Sql Png Logo - Sql Programming Language Logo, Transparent Png (#1097607),  Free Download on Png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063" y="4447899"/>
            <a:ext cx="2525845" cy="25258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41855" y="1155115"/>
            <a:ext cx="4864321" cy="338554"/>
          </a:xfrm>
          <a:prstGeom prst="rect">
            <a:avLst/>
          </a:prstGeom>
          <a:noFill/>
        </p:spPr>
        <p:txBody>
          <a:bodyPr wrap="square" rtlCol="0">
            <a:spAutoFit/>
          </a:bodyPr>
          <a:lstStyle/>
          <a:p>
            <a:pPr algn="ctr">
              <a:lnSpc>
                <a:spcPct val="80000"/>
              </a:lnSpc>
              <a:spcBef>
                <a:spcPct val="0"/>
              </a:spcBef>
              <a:buClr>
                <a:schemeClr val="dk1"/>
              </a:buClr>
              <a:buSzPts val="1100"/>
            </a:pPr>
            <a:r>
              <a:rPr lang="en-US" sz="2000" b="1" smtClean="0">
                <a:solidFill>
                  <a:schemeClr val="dk1"/>
                </a:solidFill>
                <a:latin typeface="Times New Roman" panose="02020603050405020304" pitchFamily="18" charset="0"/>
                <a:ea typeface="Titillium Web Black"/>
                <a:cs typeface="Times New Roman" panose="02020603050405020304" pitchFamily="18" charset="0"/>
              </a:rPr>
              <a:t>NGÔN NGỮ THIẾT KẾ GIAO DIỆN</a:t>
            </a:r>
            <a:endParaRPr lang="en-US" sz="20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1028" name="Picture 4" descr="Thiết kế web căn bản - HTML CSS JS | Nền tả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4475" y="1513513"/>
            <a:ext cx="5562963" cy="3085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ài 7. Labels và Panel trong bootstrap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460" y="4599219"/>
            <a:ext cx="2876992" cy="2301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314937" y="358828"/>
            <a:ext cx="7650866" cy="873654"/>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32874"/>
            <a:ext cx="12192000"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CÔNG NGHỆ .NET VÀ ASP.NET</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2050" name="Picture 2" descr="Download Microsoft .NET Framework Full version 4, 4.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0613" y="1690688"/>
            <a:ext cx="455984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ướng học thiết kế web bằng ASP.net từ a-z - WEBICO BLOG"/>
          <p:cNvPicPr>
            <a:picLocks noChangeAspect="1" noChangeArrowheads="1"/>
          </p:cNvPicPr>
          <p:nvPr/>
        </p:nvPicPr>
        <p:blipFill rotWithShape="1">
          <a:blip r:embed="rId2">
            <a:extLst>
              <a:ext uri="{28A0092B-C50C-407E-A947-70E740481C1C}">
                <a14:useLocalDpi xmlns:a14="http://schemas.microsoft.com/office/drawing/2010/main" val="0"/>
              </a:ext>
            </a:extLst>
          </a:blip>
          <a:srcRect l="15119" t="18594" r="9924" b="24978"/>
          <a:stretch>
            <a:fillRect/>
          </a:stretch>
        </p:blipFill>
        <p:spPr bwMode="auto">
          <a:xfrm>
            <a:off x="6405904" y="2662397"/>
            <a:ext cx="4983480" cy="2407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onamedia.co/wp-content/uploads/2020/02/ung-dung-cua-mvc-trong-lap-trin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79" y="1111170"/>
            <a:ext cx="11079481" cy="576473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946966" y="147708"/>
            <a:ext cx="4421529" cy="847716"/>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0"/>
            <a:ext cx="12039600"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MÔ HÌNH MVC</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8200" y="400437"/>
            <a:ext cx="10759440" cy="1030147"/>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921678"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HỆ QUẢN TRỊ CƠ SỞ DỮ LIỆU (SQL SERVER)</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098" name="Picture 2" descr="Sử dụng template SQL-server trên Cloud Nhân Hòa | Cloud36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90225" y="1690688"/>
            <a:ext cx="536147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x SQL Server Management Studio CRASH every moment | rmaaf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20" y="1578292"/>
            <a:ext cx="4693920" cy="4549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05925" y="335666"/>
            <a:ext cx="12044809" cy="833378"/>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925" y="121285"/>
            <a:ext cx="12044809"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CÔNG CỤ PHÁT TRIỂN VÀ PHẦN MỀM KÈM THEO</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122" name="Picture 2" descr="Công cụ lập trình Visual Studio | Viettelco"/>
          <p:cNvPicPr>
            <a:picLocks noChangeAspect="1" noChangeArrowheads="1"/>
          </p:cNvPicPr>
          <p:nvPr/>
        </p:nvPicPr>
        <p:blipFill rotWithShape="1">
          <a:blip r:embed="rId1">
            <a:extLst>
              <a:ext uri="{28A0092B-C50C-407E-A947-70E740481C1C}">
                <a14:useLocalDpi xmlns:a14="http://schemas.microsoft.com/office/drawing/2010/main" val="0"/>
              </a:ext>
            </a:extLst>
          </a:blip>
          <a:srcRect l="1370" t="23708" r="2603" b="22012"/>
          <a:stretch>
            <a:fillRect/>
          </a:stretch>
        </p:blipFill>
        <p:spPr bwMode="auto">
          <a:xfrm>
            <a:off x="396240" y="1446848"/>
            <a:ext cx="5410200" cy="21054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6140259" y="1446848"/>
            <a:ext cx="5579301" cy="2406758"/>
          </a:xfrm>
          <a:prstGeom prst="rect">
            <a:avLst/>
          </a:prstGeom>
        </p:spPr>
      </p:pic>
      <p:pic>
        <p:nvPicPr>
          <p:cNvPr id="5" name="Picture 4"/>
          <p:cNvPicPr>
            <a:picLocks noChangeAspect="1"/>
          </p:cNvPicPr>
          <p:nvPr/>
        </p:nvPicPr>
        <p:blipFill>
          <a:blip r:embed="rId3"/>
          <a:stretch>
            <a:fillRect/>
          </a:stretch>
        </p:blipFill>
        <p:spPr>
          <a:xfrm>
            <a:off x="2024006" y="3944259"/>
            <a:ext cx="7564867" cy="291374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38491" y="0"/>
            <a:ext cx="9757458" cy="567159"/>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
            <a:ext cx="12192000" cy="67056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XÁC ĐỊNH CÁC RỦI RO CÓ THỂ XẢY RA.</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graphicFrame>
        <p:nvGraphicFramePr>
          <p:cNvPr id="4" name="Table 3"/>
          <p:cNvGraphicFramePr>
            <a:graphicFrameLocks noGrp="1"/>
          </p:cNvGraphicFramePr>
          <p:nvPr/>
        </p:nvGraphicFramePr>
        <p:xfrm>
          <a:off x="0" y="670558"/>
          <a:ext cx="12192000" cy="6187441"/>
        </p:xfrm>
        <a:graphic>
          <a:graphicData uri="http://schemas.openxmlformats.org/drawingml/2006/table">
            <a:tbl>
              <a:tblPr firstRow="1" firstCol="1" bandRow="1">
                <a:tableStyleId>{5C22544A-7EE6-4342-B048-85BDC9FD1C3A}</a:tableStyleId>
              </a:tblPr>
              <a:tblGrid>
                <a:gridCol w="4061682"/>
                <a:gridCol w="8130318"/>
              </a:tblGrid>
              <a:tr h="333301">
                <a:tc>
                  <a:txBody>
                    <a:bodyPr/>
                    <a:lstStyle/>
                    <a:p>
                      <a:pPr marL="0" marR="0" algn="just">
                        <a:spcBef>
                          <a:spcPts val="600"/>
                        </a:spcBef>
                        <a:spcAft>
                          <a:spcPts val="600"/>
                        </a:spcAft>
                      </a:pPr>
                      <a:r>
                        <a:rPr lang="en-US" sz="2000">
                          <a:effectLst/>
                        </a:rPr>
                        <a:t>Công việc/ Vấn đề</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Đe dọa/Rủi ro</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931535">
                <a:tc>
                  <a:txBody>
                    <a:bodyPr/>
                    <a:lstStyle/>
                    <a:p>
                      <a:pPr marL="0" marR="0" lvl="0" indent="0" algn="just">
                        <a:spcBef>
                          <a:spcPts val="600"/>
                        </a:spcBef>
                        <a:spcAft>
                          <a:spcPts val="600"/>
                        </a:spcAft>
                        <a:buFont typeface="+mj-lt"/>
                        <a:buNone/>
                      </a:pPr>
                      <a:r>
                        <a:rPr lang="en-US" sz="2000">
                          <a:effectLst/>
                        </a:rPr>
                        <a:t>Lập lịch biểu</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Bố trí  nhân lực, chi phí và thời gian giữa các công việc không đồng đều.</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666603">
                <a:tc>
                  <a:txBody>
                    <a:bodyPr/>
                    <a:lstStyle/>
                    <a:p>
                      <a:pPr marL="0" marR="0" lvl="0" indent="0" algn="just">
                        <a:spcBef>
                          <a:spcPts val="600"/>
                        </a:spcBef>
                        <a:spcAft>
                          <a:spcPts val="600"/>
                        </a:spcAft>
                        <a:buFont typeface="+mj-lt"/>
                        <a:buNone/>
                      </a:pPr>
                      <a:r>
                        <a:rPr lang="en-US" sz="2000">
                          <a:effectLst/>
                        </a:rPr>
                        <a:t>Xác định phạm vi và yêu cầu của sản phẩm</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Các bên liên quan thay đổi yêu cầu sau khi dự án bắt đầu.</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666603">
                <a:tc>
                  <a:txBody>
                    <a:bodyPr/>
                    <a:lstStyle/>
                    <a:p>
                      <a:pPr marL="0" marR="0" lvl="0" indent="0" algn="just">
                        <a:spcBef>
                          <a:spcPts val="600"/>
                        </a:spcBef>
                        <a:spcAft>
                          <a:spcPts val="600"/>
                        </a:spcAft>
                        <a:buFont typeface="+mj-lt"/>
                        <a:buNone/>
                      </a:pPr>
                      <a:r>
                        <a:rPr lang="en-US" sz="2000">
                          <a:effectLst/>
                        </a:rPr>
                        <a:t>Cài đặt các module</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Code xấu, code chất lượng kém, code khó đọc.  Khiến việc thực hiện thay đổi hoặc nâng cấp chức năng khó khăn hơn.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333301">
                <a:tc>
                  <a:txBody>
                    <a:bodyPr/>
                    <a:lstStyle/>
                    <a:p>
                      <a:pPr marL="0" marR="0" lvl="0" indent="0" algn="just">
                        <a:spcBef>
                          <a:spcPts val="600"/>
                        </a:spcBef>
                        <a:spcAft>
                          <a:spcPts val="600"/>
                        </a:spcAft>
                        <a:buFont typeface="+mj-lt"/>
                        <a:buNone/>
                      </a:pPr>
                      <a:r>
                        <a:rPr lang="en-US" sz="2000">
                          <a:effectLst/>
                        </a:rPr>
                        <a:t>Thiết kế</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Lựa chọn sai phương pháp thiết kế hệ thống.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1256290">
                <a:tc>
                  <a:txBody>
                    <a:bodyPr/>
                    <a:lstStyle/>
                    <a:p>
                      <a:pPr marL="0" marR="0" lvl="0" indent="0" algn="just">
                        <a:spcBef>
                          <a:spcPts val="600"/>
                        </a:spcBef>
                        <a:spcAft>
                          <a:spcPts val="600"/>
                        </a:spcAft>
                        <a:buFont typeface="+mj-lt"/>
                        <a:buNone/>
                      </a:pPr>
                      <a:r>
                        <a:rPr lang="en-US" sz="2000">
                          <a:effectLst/>
                        </a:rPr>
                        <a:t>Kiểm thử từng phiên bản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Nếu kiểm thử theo kiểu thử chạy ở từng phiên bản thì đơn giản, song có thể làm dự án bị kéo dài.</a:t>
                      </a:r>
                      <a:endParaRPr lang="en-US" sz="1600">
                        <a:effectLst/>
                      </a:endParaRPr>
                    </a:p>
                    <a:p>
                      <a:pPr marL="0" marR="0" algn="just">
                        <a:spcBef>
                          <a:spcPts val="600"/>
                        </a:spcBef>
                        <a:spcAft>
                          <a:spcPts val="600"/>
                        </a:spcAft>
                      </a:pPr>
                      <a:r>
                        <a:rPr lang="en-US" sz="20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999904">
                <a:tc>
                  <a:txBody>
                    <a:bodyPr/>
                    <a:lstStyle/>
                    <a:p>
                      <a:pPr marL="0" marR="0" lvl="0" indent="0" algn="just">
                        <a:spcBef>
                          <a:spcPts val="600"/>
                        </a:spcBef>
                        <a:spcAft>
                          <a:spcPts val="600"/>
                        </a:spcAft>
                        <a:buFont typeface="+mj-lt"/>
                        <a:buNone/>
                      </a:pPr>
                      <a:r>
                        <a:rPr lang="en-US" sz="2000">
                          <a:effectLst/>
                        </a:rPr>
                        <a:t>Cài đặt giao diện web</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Giao diện phù hợp với màn hình máy tính, laptop. Nhưng lại không phù hợp với thiết bị di động, ảnh hưởng đến trải nghiệm người dùng.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999904">
                <a:tc>
                  <a:txBody>
                    <a:bodyPr/>
                    <a:lstStyle/>
                    <a:p>
                      <a:pPr marL="0" marR="0" lvl="0" indent="0" algn="just">
                        <a:spcBef>
                          <a:spcPts val="600"/>
                        </a:spcBef>
                        <a:spcAft>
                          <a:spcPts val="600"/>
                        </a:spcAft>
                        <a:buFont typeface="+mj-lt"/>
                        <a:buNone/>
                      </a:pPr>
                      <a:r>
                        <a:rPr lang="en-US" sz="2000">
                          <a:effectLst/>
                        </a:rPr>
                        <a:t>Đào tạo cách sử dụng hệ thống.</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Kiến thức cơ bản về tin học văn phòng của nhân viên còn yêu, hoặc là chưa nắm bắt rõ khuyết điểm khó khăn của người được đào tạo.</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10771" y="100925"/>
            <a:ext cx="9093200" cy="6731000"/>
            <a:chOff x="0" y="0"/>
            <a:chExt cx="8797742" cy="5913687"/>
          </a:xfrm>
        </p:grpSpPr>
        <p:sp>
          <p:nvSpPr>
            <p:cNvPr id="3" name="Freeform 3"/>
            <p:cNvSpPr/>
            <p:nvPr/>
          </p:nvSpPr>
          <p:spPr>
            <a:xfrm>
              <a:off x="92710" y="106680"/>
              <a:ext cx="8693602" cy="5794307"/>
            </a:xfrm>
            <a:custGeom>
              <a:avLst/>
              <a:gdLst/>
              <a:ahLst/>
              <a:cxnLst/>
              <a:rect l="l" t="t" r="r" b="b"/>
              <a:pathLst>
                <a:path w="8693602" h="5794307">
                  <a:moveTo>
                    <a:pt x="8666932" y="5605077"/>
                  </a:moveTo>
                  <a:cubicBezTo>
                    <a:pt x="8666932" y="5692707"/>
                    <a:pt x="8590732" y="5763827"/>
                    <a:pt x="8509452" y="5763827"/>
                  </a:cubicBezTo>
                  <a:lnTo>
                    <a:pt x="66040" y="5763827"/>
                  </a:lnTo>
                  <a:cubicBezTo>
                    <a:pt x="43180" y="5763827"/>
                    <a:pt x="20320" y="5758747"/>
                    <a:pt x="0" y="5749857"/>
                  </a:cubicBezTo>
                  <a:cubicBezTo>
                    <a:pt x="26670" y="5777797"/>
                    <a:pt x="63500" y="5794307"/>
                    <a:pt x="149537" y="5794307"/>
                  </a:cubicBezTo>
                  <a:lnTo>
                    <a:pt x="8547552" y="5794307"/>
                  </a:lnTo>
                  <a:cubicBezTo>
                    <a:pt x="8627562" y="5794307"/>
                    <a:pt x="8693602" y="5728267"/>
                    <a:pt x="8693602" y="5648257"/>
                  </a:cubicBezTo>
                  <a:lnTo>
                    <a:pt x="8693602" y="95250"/>
                  </a:lnTo>
                  <a:cubicBezTo>
                    <a:pt x="8693602" y="58420"/>
                    <a:pt x="8679632" y="25400"/>
                    <a:pt x="8658042" y="0"/>
                  </a:cubicBezTo>
                  <a:cubicBezTo>
                    <a:pt x="8664392" y="16510"/>
                    <a:pt x="8666932" y="34290"/>
                    <a:pt x="8666932" y="52070"/>
                  </a:cubicBezTo>
                  <a:lnTo>
                    <a:pt x="8666932" y="5605077"/>
                  </a:lnTo>
                  <a:lnTo>
                    <a:pt x="8666932" y="5605077"/>
                  </a:lnTo>
                  <a:close/>
                </a:path>
              </a:pathLst>
            </a:custGeom>
            <a:solidFill>
              <a:srgbClr val="173554"/>
            </a:solidFill>
          </p:spPr>
        </p:sp>
        <p:sp>
          <p:nvSpPr>
            <p:cNvPr id="4" name="Freeform 4"/>
            <p:cNvSpPr/>
            <p:nvPr/>
          </p:nvSpPr>
          <p:spPr>
            <a:xfrm>
              <a:off x="12700" y="12700"/>
              <a:ext cx="8732972" cy="5845107"/>
            </a:xfrm>
            <a:custGeom>
              <a:avLst/>
              <a:gdLst/>
              <a:ahLst/>
              <a:cxnLst/>
              <a:rect l="l" t="t" r="r" b="b"/>
              <a:pathLst>
                <a:path w="8732972" h="5845107">
                  <a:moveTo>
                    <a:pt x="146050" y="5845107"/>
                  </a:moveTo>
                  <a:lnTo>
                    <a:pt x="8586922" y="5845107"/>
                  </a:lnTo>
                  <a:cubicBezTo>
                    <a:pt x="8666932" y="5845107"/>
                    <a:pt x="8732972" y="5779067"/>
                    <a:pt x="8732972" y="5699057"/>
                  </a:cubicBezTo>
                  <a:lnTo>
                    <a:pt x="8732972" y="146050"/>
                  </a:lnTo>
                  <a:cubicBezTo>
                    <a:pt x="8732972" y="66040"/>
                    <a:pt x="8666932" y="0"/>
                    <a:pt x="8586922" y="0"/>
                  </a:cubicBezTo>
                  <a:lnTo>
                    <a:pt x="146050" y="0"/>
                  </a:lnTo>
                  <a:cubicBezTo>
                    <a:pt x="66040" y="0"/>
                    <a:pt x="0" y="66040"/>
                    <a:pt x="0" y="146050"/>
                  </a:cubicBezTo>
                  <a:lnTo>
                    <a:pt x="0" y="5699057"/>
                  </a:lnTo>
                  <a:cubicBezTo>
                    <a:pt x="0" y="5780337"/>
                    <a:pt x="66040" y="5845107"/>
                    <a:pt x="146050" y="5845107"/>
                  </a:cubicBezTo>
                  <a:close/>
                </a:path>
              </a:pathLst>
            </a:custGeom>
            <a:solidFill>
              <a:srgbClr val="FFFFFF"/>
            </a:solidFill>
          </p:spPr>
        </p:sp>
        <p:sp>
          <p:nvSpPr>
            <p:cNvPr id="5" name="Freeform 5"/>
            <p:cNvSpPr/>
            <p:nvPr/>
          </p:nvSpPr>
          <p:spPr>
            <a:xfrm>
              <a:off x="0" y="0"/>
              <a:ext cx="8797742" cy="5913687"/>
            </a:xfrm>
            <a:custGeom>
              <a:avLst/>
              <a:gdLst/>
              <a:ahLst/>
              <a:cxnLst/>
              <a:rect l="l" t="t" r="r" b="b"/>
              <a:pathLst>
                <a:path w="8797742" h="5913687">
                  <a:moveTo>
                    <a:pt x="8734242" y="74930"/>
                  </a:moveTo>
                  <a:cubicBezTo>
                    <a:pt x="8706302" y="30480"/>
                    <a:pt x="8656772" y="0"/>
                    <a:pt x="8599622" y="0"/>
                  </a:cubicBezTo>
                  <a:lnTo>
                    <a:pt x="158750" y="0"/>
                  </a:lnTo>
                  <a:cubicBezTo>
                    <a:pt x="71120" y="0"/>
                    <a:pt x="0" y="71120"/>
                    <a:pt x="0" y="158750"/>
                  </a:cubicBezTo>
                  <a:lnTo>
                    <a:pt x="0" y="5711757"/>
                  </a:lnTo>
                  <a:cubicBezTo>
                    <a:pt x="0" y="5763827"/>
                    <a:pt x="25400" y="5809547"/>
                    <a:pt x="63500" y="5838757"/>
                  </a:cubicBezTo>
                  <a:cubicBezTo>
                    <a:pt x="91440" y="5883207"/>
                    <a:pt x="140970" y="5913687"/>
                    <a:pt x="250601" y="5913687"/>
                  </a:cubicBezTo>
                  <a:lnTo>
                    <a:pt x="8638992" y="5913687"/>
                  </a:lnTo>
                  <a:cubicBezTo>
                    <a:pt x="8726622" y="5913687"/>
                    <a:pt x="8797742" y="5842567"/>
                    <a:pt x="8797742" y="5754937"/>
                  </a:cubicBezTo>
                  <a:lnTo>
                    <a:pt x="8797742" y="201930"/>
                  </a:lnTo>
                  <a:cubicBezTo>
                    <a:pt x="8797742" y="149860"/>
                    <a:pt x="8772342" y="104140"/>
                    <a:pt x="8734242" y="74930"/>
                  </a:cubicBezTo>
                  <a:close/>
                  <a:moveTo>
                    <a:pt x="12700" y="5711757"/>
                  </a:moveTo>
                  <a:lnTo>
                    <a:pt x="12700" y="158750"/>
                  </a:lnTo>
                  <a:cubicBezTo>
                    <a:pt x="12700" y="78740"/>
                    <a:pt x="78740" y="12700"/>
                    <a:pt x="158750" y="12700"/>
                  </a:cubicBezTo>
                  <a:lnTo>
                    <a:pt x="8599622" y="12700"/>
                  </a:lnTo>
                  <a:cubicBezTo>
                    <a:pt x="8679632" y="12700"/>
                    <a:pt x="8745672" y="78740"/>
                    <a:pt x="8745672" y="158750"/>
                  </a:cubicBezTo>
                  <a:lnTo>
                    <a:pt x="8745672" y="5711757"/>
                  </a:lnTo>
                  <a:cubicBezTo>
                    <a:pt x="8745672" y="5791767"/>
                    <a:pt x="8679632" y="5857807"/>
                    <a:pt x="8599622" y="5857807"/>
                  </a:cubicBezTo>
                  <a:lnTo>
                    <a:pt x="158750" y="5857807"/>
                  </a:lnTo>
                  <a:cubicBezTo>
                    <a:pt x="78740" y="5857807"/>
                    <a:pt x="12700" y="5793037"/>
                    <a:pt x="12700" y="5711757"/>
                  </a:cubicBezTo>
                  <a:close/>
                  <a:moveTo>
                    <a:pt x="8786312" y="5754937"/>
                  </a:moveTo>
                  <a:cubicBezTo>
                    <a:pt x="8786312" y="5834947"/>
                    <a:pt x="8719002" y="5900987"/>
                    <a:pt x="8638992" y="5900987"/>
                  </a:cubicBezTo>
                  <a:lnTo>
                    <a:pt x="250601" y="5900987"/>
                  </a:lnTo>
                  <a:cubicBezTo>
                    <a:pt x="157480" y="5900987"/>
                    <a:pt x="120650" y="5884477"/>
                    <a:pt x="93980" y="5856537"/>
                  </a:cubicBezTo>
                  <a:cubicBezTo>
                    <a:pt x="114300" y="5865427"/>
                    <a:pt x="135890" y="5870507"/>
                    <a:pt x="160020" y="5870507"/>
                  </a:cubicBezTo>
                  <a:lnTo>
                    <a:pt x="8600892" y="5870507"/>
                  </a:lnTo>
                  <a:cubicBezTo>
                    <a:pt x="8688522" y="5870507"/>
                    <a:pt x="8759642" y="5799387"/>
                    <a:pt x="8759642" y="5711757"/>
                  </a:cubicBezTo>
                  <a:lnTo>
                    <a:pt x="8759642" y="158750"/>
                  </a:lnTo>
                  <a:cubicBezTo>
                    <a:pt x="8759642" y="140970"/>
                    <a:pt x="8755832" y="123190"/>
                    <a:pt x="8750752" y="106680"/>
                  </a:cubicBezTo>
                  <a:cubicBezTo>
                    <a:pt x="8772342" y="132080"/>
                    <a:pt x="8786313" y="165100"/>
                    <a:pt x="8786313" y="201930"/>
                  </a:cubicBezTo>
                  <a:lnTo>
                    <a:pt x="8786313" y="5754937"/>
                  </a:lnTo>
                  <a:cubicBezTo>
                    <a:pt x="8786312" y="5754937"/>
                    <a:pt x="8786312" y="5754937"/>
                    <a:pt x="8786312" y="5754937"/>
                  </a:cubicBezTo>
                  <a:close/>
                </a:path>
              </a:pathLst>
            </a:custGeom>
            <a:solidFill>
              <a:srgbClr val="173554"/>
            </a:solidFill>
          </p:spPr>
        </p:sp>
      </p:grpSp>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571" y="913644"/>
            <a:ext cx="2743200" cy="5486400"/>
          </a:xfrm>
          <a:prstGeom prst="rect">
            <a:avLst/>
          </a:prstGeom>
        </p:spPr>
      </p:pic>
      <p:grpSp>
        <p:nvGrpSpPr>
          <p:cNvPr id="7" name="Group 7"/>
          <p:cNvGrpSpPr/>
          <p:nvPr/>
        </p:nvGrpSpPr>
        <p:grpSpPr>
          <a:xfrm>
            <a:off x="3302001" y="780388"/>
            <a:ext cx="8784667" cy="5552448"/>
            <a:chOff x="0" y="755458"/>
            <a:chExt cx="12962649" cy="7845943"/>
          </a:xfrm>
        </p:grpSpPr>
        <p:sp>
          <p:nvSpPr>
            <p:cNvPr id="8" name="TextBox 8"/>
            <p:cNvSpPr txBox="1"/>
            <p:nvPr/>
          </p:nvSpPr>
          <p:spPr>
            <a:xfrm>
              <a:off x="669136" y="755458"/>
              <a:ext cx="12293513" cy="1195994"/>
            </a:xfrm>
            <a:prstGeom prst="rect">
              <a:avLst/>
            </a:prstGeom>
          </p:spPr>
          <p:txBody>
            <a:bodyPr lIns="0" tIns="0" rIns="0" bIns="0" rtlCol="0" anchor="t">
              <a:spAutoFit/>
            </a:bodyPr>
            <a:lstStyle/>
            <a:p>
              <a:pPr>
                <a:lnSpc>
                  <a:spcPts val="6600"/>
                </a:lnSpc>
              </a:pPr>
              <a:r>
                <a:rPr lang="en-US" sz="6000" b="1" spc="-150">
                  <a:solidFill>
                    <a:srgbClr val="17355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endParaRPr lang="en-US" sz="6000" b="1" spc="-150">
                <a:solidFill>
                  <a:srgbClr val="17355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9"/>
            <p:cNvSpPr txBox="1"/>
            <p:nvPr/>
          </p:nvSpPr>
          <p:spPr>
            <a:xfrm>
              <a:off x="1142999" y="2486701"/>
              <a:ext cx="11150513" cy="6114700"/>
            </a:xfrm>
            <a:prstGeom prst="rect">
              <a:avLst/>
            </a:prstGeom>
          </p:spPr>
          <p:txBody>
            <a:bodyPr lIns="0" tIns="0" rIns="0" bIns="0" rtlCol="0" anchor="t">
              <a:spAutoFit/>
            </a:bodyPr>
            <a:lstStyle/>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1: Đề cương dự án</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2: Cơ cấu nhân sự</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3: Kế hoạch làm việc</a:t>
              </a:r>
              <a:r>
                <a:rPr lang="en-US" sz="3600">
                  <a:solidFill>
                    <a:srgbClr val="173554"/>
                  </a:solidFill>
                  <a:latin typeface="Times New Roman" panose="02020603050405020304" pitchFamily="18" charset="0"/>
                  <a:cs typeface="Times New Roman" panose="02020603050405020304" pitchFamily="18" charset="0"/>
                </a:rPr>
                <a:t> </a:t>
              </a:r>
              <a:r>
                <a:rPr lang="en-US" sz="3600">
                  <a:solidFill>
                    <a:srgbClr val="173554"/>
                  </a:solidFill>
                  <a:latin typeface="Times New Roman" panose="02020603050405020304" pitchFamily="18" charset="0"/>
                  <a:cs typeface="Times New Roman" panose="02020603050405020304" pitchFamily="18" charset="0"/>
                </a:rPr>
                <a:t>và lịch biểu</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4: Kiến trúc hệ thống</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5: Phân tích rủi ro</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6: Thiết kế hệ thống</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spcAft>
                  <a:spcPts val="800"/>
                </a:spcAft>
              </a:pPr>
              <a:r>
                <a:rPr lang="en-US" sz="3600">
                  <a:solidFill>
                    <a:srgbClr val="173554"/>
                  </a:solidFill>
                  <a:latin typeface="Times New Roman" panose="02020603050405020304" pitchFamily="18" charset="0"/>
                  <a:cs typeface="Times New Roman" panose="02020603050405020304" pitchFamily="18" charset="0"/>
                </a:rPr>
                <a:t>Phần 7: Demo sản phẩm</a:t>
              </a:r>
              <a:endParaRPr lang="en-US" sz="3600">
                <a:solidFill>
                  <a:srgbClr val="173554"/>
                </a:solidFill>
                <a:latin typeface="Times New Roman" panose="02020603050405020304" pitchFamily="18" charset="0"/>
                <a:cs typeface="Times New Roman" panose="02020603050405020304" pitchFamily="18" charset="0"/>
              </a:endParaRPr>
            </a:p>
            <a:p>
              <a:pPr>
                <a:lnSpc>
                  <a:spcPts val="2775"/>
                </a:lnSpc>
                <a:spcBef>
                  <a:spcPts val="800"/>
                </a:spcBef>
              </a:pPr>
              <a:endParaRPr lang="en-US" sz="3600">
                <a:solidFill>
                  <a:srgbClr val="173554"/>
                </a:solidFill>
                <a:latin typeface="Times New Roman" panose="02020603050405020304" pitchFamily="18" charset="0"/>
                <a:cs typeface="Times New Roman" panose="02020603050405020304" pitchFamily="18" charset="0"/>
              </a:endParaRPr>
            </a:p>
          </p:txBody>
        </p:sp>
        <p:sp>
          <p:nvSpPr>
            <p:cNvPr id="10" name="TextBox 10"/>
            <p:cNvSpPr txBox="1"/>
            <p:nvPr/>
          </p:nvSpPr>
          <p:spPr>
            <a:xfrm>
              <a:off x="0" y="6254176"/>
              <a:ext cx="11150513" cy="398665"/>
            </a:xfrm>
            <a:prstGeom prst="rect">
              <a:avLst/>
            </a:prstGeom>
          </p:spPr>
          <p:txBody>
            <a:bodyPr lIns="0" tIns="0" rIns="0" bIns="0" rtlCol="0" anchor="t">
              <a:spAutoFit/>
            </a:bodyPr>
            <a:lstStyle/>
            <a:p>
              <a:pPr>
                <a:lnSpc>
                  <a:spcPts val="2240"/>
                </a:lnSpc>
              </a:pPr>
              <a:endParaRPr lang="en-US" sz="1600">
                <a:solidFill>
                  <a:srgbClr val="173554"/>
                </a:solidFill>
                <a:latin typeface="Open Sans"/>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22120"/>
            <a:ext cx="10515600" cy="1325563"/>
          </a:xfrm>
        </p:spPr>
        <p:txBody>
          <a:bodyPr/>
          <a:lstStyle/>
          <a:p>
            <a:r>
              <a:rPr lang="en-US" smtClean="0"/>
              <a:t>Xác định các rủi ro có thể xảy ra.</a:t>
            </a:r>
            <a:endParaRPr lang="en-US"/>
          </a:p>
        </p:txBody>
      </p:sp>
      <p:graphicFrame>
        <p:nvGraphicFramePr>
          <p:cNvPr id="4" name="Table 3"/>
          <p:cNvGraphicFramePr>
            <a:graphicFrameLocks noGrp="1"/>
          </p:cNvGraphicFramePr>
          <p:nvPr/>
        </p:nvGraphicFramePr>
        <p:xfrm>
          <a:off x="0" y="1"/>
          <a:ext cx="12192000" cy="6974690"/>
        </p:xfrm>
        <a:graphic>
          <a:graphicData uri="http://schemas.openxmlformats.org/drawingml/2006/table">
            <a:tbl>
              <a:tblPr firstRow="1" firstCol="1" bandRow="1">
                <a:tableStyleId>{5C22544A-7EE6-4342-B048-85BDC9FD1C3A}</a:tableStyleId>
              </a:tblPr>
              <a:tblGrid>
                <a:gridCol w="4061682"/>
                <a:gridCol w="8130318"/>
              </a:tblGrid>
              <a:tr h="289966">
                <a:tc>
                  <a:txBody>
                    <a:bodyPr/>
                    <a:lstStyle/>
                    <a:p>
                      <a:pPr marL="0" marR="0" algn="just">
                        <a:spcBef>
                          <a:spcPts val="600"/>
                        </a:spcBef>
                        <a:spcAft>
                          <a:spcPts val="600"/>
                        </a:spcAft>
                      </a:pPr>
                      <a:r>
                        <a:rPr lang="en-US" sz="2000">
                          <a:effectLst/>
                        </a:rPr>
                        <a:t>Công việc/ Vấn đề</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c>
                  <a:txBody>
                    <a:bodyPr/>
                    <a:lstStyle/>
                    <a:p>
                      <a:pPr marL="0" marR="0" algn="just">
                        <a:spcBef>
                          <a:spcPts val="600"/>
                        </a:spcBef>
                        <a:spcAft>
                          <a:spcPts val="600"/>
                        </a:spcAft>
                      </a:pPr>
                      <a:r>
                        <a:rPr lang="en-US" sz="2000">
                          <a:effectLst/>
                        </a:rPr>
                        <a:t>Đe dọa/Rủi ro</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107090" marR="107090" marT="0" marB="0"/>
                </a:tc>
              </a:tr>
              <a:tr h="857047">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Sử dụng phần mềm, công cụ hỗ trợ cho các công việc của dự án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Nhân viên dùng phần mềm lậu, không bản quyền. Dễ dẫn đến vấn đề pháp lý,  tin tặc tấn công máy tính và chiếm đoạt dữ liệu của dự án.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857047">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Phân bố nhiệm vụ giữa các thành viên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Mặc dù việc phân bố nguồn tài nguyên về người và chi phí đã được xác định. Nhưng vẫn không lường trước được tình hình nghỉ việc, hoặc ốm đau bệnh tật của nhân viên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79932">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Quản lí ngân sách</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Khó thông nhất về kinh phí và thời gian dự án.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71365">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Quản lí cơ sở vật chất, hạ tầng</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Cơ sở vật chất, hạ tầng, gặp trục trặc (máy tính hỏng, mất điện, mạng lỗi,..)</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092950">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Bàn giao sản phẩm</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Không kịp tiến độ bàn giao dự án do bị trễ ở nhiều giai đoạn khác nhau.</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869898">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Kiểm soát thay đổi</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Dự án có thay đổi, nhưng sự thay đổi ấy quá phực tạp, hoặc yêu cầu của khách hàng khó hiểu và gây hiểu nhầm cho phân tích viên.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869898">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Kiểm tra, đánh giá nhân viên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Việc kiểm tra đánh giá nhân viên một cách chủ quan, phiến diện. Sẽ dẫn đến mâu thuẫn giữa các thành viên trong dự án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869898">
                <a:tc>
                  <a:txBody>
                    <a:bodyPr/>
                    <a:lstStyle/>
                    <a:p>
                      <a:pPr marL="0" marR="0" lvl="0" indent="0" algn="just">
                        <a:spcBef>
                          <a:spcPts val="600"/>
                        </a:spcBef>
                        <a:spcAft>
                          <a:spcPts val="600"/>
                        </a:spcAft>
                        <a:buFont typeface="+mj-lt"/>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Quản lý cấu hình phần mềm</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600"/>
                        </a:spcBef>
                        <a:spcAft>
                          <a:spcPts val="600"/>
                        </a:spcAft>
                      </a:pPr>
                      <a:r>
                        <a:rPr lang="en-US" sz="2000">
                          <a:effectLst/>
                          <a:latin typeface="Times New Roman" panose="02020603050405020304" pitchFamily="18" charset="0"/>
                          <a:ea typeface="SimSun" panose="02010600030101010101" pitchFamily="2" charset="-122"/>
                          <a:cs typeface="Times New Roman" panose="02020603050405020304" pitchFamily="18" charset="0"/>
                        </a:rPr>
                        <a:t>Quên lưu trữ và chép dự phòng dữ liệu của hệ thống website. Dẫn đến mất mát dữ liệu do thao tác sai với SQL , virus, hoặc sự cố mất điện sever đột ngột.</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41675" y="1"/>
            <a:ext cx="8706091" cy="82296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
            <a:ext cx="12192000" cy="822961"/>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DỮ LIỆU (SƠ ĐỒ VẬT LÝ)</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 name="Picture 3" descr="aaa"/>
          <p:cNvPicPr/>
          <p:nvPr/>
        </p:nvPicPr>
        <p:blipFill>
          <a:blip r:embed="rId1"/>
          <a:stretch>
            <a:fillRect/>
          </a:stretch>
        </p:blipFill>
        <p:spPr>
          <a:xfrm>
            <a:off x="1173480" y="822960"/>
            <a:ext cx="10607040" cy="60350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1325563"/>
            <a:ext cx="10515600" cy="1325563"/>
          </a:xfrm>
        </p:spPr>
        <p:txBody>
          <a:bodyPr/>
          <a:lstStyle/>
          <a:p>
            <a:endParaRPr lang="en-US"/>
          </a:p>
        </p:txBody>
      </p:sp>
      <p:pic>
        <p:nvPicPr>
          <p:cNvPr id="7172" name="Picture 4" descr="https://vietit.vn/media/upload/kien_thuc_web/9-li-khuyen-thiet-ke-layout-we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9367"/>
            <a:ext cx="12192000" cy="79865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0195" y="1675614"/>
            <a:ext cx="5598169" cy="3651298"/>
          </a:xfrm>
          <a:custGeom>
            <a:avLst/>
            <a:gdLst>
              <a:gd name="connsiteX0" fmla="*/ 0 w 4978400"/>
              <a:gd name="connsiteY0" fmla="*/ 0 h 2123440"/>
              <a:gd name="connsiteX1" fmla="*/ 4978400 w 4978400"/>
              <a:gd name="connsiteY1" fmla="*/ 0 h 2123440"/>
              <a:gd name="connsiteX2" fmla="*/ 4978400 w 4978400"/>
              <a:gd name="connsiteY2" fmla="*/ 2123440 h 2123440"/>
              <a:gd name="connsiteX3" fmla="*/ 0 w 4978400"/>
              <a:gd name="connsiteY3" fmla="*/ 2123440 h 2123440"/>
              <a:gd name="connsiteX4" fmla="*/ 0 w 4978400"/>
              <a:gd name="connsiteY4" fmla="*/ 0 h 2123440"/>
              <a:gd name="connsiteX0-1" fmla="*/ 497712 w 4978400"/>
              <a:gd name="connsiteY0-2" fmla="*/ 138896 h 2123440"/>
              <a:gd name="connsiteX1-3" fmla="*/ 4978400 w 4978400"/>
              <a:gd name="connsiteY1-4" fmla="*/ 0 h 2123440"/>
              <a:gd name="connsiteX2-5" fmla="*/ 4978400 w 4978400"/>
              <a:gd name="connsiteY2-6" fmla="*/ 2123440 h 2123440"/>
              <a:gd name="connsiteX3-7" fmla="*/ 0 w 4978400"/>
              <a:gd name="connsiteY3-8" fmla="*/ 2123440 h 2123440"/>
              <a:gd name="connsiteX4-9" fmla="*/ 497712 w 4978400"/>
              <a:gd name="connsiteY4-10" fmla="*/ 138896 h 2123440"/>
              <a:gd name="connsiteX0-11" fmla="*/ 0 w 5013123"/>
              <a:gd name="connsiteY0-12" fmla="*/ 0 h 2285486"/>
              <a:gd name="connsiteX1-13" fmla="*/ 5013123 w 5013123"/>
              <a:gd name="connsiteY1-14" fmla="*/ 162046 h 2285486"/>
              <a:gd name="connsiteX2-15" fmla="*/ 5013123 w 5013123"/>
              <a:gd name="connsiteY2-16" fmla="*/ 2285486 h 2285486"/>
              <a:gd name="connsiteX3-17" fmla="*/ 34723 w 5013123"/>
              <a:gd name="connsiteY3-18" fmla="*/ 2285486 h 2285486"/>
              <a:gd name="connsiteX4-19" fmla="*/ 0 w 5013123"/>
              <a:gd name="connsiteY4-20" fmla="*/ 0 h 2285486"/>
              <a:gd name="connsiteX0-21" fmla="*/ 0 w 5684455"/>
              <a:gd name="connsiteY0-22" fmla="*/ 682906 h 2968392"/>
              <a:gd name="connsiteX1-23" fmla="*/ 5684455 w 5684455"/>
              <a:gd name="connsiteY1-24" fmla="*/ 0 h 2968392"/>
              <a:gd name="connsiteX2-25" fmla="*/ 5013123 w 5684455"/>
              <a:gd name="connsiteY2-26" fmla="*/ 2968392 h 2968392"/>
              <a:gd name="connsiteX3-27" fmla="*/ 34723 w 5684455"/>
              <a:gd name="connsiteY3-28" fmla="*/ 2968392 h 2968392"/>
              <a:gd name="connsiteX4-29" fmla="*/ 0 w 5684455"/>
              <a:gd name="connsiteY4-30" fmla="*/ 682906 h 2968392"/>
              <a:gd name="connsiteX0-31" fmla="*/ 0 w 5684455"/>
              <a:gd name="connsiteY0-32" fmla="*/ 682906 h 4056412"/>
              <a:gd name="connsiteX1-33" fmla="*/ 5684455 w 5684455"/>
              <a:gd name="connsiteY1-34" fmla="*/ 0 h 4056412"/>
              <a:gd name="connsiteX2-35" fmla="*/ 5221467 w 5684455"/>
              <a:gd name="connsiteY2-36" fmla="*/ 4056412 h 4056412"/>
              <a:gd name="connsiteX3-37" fmla="*/ 34723 w 5684455"/>
              <a:gd name="connsiteY3-38" fmla="*/ 2968392 h 4056412"/>
              <a:gd name="connsiteX4-39" fmla="*/ 0 w 5684455"/>
              <a:gd name="connsiteY4-40" fmla="*/ 682906 h 4056412"/>
              <a:gd name="connsiteX0-41" fmla="*/ 0 w 5684455"/>
              <a:gd name="connsiteY0-42" fmla="*/ 682906 h 4056412"/>
              <a:gd name="connsiteX1-43" fmla="*/ 5684455 w 5684455"/>
              <a:gd name="connsiteY1-44" fmla="*/ 0 h 4056412"/>
              <a:gd name="connsiteX2-45" fmla="*/ 5221467 w 5684455"/>
              <a:gd name="connsiteY2-46" fmla="*/ 4056412 h 4056412"/>
              <a:gd name="connsiteX3-47" fmla="*/ 34723 w 5684455"/>
              <a:gd name="connsiteY3-48" fmla="*/ 2968392 h 4056412"/>
              <a:gd name="connsiteX4-49" fmla="*/ 0 w 5684455"/>
              <a:gd name="connsiteY4-50" fmla="*/ 682906 h 4056412"/>
              <a:gd name="connsiteX0-51" fmla="*/ 960700 w 5649732"/>
              <a:gd name="connsiteY0-52" fmla="*/ 706056 h 4056412"/>
              <a:gd name="connsiteX1-53" fmla="*/ 5649732 w 5649732"/>
              <a:gd name="connsiteY1-54" fmla="*/ 0 h 4056412"/>
              <a:gd name="connsiteX2-55" fmla="*/ 5186744 w 5649732"/>
              <a:gd name="connsiteY2-56" fmla="*/ 4056412 h 4056412"/>
              <a:gd name="connsiteX3-57" fmla="*/ 0 w 5649732"/>
              <a:gd name="connsiteY3-58" fmla="*/ 2968392 h 4056412"/>
              <a:gd name="connsiteX4-59" fmla="*/ 960700 w 5649732"/>
              <a:gd name="connsiteY4-60" fmla="*/ 706056 h 4056412"/>
              <a:gd name="connsiteX0-61" fmla="*/ 960700 w 5649732"/>
              <a:gd name="connsiteY0-62" fmla="*/ 706056 h 4056412"/>
              <a:gd name="connsiteX1-63" fmla="*/ 5649732 w 5649732"/>
              <a:gd name="connsiteY1-64" fmla="*/ 0 h 4056412"/>
              <a:gd name="connsiteX2-65" fmla="*/ 5186744 w 5649732"/>
              <a:gd name="connsiteY2-66" fmla="*/ 4056412 h 4056412"/>
              <a:gd name="connsiteX3-67" fmla="*/ 0 w 5649732"/>
              <a:gd name="connsiteY3-68" fmla="*/ 2968392 h 4056412"/>
              <a:gd name="connsiteX4-69" fmla="*/ 960700 w 5649732"/>
              <a:gd name="connsiteY4-70" fmla="*/ 706056 h 4056412"/>
              <a:gd name="connsiteX0-71" fmla="*/ 9184 w 5705214"/>
              <a:gd name="connsiteY0-72" fmla="*/ 671332 h 4056412"/>
              <a:gd name="connsiteX1-73" fmla="*/ 5705214 w 5705214"/>
              <a:gd name="connsiteY1-74" fmla="*/ 0 h 4056412"/>
              <a:gd name="connsiteX2-75" fmla="*/ 5242226 w 5705214"/>
              <a:gd name="connsiteY2-76" fmla="*/ 4056412 h 4056412"/>
              <a:gd name="connsiteX3-77" fmla="*/ 55482 w 5705214"/>
              <a:gd name="connsiteY3-78" fmla="*/ 2968392 h 4056412"/>
              <a:gd name="connsiteX4-79" fmla="*/ 9184 w 5705214"/>
              <a:gd name="connsiteY4-80" fmla="*/ 671332 h 4056412"/>
              <a:gd name="connsiteX0-81" fmla="*/ 138897 w 5834927"/>
              <a:gd name="connsiteY0-82" fmla="*/ 671332 h 4334205"/>
              <a:gd name="connsiteX1-83" fmla="*/ 5834927 w 5834927"/>
              <a:gd name="connsiteY1-84" fmla="*/ 0 h 4334205"/>
              <a:gd name="connsiteX2-85" fmla="*/ 5371939 w 5834927"/>
              <a:gd name="connsiteY2-86" fmla="*/ 4056412 h 4334205"/>
              <a:gd name="connsiteX3-87" fmla="*/ 0 w 5834927"/>
              <a:gd name="connsiteY3-88" fmla="*/ 4334205 h 4334205"/>
              <a:gd name="connsiteX4-89" fmla="*/ 138897 w 5834927"/>
              <a:gd name="connsiteY4-90" fmla="*/ 671332 h 4334205"/>
              <a:gd name="connsiteX0-91" fmla="*/ 7854 w 5703884"/>
              <a:gd name="connsiteY0-92" fmla="*/ 671332 h 4056412"/>
              <a:gd name="connsiteX1-93" fmla="*/ 5703884 w 5703884"/>
              <a:gd name="connsiteY1-94" fmla="*/ 0 h 4056412"/>
              <a:gd name="connsiteX2-95" fmla="*/ 5240896 w 5703884"/>
              <a:gd name="connsiteY2-96" fmla="*/ 4056412 h 4056412"/>
              <a:gd name="connsiteX3-97" fmla="*/ 135175 w 5703884"/>
              <a:gd name="connsiteY3-98" fmla="*/ 3697598 h 4056412"/>
              <a:gd name="connsiteX4-99" fmla="*/ 7854 w 5703884"/>
              <a:gd name="connsiteY4-100" fmla="*/ 671332 h 4056412"/>
              <a:gd name="connsiteX0-101" fmla="*/ 7854 w 5240896"/>
              <a:gd name="connsiteY0-102" fmla="*/ 266218 h 3651298"/>
              <a:gd name="connsiteX1-103" fmla="*/ 4905231 w 5240896"/>
              <a:gd name="connsiteY1-104" fmla="*/ 0 h 3651298"/>
              <a:gd name="connsiteX2-105" fmla="*/ 5240896 w 5240896"/>
              <a:gd name="connsiteY2-106" fmla="*/ 3651298 h 3651298"/>
              <a:gd name="connsiteX3-107" fmla="*/ 135175 w 5240896"/>
              <a:gd name="connsiteY3-108" fmla="*/ 3292484 h 3651298"/>
              <a:gd name="connsiteX4-109" fmla="*/ 7854 w 5240896"/>
              <a:gd name="connsiteY4-110" fmla="*/ 266218 h 36512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40896" h="3651298">
                <a:moveTo>
                  <a:pt x="7854" y="266218"/>
                </a:moveTo>
                <a:lnTo>
                  <a:pt x="4905231" y="0"/>
                </a:lnTo>
                <a:cubicBezTo>
                  <a:pt x="4750902" y="1352137"/>
                  <a:pt x="4434526" y="1917196"/>
                  <a:pt x="5240896" y="3651298"/>
                </a:cubicBezTo>
                <a:lnTo>
                  <a:pt x="135175" y="3292484"/>
                </a:lnTo>
                <a:cubicBezTo>
                  <a:pt x="455408" y="2538372"/>
                  <a:pt x="-69311" y="1170800"/>
                  <a:pt x="7854" y="266218"/>
                </a:cubicBezTo>
                <a:close/>
              </a:path>
            </a:pathLst>
          </a:cu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876864" y="2410497"/>
            <a:ext cx="4042376" cy="2123658"/>
          </a:xfrm>
          <a:prstGeom prst="rect">
            <a:avLst/>
          </a:prstGeom>
          <a:noFill/>
        </p:spPr>
        <p:txBody>
          <a:bodyPr wrap="square" lIns="91440" tIns="45720" rIns="91440" bIns="45720">
            <a:spAutoFit/>
          </a:bodyPr>
          <a:lstStyle/>
          <a:p>
            <a:pPr algn="ctr"/>
            <a:r>
              <a:rPr lang="en-US" sz="6600" b="1" cap="none" spc="0" smtClean="0">
                <a:ln w="22225">
                  <a:solidFill>
                    <a:schemeClr val="accent2"/>
                  </a:solidFill>
                  <a:prstDash val="solid"/>
                </a:ln>
                <a:solidFill>
                  <a:schemeClr val="accent2">
                    <a:lumMod val="40000"/>
                    <a:lumOff val="60000"/>
                  </a:schemeClr>
                </a:solidFill>
                <a:effectLst>
                  <a:outerShdw blurRad="50800" dist="38100" dir="13500000" algn="br" rotWithShape="0">
                    <a:prstClr val="black">
                      <a:alpha val="40000"/>
                    </a:prstClr>
                  </a:outerShdw>
                </a:effectLst>
              </a:rPr>
              <a:t>THIẾT KẾ </a:t>
            </a:r>
            <a:br>
              <a:rPr lang="en-US" sz="6600" b="1" cap="none" spc="0" smtClean="0">
                <a:ln w="22225">
                  <a:solidFill>
                    <a:schemeClr val="accent2"/>
                  </a:solidFill>
                  <a:prstDash val="solid"/>
                </a:ln>
                <a:solidFill>
                  <a:schemeClr val="accent2">
                    <a:lumMod val="40000"/>
                    <a:lumOff val="60000"/>
                  </a:schemeClr>
                </a:solidFill>
                <a:effectLst>
                  <a:outerShdw blurRad="50800" dist="38100" dir="13500000" algn="br" rotWithShape="0">
                    <a:prstClr val="black">
                      <a:alpha val="40000"/>
                    </a:prstClr>
                  </a:outerShdw>
                </a:effectLst>
              </a:rPr>
            </a:br>
            <a:r>
              <a:rPr lang="en-US" sz="6600" b="1" cap="none" spc="0" smtClean="0">
                <a:ln w="22225">
                  <a:solidFill>
                    <a:schemeClr val="accent2"/>
                  </a:solidFill>
                  <a:prstDash val="solid"/>
                </a:ln>
                <a:solidFill>
                  <a:schemeClr val="accent2">
                    <a:lumMod val="40000"/>
                    <a:lumOff val="60000"/>
                  </a:schemeClr>
                </a:solidFill>
                <a:effectLst>
                  <a:outerShdw blurRad="50800" dist="38100" dir="13500000" algn="br" rotWithShape="0">
                    <a:prstClr val="black">
                      <a:alpha val="40000"/>
                    </a:prstClr>
                  </a:outerShdw>
                </a:effectLst>
              </a:rPr>
              <a:t>GIAO DIỆN</a:t>
            </a:r>
            <a:endParaRPr lang="en-US" sz="6600" b="1" cap="none" spc="0">
              <a:ln w="22225">
                <a:solidFill>
                  <a:schemeClr val="accent2"/>
                </a:solidFill>
                <a:prstDash val="solid"/>
              </a:ln>
              <a:solidFill>
                <a:schemeClr val="accent2">
                  <a:lumMod val="40000"/>
                  <a:lumOff val="60000"/>
                </a:schemeClr>
              </a:solidFill>
              <a:effectLst>
                <a:outerShdw blurRad="50800" dist="38100" dir="13500000" algn="br"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82632" y="0"/>
            <a:ext cx="3576577" cy="72136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37159"/>
            <a:ext cx="12192000" cy="114300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TRANG CHỦ</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 name="Picture 4"/>
          <p:cNvPicPr/>
          <p:nvPr/>
        </p:nvPicPr>
        <p:blipFill rotWithShape="1">
          <a:blip r:embed="rId1"/>
          <a:srcRect l="2137" t="10067" r="6041" b="1164"/>
          <a:stretch>
            <a:fillRect/>
          </a:stretch>
        </p:blipFill>
        <p:spPr>
          <a:xfrm>
            <a:off x="325120" y="721360"/>
            <a:ext cx="11579508" cy="625856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10358" y="1"/>
            <a:ext cx="5741045" cy="68072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137159"/>
            <a:ext cx="12192001" cy="114300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TÌM KIẾM SẢN PHẨM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8" name="Picture 7"/>
          <p:cNvPicPr/>
          <p:nvPr/>
        </p:nvPicPr>
        <p:blipFill rotWithShape="1">
          <a:blip r:embed="rId1"/>
          <a:srcRect t="9899" r="2222"/>
          <a:stretch>
            <a:fillRect/>
          </a:stretch>
        </p:blipFill>
        <p:spPr>
          <a:xfrm>
            <a:off x="0" y="680720"/>
            <a:ext cx="12080240" cy="6001187"/>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77924" y="0"/>
            <a:ext cx="6585995" cy="58928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37159"/>
            <a:ext cx="12192000" cy="888999"/>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XEM CHI TIẾT SẢN PHẨM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 name="Picture 3"/>
          <p:cNvPicPr/>
          <p:nvPr/>
        </p:nvPicPr>
        <p:blipFill rotWithShape="1">
          <a:blip r:embed="rId1"/>
          <a:srcRect l="-353" t="10680" r="2228"/>
          <a:stretch>
            <a:fillRect/>
          </a:stretch>
        </p:blipFill>
        <p:spPr>
          <a:xfrm>
            <a:off x="-71121" y="589280"/>
            <a:ext cx="12239413" cy="607568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14127" y="1"/>
            <a:ext cx="3032568" cy="6604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89" y="0"/>
            <a:ext cx="12192000" cy="888999"/>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ĐĂNG KÝ</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 name="Picture 4"/>
          <p:cNvPicPr/>
          <p:nvPr/>
        </p:nvPicPr>
        <p:blipFill rotWithShape="1">
          <a:blip r:embed="rId1"/>
          <a:srcRect l="6786" t="16549" r="7768" b="6855"/>
          <a:stretch>
            <a:fillRect/>
          </a:stretch>
        </p:blipFill>
        <p:spPr>
          <a:xfrm>
            <a:off x="-1" y="660400"/>
            <a:ext cx="12179273" cy="60960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10359" y="28941"/>
            <a:ext cx="5891515" cy="654354"/>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280739" cy="888999"/>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TRANG CHỦ QUẢN LÝ</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 name="Picture 3"/>
          <p:cNvPicPr/>
          <p:nvPr/>
        </p:nvPicPr>
        <p:blipFill rotWithShape="1">
          <a:blip r:embed="rId1"/>
          <a:srcRect t="10223" r="1629"/>
          <a:stretch>
            <a:fillRect/>
          </a:stretch>
        </p:blipFill>
        <p:spPr>
          <a:xfrm>
            <a:off x="0" y="683295"/>
            <a:ext cx="12192000" cy="616712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59261" y="-45720"/>
            <a:ext cx="6273478" cy="70612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75184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DANH SÁCH NHÂN VIÊN</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 name="Picture 4"/>
          <p:cNvPicPr/>
          <p:nvPr/>
        </p:nvPicPr>
        <p:blipFill rotWithShape="1">
          <a:blip r:embed="rId1"/>
          <a:srcRect t="10436" r="1472"/>
          <a:stretch>
            <a:fillRect/>
          </a:stretch>
        </p:blipFill>
        <p:spPr>
          <a:xfrm>
            <a:off x="0" y="721360"/>
            <a:ext cx="12126092" cy="613664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inht\AppData\Local\Temp\ksohtml\wpsB25F.tmp.jpg"/>
          <p:cNvPicPr/>
          <p:nvPr/>
        </p:nvPicPr>
        <p:blipFill>
          <a:blip r:embed="rId1">
            <a:extLst>
              <a:ext uri="{28A0092B-C50C-407E-A947-70E740481C1C}">
                <a14:useLocalDpi xmlns:a14="http://schemas.microsoft.com/office/drawing/2010/main" val="0"/>
              </a:ext>
            </a:extLst>
          </a:blip>
          <a:srcRect/>
          <a:stretch>
            <a:fillRect/>
          </a:stretch>
        </p:blipFill>
        <p:spPr>
          <a:xfrm>
            <a:off x="1391920" y="690881"/>
            <a:ext cx="9214852" cy="6178868"/>
          </a:xfrm>
          <a:prstGeom prst="rect">
            <a:avLst/>
          </a:prstGeom>
          <a:noFill/>
          <a:ln>
            <a:noFill/>
          </a:ln>
        </p:spPr>
      </p:pic>
      <p:sp>
        <p:nvSpPr>
          <p:cNvPr id="5" name="Rounded Rectangle 4"/>
          <p:cNvSpPr/>
          <p:nvPr/>
        </p:nvSpPr>
        <p:spPr>
          <a:xfrm>
            <a:off x="1391920" y="0"/>
            <a:ext cx="9407260" cy="787078"/>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
            <a:ext cx="12192000" cy="89125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(USE CASE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54956" y="1870991"/>
            <a:ext cx="11759879" cy="4124697"/>
          </a:xfrm>
          <a:prstGeom prst="roundRect">
            <a:avLst>
              <a:gd name="adj" fmla="val 161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159888" y="150471"/>
            <a:ext cx="5555849" cy="74078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896" y="1870991"/>
            <a:ext cx="12192000" cy="6093976"/>
          </a:xfrm>
          <a:prstGeom prst="rect">
            <a:avLst/>
          </a:prstGeom>
          <a:ln w="76200">
            <a:noFill/>
          </a:ln>
        </p:spPr>
        <p:txBody>
          <a:bodyPr wrap="square" numCol="2">
            <a:spAutoFit/>
          </a:bodyPr>
          <a:lstStyle/>
          <a:p>
            <a:pPr marL="457200" algn="just">
              <a:lnSpc>
                <a:spcPct val="150000"/>
              </a:lnSpc>
              <a:spcAft>
                <a:spcPts val="800"/>
              </a:spcAft>
              <a:buClr>
                <a:schemeClr val="dk1"/>
              </a:buClr>
              <a:buSzPts val="1400"/>
            </a:pPr>
            <a:r>
              <a:rPr lang="vi-VN" sz="2000" b="1" smtClean="0">
                <a:solidFill>
                  <a:schemeClr val="dk1"/>
                </a:solidFill>
                <a:latin typeface="Times New Roman" panose="02020603050405020304" pitchFamily="18" charset="0"/>
                <a:ea typeface="Calibri" panose="020F0502020204030204" pitchFamily="34" charset="0"/>
                <a:cs typeface="Titillium Web Light"/>
                <a:sym typeface="Titillium Web Light"/>
              </a:rPr>
              <a:t>Đơn </a:t>
            </a: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vị chủ trì: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TPT Hi-Software.</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Quản lý dự án: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Lê Hữu Phước.</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Người thực hiện dự án: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Lê Hữu Phước, Lâm Minh Thiện, Nguyễn Duy Tín.</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Công ty: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TPT Hi-Software.</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smtClean="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smtClean="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smtClean="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indent="-457200" algn="just">
              <a:lnSpc>
                <a:spcPct val="150000"/>
              </a:lnSpc>
              <a:spcAft>
                <a:spcPts val="800"/>
              </a:spcAft>
              <a:buClr>
                <a:schemeClr val="dk1"/>
              </a:buClr>
              <a:buSzPts val="1400"/>
              <a:buFont typeface="Arial" panose="020B0604020202020204" pitchFamily="34" charset="0"/>
              <a:buChar char="•"/>
            </a:pPr>
            <a:endParaRPr lang="en-US"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smtClean="0">
                <a:solidFill>
                  <a:schemeClr val="dk1"/>
                </a:solidFill>
                <a:latin typeface="Times New Roman" panose="02020603050405020304" pitchFamily="18" charset="0"/>
                <a:ea typeface="Calibri" panose="020F0502020204030204" pitchFamily="34" charset="0"/>
                <a:cs typeface="Titillium Web Light"/>
                <a:sym typeface="Titillium Web Light"/>
              </a:rPr>
              <a:t>Ngày </a:t>
            </a: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bắt đầu dự án: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23/07/2021</a:t>
            </a:r>
            <a:endParaRPr lang="en-US"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Ngày kết thúc: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04/11/2021.</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Ngày nghỉ: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02/09/2021.</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Lịch làm việc:</a:t>
            </a:r>
            <a:endPar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lvl="1" algn="just">
              <a:lnSpc>
                <a:spcPct val="150000"/>
              </a:lnSpc>
              <a:spcAft>
                <a:spcPts val="800"/>
              </a:spcAft>
              <a:buClr>
                <a:schemeClr val="dk1"/>
              </a:buClr>
              <a:buSzPts val="1400"/>
            </a:pPr>
            <a:r>
              <a:rPr lang="vi-VN" sz="2000" smtClean="0">
                <a:solidFill>
                  <a:schemeClr val="dk1"/>
                </a:solidFill>
                <a:latin typeface="Times New Roman" panose="02020603050405020304" pitchFamily="18" charset="0"/>
                <a:ea typeface="Calibri" panose="020F0502020204030204" pitchFamily="34" charset="0"/>
                <a:cs typeface="Titillium Web Light"/>
                <a:sym typeface="Titillium Web Light"/>
              </a:rPr>
              <a:t>Mỗi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tuần làm việc 6 ngày (từ thứ 2 đến thứ 7</a:t>
            </a:r>
            <a:r>
              <a:rPr lang="vi-VN" sz="2000" smtClean="0">
                <a:solidFill>
                  <a:schemeClr val="dk1"/>
                </a:solidFill>
                <a:latin typeface="Times New Roman" panose="02020603050405020304" pitchFamily="18" charset="0"/>
                <a:ea typeface="Calibri" panose="020F0502020204030204" pitchFamily="34" charset="0"/>
                <a:cs typeface="Titillium Web Light"/>
                <a:sym typeface="Titillium Web Light"/>
              </a:rPr>
              <a:t>)</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914400" lvl="1" algn="just">
              <a:lnSpc>
                <a:spcPct val="150000"/>
              </a:lnSpc>
              <a:spcAft>
                <a:spcPts val="800"/>
              </a:spcAft>
              <a:buClr>
                <a:schemeClr val="dk1"/>
              </a:buClr>
              <a:buSzPts val="1400"/>
            </a:pPr>
            <a:r>
              <a:rPr lang="vi-VN" sz="2000" smtClean="0">
                <a:solidFill>
                  <a:schemeClr val="dk1"/>
                </a:solidFill>
                <a:latin typeface="Times New Roman" panose="02020603050405020304" pitchFamily="18" charset="0"/>
                <a:ea typeface="Calibri" panose="020F0502020204030204" pitchFamily="34" charset="0"/>
                <a:cs typeface="Titillium Web Light"/>
                <a:sym typeface="Titillium Web Light"/>
              </a:rPr>
              <a:t>Mỗi </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ngày làm việc 8 </a:t>
            </a:r>
            <a:r>
              <a:rPr lang="vi-VN" sz="2000" smtClean="0">
                <a:solidFill>
                  <a:schemeClr val="dk1"/>
                </a:solidFill>
                <a:latin typeface="Times New Roman" panose="02020603050405020304" pitchFamily="18" charset="0"/>
                <a:ea typeface="Calibri" panose="020F0502020204030204" pitchFamily="34" charset="0"/>
                <a:cs typeface="Titillium Web Light"/>
                <a:sym typeface="Titillium Web Light"/>
              </a:rPr>
              <a:t>giờ.</a:t>
            </a:r>
            <a:endParaRPr lang="en-US" sz="2000" smtClean="0">
              <a:solidFill>
                <a:schemeClr val="dk1"/>
              </a:solidFill>
              <a:latin typeface="Times New Roman" panose="02020603050405020304" pitchFamily="18" charset="0"/>
              <a:ea typeface="Calibri" panose="020F0502020204030204" pitchFamily="34" charset="0"/>
              <a:cs typeface="Titillium Web Light"/>
              <a:sym typeface="Titillium Web Light"/>
            </a:endParaRPr>
          </a:p>
          <a:p>
            <a:pPr marL="457200" algn="just">
              <a:lnSpc>
                <a:spcPct val="150000"/>
              </a:lnSpc>
              <a:spcAft>
                <a:spcPts val="800"/>
              </a:spcAft>
              <a:buClr>
                <a:schemeClr val="dk1"/>
              </a:buClr>
              <a:buSzPts val="1400"/>
            </a:pPr>
            <a:r>
              <a:rPr lang="vi-VN" sz="2000" b="1" smtClean="0">
                <a:solidFill>
                  <a:schemeClr val="dk1"/>
                </a:solidFill>
                <a:latin typeface="Times New Roman" panose="02020603050405020304" pitchFamily="18" charset="0"/>
                <a:ea typeface="Calibri" panose="020F0502020204030204" pitchFamily="34" charset="0"/>
                <a:cs typeface="Titillium Web Light"/>
                <a:sym typeface="Titillium Web Light"/>
              </a:rPr>
              <a:t>Kinh </a:t>
            </a:r>
            <a:r>
              <a:rPr lang="vi-VN" sz="2000" b="1">
                <a:solidFill>
                  <a:schemeClr val="dk1"/>
                </a:solidFill>
                <a:latin typeface="Times New Roman" panose="02020603050405020304" pitchFamily="18" charset="0"/>
                <a:ea typeface="Calibri" panose="020F0502020204030204" pitchFamily="34" charset="0"/>
                <a:cs typeface="Titillium Web Light"/>
                <a:sym typeface="Titillium Web Light"/>
              </a:rPr>
              <a:t>phí dự án:</a:t>
            </a:r>
            <a:r>
              <a:rPr lang="vi-VN" sz="2000">
                <a:solidFill>
                  <a:schemeClr val="dk1"/>
                </a:solidFill>
                <a:latin typeface="Times New Roman" panose="02020603050405020304" pitchFamily="18" charset="0"/>
                <a:ea typeface="Calibri" panose="020F0502020204030204" pitchFamily="34" charset="0"/>
                <a:cs typeface="Titillium Web Light"/>
                <a:sym typeface="Titillium Web Light"/>
              </a:rPr>
              <a:t> 113.124.000 VND</a:t>
            </a:r>
            <a:endParaRPr lang="vi-VN" sz="2000">
              <a:solidFill>
                <a:schemeClr val="dk1"/>
              </a:solidFill>
              <a:latin typeface="Times New Roman" panose="02020603050405020304" pitchFamily="18" charset="0"/>
              <a:ea typeface="Calibri" panose="020F0502020204030204" pitchFamily="34" charset="0"/>
              <a:cs typeface="Titillium Web Light"/>
              <a:sym typeface="Titillium Web Light"/>
            </a:endParaRPr>
          </a:p>
        </p:txBody>
      </p:sp>
      <p:sp>
        <p:nvSpPr>
          <p:cNvPr id="3" name="TextBox 2"/>
          <p:cNvSpPr txBox="1"/>
          <p:nvPr/>
        </p:nvSpPr>
        <p:spPr>
          <a:xfrm>
            <a:off x="-142754" y="277791"/>
            <a:ext cx="12334754" cy="1027974"/>
          </a:xfrm>
          <a:prstGeom prst="rect">
            <a:avLst/>
          </a:prstGeom>
          <a:noFill/>
        </p:spPr>
        <p:txBody>
          <a:bodyPr wrap="square" rtlCol="0">
            <a:spAutoFit/>
          </a:bodyPr>
          <a:lstStyle/>
          <a:p>
            <a:pPr algn="ctr">
              <a:lnSpc>
                <a:spcPct val="80000"/>
              </a:lnSpc>
              <a:buClr>
                <a:schemeClr val="dk1"/>
              </a:buClr>
              <a:buSzPts val="1100"/>
            </a:pPr>
            <a:r>
              <a:rPr lang="en-US" sz="3800" b="1">
                <a:solidFill>
                  <a:schemeClr val="dk1"/>
                </a:solidFill>
                <a:latin typeface="Times New Roman" panose="02020603050405020304" pitchFamily="18" charset="0"/>
                <a:ea typeface="Titillium Web Black"/>
                <a:cs typeface="Times New Roman" panose="02020603050405020304" pitchFamily="18" charset="0"/>
                <a:sym typeface="Titillium Web Black"/>
              </a:rPr>
              <a:t>TỔNG QUAN DỰ ÁN</a:t>
            </a:r>
            <a:endParaRPr lang="en-US" sz="3800" b="1">
              <a:solidFill>
                <a:schemeClr val="dk1"/>
              </a:solidFill>
              <a:latin typeface="Times New Roman" panose="02020603050405020304" pitchFamily="18" charset="0"/>
              <a:ea typeface="Titillium Web Black"/>
              <a:cs typeface="Times New Roman" panose="02020603050405020304" pitchFamily="18" charset="0"/>
              <a:sym typeface="Titillium Web Black"/>
            </a:endParaRPr>
          </a:p>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sym typeface="Titillium Web Black"/>
              </a:rPr>
              <a:t> 	</a:t>
            </a:r>
            <a:endParaRPr lang="en-US" sz="3800" b="1">
              <a:solidFill>
                <a:schemeClr val="dk1"/>
              </a:solidFill>
              <a:latin typeface="Times New Roman" panose="02020603050405020304" pitchFamily="18" charset="0"/>
              <a:ea typeface="Titillium Web Black"/>
              <a:cs typeface="Times New Roman" panose="02020603050405020304" pitchFamily="18" charset="0"/>
              <a:sym typeface="Titillium Web Black"/>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69044" y="0"/>
            <a:ext cx="9803756" cy="617722"/>
          </a:xfrm>
          <a:prstGeom prst="rect">
            <a:avLst/>
          </a:prstGeom>
        </p:spPr>
      </p:pic>
      <p:sp>
        <p:nvSpPr>
          <p:cNvPr id="2" name="Title 1"/>
          <p:cNvSpPr>
            <a:spLocks noGrp="1"/>
          </p:cNvSpPr>
          <p:nvPr>
            <p:ph type="title"/>
          </p:nvPr>
        </p:nvSpPr>
        <p:spPr>
          <a:xfrm>
            <a:off x="0" y="1"/>
            <a:ext cx="12192000" cy="69088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(USE CASE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 name="Picture 4" descr="C:\Users\minht\AppData\Local\Temp\ksohtml\wpsB260.tmp.jpg"/>
          <p:cNvPicPr/>
          <p:nvPr/>
        </p:nvPicPr>
        <p:blipFill>
          <a:blip r:embed="rId2">
            <a:extLst>
              <a:ext uri="{28A0092B-C50C-407E-A947-70E740481C1C}">
                <a14:useLocalDpi xmlns:a14="http://schemas.microsoft.com/office/drawing/2010/main" val="0"/>
              </a:ext>
            </a:extLst>
          </a:blip>
          <a:srcRect/>
          <a:stretch>
            <a:fillRect/>
          </a:stretch>
        </p:blipFill>
        <p:spPr>
          <a:xfrm>
            <a:off x="2815907" y="617722"/>
            <a:ext cx="6764973" cy="6240278"/>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169044" y="0"/>
            <a:ext cx="9803756" cy="617722"/>
          </a:xfrm>
          <a:prstGeom prst="rect">
            <a:avLst/>
          </a:prstGeom>
        </p:spPr>
      </p:pic>
      <p:sp>
        <p:nvSpPr>
          <p:cNvPr id="2" name="Title 1"/>
          <p:cNvSpPr>
            <a:spLocks noGrp="1"/>
          </p:cNvSpPr>
          <p:nvPr>
            <p:ph type="title"/>
          </p:nvPr>
        </p:nvSpPr>
        <p:spPr>
          <a:xfrm>
            <a:off x="0" y="1"/>
            <a:ext cx="12192000" cy="69088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(USE CASE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 name="Picture 3" descr="C:\Users\minht\AppData\Local\Temp\ksohtml\wpsB261.tmp.jpg"/>
          <p:cNvPicPr/>
          <p:nvPr/>
        </p:nvPicPr>
        <p:blipFill>
          <a:blip r:embed="rId2">
            <a:extLst>
              <a:ext uri="{28A0092B-C50C-407E-A947-70E740481C1C}">
                <a14:useLocalDpi xmlns:a14="http://schemas.microsoft.com/office/drawing/2010/main" val="0"/>
              </a:ext>
            </a:extLst>
          </a:blip>
          <a:srcRect/>
          <a:stretch>
            <a:fillRect/>
          </a:stretch>
        </p:blipFill>
        <p:spPr>
          <a:xfrm>
            <a:off x="1279842" y="690881"/>
            <a:ext cx="9540558" cy="6158416"/>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69044" y="0"/>
            <a:ext cx="9803756" cy="617722"/>
          </a:xfrm>
          <a:prstGeom prst="rect">
            <a:avLst/>
          </a:prstGeom>
        </p:spPr>
      </p:pic>
      <p:sp>
        <p:nvSpPr>
          <p:cNvPr id="2" name="Title 1"/>
          <p:cNvSpPr>
            <a:spLocks noGrp="1"/>
          </p:cNvSpPr>
          <p:nvPr>
            <p:ph type="title"/>
          </p:nvPr>
        </p:nvSpPr>
        <p:spPr>
          <a:xfrm>
            <a:off x="0" y="1"/>
            <a:ext cx="12192000" cy="69088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(ACTIVITY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1696" y="690881"/>
            <a:ext cx="11837904" cy="626880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169044" y="0"/>
            <a:ext cx="9803756" cy="617722"/>
          </a:xfrm>
          <a:prstGeom prst="rect">
            <a:avLst/>
          </a:prstGeom>
        </p:spPr>
      </p:pic>
      <p:sp>
        <p:nvSpPr>
          <p:cNvPr id="2" name="Title 1"/>
          <p:cNvSpPr>
            <a:spLocks noGrp="1"/>
          </p:cNvSpPr>
          <p:nvPr>
            <p:ph type="title"/>
          </p:nvPr>
        </p:nvSpPr>
        <p:spPr>
          <a:xfrm>
            <a:off x="0" y="1"/>
            <a:ext cx="12192000" cy="69088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(ACTIVITY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2354" y="561595"/>
            <a:ext cx="10467646" cy="63677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23637" y="0"/>
            <a:ext cx="7106906" cy="685799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69044" y="0"/>
            <a:ext cx="9803756" cy="617722"/>
          </a:xfrm>
          <a:prstGeom prst="rect">
            <a:avLst/>
          </a:prstGeom>
        </p:spPr>
      </p:pic>
      <p:sp>
        <p:nvSpPr>
          <p:cNvPr id="2" name="Title 1"/>
          <p:cNvSpPr>
            <a:spLocks noGrp="1"/>
          </p:cNvSpPr>
          <p:nvPr>
            <p:ph type="title"/>
          </p:nvPr>
        </p:nvSpPr>
        <p:spPr>
          <a:xfrm>
            <a:off x="0" y="1"/>
            <a:ext cx="12192000" cy="690880"/>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THIẾT KẾ XỬ LÍ (CLASS DIAGRAM)</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pic>
        <p:nvPicPr>
          <p:cNvPr id="5" name="Picture 4" descr="C:\Users\minht\AppData\Local\Temp\ksohtml\wpsB2A4.tmp.jpg"/>
          <p:cNvPicPr/>
          <p:nvPr/>
        </p:nvPicPr>
        <p:blipFill>
          <a:blip r:embed="rId2">
            <a:extLst>
              <a:ext uri="{28A0092B-C50C-407E-A947-70E740481C1C}">
                <a14:useLocalDpi xmlns:a14="http://schemas.microsoft.com/office/drawing/2010/main" val="0"/>
              </a:ext>
            </a:extLst>
          </a:blip>
          <a:srcRect/>
          <a:stretch>
            <a:fillRect/>
          </a:stretch>
        </p:blipFill>
        <p:spPr>
          <a:xfrm>
            <a:off x="2673667" y="699994"/>
            <a:ext cx="7491413" cy="6158006"/>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288" y="2250454"/>
            <a:ext cx="11965712" cy="2123658"/>
          </a:xfrm>
          <a:prstGeom prst="rect">
            <a:avLst/>
          </a:prstGeom>
        </p:spPr>
        <p:txBody>
          <a:bodyPr wrap="none">
            <a:spAutoFit/>
          </a:bodyPr>
          <a:lstStyle/>
          <a:p>
            <a:pPr lvl="0" algn="ctr"/>
            <a:r>
              <a:rPr lang="vi-VN" sz="6600" b="1">
                <a:latin typeface="Times New Roman" panose="02020603050405020304" pitchFamily="18" charset="0"/>
                <a:cs typeface="Times New Roman" panose="02020603050405020304" pitchFamily="18" charset="0"/>
              </a:rPr>
              <a:t>CẢM ƠN THẦY VÀ CÁC BẠN </a:t>
            </a:r>
            <a:br>
              <a:rPr lang="en-US" sz="6600" b="1" smtClean="0">
                <a:latin typeface="Times New Roman" panose="02020603050405020304" pitchFamily="18" charset="0"/>
                <a:cs typeface="Times New Roman" panose="02020603050405020304" pitchFamily="18" charset="0"/>
              </a:rPr>
            </a:br>
            <a:r>
              <a:rPr lang="vi-VN" sz="6600" b="1" smtClean="0">
                <a:latin typeface="Times New Roman" panose="02020603050405020304" pitchFamily="18" charset="0"/>
                <a:cs typeface="Times New Roman" panose="02020603050405020304" pitchFamily="18" charset="0"/>
              </a:rPr>
              <a:t>ĐÃ </a:t>
            </a:r>
            <a:r>
              <a:rPr lang="vi-VN" sz="6600" b="1">
                <a:latin typeface="Times New Roman" panose="02020603050405020304" pitchFamily="18" charset="0"/>
                <a:cs typeface="Times New Roman" panose="02020603050405020304" pitchFamily="18" charset="0"/>
              </a:rPr>
              <a:t>LẮNG NGHE!</a:t>
            </a:r>
            <a:endParaRPr lang="vi-VN" sz="6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38896" y="1473270"/>
            <a:ext cx="11968222" cy="5205322"/>
          </a:xfrm>
          <a:prstGeom prst="roundRect">
            <a:avLst>
              <a:gd name="adj" fmla="val 161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 y="147707"/>
            <a:ext cx="12107119" cy="1030147"/>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0"/>
            <a:ext cx="12384911" cy="1325563"/>
          </a:xfrm>
        </p:spPr>
        <p:txBody>
          <a:bodyPr>
            <a:normAutofit/>
          </a:bodyPr>
          <a:lstStyle/>
          <a:p>
            <a:pP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KHẢO SÁT VÀ PHÂN TÍCH HIỆN TRẠNG CỦA SHOP </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4" name="Rectangle 3"/>
          <p:cNvSpPr/>
          <p:nvPr/>
        </p:nvSpPr>
        <p:spPr>
          <a:xfrm>
            <a:off x="224741" y="1424470"/>
            <a:ext cx="11674034" cy="5027017"/>
          </a:xfrm>
          <a:prstGeom prst="rect">
            <a:avLst/>
          </a:prstGeom>
        </p:spPr>
        <p:txBody>
          <a:bodyPr wrap="square">
            <a:spAutoFit/>
          </a:bodyPr>
          <a:lstStyle/>
          <a:p>
            <a:pPr marL="628650" indent="-457200" algn="just">
              <a:lnSpc>
                <a:spcPct val="150000"/>
              </a:lnSpc>
              <a:spcAft>
                <a:spcPts val="800"/>
              </a:spcAft>
              <a:buClr>
                <a:schemeClr val="dk1"/>
              </a:buClr>
              <a:buSzPts val="1400"/>
              <a:buFont typeface="Wingdings" panose="05000000000000000000" pitchFamily="2" charset="2"/>
              <a:buChar char="v"/>
            </a:pPr>
            <a:r>
              <a:rPr lang="vi-VN" sz="2800">
                <a:solidFill>
                  <a:schemeClr val="dk1"/>
                </a:solidFill>
                <a:latin typeface="Times New Roman" panose="02020603050405020304" pitchFamily="18" charset="0"/>
                <a:ea typeface="Calibri" panose="020F0502020204030204" pitchFamily="34" charset="0"/>
                <a:cs typeface="Titillium Web Light"/>
              </a:rPr>
              <a:t>Cửa hàng thời trang Teddy Fashion với diện tích 80 m2 mỗi tầng / 2 tầng  và </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628650" indent="-457200" algn="just">
              <a:lnSpc>
                <a:spcPct val="150000"/>
              </a:lnSpc>
              <a:spcAft>
                <a:spcPts val="800"/>
              </a:spcAft>
              <a:buClr>
                <a:schemeClr val="dk1"/>
              </a:buClr>
              <a:buSzPts val="1400"/>
              <a:buFont typeface="Wingdings" panose="05000000000000000000" pitchFamily="2" charset="2"/>
              <a:buChar char="v"/>
            </a:pPr>
            <a:r>
              <a:rPr lang="vi-VN" sz="2800">
                <a:solidFill>
                  <a:schemeClr val="dk1"/>
                </a:solidFill>
                <a:latin typeface="Times New Roman" panose="02020603050405020304" pitchFamily="18" charset="0"/>
                <a:ea typeface="Calibri" panose="020F0502020204030204" pitchFamily="34" charset="0"/>
                <a:cs typeface="Titillium Web Light"/>
              </a:rPr>
              <a:t>13 nhân viên</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628650" indent="-457200" algn="just">
              <a:lnSpc>
                <a:spcPct val="150000"/>
              </a:lnSpc>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M</a:t>
            </a:r>
            <a:r>
              <a:rPr lang="vi-VN" sz="2800" smtClean="0">
                <a:solidFill>
                  <a:schemeClr val="dk1"/>
                </a:solidFill>
                <a:latin typeface="Times New Roman" panose="02020603050405020304" pitchFamily="18" charset="0"/>
                <a:ea typeface="Calibri" panose="020F0502020204030204" pitchFamily="34" charset="0"/>
                <a:cs typeface="Titillium Web Light"/>
              </a:rPr>
              <a:t>ỗi </a:t>
            </a:r>
            <a:r>
              <a:rPr lang="vi-VN" sz="2800">
                <a:solidFill>
                  <a:schemeClr val="dk1"/>
                </a:solidFill>
                <a:latin typeface="Times New Roman" panose="02020603050405020304" pitchFamily="18" charset="0"/>
                <a:ea typeface="Calibri" panose="020F0502020204030204" pitchFamily="34" charset="0"/>
                <a:cs typeface="Titillium Web Light"/>
              </a:rPr>
              <a:t>ngày chào đón khoảng 500 khách hàng tới </a:t>
            </a:r>
            <a:r>
              <a:rPr lang="vi-VN" sz="2800" smtClean="0">
                <a:solidFill>
                  <a:schemeClr val="dk1"/>
                </a:solidFill>
                <a:latin typeface="Times New Roman" panose="02020603050405020304" pitchFamily="18" charset="0"/>
                <a:ea typeface="Calibri" panose="020F0502020204030204" pitchFamily="34" charset="0"/>
                <a:cs typeface="Titillium Web Light"/>
              </a:rPr>
              <a:t>mua sắm </a:t>
            </a:r>
            <a:endParaRPr lang="en-US" sz="2800" smtClean="0">
              <a:solidFill>
                <a:schemeClr val="dk1"/>
              </a:solidFill>
              <a:latin typeface="Times New Roman" panose="02020603050405020304" pitchFamily="18" charset="0"/>
              <a:ea typeface="Calibri" panose="020F0502020204030204" pitchFamily="34" charset="0"/>
              <a:cs typeface="Titillium Web Light"/>
            </a:endParaRPr>
          </a:p>
          <a:p>
            <a:pPr marL="628650" indent="-457200" algn="just">
              <a:lnSpc>
                <a:spcPct val="150000"/>
              </a:lnSpc>
              <a:spcAft>
                <a:spcPts val="800"/>
              </a:spcAft>
              <a:buClr>
                <a:schemeClr val="dk1"/>
              </a:buClr>
              <a:buSzPts val="1400"/>
              <a:buFont typeface="Wingdings" panose="05000000000000000000" pitchFamily="2" charset="2"/>
              <a:buChar char="v"/>
            </a:pPr>
            <a:r>
              <a:rPr lang="vi-VN" sz="2800" smtClean="0">
                <a:solidFill>
                  <a:schemeClr val="dk1"/>
                </a:solidFill>
                <a:latin typeface="Times New Roman" panose="02020603050405020304" pitchFamily="18" charset="0"/>
                <a:ea typeface="Calibri" panose="020F0502020204030204" pitchFamily="34" charset="0"/>
                <a:cs typeface="Titillium Web Light"/>
              </a:rPr>
              <a:t>Cửa hàng đã có 5 máy tính (Intel i5, Window 10), 2 router wifi (internet viettel gói cước SUPERNET1 100Mbps)</a:t>
            </a:r>
            <a:r>
              <a:rPr lang="en-US" sz="2800" smtClean="0">
                <a:solidFill>
                  <a:schemeClr val="dk1"/>
                </a:solidFill>
                <a:latin typeface="Times New Roman" panose="02020603050405020304" pitchFamily="18" charset="0"/>
                <a:ea typeface="Calibri" panose="020F0502020204030204" pitchFamily="34" charset="0"/>
                <a:cs typeface="Titillium Web Light"/>
              </a:rPr>
              <a:t> và</a:t>
            </a:r>
            <a:r>
              <a:rPr lang="vi-VN" sz="2800" smtClean="0">
                <a:solidFill>
                  <a:schemeClr val="dk1"/>
                </a:solidFill>
                <a:latin typeface="Times New Roman" panose="02020603050405020304" pitchFamily="18" charset="0"/>
                <a:ea typeface="Calibri" panose="020F0502020204030204" pitchFamily="34" charset="0"/>
                <a:cs typeface="Titillium Web Light"/>
              </a:rPr>
              <a:t> 1 máy tính tiền POS. </a:t>
            </a:r>
            <a:endParaRPr lang="en-US" sz="2800" smtClean="0">
              <a:solidFill>
                <a:schemeClr val="dk1"/>
              </a:solidFill>
              <a:latin typeface="Times New Roman" panose="02020603050405020304" pitchFamily="18" charset="0"/>
              <a:ea typeface="Calibri" panose="020F0502020204030204" pitchFamily="34" charset="0"/>
              <a:cs typeface="Titillium Web Light"/>
            </a:endParaRPr>
          </a:p>
          <a:p>
            <a:pPr marL="628650" indent="-457200" algn="just">
              <a:lnSpc>
                <a:spcPct val="150000"/>
              </a:lnSpc>
              <a:spcAft>
                <a:spcPts val="800"/>
              </a:spcAft>
              <a:buClr>
                <a:schemeClr val="dk1"/>
              </a:buClr>
              <a:buSzPts val="1400"/>
              <a:buFont typeface="Wingdings" panose="05000000000000000000" pitchFamily="2" charset="2"/>
              <a:buChar char="v"/>
            </a:pPr>
            <a:r>
              <a:rPr lang="vi-VN" sz="2800" smtClean="0">
                <a:solidFill>
                  <a:schemeClr val="dk1"/>
                </a:solidFill>
                <a:latin typeface="Times New Roman" panose="02020603050405020304" pitchFamily="18" charset="0"/>
                <a:ea typeface="Calibri" panose="020F0502020204030204" pitchFamily="34" charset="0"/>
                <a:cs typeface="Titillium Web Light"/>
              </a:rPr>
              <a:t>Các nhân viên vẫn quản lý cửa hàng bằng ứng dụng Excel, Word... </a:t>
            </a:r>
            <a:endParaRPr lang="vi-VN" sz="2800">
              <a:solidFill>
                <a:schemeClr val="dk1"/>
              </a:solidFill>
              <a:latin typeface="Times New Roman" panose="02020603050405020304" pitchFamily="18" charset="0"/>
              <a:ea typeface="Calibri" panose="020F0502020204030204" pitchFamily="34" charset="0"/>
              <a:cs typeface="Titillium Web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 y="1325563"/>
            <a:ext cx="12192000" cy="5295156"/>
          </a:xfrm>
          <a:prstGeom prst="roundRect">
            <a:avLst>
              <a:gd name="adj" fmla="val 161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997843" y="185195"/>
            <a:ext cx="6134582" cy="826698"/>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0"/>
            <a:ext cx="12192000"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MỤC TIÊU CỦA DỰ ÁN</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a:xfrm>
            <a:off x="99968" y="1418161"/>
            <a:ext cx="12092031" cy="7795288"/>
          </a:xfrm>
        </p:spPr>
        <p:txBody>
          <a:bodyPr>
            <a:noAutofit/>
          </a:bodyPr>
          <a:lstStyle/>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vi-VN">
                <a:solidFill>
                  <a:schemeClr val="dk1"/>
                </a:solidFill>
                <a:latin typeface="Times New Roman" panose="02020603050405020304" pitchFamily="18" charset="0"/>
                <a:ea typeface="Calibri" panose="020F0502020204030204" pitchFamily="34" charset="0"/>
                <a:cs typeface="Titillium Web Light"/>
              </a:rPr>
              <a:t>Tăng cơ sở khách hàng hiện có</a:t>
            </a:r>
            <a:r>
              <a:rPr lang="en-US">
                <a:solidFill>
                  <a:schemeClr val="dk1"/>
                </a:solidFill>
                <a:latin typeface="Times New Roman" panose="02020603050405020304" pitchFamily="18" charset="0"/>
                <a:ea typeface="Calibri" panose="020F0502020204030204" pitchFamily="34" charset="0"/>
                <a:cs typeface="Titillium Web Light"/>
              </a:rPr>
              <a:t>, Tạo ra nhóm khách hàng tiềm năng</a:t>
            </a:r>
            <a:endParaRPr lang="en-US">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en-US">
                <a:solidFill>
                  <a:schemeClr val="dk1"/>
                </a:solidFill>
                <a:latin typeface="Times New Roman" panose="02020603050405020304" pitchFamily="18" charset="0"/>
                <a:ea typeface="Calibri" panose="020F0502020204030204" pitchFamily="34" charset="0"/>
                <a:cs typeface="Titillium Web Light"/>
              </a:rPr>
              <a:t>Tạo ra một</a:t>
            </a:r>
            <a:r>
              <a:rPr lang="vi-VN">
                <a:solidFill>
                  <a:schemeClr val="dk1"/>
                </a:solidFill>
                <a:latin typeface="Times New Roman" panose="02020603050405020304" pitchFamily="18" charset="0"/>
                <a:ea typeface="Calibri" panose="020F0502020204030204" pitchFamily="34" charset="0"/>
                <a:cs typeface="Titillium Web Light"/>
              </a:rPr>
              <a:t> nơi </a:t>
            </a:r>
            <a:r>
              <a:rPr lang="en-US">
                <a:solidFill>
                  <a:schemeClr val="dk1"/>
                </a:solidFill>
                <a:latin typeface="Times New Roman" panose="02020603050405020304" pitchFamily="18" charset="0"/>
                <a:ea typeface="Calibri" panose="020F0502020204030204" pitchFamily="34" charset="0"/>
                <a:cs typeface="Titillium Web Light"/>
              </a:rPr>
              <a:t>để shop </a:t>
            </a:r>
            <a:r>
              <a:rPr lang="vi-VN">
                <a:solidFill>
                  <a:schemeClr val="dk1"/>
                </a:solidFill>
                <a:latin typeface="Times New Roman" panose="02020603050405020304" pitchFamily="18" charset="0"/>
                <a:ea typeface="Calibri" panose="020F0502020204030204" pitchFamily="34" charset="0"/>
                <a:cs typeface="Titillium Web Light"/>
              </a:rPr>
              <a:t>tiếp nhận phản hồi và giải đáp thắc mắc của của khách hàng.</a:t>
            </a:r>
            <a:endParaRPr lang="vi-VN">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en-US">
                <a:solidFill>
                  <a:schemeClr val="dk1"/>
                </a:solidFill>
                <a:latin typeface="Times New Roman" panose="02020603050405020304" pitchFamily="18" charset="0"/>
                <a:ea typeface="Calibri" panose="020F0502020204030204" pitchFamily="34" charset="0"/>
                <a:cs typeface="Titillium Web Light"/>
              </a:rPr>
              <a:t>Cung cấp</a:t>
            </a:r>
            <a:r>
              <a:rPr lang="vi-VN">
                <a:solidFill>
                  <a:schemeClr val="dk1"/>
                </a:solidFill>
                <a:latin typeface="Times New Roman" panose="02020603050405020304" pitchFamily="18" charset="0"/>
                <a:ea typeface="Calibri" panose="020F0502020204030204" pitchFamily="34" charset="0"/>
                <a:cs typeface="Titillium Web Light"/>
              </a:rPr>
              <a:t> hệ thống thanh toán điện tử </a:t>
            </a:r>
            <a:r>
              <a:rPr lang="en-US">
                <a:solidFill>
                  <a:schemeClr val="dk1"/>
                </a:solidFill>
                <a:latin typeface="Times New Roman" panose="02020603050405020304" pitchFamily="18" charset="0"/>
                <a:ea typeface="Calibri" panose="020F0502020204030204" pitchFamily="34" charset="0"/>
                <a:cs typeface="Titillium Web Light"/>
              </a:rPr>
              <a:t>đa năng mà không cần tiền mặt.</a:t>
            </a:r>
            <a:endParaRPr lang="en-US">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vi-VN">
                <a:solidFill>
                  <a:schemeClr val="dk1"/>
                </a:solidFill>
                <a:latin typeface="Times New Roman" panose="02020603050405020304" pitchFamily="18" charset="0"/>
                <a:ea typeface="Calibri" panose="020F0502020204030204" pitchFamily="34" charset="0"/>
                <a:cs typeface="Titillium Web Light"/>
              </a:rPr>
              <a:t>Cung cấp các thông tin</a:t>
            </a:r>
            <a:r>
              <a:rPr lang="en-US">
                <a:solidFill>
                  <a:schemeClr val="dk1"/>
                </a:solidFill>
                <a:latin typeface="Times New Roman" panose="02020603050405020304" pitchFamily="18" charset="0"/>
                <a:ea typeface="Calibri" panose="020F0502020204030204" pitchFamily="34" charset="0"/>
                <a:cs typeface="Titillium Web Light"/>
              </a:rPr>
              <a:t> về sản phẩm mới nhất, và những tin tức, sự kiện cho khách hang.</a:t>
            </a:r>
            <a:endParaRPr lang="en-US">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vi-VN">
                <a:solidFill>
                  <a:schemeClr val="dk1"/>
                </a:solidFill>
                <a:latin typeface="Times New Roman" panose="02020603050405020304" pitchFamily="18" charset="0"/>
                <a:ea typeface="Calibri" panose="020F0502020204030204" pitchFamily="34" charset="0"/>
                <a:cs typeface="Titillium Web Light"/>
              </a:rPr>
              <a:t>Triển khai các kế hoạch quảng bá (marketing) sản phẩm, dịch vụ hiệu quả đến với khách hàng, từ đó giúp tăng doanh số bán hàng cho cửa hàng.</a:t>
            </a:r>
            <a:endParaRPr lang="vi-VN">
              <a:solidFill>
                <a:schemeClr val="dk1"/>
              </a:solidFill>
              <a:latin typeface="Times New Roman" panose="02020603050405020304" pitchFamily="18" charset="0"/>
              <a:ea typeface="Calibri" panose="020F0502020204030204" pitchFamily="34" charset="0"/>
              <a:cs typeface="Titillium Web Light"/>
            </a:endParaRPr>
          </a:p>
          <a:p>
            <a:pPr marL="0" indent="-457200" algn="just">
              <a:lnSpc>
                <a:spcPct val="120000"/>
              </a:lnSpc>
              <a:spcBef>
                <a:spcPts val="300"/>
              </a:spcBef>
              <a:spcAft>
                <a:spcPts val="300"/>
              </a:spcAft>
              <a:buClr>
                <a:schemeClr val="dk1"/>
              </a:buClr>
              <a:buSzPts val="1400"/>
              <a:buFont typeface="Wingdings" panose="05000000000000000000" pitchFamily="2" charset="2"/>
              <a:buChar char="v"/>
            </a:pPr>
            <a:r>
              <a:rPr lang="vi-VN">
                <a:solidFill>
                  <a:schemeClr val="dk1"/>
                </a:solidFill>
                <a:latin typeface="Times New Roman" panose="02020603050405020304" pitchFamily="18" charset="0"/>
                <a:ea typeface="Calibri" panose="020F0502020204030204" pitchFamily="34" charset="0"/>
                <a:cs typeface="Titillium Web Light"/>
              </a:rPr>
              <a:t>Chi phí xây dựng có tính cạnh tranh với các phần mềm thương mại.</a:t>
            </a:r>
            <a:endParaRPr lang="vi-VN">
              <a:solidFill>
                <a:schemeClr val="dk1"/>
              </a:solidFill>
              <a:latin typeface="Times New Roman" panose="02020603050405020304" pitchFamily="18" charset="0"/>
              <a:ea typeface="Calibri" panose="020F0502020204030204" pitchFamily="34" charset="0"/>
              <a:cs typeface="Titillium Web Light"/>
            </a:endParaRPr>
          </a:p>
          <a:p>
            <a:pPr marL="114300" indent="-342900">
              <a:lnSpc>
                <a:spcPct val="120000"/>
              </a:lnSpc>
              <a:spcBef>
                <a:spcPts val="300"/>
              </a:spcBef>
              <a:spcAft>
                <a:spcPts val="300"/>
              </a:spcAft>
              <a:buFont typeface="Wingdings" panose="05000000000000000000" pitchFamily="2" charset="2"/>
              <a:buChar char="v"/>
            </a:pP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16060" y="1825625"/>
            <a:ext cx="11347049" cy="4644623"/>
          </a:xfrm>
          <a:prstGeom prst="roundRect">
            <a:avLst>
              <a:gd name="adj" fmla="val 161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45894" y="365125"/>
            <a:ext cx="9988952" cy="1030147"/>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365126"/>
            <a:ext cx="12192000" cy="1243756"/>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CÁC CHỨC NĂNG CẦN CÓ CỦA WEBSITE</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p:txBody>
          <a:bodyPr numCol="2">
            <a:noAutofit/>
          </a:bodyPr>
          <a:lstStyle/>
          <a:p>
            <a:pPr marL="0" lvl="0" indent="0" algn="just">
              <a:lnSpc>
                <a:spcPct val="150000"/>
              </a:lnSpc>
              <a:spcBef>
                <a:spcPts val="0"/>
              </a:spcBef>
              <a:spcAft>
                <a:spcPts val="800"/>
              </a:spcAft>
              <a:buClr>
                <a:schemeClr val="dk1"/>
              </a:buClr>
              <a:buSzPts val="1400"/>
              <a:buNone/>
            </a:pPr>
            <a:r>
              <a:rPr lang="en-US" b="1">
                <a:solidFill>
                  <a:schemeClr val="dk1"/>
                </a:solidFill>
                <a:latin typeface="Times New Roman" panose="02020603050405020304" pitchFamily="18" charset="0"/>
                <a:ea typeface="Calibri" panose="020F0502020204030204" pitchFamily="34" charset="0"/>
                <a:cs typeface="Titillium Web Light"/>
              </a:rPr>
              <a:t>Chức năng quản trị hệ thống:</a:t>
            </a:r>
            <a:endParaRPr lang="en-US" b="1">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loại sản phẩm</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nhãn hiệu</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người dung</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sản phẩm</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tài khoản người dùng</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171450" lvl="1" indent="0" algn="just">
              <a:lnSpc>
                <a:spcPct val="150000"/>
              </a:lnSpc>
              <a:spcBef>
                <a:spcPts val="0"/>
              </a:spcBef>
              <a:spcAft>
                <a:spcPts val="800"/>
              </a:spcAft>
              <a:buClr>
                <a:schemeClr val="dk1"/>
              </a:buClr>
              <a:buSzPts val="1400"/>
              <a:buNone/>
            </a:pP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171450" lvl="1" indent="0" algn="just">
              <a:lnSpc>
                <a:spcPct val="150000"/>
              </a:lnSpc>
              <a:spcBef>
                <a:spcPts val="0"/>
              </a:spcBef>
              <a:spcAft>
                <a:spcPts val="800"/>
              </a:spcAft>
              <a:buClr>
                <a:schemeClr val="dk1"/>
              </a:buClr>
              <a:buSzPts val="1400"/>
              <a:buNone/>
            </a:pP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0" lvl="0" indent="0" algn="just">
              <a:lnSpc>
                <a:spcPct val="150000"/>
              </a:lnSpc>
              <a:spcBef>
                <a:spcPts val="0"/>
              </a:spcBef>
              <a:spcAft>
                <a:spcPts val="800"/>
              </a:spcAft>
              <a:buClr>
                <a:schemeClr val="dk1"/>
              </a:buClr>
              <a:buSzPts val="1400"/>
              <a:buNone/>
            </a:pPr>
            <a:r>
              <a:rPr lang="en-US" b="1" smtClean="0">
                <a:solidFill>
                  <a:schemeClr val="dk1"/>
                </a:solidFill>
                <a:latin typeface="Times New Roman" panose="02020603050405020304" pitchFamily="18" charset="0"/>
                <a:ea typeface="Calibri" panose="020F0502020204030204" pitchFamily="34" charset="0"/>
                <a:cs typeface="Titillium Web Light"/>
              </a:rPr>
              <a:t>Chức </a:t>
            </a:r>
            <a:r>
              <a:rPr lang="en-US" b="1">
                <a:solidFill>
                  <a:schemeClr val="dk1"/>
                </a:solidFill>
                <a:latin typeface="Times New Roman" panose="02020603050405020304" pitchFamily="18" charset="0"/>
                <a:ea typeface="Calibri" panose="020F0502020204030204" pitchFamily="34" charset="0"/>
                <a:cs typeface="Titillium Web Light"/>
              </a:rPr>
              <a:t>năng của khách </a:t>
            </a:r>
            <a:r>
              <a:rPr lang="en-US" b="1" smtClean="0">
                <a:solidFill>
                  <a:schemeClr val="dk1"/>
                </a:solidFill>
                <a:latin typeface="Times New Roman" panose="02020603050405020304" pitchFamily="18" charset="0"/>
                <a:ea typeface="Calibri" panose="020F0502020204030204" pitchFamily="34" charset="0"/>
                <a:cs typeface="Titillium Web Light"/>
              </a:rPr>
              <a:t>hàng:</a:t>
            </a:r>
            <a:endParaRPr lang="en-US" b="1">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Đăng ký làm thành viên của shop:</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Quản lý và đặt hàng</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Đánh giá sản phẩm</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400050" lvl="2" indent="-457200" algn="just">
              <a:lnSpc>
                <a:spcPct val="150000"/>
              </a:lnSpc>
              <a:spcBef>
                <a:spcPts val="0"/>
              </a:spcBef>
              <a:spcAft>
                <a:spcPts val="800"/>
              </a:spcAft>
              <a:buClr>
                <a:schemeClr val="dk1"/>
              </a:buClr>
              <a:buSzPts val="1400"/>
              <a:buFont typeface="Wingdings" panose="05000000000000000000" pitchFamily="2" charset="2"/>
              <a:buChar char="v"/>
            </a:pPr>
            <a:r>
              <a:rPr lang="en-US" sz="2800">
                <a:solidFill>
                  <a:schemeClr val="dk1"/>
                </a:solidFill>
                <a:latin typeface="Times New Roman" panose="02020603050405020304" pitchFamily="18" charset="0"/>
                <a:ea typeface="Calibri" panose="020F0502020204030204" pitchFamily="34" charset="0"/>
                <a:cs typeface="Titillium Web Light"/>
              </a:rPr>
              <a:t>Xem chi tiết sản phẩm </a:t>
            </a:r>
            <a:endParaRPr lang="en-US" sz="2800">
              <a:solidFill>
                <a:schemeClr val="dk1"/>
              </a:solidFill>
              <a:latin typeface="Times New Roman" panose="02020603050405020304" pitchFamily="18" charset="0"/>
              <a:ea typeface="Calibri" panose="020F0502020204030204" pitchFamily="34" charset="0"/>
              <a:cs typeface="Titillium Web Light"/>
            </a:endParaRPr>
          </a:p>
          <a:p>
            <a:pPr marL="171450" lvl="0" algn="just">
              <a:lnSpc>
                <a:spcPct val="150000"/>
              </a:lnSpc>
              <a:spcBef>
                <a:spcPts val="0"/>
              </a:spcBef>
              <a:spcAft>
                <a:spcPts val="800"/>
              </a:spcAft>
              <a:buClr>
                <a:schemeClr val="dk1"/>
              </a:buClr>
              <a:buSzPts val="1400"/>
            </a:pPr>
            <a:endParaRPr lang="en-US">
              <a:solidFill>
                <a:schemeClr val="dk1"/>
              </a:solidFill>
              <a:latin typeface="Times New Roman" panose="02020603050405020304" pitchFamily="18" charset="0"/>
              <a:ea typeface="Calibri" panose="020F0502020204030204" pitchFamily="34" charset="0"/>
              <a:cs typeface="Titillium Web Light"/>
            </a:endParaRPr>
          </a:p>
          <a:p>
            <a:pPr marL="171450" algn="just">
              <a:lnSpc>
                <a:spcPct val="150000"/>
              </a:lnSpc>
              <a:spcBef>
                <a:spcPts val="0"/>
              </a:spcBef>
              <a:spcAft>
                <a:spcPts val="800"/>
              </a:spcAft>
              <a:buClr>
                <a:schemeClr val="dk1"/>
              </a:buClr>
              <a:buSzPts val="1400"/>
            </a:pPr>
            <a:endParaRPr lang="en-US">
              <a:solidFill>
                <a:schemeClr val="dk1"/>
              </a:solidFill>
              <a:latin typeface="Times New Roman" panose="02020603050405020304" pitchFamily="18" charset="0"/>
              <a:ea typeface="Calibri" panose="020F0502020204030204" pitchFamily="34" charset="0"/>
              <a:cs typeface="Titillium Web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7119" y="1526686"/>
            <a:ext cx="10455798" cy="5209780"/>
          </a:xfrm>
          <a:prstGeom prst="roundRect">
            <a:avLst>
              <a:gd name="adj" fmla="val 16135"/>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365126"/>
            <a:ext cx="10133636" cy="942813"/>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1161562"/>
          </a:xfrm>
        </p:spPr>
        <p:txBody>
          <a:bodyPr>
            <a:normAutofit/>
          </a:bodyPr>
          <a:lstStyle/>
          <a:p>
            <a:pP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CÁC YÊU CẦU PHI CHỨC NĂNG CẦN ĐẠT</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a:xfrm>
            <a:off x="838200" y="1526687"/>
            <a:ext cx="10515600" cy="5331313"/>
          </a:xfrm>
        </p:spPr>
        <p:txBody>
          <a:bodyPr numCol="1">
            <a:normAutofit/>
          </a:bodyPr>
          <a:lstStyle/>
          <a:p>
            <a:pPr marL="0" indent="0" algn="ctr">
              <a:lnSpc>
                <a:spcPct val="130000"/>
              </a:lnSpc>
              <a:spcAft>
                <a:spcPts val="800"/>
              </a:spcAft>
              <a:buClr>
                <a:schemeClr val="dk1"/>
              </a:buClr>
              <a:buSzPts val="1400"/>
              <a:buNone/>
            </a:pPr>
            <a:r>
              <a:rPr lang="en-US" sz="3200">
                <a:latin typeface="Times New Roman" panose="02020603050405020304" pitchFamily="18" charset="0"/>
                <a:cs typeface="Times New Roman" panose="02020603050405020304" pitchFamily="18" charset="0"/>
              </a:rPr>
              <a:t>Dễ sử dụng, mang lại hiệu quả công việc cao</a:t>
            </a:r>
            <a:endParaRPr lang="vi-VN" sz="3200">
              <a:latin typeface="Times New Roman" panose="02020603050405020304" pitchFamily="18" charset="0"/>
              <a:cs typeface="Times New Roman" panose="02020603050405020304" pitchFamily="18" charset="0"/>
            </a:endParaRPr>
          </a:p>
          <a:p>
            <a:pPr marL="0" indent="0" algn="ctr">
              <a:lnSpc>
                <a:spcPct val="130000"/>
              </a:lnSpc>
              <a:spcAft>
                <a:spcPts val="800"/>
              </a:spcAft>
              <a:buClr>
                <a:schemeClr val="dk1"/>
              </a:buClr>
              <a:buSzPts val="1400"/>
              <a:buNone/>
            </a:pPr>
            <a:r>
              <a:rPr lang="vi-VN" sz="3200">
                <a:latin typeface="Times New Roman" panose="02020603050405020304" pitchFamily="18" charset="0"/>
                <a:cs typeface="Times New Roman" panose="02020603050405020304" pitchFamily="18" charset="0"/>
              </a:rPr>
              <a:t>Giao diện thân thiện, </a:t>
            </a:r>
            <a:r>
              <a:rPr lang="en-US" sz="3200">
                <a:latin typeface="Times New Roman" panose="02020603050405020304" pitchFamily="18" charset="0"/>
                <a:cs typeface="Times New Roman" panose="02020603050405020304" pitchFamily="18" charset="0"/>
              </a:rPr>
              <a:t>ưa nhìn</a:t>
            </a:r>
            <a:r>
              <a:rPr lang="vi-VN" sz="320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a:p>
            <a:pPr marL="0" indent="0" algn="ctr">
              <a:lnSpc>
                <a:spcPct val="130000"/>
              </a:lnSpc>
              <a:spcAft>
                <a:spcPts val="800"/>
              </a:spcAft>
              <a:buClr>
                <a:schemeClr val="dk1"/>
              </a:buClr>
              <a:buSzPts val="1400"/>
              <a:buNone/>
            </a:pPr>
            <a:r>
              <a:rPr lang="en-US" sz="3200">
                <a:latin typeface="Times New Roman" panose="02020603050405020304" pitchFamily="18" charset="0"/>
                <a:cs typeface="Times New Roman" panose="02020603050405020304" pitchFamily="18" charset="0"/>
              </a:rPr>
              <a:t>Sử dụng trực tuyến, không cần cài đặt</a:t>
            </a:r>
            <a:endParaRPr lang="vi-VN" sz="3200">
              <a:latin typeface="Times New Roman" panose="02020603050405020304" pitchFamily="18" charset="0"/>
              <a:cs typeface="Times New Roman" panose="02020603050405020304" pitchFamily="18" charset="0"/>
            </a:endParaRPr>
          </a:p>
          <a:p>
            <a:pPr marL="0" indent="0" algn="ctr">
              <a:lnSpc>
                <a:spcPct val="130000"/>
              </a:lnSpc>
              <a:spcAft>
                <a:spcPts val="800"/>
              </a:spcAft>
              <a:buClr>
                <a:schemeClr val="dk1"/>
              </a:buClr>
              <a:buSzPts val="1400"/>
              <a:buNone/>
            </a:pPr>
            <a:r>
              <a:rPr lang="en-US" sz="3200">
                <a:latin typeface="Times New Roman" panose="02020603050405020304" pitchFamily="18" charset="0"/>
                <a:cs typeface="Times New Roman" panose="02020603050405020304" pitchFamily="18" charset="0"/>
              </a:rPr>
              <a:t>Hỗ trợ Unicode UTF-8 (Tiếng việt)</a:t>
            </a:r>
            <a:endParaRPr lang="vi-VN" sz="3200">
              <a:latin typeface="Times New Roman" panose="02020603050405020304" pitchFamily="18" charset="0"/>
              <a:cs typeface="Times New Roman" panose="02020603050405020304" pitchFamily="18" charset="0"/>
            </a:endParaRPr>
          </a:p>
          <a:p>
            <a:pPr marL="0" indent="0" algn="ctr">
              <a:lnSpc>
                <a:spcPct val="130000"/>
              </a:lnSpc>
              <a:spcAft>
                <a:spcPts val="800"/>
              </a:spcAft>
              <a:buClr>
                <a:schemeClr val="dk1"/>
              </a:buClr>
              <a:buSzPts val="1400"/>
              <a:buNone/>
            </a:pPr>
            <a:r>
              <a:rPr lang="en-US" sz="3200">
                <a:latin typeface="Times New Roman" panose="02020603050405020304" pitchFamily="18" charset="0"/>
                <a:cs typeface="Times New Roman" panose="02020603050405020304" pitchFamily="18" charset="0"/>
              </a:rPr>
              <a:t>Hỗ trợ ngôn ngữ khác (Tiếng anh)</a:t>
            </a:r>
            <a:r>
              <a:rPr lang="vi-VN" sz="3200">
                <a:latin typeface="Times New Roman" panose="02020603050405020304" pitchFamily="18" charset="0"/>
                <a:cs typeface="Times New Roman" panose="02020603050405020304" pitchFamily="18" charset="0"/>
              </a:rPr>
              <a:t>.</a:t>
            </a:r>
            <a:endParaRPr lang="vi-VN" sz="3200">
              <a:latin typeface="Times New Roman" panose="02020603050405020304" pitchFamily="18" charset="0"/>
              <a:cs typeface="Times New Roman" panose="02020603050405020304" pitchFamily="18" charset="0"/>
            </a:endParaRPr>
          </a:p>
          <a:p>
            <a:pPr marL="0" indent="0" algn="ctr">
              <a:lnSpc>
                <a:spcPct val="130000"/>
              </a:lnSpc>
              <a:spcAft>
                <a:spcPts val="800"/>
              </a:spcAft>
              <a:buClr>
                <a:schemeClr val="dk1"/>
              </a:buClr>
              <a:buSzPts val="1400"/>
              <a:buNone/>
            </a:pPr>
            <a:r>
              <a:rPr lang="vi-VN" sz="3200">
                <a:latin typeface="Times New Roman" panose="02020603050405020304" pitchFamily="18" charset="0"/>
                <a:cs typeface="Times New Roman" panose="02020603050405020304" pitchFamily="18" charset="0"/>
              </a:rPr>
              <a:t>Đảm bảo an ninh bảo mật dữ liệu.</a:t>
            </a:r>
            <a:endParaRPr lang="vi-VN" sz="3200">
              <a:latin typeface="Times New Roman" panose="02020603050405020304" pitchFamily="18" charset="0"/>
              <a:cs typeface="Times New Roman" panose="02020603050405020304" pitchFamily="18" charset="0"/>
            </a:endParaRPr>
          </a:p>
          <a:p>
            <a:pPr algn="ctr">
              <a:lnSpc>
                <a:spcPct val="130000"/>
              </a:lnSpc>
              <a:spcAft>
                <a:spcPts val="800"/>
              </a:spcAft>
              <a:buClr>
                <a:schemeClr val="dk1"/>
              </a:buClr>
              <a:buSzPts val="1400"/>
            </a:pP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 y="1145894"/>
            <a:ext cx="12031802" cy="5509549"/>
          </a:xfrm>
          <a:prstGeom prst="rect">
            <a:avLst/>
          </a:prstGeom>
        </p:spPr>
      </p:pic>
      <p:sp>
        <p:nvSpPr>
          <p:cNvPr id="4" name="Rounded Rectangle 3"/>
          <p:cNvSpPr/>
          <p:nvPr/>
        </p:nvSpPr>
        <p:spPr>
          <a:xfrm>
            <a:off x="3067291" y="266218"/>
            <a:ext cx="6227180" cy="879676"/>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8907"/>
            <a:ext cx="10515600" cy="1325563"/>
          </a:xfrm>
        </p:spPr>
        <p:txBody>
          <a:bodyPr>
            <a:normAutofit/>
          </a:bodyPr>
          <a:lstStyle/>
          <a:p>
            <a:pPr algn="ctr">
              <a:lnSpc>
                <a:spcPct val="80000"/>
              </a:lnSpc>
              <a:buClr>
                <a:schemeClr val="dk1"/>
              </a:buClr>
              <a:buSzPts val="1100"/>
            </a:pPr>
            <a:r>
              <a:rPr lang="en-US" sz="3800" b="1" smtClean="0">
                <a:solidFill>
                  <a:schemeClr val="dk1"/>
                </a:solidFill>
                <a:latin typeface="Times New Roman" panose="02020603050405020304" pitchFamily="18" charset="0"/>
                <a:ea typeface="Titillium Web Black"/>
                <a:cs typeface="Times New Roman" panose="02020603050405020304" pitchFamily="18" charset="0"/>
              </a:rPr>
              <a:t>HIỆU QUẢ DỰ KIẾN</a:t>
            </a:r>
            <a:endParaRPr lang="en-US" sz="3800" b="1">
              <a:solidFill>
                <a:schemeClr val="dk1"/>
              </a:solidFill>
              <a:latin typeface="Times New Roman" panose="02020603050405020304" pitchFamily="18" charset="0"/>
              <a:ea typeface="Titillium Web Black"/>
              <a:cs typeface="Times New Roman" panose="02020603050405020304" pitchFamily="18" charset="0"/>
            </a:endParaRPr>
          </a:p>
        </p:txBody>
      </p:sp>
      <p:sp>
        <p:nvSpPr>
          <p:cNvPr id="3" name="Content Placeholder 2"/>
          <p:cNvSpPr>
            <a:spLocks noGrp="1"/>
          </p:cNvSpPr>
          <p:nvPr>
            <p:ph idx="1"/>
          </p:nvPr>
        </p:nvSpPr>
        <p:spPr>
          <a:xfrm>
            <a:off x="509286" y="1230203"/>
            <a:ext cx="12662703" cy="5712106"/>
          </a:xfrm>
        </p:spPr>
        <p:txBody>
          <a:bodyPr>
            <a:normAutofit fontScale="92500" lnSpcReduction="10000"/>
          </a:bodyPr>
          <a:lstStyle/>
          <a:p>
            <a:pPr marL="0" indent="0">
              <a:lnSpc>
                <a:spcPct val="130000"/>
              </a:lnSpc>
              <a:buNone/>
            </a:pPr>
            <a:r>
              <a:rPr lang="vi-VN" sz="3200" b="1" smtClean="0">
                <a:latin typeface="+mj-lt"/>
              </a:rPr>
              <a:t>Hiệu quả nghiệp vụ:</a:t>
            </a:r>
            <a:endParaRPr lang="vi-VN" sz="3200" b="1" smtClean="0">
              <a:latin typeface="+mj-lt"/>
            </a:endParaRPr>
          </a:p>
          <a:p>
            <a:pPr>
              <a:lnSpc>
                <a:spcPct val="130000"/>
              </a:lnSpc>
              <a:buFont typeface="Wingdings" panose="05000000000000000000" pitchFamily="2" charset="2"/>
              <a:buChar char="v"/>
            </a:pPr>
            <a:r>
              <a:rPr lang="en-US" sz="3200" smtClean="0">
                <a:latin typeface="Times New Roman" panose="02020603050405020304" pitchFamily="18" charset="0"/>
                <a:cs typeface="Times New Roman" panose="02020603050405020304" pitchFamily="18" charset="0"/>
              </a:rPr>
              <a:t>Nâng cao hiệu quả quản lý cửa hang</a:t>
            </a:r>
            <a:endParaRPr lang="en-US" sz="3200" smtClean="0">
              <a:latin typeface="Times New Roman" panose="02020603050405020304" pitchFamily="18" charset="0"/>
              <a:cs typeface="Times New Roman" panose="02020603050405020304" pitchFamily="18" charset="0"/>
            </a:endParaRPr>
          </a:p>
          <a:p>
            <a:pPr>
              <a:lnSpc>
                <a:spcPct val="130000"/>
              </a:lnSpc>
              <a:buFont typeface="Wingdings" panose="05000000000000000000" pitchFamily="2" charset="2"/>
              <a:buChar char="v"/>
            </a:pPr>
            <a:r>
              <a:rPr lang="en-US" sz="3200" smtClean="0">
                <a:latin typeface="Times New Roman" panose="02020603050405020304" pitchFamily="18" charset="0"/>
                <a:cs typeface="Times New Roman" panose="02020603050405020304" pitchFamily="18" charset="0"/>
              </a:rPr>
              <a:t>Tự động hóa các công việc thường nhật</a:t>
            </a:r>
            <a:endParaRPr lang="en-US" sz="3200" smtClean="0">
              <a:latin typeface="Times New Roman" panose="02020603050405020304" pitchFamily="18" charset="0"/>
              <a:cs typeface="Times New Roman" panose="02020603050405020304" pitchFamily="18" charset="0"/>
            </a:endParaRPr>
          </a:p>
          <a:p>
            <a:pPr>
              <a:lnSpc>
                <a:spcPct val="130000"/>
              </a:lnSpc>
              <a:buFont typeface="Wingdings" panose="05000000000000000000" pitchFamily="2" charset="2"/>
              <a:buChar char="v"/>
            </a:pPr>
            <a:r>
              <a:rPr lang="en-US" sz="3200" smtClean="0">
                <a:latin typeface="Times New Roman" panose="02020603050405020304" pitchFamily="18" charset="0"/>
                <a:cs typeface="Times New Roman" panose="02020603050405020304" pitchFamily="18" charset="0"/>
              </a:rPr>
              <a:t>Củng cố nhân lực cho các hoạt động khác của công ty</a:t>
            </a:r>
            <a:endParaRPr lang="vi-VN" sz="3200" smtClean="0">
              <a:latin typeface="Times New Roman" panose="02020603050405020304" pitchFamily="18" charset="0"/>
              <a:cs typeface="Times New Roman" panose="02020603050405020304" pitchFamily="18" charset="0"/>
            </a:endParaRPr>
          </a:p>
          <a:p>
            <a:pPr marL="0" indent="0">
              <a:lnSpc>
                <a:spcPct val="130000"/>
              </a:lnSpc>
              <a:buNone/>
            </a:pPr>
            <a:r>
              <a:rPr lang="vi-VN" sz="3200" b="1" smtClean="0">
                <a:latin typeface="+mj-lt"/>
              </a:rPr>
              <a:t>Hiệu quả kinh tế - xã hội</a:t>
            </a:r>
            <a:endParaRPr lang="vi-VN" sz="3200" smtClean="0">
              <a:latin typeface="+mj-lt"/>
            </a:endParaRPr>
          </a:p>
          <a:p>
            <a:pPr>
              <a:lnSpc>
                <a:spcPct val="130000"/>
              </a:lnSpc>
              <a:buFont typeface="Wingdings" panose="05000000000000000000" pitchFamily="2" charset="2"/>
              <a:buChar char="v"/>
            </a:pPr>
            <a:r>
              <a:rPr lang="vi-VN" sz="3200" smtClean="0">
                <a:latin typeface="+mj-lt"/>
              </a:rPr>
              <a:t>Tăng doanh số dựa vào mua bán sản phẩm trên website</a:t>
            </a:r>
            <a:endParaRPr lang="vi-VN" sz="3200" smtClean="0">
              <a:latin typeface="+mj-lt"/>
            </a:endParaRPr>
          </a:p>
          <a:p>
            <a:pPr>
              <a:lnSpc>
                <a:spcPct val="130000"/>
              </a:lnSpc>
              <a:buFont typeface="Wingdings" panose="05000000000000000000" pitchFamily="2" charset="2"/>
              <a:buChar char="v"/>
            </a:pPr>
            <a:r>
              <a:rPr lang="vi-VN" sz="3200" smtClean="0">
                <a:latin typeface="+mj-lt"/>
              </a:rPr>
              <a:t>Tăng số lượng khách hàng tham quan cửa hàng cả trực tiếp và trực tuyến</a:t>
            </a:r>
            <a:endParaRPr lang="vi-VN" sz="3200" smtClean="0">
              <a:latin typeface="+mj-lt"/>
            </a:endParaRPr>
          </a:p>
          <a:p>
            <a:pPr>
              <a:lnSpc>
                <a:spcPct val="130000"/>
              </a:lnSpc>
              <a:buFont typeface="Wingdings" panose="05000000000000000000" pitchFamily="2" charset="2"/>
              <a:buChar char="v"/>
            </a:pPr>
            <a:r>
              <a:rPr lang="vi-VN" sz="3200" smtClean="0">
                <a:latin typeface="+mj-lt"/>
              </a:rPr>
              <a:t>Tăng thêm công việc ship hàng cho các nhân viên khác.</a:t>
            </a:r>
            <a:endParaRPr lang="vi-VN" sz="3200" smtClean="0">
              <a:latin typeface="+mj-lt"/>
            </a:endParaRPr>
          </a:p>
          <a:p>
            <a:pPr>
              <a:lnSpc>
                <a:spcPct val="130000"/>
              </a:lnSpc>
            </a:pPr>
            <a:endParaRPr lang="en-US" sz="320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574157" y="1350193"/>
            <a:ext cx="9248172" cy="4869587"/>
          </a:xfrm>
          <a:prstGeom prst="rect">
            <a:avLst/>
          </a:prstGeom>
        </p:spPr>
      </p:pic>
      <p:sp>
        <p:nvSpPr>
          <p:cNvPr id="6" name="Rounded Rectangle 5"/>
          <p:cNvSpPr/>
          <p:nvPr/>
        </p:nvSpPr>
        <p:spPr>
          <a:xfrm>
            <a:off x="281355" y="35242"/>
            <a:ext cx="11594270" cy="1030147"/>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66754" y="1404024"/>
            <a:ext cx="12192000" cy="4819781"/>
          </a:xfrm>
          <a:prstGeom prst="rect">
            <a:avLst/>
          </a:prstGeom>
        </p:spPr>
        <p:txBody>
          <a:bodyPr wrap="square" numCol="1">
            <a:spAutoFit/>
          </a:bodyPr>
          <a:lstStyle/>
          <a:p>
            <a:pPr indent="356870">
              <a:lnSpc>
                <a:spcPct val="120000"/>
              </a:lnSpc>
            </a:pPr>
            <a:r>
              <a:rPr lang="vi-VN" sz="3200" b="1" smtClean="0">
                <a:latin typeface="Times New Roman" panose="02020603050405020304" pitchFamily="18" charset="0"/>
                <a:ea typeface="Calibri" panose="020F0502020204030204" pitchFamily="34" charset="0"/>
                <a:cs typeface="Times New Roman" panose="02020603050405020304" pitchFamily="18" charset="0"/>
              </a:rPr>
              <a:t>Dự </a:t>
            </a:r>
            <a:r>
              <a:rPr lang="vi-VN" sz="3200" b="1" smtClean="0">
                <a:latin typeface="Times New Roman" panose="02020603050405020304" pitchFamily="18" charset="0"/>
                <a:ea typeface="Calibri" panose="020F0502020204030204" pitchFamily="34" charset="0"/>
                <a:cs typeface="Times New Roman" panose="02020603050405020304" pitchFamily="18" charset="0"/>
              </a:rPr>
              <a:t>kiến tiến trình triển khai</a:t>
            </a:r>
            <a:endParaRPr lang="vi-VN" sz="2400" b="1"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Xác định dự án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4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Phân tích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20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Thiết kế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24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Thực hiện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24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Kiểm thử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11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Vận hành, bảo trì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4 ngày.</a:t>
            </a:r>
            <a:endParaRPr lang="vi-VN" sz="1050" smtClean="0">
              <a:effectLst/>
              <a:latin typeface="Calibri" panose="020F0502020204030204" pitchFamily="34" charset="0"/>
              <a:cs typeface="Times New Roman" panose="02020603050405020304" pitchFamily="18" charset="0"/>
            </a:endParaRPr>
          </a:p>
          <a:p>
            <a:pPr marL="457200" lvl="0" indent="-457200">
              <a:lnSpc>
                <a:spcPct val="120000"/>
              </a:lnSpc>
              <a:spcAft>
                <a:spcPts val="0"/>
              </a:spcAft>
              <a:buFont typeface="Wingdings" panose="05000000000000000000" pitchFamily="2" charset="2"/>
              <a:buChar char="v"/>
            </a:pPr>
            <a:r>
              <a:rPr lang="vi-VN" sz="3200" smtClean="0">
                <a:latin typeface="Times New Roman" panose="02020603050405020304" pitchFamily="18" charset="0"/>
                <a:ea typeface="Calibri" panose="020F0502020204030204" pitchFamily="34" charset="0"/>
                <a:cs typeface="Times New Roman" panose="02020603050405020304" pitchFamily="18" charset="0"/>
              </a:rPr>
              <a:t>Kết thúc dự án		</a:t>
            </a:r>
            <a:r>
              <a:rPr lang="en-US" sz="3200" smtClean="0">
                <a:latin typeface="Times New Roman" panose="02020603050405020304" pitchFamily="18" charset="0"/>
                <a:ea typeface="Calibri" panose="020F0502020204030204" pitchFamily="34" charset="0"/>
                <a:cs typeface="Times New Roman" panose="02020603050405020304" pitchFamily="18" charset="0"/>
              </a:rPr>
              <a:t>		</a:t>
            </a:r>
            <a:r>
              <a:rPr lang="vi-VN" sz="3200" smtClean="0">
                <a:latin typeface="Times New Roman" panose="02020603050405020304" pitchFamily="18" charset="0"/>
                <a:ea typeface="Calibri" panose="020F0502020204030204" pitchFamily="34" charset="0"/>
                <a:cs typeface="Times New Roman" panose="02020603050405020304" pitchFamily="18" charset="0"/>
              </a:rPr>
              <a:t>: 2 ngày. </a:t>
            </a:r>
            <a:endParaRPr lang="vi-VN" sz="1050" smtClean="0">
              <a:effectLst/>
              <a:latin typeface="Calibri" panose="020F0502020204030204" pitchFamily="34" charset="0"/>
              <a:cs typeface="Times New Roman" panose="02020603050405020304" pitchFamily="18" charset="0"/>
            </a:endParaRPr>
          </a:p>
        </p:txBody>
      </p:sp>
      <p:sp>
        <p:nvSpPr>
          <p:cNvPr id="4" name="Rectangle 3"/>
          <p:cNvSpPr/>
          <p:nvPr/>
        </p:nvSpPr>
        <p:spPr>
          <a:xfrm>
            <a:off x="237816" y="270238"/>
            <a:ext cx="11681347" cy="560153"/>
          </a:xfrm>
          <a:prstGeom prst="rect">
            <a:avLst/>
          </a:prstGeom>
        </p:spPr>
        <p:txBody>
          <a:bodyPr wrap="square">
            <a:spAutoFit/>
          </a:bodyPr>
          <a:lstStyle/>
          <a:p>
            <a:pPr lvl="0" algn="ctr">
              <a:lnSpc>
                <a:spcPct val="80000"/>
              </a:lnSpc>
              <a:spcBef>
                <a:spcPct val="0"/>
              </a:spcBef>
              <a:spcAft>
                <a:spcPts val="0"/>
              </a:spcAft>
              <a:buClr>
                <a:schemeClr val="dk1"/>
              </a:buClr>
              <a:buSzPts val="1100"/>
            </a:pPr>
            <a:r>
              <a:rPr lang="vi-VN" sz="3800" b="1" smtClean="0">
                <a:solidFill>
                  <a:schemeClr val="dk1"/>
                </a:solidFill>
                <a:latin typeface="Times New Roman" panose="02020603050405020304" pitchFamily="18" charset="0"/>
                <a:ea typeface="Titillium Web Black"/>
                <a:cs typeface="Times New Roman" panose="02020603050405020304" pitchFamily="18" charset="0"/>
              </a:rPr>
              <a:t>DỰ TOÁN </a:t>
            </a:r>
            <a:r>
              <a:rPr lang="en-US" sz="3800" b="1" smtClean="0">
                <a:solidFill>
                  <a:schemeClr val="dk1"/>
                </a:solidFill>
                <a:latin typeface="Times New Roman" panose="02020603050405020304" pitchFamily="18" charset="0"/>
                <a:ea typeface="Titillium Web Black"/>
                <a:cs typeface="Times New Roman" panose="02020603050405020304" pitchFamily="18" charset="0"/>
              </a:rPr>
              <a:t>LỊCH TRÌNH VÀ CHI PHÍ TRIỂN KHAI</a:t>
            </a:r>
            <a:endParaRPr lang="vi-VN" sz="3800" b="1">
              <a:solidFill>
                <a:schemeClr val="dk1"/>
              </a:solidFill>
              <a:latin typeface="Times New Roman" panose="02020603050405020304" pitchFamily="18" charset="0"/>
              <a:ea typeface="Titillium Web Black"/>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6093</Words>
  <Application>WPS Presentation</Application>
  <PresentationFormat>Widescreen</PresentationFormat>
  <Paragraphs>274</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Open Sans</vt:lpstr>
      <vt:lpstr>Segoe Print</vt:lpstr>
      <vt:lpstr>Times New Roman</vt:lpstr>
      <vt:lpstr>Calibri</vt:lpstr>
      <vt:lpstr>Titillium Web Light</vt:lpstr>
      <vt:lpstr>Titillium Web Black</vt:lpstr>
      <vt:lpstr>Microsoft YaHei</vt:lpstr>
      <vt:lpstr>Arial Unicode MS</vt:lpstr>
      <vt:lpstr>Calibri Light</vt:lpstr>
      <vt:lpstr>Hammersmith One Bold</vt:lpstr>
      <vt:lpstr>Office Theme</vt:lpstr>
      <vt:lpstr>PowerPoint 演示文稿</vt:lpstr>
      <vt:lpstr>PowerPoint 演示文稿</vt:lpstr>
      <vt:lpstr>PowerPoint 演示文稿</vt:lpstr>
      <vt:lpstr>KHẢO SÁT VÀ PHÂN TÍCH HIỆN TRẠNG CỦA SHOP </vt:lpstr>
      <vt:lpstr>MỤC TIÊU CỦA DỰ ÁN</vt:lpstr>
      <vt:lpstr>CÁC CHỨC NĂNG CẦN CÓ CỦA WEBSITE</vt:lpstr>
      <vt:lpstr>CÁC YÊU CẦU PHI CHỨC NĂNG CẦN ĐẠT</vt:lpstr>
      <vt:lpstr>HIỆU QUẢ DỰ KIẾN</vt:lpstr>
      <vt:lpstr>PowerPoint 演示文稿</vt:lpstr>
      <vt:lpstr>PowerPoint 演示文稿</vt:lpstr>
      <vt:lpstr>CƠ CẤU NHÂN SỰ</vt:lpstr>
      <vt:lpstr>PowerPoint 演示文稿</vt:lpstr>
      <vt:lpstr>CÁC GIAI ĐOẠN LÀM VIỆC: ?</vt:lpstr>
      <vt:lpstr>KIẾN TRÚC HỆ THỐNG</vt:lpstr>
      <vt:lpstr>CÔNG NGHỆ .NET VÀ ASP.NET</vt:lpstr>
      <vt:lpstr>MÔ HÌNH MVC</vt:lpstr>
      <vt:lpstr>HỆ QUẢN TRỊ CƠ SỞ DỮ LIỆU (SQL SERVER)</vt:lpstr>
      <vt:lpstr>CÔNG CỤ PHÁT TRIỂN VÀ PHẦN MỀM KÈM THEO</vt:lpstr>
      <vt:lpstr>XÁC ĐỊNH CÁC RỦI RO CÓ THỂ XẢY RA.</vt:lpstr>
      <vt:lpstr>Xác định các rủi ro có thể xảy ra.</vt:lpstr>
      <vt:lpstr>THIẾT KẾ DỮ LIỆU (SƠ ĐỒ VẬT LÝ)</vt:lpstr>
      <vt:lpstr>PowerPoint 演示文稿</vt:lpstr>
      <vt:lpstr>TRANG CHỦ</vt:lpstr>
      <vt:lpstr>TÌM KIẾM SẢN PHẨM</vt:lpstr>
      <vt:lpstr>XEM CHI TIẾT SẢN PHẨM</vt:lpstr>
      <vt:lpstr>ĐĂNG KÝ</vt:lpstr>
      <vt:lpstr>TRANG CHỦ QUẢN LÝ</vt:lpstr>
      <vt:lpstr>DANH SÁCH NHÂN VIÊN</vt:lpstr>
      <vt:lpstr>THIẾT KẾ XỬ LÍ (USE CASE DIAGRAM)</vt:lpstr>
      <vt:lpstr>THIẾT KẾ XỬ LÍ (USE CASE DIAGRAM)</vt:lpstr>
      <vt:lpstr>THIẾT KẾ XỬ LÍ (USE CASE DIAGRAM)</vt:lpstr>
      <vt:lpstr>THIẾT KẾ XỬ LÍ (ACTIVITY DIAGRAM)</vt:lpstr>
      <vt:lpstr>THIẾT KẾ XỬ LÍ (ACTIVITY DIAGRAM)</vt:lpstr>
      <vt:lpstr>PowerPoint 演示文稿</vt:lpstr>
      <vt:lpstr>THIẾT KẾ XỬ LÍ (CLASS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minhthienmap@gmail.com</dc:creator>
  <cp:lastModifiedBy>DELL</cp:lastModifiedBy>
  <cp:revision>466</cp:revision>
  <dcterms:created xsi:type="dcterms:W3CDTF">2021-08-27T23:15:00Z</dcterms:created>
  <dcterms:modified xsi:type="dcterms:W3CDTF">2021-08-29T08:11:44Z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4A87613C00884C7FBBF81E9108EBA11A</vt:lpwstr>
  </property>
  <property fmtid="{D5CDD505-2E9C-101B-9397-08002B2CF9AE}" pid="3" name="KSOProductBuildVer">
    <vt:lpwstr>1033-11.2.0.10265</vt:lpwstr>
  </property>
</Properties>
</file>