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97" r:id="rId29"/>
    <p:sldId id="298" r:id="rId30"/>
    <p:sldId id="299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6682-A318-C044-83EE-8D21B99E1756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2664-AEB9-6F41-8F2F-530AD68C7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2315-6FB6-E84F-8D8F-926EC4F6BFC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2BA0-CCA2-074A-B3A0-95A4C743C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.g.hobbs@staffs.ac.uk" TargetMode="External"/><Relationship Id="rId2" Type="http://schemas.openxmlformats.org/officeDocument/2006/relationships/hyperlink" Target="mailto:s.foster@staffs.ac.u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Games and Graphics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Lecture 1</a:t>
            </a:r>
          </a:p>
          <a:p>
            <a:r>
              <a:rPr lang="en-US" dirty="0" smtClean="0"/>
              <a:t>Intro and </a:t>
            </a:r>
            <a:r>
              <a:rPr lang="en-US" dirty="0" err="1" smtClean="0"/>
              <a:t>Maths</a:t>
            </a:r>
            <a:r>
              <a:rPr lang="en-US" dirty="0" smtClean="0"/>
              <a:t>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8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 vector refers to a quantity that possesses both magnitude and direction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We graphically specify a vector by a directed line segment, where the length denotes its magnitude and the aim denotes its direction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Note that where we draw a vector is immaterial as changing its location does not change its magnitude or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5545" y="1600200"/>
            <a:ext cx="8421255" cy="51538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Computers cannot work with vectors geometrically, therefore we need to represent them numerically</a:t>
            </a:r>
          </a:p>
          <a:p>
            <a:endParaRPr lang="en-US" dirty="0" smtClean="0"/>
          </a:p>
          <a:p>
            <a:r>
              <a:rPr lang="en-US" dirty="0" smtClean="0"/>
              <a:t>So, in our 3D space we</a:t>
            </a:r>
          </a:p>
          <a:p>
            <a:pPr lvl="1"/>
            <a:r>
              <a:rPr lang="en-US" dirty="0" smtClean="0"/>
              <a:t>Define some point as the origin (0, 0, 0)</a:t>
            </a:r>
          </a:p>
          <a:p>
            <a:pPr lvl="1"/>
            <a:r>
              <a:rPr lang="en-US" dirty="0" smtClean="0"/>
              <a:t>Assume basis vectors for this 3D space</a:t>
            </a:r>
          </a:p>
          <a:p>
            <a:pPr lvl="1"/>
            <a:r>
              <a:rPr lang="en-US" dirty="0" smtClean="0"/>
              <a:t>Translate all vectors so that their tails are at this origin</a:t>
            </a:r>
          </a:p>
          <a:p>
            <a:pPr lvl="2"/>
            <a:r>
              <a:rPr lang="en-US" dirty="0" smtClean="0"/>
              <a:t>This is called standard position</a:t>
            </a:r>
          </a:p>
          <a:p>
            <a:pPr lvl="1"/>
            <a:r>
              <a:rPr lang="en-US" dirty="0" smtClean="0"/>
              <a:t>We can now represent a vector as the coordinates of its head </a:t>
            </a:r>
            <a:r>
              <a:rPr lang="en-US" b="1" dirty="0" err="1" smtClean="0"/>
              <a:t>v</a:t>
            </a:r>
            <a:r>
              <a:rPr lang="en-US" dirty="0" smtClean="0"/>
              <a:t> = (</a:t>
            </a:r>
            <a:r>
              <a:rPr lang="en-US" i="1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dirty="0" smtClean="0"/>
              <a:t>, </a:t>
            </a:r>
            <a:r>
              <a:rPr lang="en-US" i="1" dirty="0" err="1" smtClean="0"/>
              <a:t>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Our vector is now defined relative to our 3D coordinate system with origin at (0, 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Both vectors and points can be described by coordinates (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) relative to a frame.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they are not the same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point represents a location in 3D-space, whereas a vector represents a magnitude and direction</a:t>
            </a:r>
          </a:p>
        </p:txBody>
      </p:sp>
    </p:spTree>
    <p:extLst>
      <p:ext uri="{BB962C8B-B14F-4D97-AF65-F5344CB8AC3E}">
        <p14:creationId xmlns:p14="http://schemas.microsoft.com/office/powerpoint/2010/main" val="57367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points P and Q, we can easily find the vector that lies between them</a:t>
            </a:r>
          </a:p>
          <a:p>
            <a:endParaRPr lang="en-US" dirty="0" smtClean="0"/>
          </a:p>
          <a:p>
            <a:r>
              <a:rPr lang="en-US" dirty="0" smtClean="0"/>
              <a:t>The vector is Q – 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direction of (Q – P) is from P to Q</a:t>
            </a:r>
            <a:endParaRPr lang="en-US" dirty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112860" y="4883686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51385" y="3874036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195410" y="3931186"/>
            <a:ext cx="3446462" cy="1039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7885" y="4736049"/>
            <a:ext cx="3494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>
                <a:solidFill>
                  <a:srgbClr val="000000"/>
                </a:solidFill>
                <a:latin typeface="Times New Roman" charset="0"/>
              </a:rPr>
              <a:t>P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21260" y="3421599"/>
            <a:ext cx="4050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>
                <a:solidFill>
                  <a:srgbClr val="000000"/>
                </a:solidFill>
                <a:latin typeface="Times New Roman" charset="0"/>
              </a:rPr>
              <a:t>Q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rot="20700000">
            <a:off x="3189963" y="4007230"/>
            <a:ext cx="82394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 dirty="0">
                <a:solidFill>
                  <a:srgbClr val="000000"/>
                </a:solidFill>
                <a:latin typeface="Times New Roman" charset="0"/>
              </a:rPr>
              <a:t>Q - P</a:t>
            </a:r>
          </a:p>
        </p:txBody>
      </p:sp>
    </p:spTree>
    <p:extLst>
      <p:ext uri="{BB962C8B-B14F-4D97-AF65-F5344CB8AC3E}">
        <p14:creationId xmlns:p14="http://schemas.microsoft.com/office/powerpoint/2010/main" val="86713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point P and vector </a:t>
            </a:r>
            <a:r>
              <a:rPr lang="en-US" b="1" dirty="0" err="1" smtClean="0"/>
              <a:t>v</a:t>
            </a:r>
            <a:r>
              <a:rPr lang="en-US" dirty="0" smtClean="0"/>
              <a:t>, we can add these two values together to calculate the point Q</a:t>
            </a:r>
          </a:p>
          <a:p>
            <a:endParaRPr lang="en-US" dirty="0" smtClean="0"/>
          </a:p>
          <a:p>
            <a:r>
              <a:rPr lang="en-US" b="1" dirty="0" smtClean="0"/>
              <a:t>Q</a:t>
            </a:r>
            <a:r>
              <a:rPr lang="en-US" dirty="0" smtClean="0"/>
              <a:t> = </a:t>
            </a:r>
            <a:r>
              <a:rPr lang="en-US" b="1" dirty="0" smtClean="0"/>
              <a:t>P</a:t>
            </a:r>
            <a:r>
              <a:rPr lang="en-US" dirty="0" smtClean="0"/>
              <a:t> + </a:t>
            </a:r>
            <a:r>
              <a:rPr lang="en-US" b="1" dirty="0" err="1" smtClean="0"/>
              <a:t>v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112860" y="4883686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51385" y="3874036"/>
            <a:ext cx="144462" cy="1444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195410" y="3931186"/>
            <a:ext cx="3446462" cy="1039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7885" y="4736049"/>
            <a:ext cx="3494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>
                <a:solidFill>
                  <a:srgbClr val="000000"/>
                </a:solidFill>
                <a:latin typeface="Times New Roman" charset="0"/>
              </a:rPr>
              <a:t>P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21260" y="3421599"/>
            <a:ext cx="4050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>
                <a:solidFill>
                  <a:srgbClr val="000000"/>
                </a:solidFill>
                <a:latin typeface="Times New Roman" charset="0"/>
              </a:rPr>
              <a:t>Q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rot="20700000">
            <a:off x="3433619" y="400723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i="0" dirty="0" err="1" smtClean="0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multiply vectors by scalars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multiply a vector </a:t>
            </a:r>
            <a:r>
              <a:rPr lang="en-US" b="1" dirty="0" err="1" smtClean="0"/>
              <a:t>v</a:t>
            </a:r>
            <a:r>
              <a:rPr lang="en-US" dirty="0" smtClean="0"/>
              <a:t> by a scalar </a:t>
            </a:r>
            <a:r>
              <a:rPr lang="en-US" b="1" i="1" dirty="0" err="1" smtClean="0"/>
              <a:t>t</a:t>
            </a:r>
            <a:r>
              <a:rPr lang="en-US" dirty="0" smtClean="0"/>
              <a:t> we get a vector </a:t>
            </a:r>
            <a:r>
              <a:rPr lang="en-US" b="1" i="1" dirty="0" err="1" smtClean="0"/>
              <a:t>t</a:t>
            </a:r>
            <a:r>
              <a:rPr lang="en-US" b="1" dirty="0" err="1" smtClean="0"/>
              <a:t>v</a:t>
            </a:r>
            <a:r>
              <a:rPr lang="en-US" dirty="0" smtClean="0"/>
              <a:t> which is</a:t>
            </a:r>
          </a:p>
          <a:p>
            <a:pPr lvl="1"/>
            <a:r>
              <a:rPr lang="en-US" dirty="0" smtClean="0"/>
              <a:t>Parallel to </a:t>
            </a:r>
            <a:r>
              <a:rPr lang="en-US" b="1" dirty="0" err="1" smtClean="0"/>
              <a:t>v</a:t>
            </a:r>
            <a:endParaRPr lang="en-US" b="1" dirty="0" smtClean="0"/>
          </a:p>
          <a:p>
            <a:pPr lvl="1"/>
            <a:r>
              <a:rPr lang="en-US" b="1" i="1" dirty="0" smtClean="0"/>
              <a:t>t</a:t>
            </a:r>
            <a:r>
              <a:rPr lang="en-US" dirty="0" smtClean="0"/>
              <a:t> times the length of </a:t>
            </a:r>
            <a:r>
              <a:rPr lang="en-US" b="1" dirty="0" err="1" smtClean="0"/>
              <a:t>v</a:t>
            </a:r>
            <a:endParaRPr lang="en-US" b="1" dirty="0" smtClean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469900" y="2730500"/>
            <a:ext cx="2336800" cy="558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28713" y="2454275"/>
            <a:ext cx="32380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000" b="1" u="sng" dirty="0" err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sz="2000" b="1" i="0" u="sng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978025" y="3286128"/>
            <a:ext cx="2978150" cy="801688"/>
            <a:chOff x="1246" y="2070"/>
            <a:chExt cx="1876" cy="505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246" y="2171"/>
              <a:ext cx="1876" cy="4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20940000">
              <a:off x="1878" y="2070"/>
              <a:ext cx="52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b="1" i="0" dirty="0">
                  <a:solidFill>
                    <a:srgbClr val="000000"/>
                  </a:solidFill>
                  <a:latin typeface="Times New Roman" charset="0"/>
                </a:rPr>
                <a:t>-1.25 </a:t>
              </a:r>
              <a:r>
                <a:rPr lang="en-US" b="1" i="0" u="sng" dirty="0" err="1">
                  <a:latin typeface="Times New Roman" charset="0"/>
                </a:rPr>
                <a:t>v</a:t>
              </a:r>
              <a:endParaRPr lang="en-US" b="1" i="0" u="sng" dirty="0">
                <a:latin typeface="Times New Roman" charset="0"/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4832350" y="3244852"/>
            <a:ext cx="3517900" cy="893763"/>
            <a:chOff x="3044" y="2044"/>
            <a:chExt cx="2216" cy="563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044" y="2087"/>
              <a:ext cx="2216" cy="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 rot="20820000">
              <a:off x="3861" y="2044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762000"/>
              <a:r>
                <a:rPr lang="en-US" b="1" i="0" dirty="0">
                  <a:solidFill>
                    <a:srgbClr val="000000"/>
                  </a:solidFill>
                  <a:latin typeface="Times New Roman" charset="0"/>
                </a:rPr>
                <a:t>1.5</a:t>
              </a:r>
              <a:r>
                <a:rPr lang="en-US" i="0" dirty="0">
                  <a:latin typeface="Times New Roman" charset="0"/>
                </a:rPr>
                <a:t> </a:t>
              </a:r>
              <a:r>
                <a:rPr lang="en-US" b="1" i="0" u="sng" dirty="0" err="1">
                  <a:latin typeface="Times New Roman" charset="0"/>
                </a:rPr>
                <a:t>v</a:t>
              </a:r>
              <a:endParaRPr lang="en-US" b="1" i="0" u="sng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68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922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add two vectors together we get another vector as follows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can be used in a number of situations, for example multiple forces acting on an object</a:t>
            </a:r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944688" y="4313238"/>
            <a:ext cx="2663825" cy="898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591050" y="2603500"/>
            <a:ext cx="1246188" cy="1751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087688" y="4800600"/>
            <a:ext cx="38832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b="1" i="0" u="sng">
                <a:solidFill>
                  <a:srgbClr val="000000"/>
                </a:solidFill>
                <a:latin typeface="Verdana" charset="0"/>
              </a:rPr>
              <a:t>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145088" y="3505200"/>
            <a:ext cx="3979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sz="2400" b="1" i="0" u="sng">
                <a:solidFill>
                  <a:srgbClr val="000000"/>
                </a:solidFill>
                <a:latin typeface="Verdana" charset="0"/>
              </a:rPr>
              <a:t>b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rot="19680000">
            <a:off x="3172425" y="3671860"/>
            <a:ext cx="67348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defTabSz="762000"/>
            <a:r>
              <a:rPr lang="en-US" b="1" i="0" u="sng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i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 i="0">
                <a:solidFill>
                  <a:srgbClr val="000000"/>
                </a:solidFill>
                <a:latin typeface="Times New Roman" charset="0"/>
              </a:rPr>
              <a:t>+ </a:t>
            </a:r>
            <a:r>
              <a:rPr lang="en-US" b="1" i="0" u="sng">
                <a:solidFill>
                  <a:srgbClr val="000000"/>
                </a:solidFill>
                <a:latin typeface="Times New Roman" charset="0"/>
              </a:rPr>
              <a:t>b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1917700" y="2635250"/>
            <a:ext cx="3919538" cy="2566988"/>
          </a:xfrm>
          <a:custGeom>
            <a:avLst/>
            <a:gdLst/>
            <a:ahLst/>
            <a:cxnLst>
              <a:cxn ang="0">
                <a:pos x="0" y="1616"/>
              </a:cxn>
              <a:cxn ang="0">
                <a:pos x="2468" y="0"/>
              </a:cxn>
            </a:cxnLst>
            <a:rect l="0" t="0" r="r" b="b"/>
            <a:pathLst>
              <a:path w="2469" h="1617">
                <a:moveTo>
                  <a:pt x="0" y="1616"/>
                </a:moveTo>
                <a:lnTo>
                  <a:pt x="2468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1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Left-Handed Vs Right-Handed 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3985091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DirectX uses the so-called ‘left-handed coordinate system’</a:t>
            </a:r>
          </a:p>
          <a:p>
            <a:endParaRPr lang="en-US" dirty="0" smtClean="0"/>
          </a:p>
          <a:p>
            <a:r>
              <a:rPr lang="en-US" dirty="0" smtClean="0"/>
              <a:t>Take your right hand and aim your fingers down the positive x-axis, and then curl your fingers toward the positive y-axis, your thumb points roughly in the direction of the positive z-axis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091" y="2103461"/>
            <a:ext cx="4572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now define equality, addition, scalar multiplication, and subtraction on vectors using the coordinate representation</a:t>
            </a:r>
          </a:p>
          <a:p>
            <a:endParaRPr lang="en-US" dirty="0" smtClean="0"/>
          </a:p>
          <a:p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Two vectors are equal if and only if their corresponding components are equal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 and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u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dirty="0" smtClean="0"/>
              <a:t> if and only if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and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3114"/>
            <a:ext cx="7467600" cy="5664886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We add vectors </a:t>
            </a:r>
            <a:r>
              <a:rPr lang="en-US" dirty="0" err="1" smtClean="0"/>
              <a:t>componentwise</a:t>
            </a:r>
            <a:r>
              <a:rPr lang="en-US" dirty="0" smtClean="0"/>
              <a:t>; as such, it only makes sense to add vectors of the same dimension</a:t>
            </a:r>
          </a:p>
          <a:p>
            <a:pPr lvl="2"/>
            <a:r>
              <a:rPr lang="en-US" dirty="0" smtClean="0"/>
              <a:t>E.g. We cannot add a 2D vector and a 3D vector together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 and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u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We can multiply a scalar (i.e. a real number) and a vector, and the result is a vector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k</a:t>
            </a:r>
            <a:r>
              <a:rPr lang="en-US" dirty="0" smtClean="0"/>
              <a:t> be a scalar, and let 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err="1" smtClean="0"/>
              <a:t>k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i="1" dirty="0" err="1" smtClean="0"/>
              <a:t>k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Details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11244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Tahoma" charset="0"/>
              </a:rPr>
              <a:t>Teaching </a:t>
            </a:r>
            <a:r>
              <a:rPr lang="en-GB" dirty="0" smtClean="0">
                <a:latin typeface="Tahoma" charset="0"/>
              </a:rPr>
              <a:t>Team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Tahoma" charset="0"/>
              </a:rPr>
              <a:t>Steve Foster  </a:t>
            </a:r>
            <a:r>
              <a:rPr lang="en-GB" dirty="0" smtClean="0">
                <a:latin typeface="Tahoma" charset="0"/>
                <a:hlinkClick r:id="rId2"/>
              </a:rPr>
              <a:t>s.foster@staffs.ac.uk</a:t>
            </a:r>
            <a:endParaRPr lang="en-GB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Tahoma" charset="0"/>
              </a:rPr>
              <a:t>Bob Hobbs	</a:t>
            </a:r>
            <a:r>
              <a:rPr lang="en-GB" dirty="0">
                <a:solidFill>
                  <a:srgbClr val="99CCFF"/>
                </a:solidFill>
                <a:latin typeface="Tahoma" charset="0"/>
                <a:hlinkClick r:id="rId3"/>
              </a:rPr>
              <a:t>r.g.hobbs@staffs.ac.uk</a:t>
            </a: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Tahoma" charset="0"/>
              </a:rPr>
              <a:t>Semester </a:t>
            </a:r>
            <a:r>
              <a:rPr lang="en-GB" dirty="0">
                <a:latin typeface="Tahoma" charset="0"/>
              </a:rPr>
              <a:t>1 &amp; 2		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Tahoma" charset="0"/>
              </a:rPr>
              <a:t>3 Hours per week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Tahoma" charset="0"/>
              </a:rPr>
              <a:t>Weeks 1 - 6 (2hrs Lecture + 1hr Tutorial)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Tahoma" charset="0"/>
              </a:rPr>
              <a:t>Weeks 7 – 12 (1hr Lecture + 2hrs Tutorial</a:t>
            </a:r>
            <a:r>
              <a:rPr lang="en-GB" dirty="0" smtClean="0">
                <a:latin typeface="Tahoma" charset="0"/>
              </a:rPr>
              <a:t>)</a:t>
            </a:r>
            <a:endParaRPr lang="en-GB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3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Geometrically, the magnitude of a vector is the length of the directed line segment</a:t>
            </a:r>
          </a:p>
          <a:p>
            <a:endParaRPr lang="en-US" dirty="0" smtClean="0"/>
          </a:p>
          <a:p>
            <a:r>
              <a:rPr lang="en-US" dirty="0" smtClean="0"/>
              <a:t>We denote the magnitude of a vector by double vertical bars (e.g. ||</a:t>
            </a:r>
            <a:r>
              <a:rPr lang="en-US" dirty="0" err="1" smtClean="0"/>
              <a:t>u</a:t>
            </a:r>
            <a:r>
              <a:rPr lang="en-US" dirty="0" smtClean="0"/>
              <a:t>|| denotes the magnitude of </a:t>
            </a:r>
            <a:r>
              <a:rPr lang="en-US" dirty="0" err="1" smtClean="0"/>
              <a:t>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Now, given a vector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dirty="0" smtClean="0"/>
              <a:t>), we wish to compute its magnitude algebraically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||</a:t>
            </a:r>
            <a:r>
              <a:rPr lang="en-US" dirty="0" err="1" smtClean="0"/>
              <a:t>u</a:t>
            </a:r>
            <a:r>
              <a:rPr lang="en-US" dirty="0" smtClean="0"/>
              <a:t>|| = √(x</a:t>
            </a:r>
            <a:r>
              <a:rPr lang="en-US" baseline="30000" dirty="0" smtClean="0"/>
              <a:t>2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dirty="0" smtClean="0"/>
              <a:t> + z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This uses Pythagorean Theorem</a:t>
            </a:r>
          </a:p>
          <a:p>
            <a:endParaRPr lang="en-US" dirty="0" smtClean="0"/>
          </a:p>
          <a:p>
            <a:r>
              <a:rPr lang="en-US" dirty="0" smtClean="0"/>
              <a:t>Note that magnitude is a scalar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some applications, we do not care about the length of a vector because we want to use the vector to represent a pure direction</a:t>
            </a:r>
          </a:p>
          <a:p>
            <a:endParaRPr lang="en-US" dirty="0" smtClean="0"/>
          </a:p>
          <a:p>
            <a:r>
              <a:rPr lang="en-US" dirty="0" smtClean="0"/>
              <a:t>For such direction-only vectors, we want the length of the vector to be exactly one</a:t>
            </a:r>
          </a:p>
          <a:p>
            <a:endParaRPr lang="en-US" dirty="0" smtClean="0"/>
          </a:p>
          <a:p>
            <a:r>
              <a:rPr lang="en-US" dirty="0" smtClean="0"/>
              <a:t>When we make a vector unit length, we say that we are normalizing the vector</a:t>
            </a:r>
          </a:p>
          <a:p>
            <a:endParaRPr lang="en-US" dirty="0" smtClean="0"/>
          </a:p>
          <a:p>
            <a:r>
              <a:rPr lang="en-US" dirty="0" smtClean="0"/>
              <a:t>We can normalize a vector by dividing each of its components by its 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1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dot product is a form of vector multiplication that results in a scalar value</a:t>
            </a:r>
          </a:p>
          <a:p>
            <a:endParaRPr lang="en-US" dirty="0" smtClean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 and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 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r>
              <a:rPr lang="en-US" dirty="0" smtClean="0"/>
              <a:t>The dot product is defined as follows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endParaRPr lang="en-US" baseline="-25000" dirty="0" smtClean="0"/>
          </a:p>
          <a:p>
            <a:pPr algn="ctr">
              <a:buNone/>
            </a:pPr>
            <a:endParaRPr lang="en-US" baseline="-25000" dirty="0" smtClean="0"/>
          </a:p>
          <a:p>
            <a:pPr algn="ctr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1640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456"/>
            <a:ext cx="8229600" cy="1143000"/>
          </a:xfrm>
        </p:spPr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544036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dot product has a number of uses, mostly to do with the angle between two vectors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= ||</a:t>
            </a:r>
            <a:r>
              <a:rPr lang="en-US" dirty="0" err="1" smtClean="0"/>
              <a:t>u</a:t>
            </a:r>
            <a:r>
              <a:rPr lang="en-US" dirty="0" smtClean="0"/>
              <a:t>|| * ||</a:t>
            </a:r>
            <a:r>
              <a:rPr lang="en-US" dirty="0" err="1" smtClean="0"/>
              <a:t>v</a:t>
            </a:r>
            <a:r>
              <a:rPr lang="en-US" dirty="0" smtClean="0"/>
              <a:t>|| * </a:t>
            </a:r>
            <a:r>
              <a:rPr lang="en-US" dirty="0" err="1" smtClean="0"/>
              <a:t>cosθ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says that the dot product between two vectors is the cosine of the angle between them scaled by their magnitudes</a:t>
            </a:r>
          </a:p>
          <a:p>
            <a:endParaRPr lang="en-US" dirty="0" smtClean="0"/>
          </a:p>
          <a:p>
            <a:r>
              <a:rPr lang="en-US" dirty="0" smtClean="0"/>
              <a:t>In particular, if both </a:t>
            </a:r>
            <a:r>
              <a:rPr lang="en-US" dirty="0" err="1" smtClean="0"/>
              <a:t>u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dirty="0" smtClean="0"/>
              <a:t> are unit vectors, then </a:t>
            </a: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is the cosine of the angle between them</a:t>
            </a:r>
          </a:p>
          <a:p>
            <a:pPr algn="ctr">
              <a:buNone/>
            </a:pP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= </a:t>
            </a:r>
            <a:r>
              <a:rPr lang="en-US" dirty="0" err="1" smtClean="0"/>
              <a:t>cosθ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provides us with some useful geometric properties of the dot product: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= 0, then the vectors are perpendicular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&gt; 0, then the angle between the two vectors is less than 90°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u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err="1" smtClean="0"/>
              <a:t>v</a:t>
            </a:r>
            <a:r>
              <a:rPr lang="en-US" dirty="0" smtClean="0"/>
              <a:t> &lt; 0, then the angle between the two vectors is greater than 90°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Unlike the dot product, which evaluates to a scalar, the cross product evaluates to another vector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cross product is only defined for 3D vectors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Taking the cross product of two 3D vectors </a:t>
            </a:r>
            <a:r>
              <a:rPr lang="en-US" b="1" dirty="0" err="1" smtClean="0"/>
              <a:t>u</a:t>
            </a:r>
            <a:r>
              <a:rPr lang="en-US" dirty="0" smtClean="0"/>
              <a:t> and </a:t>
            </a:r>
            <a:r>
              <a:rPr lang="en-US" b="1" dirty="0" err="1" smtClean="0"/>
              <a:t>v</a:t>
            </a:r>
            <a:r>
              <a:rPr lang="en-US" dirty="0" smtClean="0"/>
              <a:t> yields another vector, </a:t>
            </a:r>
            <a:r>
              <a:rPr lang="en-US" b="1" dirty="0" err="1" smtClean="0"/>
              <a:t>w</a:t>
            </a:r>
            <a:r>
              <a:rPr lang="en-US" dirty="0" smtClean="0"/>
              <a:t> that is mutually orthogonal to </a:t>
            </a:r>
            <a:r>
              <a:rPr lang="en-US" b="1" dirty="0" err="1" smtClean="0"/>
              <a:t>u</a:t>
            </a:r>
            <a:r>
              <a:rPr lang="en-US" dirty="0" smtClean="0"/>
              <a:t> and </a:t>
            </a:r>
            <a:r>
              <a:rPr lang="en-US" b="1" dirty="0" err="1" smtClean="0"/>
              <a:t>v</a:t>
            </a: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480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Let </a:t>
            </a:r>
            <a:r>
              <a:rPr lang="en-US" dirty="0" err="1" smtClean="0"/>
              <a:t>u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) and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 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r>
              <a:rPr lang="en-US" dirty="0" smtClean="0"/>
              <a:t>The cross product is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✕ </a:t>
            </a:r>
            <a:r>
              <a:rPr lang="en-US" dirty="0" err="1" smtClean="0"/>
              <a:t>v</a:t>
            </a:r>
            <a:r>
              <a:rPr lang="en-US" dirty="0" smtClean="0"/>
              <a:t>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 -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-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-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Note that: u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✕ </a:t>
            </a:r>
            <a:r>
              <a:rPr lang="en-US" dirty="0" smtClean="0"/>
              <a:t>v ≠ v </a:t>
            </a:r>
            <a:r>
              <a:rPr lang="en-US" dirty="0" smtClean="0">
                <a:latin typeface="Zapf Dingbats"/>
                <a:ea typeface="Zapf Dingbats"/>
                <a:cs typeface="Zapf Dingbats"/>
              </a:rPr>
              <a:t>✕ </a:t>
            </a:r>
            <a:r>
              <a:rPr lang="en-US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01043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in Direct3D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1312" cy="48737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D3D 9 and 10 the D3DX library came with a 3D maths library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D3D11 has the </a:t>
            </a:r>
            <a:r>
              <a:rPr lang="en-GB" dirty="0" err="1" smtClean="0"/>
              <a:t>DirectXMath</a:t>
            </a:r>
            <a:r>
              <a:rPr lang="en-GB" dirty="0" smtClean="0"/>
              <a:t> library instead</a:t>
            </a:r>
          </a:p>
          <a:p>
            <a:pPr lvl="1"/>
            <a:r>
              <a:rPr lang="en-GB" dirty="0" smtClean="0"/>
              <a:t>Takes advantage of hardware registers on PC/Xbox 360/Xbox One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In windows the library uses 128-bit wide single instruction multiple data (SIMD) registers</a:t>
            </a:r>
          </a:p>
          <a:p>
            <a:pPr lvl="1"/>
            <a:r>
              <a:rPr lang="en-GB" dirty="0" smtClean="0"/>
              <a:t>Operates on 4 32-bit </a:t>
            </a:r>
            <a:r>
              <a:rPr lang="en-GB" b="1" dirty="0" smtClean="0"/>
              <a:t>floats</a:t>
            </a:r>
            <a:r>
              <a:rPr lang="en-GB" dirty="0" smtClean="0"/>
              <a:t> or </a:t>
            </a:r>
            <a:r>
              <a:rPr lang="en-GB" b="1" dirty="0" err="1" smtClean="0"/>
              <a:t>ints</a:t>
            </a:r>
            <a:r>
              <a:rPr lang="en-GB" dirty="0" smtClean="0"/>
              <a:t> with one instruction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2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in Direct3D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1312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Consider vector addition:</a:t>
            </a:r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US" dirty="0" smtClean="0"/>
              <a:t>u + v = 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y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z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GB" dirty="0" smtClean="0"/>
          </a:p>
          <a:p>
            <a:r>
              <a:rPr lang="en-GB" dirty="0" smtClean="0"/>
              <a:t>Using SIMD we can do 4D vector addition with one instruction, instead of 4 scalar instructions</a:t>
            </a:r>
          </a:p>
          <a:p>
            <a:endParaRPr lang="en-GB" dirty="0" smtClean="0"/>
          </a:p>
          <a:p>
            <a:r>
              <a:rPr lang="en-GB" dirty="0" smtClean="0"/>
              <a:t>Working in 3D or 2D we just set the extra components to 0 </a:t>
            </a:r>
          </a:p>
          <a:p>
            <a:endParaRPr lang="en-GB" dirty="0" smtClean="0"/>
          </a:p>
          <a:p>
            <a:r>
              <a:rPr lang="en-GB" dirty="0" smtClean="0"/>
              <a:t>Reduces the number of instructions if used correctly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39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72272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 smtClean="0"/>
              <a:t>DirectXMath’s</a:t>
            </a:r>
            <a:r>
              <a:rPr lang="en-GB" dirty="0" smtClean="0"/>
              <a:t> core vector type is </a:t>
            </a:r>
            <a:r>
              <a:rPr lang="en-GB" b="1" dirty="0" smtClean="0"/>
              <a:t>XMVECTOR</a:t>
            </a:r>
          </a:p>
          <a:p>
            <a:pPr lvl="1"/>
            <a:r>
              <a:rPr lang="en-GB" dirty="0" smtClean="0"/>
              <a:t>Maps directly to SIMD registers 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Vectors must be of this type to take advantage of SIMD</a:t>
            </a:r>
          </a:p>
          <a:p>
            <a:endParaRPr lang="en-GB" dirty="0" smtClean="0"/>
          </a:p>
          <a:p>
            <a:r>
              <a:rPr lang="en-GB" dirty="0" smtClean="0"/>
              <a:t>However, it is recommended to use</a:t>
            </a:r>
          </a:p>
          <a:p>
            <a:pPr lvl="1"/>
            <a:r>
              <a:rPr lang="en-GB" dirty="0" smtClean="0"/>
              <a:t>XMFLOAT2 (2D)</a:t>
            </a:r>
          </a:p>
          <a:p>
            <a:pPr lvl="1"/>
            <a:r>
              <a:rPr lang="en-GB" dirty="0" smtClean="0"/>
              <a:t>XMFLOAT3 (3D)</a:t>
            </a:r>
          </a:p>
          <a:p>
            <a:pPr lvl="1"/>
            <a:r>
              <a:rPr lang="en-GB" dirty="0" smtClean="0"/>
              <a:t>XMFLOAT4 (4D)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Defined as normal </a:t>
            </a:r>
            <a:r>
              <a:rPr lang="en-GB" dirty="0" err="1" smtClean="0"/>
              <a:t>structs</a:t>
            </a:r>
            <a:r>
              <a:rPr lang="en-GB" dirty="0" smtClean="0"/>
              <a:t>, need converting to XMVECTOR for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Details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534"/>
          </a:xfrm>
        </p:spPr>
        <p:txBody>
          <a:bodyPr lIns="90000" tIns="46800" rIns="90000" bIns="46800">
            <a:normAutofit fontScale="92500"/>
          </a:bodyPr>
          <a:lstStyle/>
          <a:p>
            <a:pPr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+mn-ea"/>
              </a:rPr>
              <a:t>Assignment Details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ea typeface="+mn-ea"/>
              </a:rPr>
              <a:t>70% assignment work</a:t>
            </a:r>
          </a:p>
          <a:p>
            <a:pPr lvl="1" eaLnBrk="1" hangingPunct="1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Two assignments</a:t>
            </a:r>
          </a:p>
          <a:p>
            <a:pPr lvl="2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Semester 1: 3D Graphics Application</a:t>
            </a:r>
          </a:p>
          <a:p>
            <a:pPr lvl="2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Semester 2: Physics Application </a:t>
            </a:r>
          </a:p>
          <a:p>
            <a:pPr lvl="1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Both submissions have reflective report components</a:t>
            </a:r>
          </a:p>
          <a:p>
            <a:pPr lvl="1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+mn-ea"/>
              </a:rPr>
              <a:t>3</a:t>
            </a:r>
            <a:r>
              <a:rPr lang="en-GB" dirty="0" smtClean="0">
                <a:ea typeface="+mn-ea"/>
              </a:rPr>
              <a:t>0% Exam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T</a:t>
            </a:r>
            <a:r>
              <a:rPr lang="en-GB" dirty="0" smtClean="0">
                <a:ea typeface="+mn-ea"/>
              </a:rPr>
              <a:t>wo hours long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At the end of Semester 2</a:t>
            </a:r>
            <a:endParaRPr lang="en-GB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72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and storing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5072" y="1600200"/>
            <a:ext cx="8485632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There are a number of included methods to convert from/to XMVECTOR</a:t>
            </a:r>
          </a:p>
          <a:p>
            <a:pPr lvl="1"/>
            <a:r>
              <a:rPr lang="en-GB" sz="2000" smtClean="0"/>
              <a:t>XMVECTOR XMLoadFloat3(CONST </a:t>
            </a:r>
            <a:r>
              <a:rPr lang="en-GB" sz="2000" dirty="0" smtClean="0"/>
              <a:t>XMFLOAT3 *</a:t>
            </a:r>
            <a:r>
              <a:rPr lang="en-GB" sz="2000" dirty="0" err="1" smtClean="0"/>
              <a:t>pSource</a:t>
            </a:r>
            <a:r>
              <a:rPr lang="en-GB" sz="2000" dirty="0" smtClean="0"/>
              <a:t>)</a:t>
            </a:r>
          </a:p>
          <a:p>
            <a:pPr lvl="1"/>
            <a:endParaRPr lang="en-GB" sz="1800" dirty="0" smtClean="0"/>
          </a:p>
          <a:p>
            <a:pPr lvl="1"/>
            <a:r>
              <a:rPr lang="en-GB" sz="1800" dirty="0" smtClean="0"/>
              <a:t>VOID XMStoreFloat3(XMFLOAT3 *</a:t>
            </a:r>
            <a:r>
              <a:rPr lang="en-GB" sz="1800" dirty="0" err="1" smtClean="0"/>
              <a:t>pDestination</a:t>
            </a:r>
            <a:r>
              <a:rPr lang="en-GB" sz="1800" dirty="0" smtClean="0"/>
              <a:t>, FXMVECTOR V)</a:t>
            </a:r>
          </a:p>
          <a:p>
            <a:pPr lvl="1"/>
            <a:endParaRPr lang="en-GB" sz="1800" dirty="0" smtClean="0"/>
          </a:p>
          <a:p>
            <a:r>
              <a:rPr lang="en-GB" dirty="0" smtClean="0"/>
              <a:t>The library includes a number of useful functions </a:t>
            </a:r>
          </a:p>
          <a:p>
            <a:pPr lvl="1"/>
            <a:r>
              <a:rPr lang="en-GB" dirty="0" smtClean="0"/>
              <a:t>XMVector3Length</a:t>
            </a:r>
          </a:p>
          <a:p>
            <a:pPr lvl="1"/>
            <a:r>
              <a:rPr lang="en-GB" dirty="0" smtClean="0"/>
              <a:t>XMVector3Dot</a:t>
            </a:r>
          </a:p>
          <a:p>
            <a:pPr lvl="1"/>
            <a:r>
              <a:rPr lang="en-GB" dirty="0" smtClean="0"/>
              <a:t>XMVector3Cross</a:t>
            </a:r>
          </a:p>
          <a:p>
            <a:pPr lvl="1"/>
            <a:r>
              <a:rPr lang="en-GB" dirty="0" smtClean="0"/>
              <a:t>XMVector3Normalize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So to summarize, store vectors as XMFLOAT3 and operate on them as XMVECTOR</a:t>
            </a:r>
          </a:p>
        </p:txBody>
      </p:sp>
    </p:spTree>
    <p:extLst>
      <p:ext uri="{BB962C8B-B14F-4D97-AF65-F5344CB8AC3E}">
        <p14:creationId xmlns:p14="http://schemas.microsoft.com/office/powerpoint/2010/main" val="423568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5"/>
            <a:ext cx="9144000" cy="989734"/>
          </a:xfrm>
        </p:spPr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09211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to 3D Game Programming with DirectX 11</a:t>
            </a:r>
          </a:p>
          <a:p>
            <a:pPr lvl="1"/>
            <a:r>
              <a:rPr lang="en-US" dirty="0" smtClean="0"/>
              <a:t>Frank Luna</a:t>
            </a:r>
          </a:p>
          <a:p>
            <a:pPr lvl="1"/>
            <a:r>
              <a:rPr lang="en-US" dirty="0" smtClean="0"/>
              <a:t>Chapter 1 : Vector Algebra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Mathematics for 3D Game Programming and Computer Graphics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Lengyel</a:t>
            </a:r>
            <a:endParaRPr lang="en-US" dirty="0" smtClean="0"/>
          </a:p>
          <a:p>
            <a:pPr lvl="1"/>
            <a:r>
              <a:rPr lang="en-US" dirty="0" smtClean="0"/>
              <a:t>Chapter 1 : Vectors 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3" y="4153516"/>
            <a:ext cx="1840664" cy="2320436"/>
          </a:xfrm>
          <a:prstGeom prst="rect">
            <a:avLst/>
          </a:prstGeom>
        </p:spPr>
      </p:pic>
      <p:pic>
        <p:nvPicPr>
          <p:cNvPr id="5122" name="Picture 2" descr="http://i43.tower.com/images/mm122232703/introduction-3d-game-programming-with-directx-11-frank-luna-paperback-cover-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367" y="1273175"/>
            <a:ext cx="19050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84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– Semester 1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/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01 	Introduction to Module and </a:t>
            </a:r>
            <a:r>
              <a:rPr lang="en-GB" sz="2200" dirty="0" smtClean="0">
                <a:latin typeface="Tahoma" charset="0"/>
              </a:rPr>
              <a:t>Recap</a:t>
            </a:r>
            <a:endParaRPr lang="en-GB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02 	</a:t>
            </a:r>
            <a:r>
              <a:rPr lang="en-GB" sz="2200" dirty="0" smtClean="0">
                <a:latin typeface="Tahoma" charset="0"/>
              </a:rPr>
              <a:t>Introduction to DirectX API and pipeline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Tahoma" charset="0"/>
              </a:rPr>
              <a:t>Week 03 	</a:t>
            </a:r>
            <a:r>
              <a:rPr lang="en-GB" sz="2200" dirty="0" err="1" smtClean="0">
                <a:latin typeface="Tahoma" charset="0"/>
              </a:rPr>
              <a:t>Shader</a:t>
            </a:r>
            <a:r>
              <a:rPr lang="en-GB" sz="2200" dirty="0" smtClean="0">
                <a:latin typeface="Tahoma" charset="0"/>
              </a:rPr>
              <a:t> Programming Introduction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Tahoma" charset="0"/>
              </a:rPr>
              <a:t>Week 04	Further </a:t>
            </a:r>
            <a:r>
              <a:rPr lang="en-GB" sz="2200" dirty="0" err="1" smtClean="0">
                <a:latin typeface="Tahoma" charset="0"/>
              </a:rPr>
              <a:t>Shader</a:t>
            </a:r>
            <a:r>
              <a:rPr lang="en-GB" sz="2200" dirty="0" smtClean="0">
                <a:latin typeface="Tahoma" charset="0"/>
              </a:rPr>
              <a:t> Programming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</a:t>
            </a:r>
            <a:r>
              <a:rPr lang="en-GB" sz="2200" dirty="0" smtClean="0">
                <a:latin typeface="Tahoma" charset="0"/>
              </a:rPr>
              <a:t>05  </a:t>
            </a:r>
            <a:r>
              <a:rPr lang="en-GB" sz="2200" dirty="0">
                <a:latin typeface="Tahoma" charset="0"/>
              </a:rPr>
              <a:t>	</a:t>
            </a:r>
            <a:r>
              <a:rPr lang="en-GB" sz="2200" dirty="0" smtClean="0">
                <a:latin typeface="Tahoma" charset="0"/>
              </a:rPr>
              <a:t>Lighting in DirectX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</a:t>
            </a:r>
            <a:r>
              <a:rPr lang="en-GB" sz="2200" dirty="0" smtClean="0">
                <a:latin typeface="Tahoma" charset="0"/>
              </a:rPr>
              <a:t>06</a:t>
            </a:r>
            <a:r>
              <a:rPr lang="en-GB" sz="2200" dirty="0">
                <a:latin typeface="Tahoma" charset="0"/>
              </a:rPr>
              <a:t>	</a:t>
            </a:r>
            <a:r>
              <a:rPr lang="en-GB" sz="2200" dirty="0" smtClean="0">
                <a:latin typeface="Tahoma" charset="0"/>
              </a:rPr>
              <a:t>Texturing in DirectX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</a:t>
            </a:r>
            <a:r>
              <a:rPr lang="en-GB" sz="2200" dirty="0" smtClean="0">
                <a:latin typeface="Tahoma" charset="0"/>
              </a:rPr>
              <a:t>07</a:t>
            </a:r>
            <a:r>
              <a:rPr lang="en-GB" sz="2200" dirty="0">
                <a:latin typeface="Tahoma" charset="0"/>
              </a:rPr>
              <a:t>	</a:t>
            </a:r>
            <a:r>
              <a:rPr lang="en-GB" sz="2200" dirty="0" smtClean="0">
                <a:latin typeface="Tahoma" charset="0"/>
              </a:rPr>
              <a:t>Camera Systems and Architecture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smtClean="0">
                <a:latin typeface="Tahoma" charset="0"/>
              </a:rPr>
              <a:t>Week </a:t>
            </a:r>
            <a:r>
              <a:rPr lang="en-GB" sz="2200" dirty="0">
                <a:latin typeface="Tahoma" charset="0"/>
              </a:rPr>
              <a:t>08	Cube, </a:t>
            </a:r>
            <a:r>
              <a:rPr lang="en-GB" sz="2200" dirty="0" smtClean="0">
                <a:latin typeface="Tahoma" charset="0"/>
              </a:rPr>
              <a:t>Reflection and </a:t>
            </a:r>
            <a:r>
              <a:rPr lang="en-GB" sz="2200" dirty="0">
                <a:latin typeface="Tahoma" charset="0"/>
              </a:rPr>
              <a:t>Bump mapping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09	</a:t>
            </a:r>
            <a:r>
              <a:rPr lang="en-GB" sz="2200" dirty="0" smtClean="0">
                <a:latin typeface="Tahoma" charset="0"/>
              </a:rPr>
              <a:t>Mesh </a:t>
            </a:r>
            <a:r>
              <a:rPr lang="en-GB" sz="2200" dirty="0" smtClean="0">
                <a:latin typeface="Tahoma" charset="0"/>
              </a:rPr>
              <a:t>Loading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10  	</a:t>
            </a:r>
            <a:r>
              <a:rPr lang="en-GB" sz="2200" dirty="0" smtClean="0">
                <a:latin typeface="Tahoma" charset="0"/>
              </a:rPr>
              <a:t>Terrain Rendering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11	</a:t>
            </a:r>
            <a:r>
              <a:rPr lang="en-GB" sz="2200" dirty="0" smtClean="0">
                <a:latin typeface="Tahoma" charset="0"/>
              </a:rPr>
              <a:t>Environment Rendering and Special Effects</a:t>
            </a:r>
            <a:endParaRPr lang="en-GB" sz="22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Tahoma" charset="0"/>
              </a:rPr>
              <a:t>Week 12	</a:t>
            </a:r>
            <a:r>
              <a:rPr lang="en-GB" sz="2200" dirty="0" smtClean="0">
                <a:latin typeface="Tahoma" charset="0"/>
              </a:rPr>
              <a:t>Review and Assignment Surgery</a:t>
            </a:r>
            <a:endParaRPr lang="en-GB" sz="2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– Semester 2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07818" y="1600200"/>
            <a:ext cx="8936182" cy="5073073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01 	Animation and Timing	</a:t>
            </a:r>
            <a:endParaRPr lang="en-GB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02 	Newtonian Physics (velocity, motion, forces</a:t>
            </a:r>
            <a:r>
              <a:rPr lang="en-GB" sz="2400" dirty="0" smtClean="0">
                <a:latin typeface="Tahoma" charset="0"/>
              </a:rPr>
              <a:t>)</a:t>
            </a:r>
            <a:endParaRPr lang="en-GB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03  	Gravity and friction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04	Particles and Ballistics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05	Rotational Physics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06 	Collision Detection and Response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07	</a:t>
            </a:r>
            <a:r>
              <a:rPr lang="en-GB" sz="2400" dirty="0" smtClean="0">
                <a:latin typeface="Tahoma" charset="0"/>
              </a:rPr>
              <a:t>Particle Systems</a:t>
            </a:r>
            <a:endParaRPr lang="en-GB" sz="2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08	</a:t>
            </a:r>
            <a:r>
              <a:rPr lang="en-GB" sz="2400" dirty="0" err="1">
                <a:latin typeface="Tahoma" charset="0"/>
              </a:rPr>
              <a:t>Pathfinding</a:t>
            </a:r>
            <a:r>
              <a:rPr lang="en-GB" sz="2400" dirty="0">
                <a:latin typeface="Tahoma" charset="0"/>
              </a:rPr>
              <a:t> and searching, Autonomous motion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09	Ai for scene optimisation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10  	State management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11	Decisions and cognition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Tahoma" charset="0"/>
              </a:rPr>
              <a:t>Week 12	Review and </a:t>
            </a:r>
            <a:r>
              <a:rPr lang="en-GB" sz="2400" dirty="0" smtClean="0">
                <a:latin typeface="Tahoma" charset="0"/>
              </a:rPr>
              <a:t>Assignment Surgery</a:t>
            </a:r>
            <a:endParaRPr lang="en-GB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/>
          <a:lstStyle/>
          <a:p>
            <a:r>
              <a:rPr lang="en-US" dirty="0" smtClean="0"/>
              <a:t>Textbooks – Semester 1 (Core)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09211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3D Game Programming with DirectX 11</a:t>
            </a:r>
          </a:p>
          <a:p>
            <a:pPr lvl="1"/>
            <a:r>
              <a:rPr lang="en-US" dirty="0" smtClean="0"/>
              <a:t>Frank Luna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Mathematics for 3D Game Programming and Computer Graphics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Lengyel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03" y="4153516"/>
            <a:ext cx="1840664" cy="2320436"/>
          </a:xfrm>
          <a:prstGeom prst="rect">
            <a:avLst/>
          </a:prstGeom>
        </p:spPr>
      </p:pic>
      <p:pic>
        <p:nvPicPr>
          <p:cNvPr id="5122" name="Picture 2" descr="http://i43.tower.com/images/mm122232703/introduction-3d-game-programming-with-directx-11-frank-luna-paperback-cover-ar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9367" y="1273175"/>
            <a:ext cx="19050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33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2" y="0"/>
            <a:ext cx="8229600" cy="971698"/>
          </a:xfrm>
        </p:spPr>
        <p:txBody>
          <a:bodyPr/>
          <a:lstStyle/>
          <a:p>
            <a:r>
              <a:rPr lang="en-US" dirty="0" smtClean="0"/>
              <a:t>Textbooks – Semester 1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2272"/>
            <a:ext cx="4715163" cy="5261679"/>
          </a:xfrm>
        </p:spPr>
        <p:txBody>
          <a:bodyPr>
            <a:normAutofit/>
          </a:bodyPr>
          <a:lstStyle/>
          <a:p>
            <a:r>
              <a:rPr lang="en-GB" dirty="0" smtClean="0"/>
              <a:t>Beginning </a:t>
            </a:r>
            <a:r>
              <a:rPr lang="en-GB" dirty="0" err="1" smtClean="0"/>
              <a:t>Directx</a:t>
            </a:r>
            <a:r>
              <a:rPr lang="en-GB" dirty="0" smtClean="0"/>
              <a:t> 11 Game Programming</a:t>
            </a:r>
          </a:p>
          <a:p>
            <a:pPr lvl="1"/>
            <a:r>
              <a:rPr lang="en-GB" dirty="0" smtClean="0"/>
              <a:t>Wendy Jones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Sams</a:t>
            </a:r>
            <a:r>
              <a:rPr lang="en-US" dirty="0" smtClean="0"/>
              <a:t> Teach Yourself C++ in 24 Hours</a:t>
            </a:r>
          </a:p>
          <a:p>
            <a:pPr lvl="1"/>
            <a:r>
              <a:rPr lang="en-US" dirty="0" smtClean="0"/>
              <a:t>Jesse Liberty</a:t>
            </a:r>
          </a:p>
          <a:p>
            <a:pPr lvl="1"/>
            <a:endParaRPr lang="en-US" dirty="0"/>
          </a:p>
        </p:txBody>
      </p:sp>
      <p:pic>
        <p:nvPicPr>
          <p:cNvPr id="4" name="Picture 3" descr="71QSJwVmpC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5" y="971698"/>
            <a:ext cx="2279073" cy="2815211"/>
          </a:xfrm>
          <a:prstGeom prst="rect">
            <a:avLst/>
          </a:prstGeom>
        </p:spPr>
      </p:pic>
      <p:pic>
        <p:nvPicPr>
          <p:cNvPr id="6" name="Picture 5" descr="41IaBm3Eo-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5" y="3786909"/>
            <a:ext cx="2260323" cy="30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2" y="0"/>
            <a:ext cx="8229600" cy="971698"/>
          </a:xfrm>
        </p:spPr>
        <p:txBody>
          <a:bodyPr/>
          <a:lstStyle/>
          <a:p>
            <a:r>
              <a:rPr lang="en-US" dirty="0" smtClean="0"/>
              <a:t>Textbooks – Semester 1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4909"/>
            <a:ext cx="4715163" cy="4719042"/>
          </a:xfrm>
        </p:spPr>
        <p:txBody>
          <a:bodyPr>
            <a:normAutofit/>
          </a:bodyPr>
          <a:lstStyle/>
          <a:p>
            <a:r>
              <a:rPr lang="en-GB" dirty="0" smtClean="0"/>
              <a:t>The C++ Programming Language</a:t>
            </a:r>
          </a:p>
          <a:p>
            <a:pPr lvl="1"/>
            <a:r>
              <a:rPr lang="en-GB" dirty="0" err="1" smtClean="0"/>
              <a:t>Bjarne</a:t>
            </a:r>
            <a:r>
              <a:rPr lang="en-GB" dirty="0" smtClean="0"/>
              <a:t> </a:t>
            </a:r>
            <a:r>
              <a:rPr lang="en-GB" dirty="0" err="1" smtClean="0"/>
              <a:t>Stroustrup</a:t>
            </a:r>
            <a:endParaRPr lang="en-GB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51KEqIsBa4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09" y="1316182"/>
            <a:ext cx="3650673" cy="49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Maths</a:t>
            </a:r>
            <a:r>
              <a:rPr lang="en-US" dirty="0" smtClean="0"/>
              <a:t> (Quick) Recap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two elements available in our 3D space</a:t>
            </a:r>
          </a:p>
          <a:p>
            <a:endParaRPr lang="en-US" dirty="0" smtClean="0"/>
          </a:p>
          <a:p>
            <a:r>
              <a:rPr lang="en-US" dirty="0" smtClean="0"/>
              <a:t>Points</a:t>
            </a:r>
          </a:p>
          <a:p>
            <a:pPr lvl="1"/>
            <a:r>
              <a:rPr lang="en-GB" sz="2000" dirty="0" smtClean="0"/>
              <a:t>These are used to define positions</a:t>
            </a:r>
          </a:p>
          <a:p>
            <a:pPr lvl="2"/>
            <a:r>
              <a:rPr lang="en-GB" dirty="0" smtClean="0"/>
              <a:t>An object is located at a point</a:t>
            </a:r>
          </a:p>
          <a:p>
            <a:pPr lvl="2"/>
            <a:r>
              <a:rPr lang="en-GB" dirty="0" smtClean="0"/>
              <a:t>A vertex is located at a point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Vectors</a:t>
            </a:r>
          </a:p>
          <a:p>
            <a:pPr lvl="1"/>
            <a:r>
              <a:rPr lang="en-GB" sz="2000" dirty="0" smtClean="0"/>
              <a:t>These are used to define directions</a:t>
            </a:r>
          </a:p>
          <a:p>
            <a:pPr lvl="2"/>
            <a:r>
              <a:rPr lang="en-GB" dirty="0" smtClean="0"/>
              <a:t>A viewer is looking in a certain direction</a:t>
            </a:r>
          </a:p>
          <a:p>
            <a:pPr lvl="2"/>
            <a:r>
              <a:rPr lang="en-GB" dirty="0" smtClean="0"/>
              <a:t>A projectile is moving in a certain direction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146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1521</Words>
  <Application>Microsoft Office PowerPoint</Application>
  <PresentationFormat>On-screen Show (4:3)</PresentationFormat>
  <Paragraphs>298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Verdana</vt:lpstr>
      <vt:lpstr>Wingdings</vt:lpstr>
      <vt:lpstr>Zapf Dingbats</vt:lpstr>
      <vt:lpstr>Office Theme</vt:lpstr>
      <vt:lpstr>Further Games and Graphics Concepts</vt:lpstr>
      <vt:lpstr>Module Details</vt:lpstr>
      <vt:lpstr>Module Details</vt:lpstr>
      <vt:lpstr>Program of Study – Semester 1</vt:lpstr>
      <vt:lpstr>Program of Study – Semester 2</vt:lpstr>
      <vt:lpstr>Textbooks – Semester 1 (Core)</vt:lpstr>
      <vt:lpstr>Textbooks – Semester 1 (Optional)</vt:lpstr>
      <vt:lpstr>Textbooks – Semester 1 (Optional)</vt:lpstr>
      <vt:lpstr>3D Maths (Quick) Recap</vt:lpstr>
      <vt:lpstr>Vectors</vt:lpstr>
      <vt:lpstr>Vectors</vt:lpstr>
      <vt:lpstr>Vectors and Points</vt:lpstr>
      <vt:lpstr>Vectors</vt:lpstr>
      <vt:lpstr>Vectors</vt:lpstr>
      <vt:lpstr>Vectors</vt:lpstr>
      <vt:lpstr>Vectors</vt:lpstr>
      <vt:lpstr>Left-Handed Vs Right-Handed Coordinate Systems</vt:lpstr>
      <vt:lpstr>Vector Operations</vt:lpstr>
      <vt:lpstr>Vector Operations</vt:lpstr>
      <vt:lpstr>Magnitude </vt:lpstr>
      <vt:lpstr>Normalization of Vectors</vt:lpstr>
      <vt:lpstr>Dot Product</vt:lpstr>
      <vt:lpstr>Dot Product</vt:lpstr>
      <vt:lpstr>Dot Product</vt:lpstr>
      <vt:lpstr>Cross Product</vt:lpstr>
      <vt:lpstr>Cross Product</vt:lpstr>
      <vt:lpstr>Vectors in Direct3D 11</vt:lpstr>
      <vt:lpstr>Vectors in Direct3D 11</vt:lpstr>
      <vt:lpstr>Vector Types</vt:lpstr>
      <vt:lpstr>Loading and storing vectors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Games and Graphics Concepts</dc:title>
  <dc:creator>Steve Foster</dc:creator>
  <cp:lastModifiedBy>FOSTER Steve</cp:lastModifiedBy>
  <cp:revision>16</cp:revision>
  <dcterms:created xsi:type="dcterms:W3CDTF">2015-09-21T18:56:43Z</dcterms:created>
  <dcterms:modified xsi:type="dcterms:W3CDTF">2016-09-22T08:27:17Z</dcterms:modified>
</cp:coreProperties>
</file>