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2.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7" r:id="rId1"/>
  </p:sldMasterIdLst>
  <p:notesMasterIdLst>
    <p:notesMasterId r:id="rId37"/>
  </p:notesMasterIdLst>
  <p:handoutMasterIdLst>
    <p:handoutMasterId r:id="rId38"/>
  </p:handoutMasterIdLst>
  <p:sldIdLst>
    <p:sldId id="4025" r:id="rId2"/>
    <p:sldId id="4027" r:id="rId3"/>
    <p:sldId id="4028" r:id="rId4"/>
    <p:sldId id="261" r:id="rId5"/>
    <p:sldId id="264" r:id="rId6"/>
    <p:sldId id="262" r:id="rId7"/>
    <p:sldId id="265" r:id="rId8"/>
    <p:sldId id="4029" r:id="rId9"/>
    <p:sldId id="266" r:id="rId10"/>
    <p:sldId id="263" r:id="rId11"/>
    <p:sldId id="4034" r:id="rId12"/>
    <p:sldId id="4035" r:id="rId13"/>
    <p:sldId id="4036" r:id="rId14"/>
    <p:sldId id="4037" r:id="rId15"/>
    <p:sldId id="4042" r:id="rId16"/>
    <p:sldId id="270" r:id="rId17"/>
    <p:sldId id="4038" r:id="rId18"/>
    <p:sldId id="4031" r:id="rId19"/>
    <p:sldId id="269" r:id="rId20"/>
    <p:sldId id="4039" r:id="rId21"/>
    <p:sldId id="4040" r:id="rId22"/>
    <p:sldId id="4041" r:id="rId23"/>
    <p:sldId id="4032" r:id="rId24"/>
    <p:sldId id="274" r:id="rId25"/>
    <p:sldId id="4043" r:id="rId26"/>
    <p:sldId id="4044" r:id="rId27"/>
    <p:sldId id="4045" r:id="rId28"/>
    <p:sldId id="4046" r:id="rId29"/>
    <p:sldId id="4047" r:id="rId30"/>
    <p:sldId id="4048" r:id="rId31"/>
    <p:sldId id="275" r:id="rId32"/>
    <p:sldId id="4049" r:id="rId33"/>
    <p:sldId id="4051" r:id="rId34"/>
    <p:sldId id="4050" r:id="rId35"/>
    <p:sldId id="4026" r:id="rId36"/>
  </p:sldIdLst>
  <p:sldSz cx="12858750" cy="7232650"/>
  <p:notesSz cx="6858000" cy="9144000"/>
  <p:custDataLst>
    <p:tags r:id="rId39"/>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497" userDrawn="1">
          <p15:clr>
            <a:srgbClr val="A4A3A4"/>
          </p15:clr>
        </p15:guide>
        <p15:guide id="7" pos="69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536A"/>
    <a:srgbClr val="FF6D3A"/>
    <a:srgbClr val="005490"/>
    <a:srgbClr val="5CBA46"/>
    <a:srgbClr val="57CE95"/>
    <a:srgbClr val="0B97F1"/>
    <a:srgbClr val="000000"/>
    <a:srgbClr val="341801"/>
    <a:srgbClr val="682F03"/>
    <a:srgbClr val="F08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99" autoAdjust="0"/>
    <p:restoredTop sz="96314" autoAdjust="0"/>
  </p:normalViewPr>
  <p:slideViewPr>
    <p:cSldViewPr>
      <p:cViewPr varScale="1">
        <p:scale>
          <a:sx n="60" d="100"/>
          <a:sy n="60" d="100"/>
        </p:scale>
        <p:origin x="916" y="40"/>
      </p:cViewPr>
      <p:guideLst>
        <p:guide orient="horz" pos="328"/>
        <p:guide pos="4050"/>
        <p:guide pos="557"/>
        <p:guide orient="horz" pos="4183"/>
        <p:guide pos="7497"/>
        <p:guide pos="6908"/>
      </p:guideLst>
    </p:cSldViewPr>
  </p:slideViewPr>
  <p:outlineViewPr>
    <p:cViewPr>
      <p:scale>
        <a:sx n="100" d="100"/>
        <a:sy n="100" d="100"/>
      </p:scale>
      <p:origin x="0" y="-20556"/>
    </p:cViewPr>
  </p:outlineViewPr>
  <p:notesTextViewPr>
    <p:cViewPr>
      <p:scale>
        <a:sx n="1" d="1"/>
        <a:sy n="1" d="1"/>
      </p:scale>
      <p:origin x="0" y="0"/>
    </p:cViewPr>
  </p:notesTextViewPr>
  <p:sorterViewPr>
    <p:cViewPr>
      <p:scale>
        <a:sx n="33" d="100"/>
        <a:sy n="33"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pPr/>
              <a:t>2020/8/25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pPr/>
              <a:t>‹#›</a:t>
            </a:fld>
            <a:endParaRPr lang="zh-CN" altLang="en-US"/>
          </a:p>
        </p:txBody>
      </p:sp>
    </p:spTree>
    <p:extLst>
      <p:ext uri="{BB962C8B-B14F-4D97-AF65-F5344CB8AC3E}">
        <p14:creationId xmlns:p14="http://schemas.microsoft.com/office/powerpoint/2010/main" val="1986660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2020/8/25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109351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6EE78B-84D8-412F-BC69-ACC7C447BAFC}" type="slidenum">
              <a:rPr lang="zh-CN" altLang="en-US" smtClean="0"/>
              <a:pPr/>
              <a:t>10</a:t>
            </a:fld>
            <a:endParaRPr lang="en-US"/>
          </a:p>
        </p:txBody>
      </p:sp>
    </p:spTree>
    <p:extLst>
      <p:ext uri="{BB962C8B-B14F-4D97-AF65-F5344CB8AC3E}">
        <p14:creationId xmlns:p14="http://schemas.microsoft.com/office/powerpoint/2010/main" val="9501088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6EE78B-84D8-412F-BC69-ACC7C447BAFC}" type="slidenum">
              <a:rPr lang="zh-CN" altLang="en-US" smtClean="0"/>
              <a:pPr/>
              <a:t>11</a:t>
            </a:fld>
            <a:endParaRPr lang="en-US"/>
          </a:p>
        </p:txBody>
      </p:sp>
    </p:spTree>
    <p:extLst>
      <p:ext uri="{BB962C8B-B14F-4D97-AF65-F5344CB8AC3E}">
        <p14:creationId xmlns:p14="http://schemas.microsoft.com/office/powerpoint/2010/main" val="3337036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6EE78B-84D8-412F-BC69-ACC7C447BAFC}" type="slidenum">
              <a:rPr lang="zh-CN" altLang="en-US" smtClean="0"/>
              <a:pPr/>
              <a:t>12</a:t>
            </a:fld>
            <a:endParaRPr lang="en-US"/>
          </a:p>
        </p:txBody>
      </p:sp>
    </p:spTree>
    <p:extLst>
      <p:ext uri="{BB962C8B-B14F-4D97-AF65-F5344CB8AC3E}">
        <p14:creationId xmlns:p14="http://schemas.microsoft.com/office/powerpoint/2010/main" val="1924895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6EE78B-84D8-412F-BC69-ACC7C447BAFC}" type="slidenum">
              <a:rPr lang="zh-CN" altLang="en-US" smtClean="0"/>
              <a:pPr/>
              <a:t>13</a:t>
            </a:fld>
            <a:endParaRPr lang="en-US"/>
          </a:p>
        </p:txBody>
      </p:sp>
    </p:spTree>
    <p:extLst>
      <p:ext uri="{BB962C8B-B14F-4D97-AF65-F5344CB8AC3E}">
        <p14:creationId xmlns:p14="http://schemas.microsoft.com/office/powerpoint/2010/main" val="26554521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6EE78B-84D8-412F-BC69-ACC7C447BAFC}" type="slidenum">
              <a:rPr lang="zh-CN" altLang="en-US" smtClean="0"/>
              <a:pPr/>
              <a:t>14</a:t>
            </a:fld>
            <a:endParaRPr lang="en-US"/>
          </a:p>
        </p:txBody>
      </p:sp>
    </p:spTree>
    <p:extLst>
      <p:ext uri="{BB962C8B-B14F-4D97-AF65-F5344CB8AC3E}">
        <p14:creationId xmlns:p14="http://schemas.microsoft.com/office/powerpoint/2010/main" val="36985354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3EF2083-0386-4B43-BE3F-5071C6BB4FA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432664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6EE78B-84D8-412F-BC69-ACC7C447BAFC}" type="slidenum">
              <a:rPr lang="zh-CN" altLang="en-US" smtClean="0"/>
              <a:pPr/>
              <a:t>16</a:t>
            </a:fld>
            <a:endParaRPr lang="en-US"/>
          </a:p>
        </p:txBody>
      </p:sp>
    </p:spTree>
    <p:extLst>
      <p:ext uri="{BB962C8B-B14F-4D97-AF65-F5344CB8AC3E}">
        <p14:creationId xmlns:p14="http://schemas.microsoft.com/office/powerpoint/2010/main" val="33083494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6EE78B-84D8-412F-BC69-ACC7C447BAFC}" type="slidenum">
              <a:rPr lang="zh-CN" altLang="en-US" smtClean="0"/>
              <a:pPr/>
              <a:t>17</a:t>
            </a:fld>
            <a:endParaRPr lang="en-US"/>
          </a:p>
        </p:txBody>
      </p:sp>
    </p:spTree>
    <p:extLst>
      <p:ext uri="{BB962C8B-B14F-4D97-AF65-F5344CB8AC3E}">
        <p14:creationId xmlns:p14="http://schemas.microsoft.com/office/powerpoint/2010/main" val="22259307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pPr/>
              <a:t>18</a:t>
            </a:fld>
            <a:endParaRPr lang="zh-CN" altLang="en-US"/>
          </a:p>
        </p:txBody>
      </p:sp>
    </p:spTree>
    <p:extLst>
      <p:ext uri="{BB962C8B-B14F-4D97-AF65-F5344CB8AC3E}">
        <p14:creationId xmlns:p14="http://schemas.microsoft.com/office/powerpoint/2010/main" val="4512621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6EE78B-84D8-412F-BC69-ACC7C447BAFC}" type="slidenum">
              <a:rPr lang="zh-CN" altLang="en-US" smtClean="0"/>
              <a:pPr/>
              <a:t>19</a:t>
            </a:fld>
            <a:endParaRPr lang="en-US"/>
          </a:p>
        </p:txBody>
      </p:sp>
    </p:spTree>
    <p:extLst>
      <p:ext uri="{BB962C8B-B14F-4D97-AF65-F5344CB8AC3E}">
        <p14:creationId xmlns:p14="http://schemas.microsoft.com/office/powerpoint/2010/main" val="2530787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19681849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6EE78B-84D8-412F-BC69-ACC7C447BAFC}" type="slidenum">
              <a:rPr lang="zh-CN" altLang="en-US" smtClean="0"/>
              <a:pPr/>
              <a:t>20</a:t>
            </a:fld>
            <a:endParaRPr lang="en-US"/>
          </a:p>
        </p:txBody>
      </p:sp>
    </p:spTree>
    <p:extLst>
      <p:ext uri="{BB962C8B-B14F-4D97-AF65-F5344CB8AC3E}">
        <p14:creationId xmlns:p14="http://schemas.microsoft.com/office/powerpoint/2010/main" val="13743907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6EE78B-84D8-412F-BC69-ACC7C447BAFC}" type="slidenum">
              <a:rPr lang="zh-CN" altLang="en-US" smtClean="0"/>
              <a:pPr/>
              <a:t>21</a:t>
            </a:fld>
            <a:endParaRPr lang="en-US"/>
          </a:p>
        </p:txBody>
      </p:sp>
    </p:spTree>
    <p:extLst>
      <p:ext uri="{BB962C8B-B14F-4D97-AF65-F5344CB8AC3E}">
        <p14:creationId xmlns:p14="http://schemas.microsoft.com/office/powerpoint/2010/main" val="27110545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6EE78B-84D8-412F-BC69-ACC7C447BAFC}" type="slidenum">
              <a:rPr lang="zh-CN" altLang="en-US" smtClean="0"/>
              <a:pPr/>
              <a:t>22</a:t>
            </a:fld>
            <a:endParaRPr lang="en-US"/>
          </a:p>
        </p:txBody>
      </p:sp>
    </p:spTree>
    <p:extLst>
      <p:ext uri="{BB962C8B-B14F-4D97-AF65-F5344CB8AC3E}">
        <p14:creationId xmlns:p14="http://schemas.microsoft.com/office/powerpoint/2010/main" val="33051018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pPr/>
              <a:t>23</a:t>
            </a:fld>
            <a:endParaRPr lang="zh-CN" altLang="en-US"/>
          </a:p>
        </p:txBody>
      </p:sp>
    </p:spTree>
    <p:extLst>
      <p:ext uri="{BB962C8B-B14F-4D97-AF65-F5344CB8AC3E}">
        <p14:creationId xmlns:p14="http://schemas.microsoft.com/office/powerpoint/2010/main" val="8421930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6EE78B-84D8-412F-BC69-ACC7C447BAFC}" type="slidenum">
              <a:rPr lang="zh-CN" altLang="en-US" smtClean="0"/>
              <a:pPr/>
              <a:t>24</a:t>
            </a:fld>
            <a:endParaRPr lang="en-US"/>
          </a:p>
        </p:txBody>
      </p:sp>
    </p:spTree>
    <p:extLst>
      <p:ext uri="{BB962C8B-B14F-4D97-AF65-F5344CB8AC3E}">
        <p14:creationId xmlns:p14="http://schemas.microsoft.com/office/powerpoint/2010/main" val="38392051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6EE78B-84D8-412F-BC69-ACC7C447BAFC}" type="slidenum">
              <a:rPr lang="zh-CN" altLang="en-US" smtClean="0"/>
              <a:pPr/>
              <a:t>25</a:t>
            </a:fld>
            <a:endParaRPr lang="en-US"/>
          </a:p>
        </p:txBody>
      </p:sp>
    </p:spTree>
    <p:extLst>
      <p:ext uri="{BB962C8B-B14F-4D97-AF65-F5344CB8AC3E}">
        <p14:creationId xmlns:p14="http://schemas.microsoft.com/office/powerpoint/2010/main" val="37323834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6EE78B-84D8-412F-BC69-ACC7C447BAFC}" type="slidenum">
              <a:rPr lang="zh-CN" altLang="en-US" smtClean="0"/>
              <a:pPr/>
              <a:t>26</a:t>
            </a:fld>
            <a:endParaRPr lang="en-US"/>
          </a:p>
        </p:txBody>
      </p:sp>
    </p:spTree>
    <p:extLst>
      <p:ext uri="{BB962C8B-B14F-4D97-AF65-F5344CB8AC3E}">
        <p14:creationId xmlns:p14="http://schemas.microsoft.com/office/powerpoint/2010/main" val="6635449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6EE78B-84D8-412F-BC69-ACC7C447BAFC}" type="slidenum">
              <a:rPr lang="zh-CN" altLang="en-US" smtClean="0"/>
              <a:pPr/>
              <a:t>27</a:t>
            </a:fld>
            <a:endParaRPr lang="en-US"/>
          </a:p>
        </p:txBody>
      </p:sp>
    </p:spTree>
    <p:extLst>
      <p:ext uri="{BB962C8B-B14F-4D97-AF65-F5344CB8AC3E}">
        <p14:creationId xmlns:p14="http://schemas.microsoft.com/office/powerpoint/2010/main" val="27177044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6EE78B-84D8-412F-BC69-ACC7C447BAFC}" type="slidenum">
              <a:rPr lang="zh-CN" altLang="en-US" smtClean="0"/>
              <a:pPr/>
              <a:t>28</a:t>
            </a:fld>
            <a:endParaRPr lang="en-US"/>
          </a:p>
        </p:txBody>
      </p:sp>
    </p:spTree>
    <p:extLst>
      <p:ext uri="{BB962C8B-B14F-4D97-AF65-F5344CB8AC3E}">
        <p14:creationId xmlns:p14="http://schemas.microsoft.com/office/powerpoint/2010/main" val="5273923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6EE78B-84D8-412F-BC69-ACC7C447BAFC}" type="slidenum">
              <a:rPr lang="zh-CN" altLang="en-US" smtClean="0"/>
              <a:pPr/>
              <a:t>29</a:t>
            </a:fld>
            <a:endParaRPr lang="en-US"/>
          </a:p>
        </p:txBody>
      </p:sp>
    </p:spTree>
    <p:extLst>
      <p:ext uri="{BB962C8B-B14F-4D97-AF65-F5344CB8AC3E}">
        <p14:creationId xmlns:p14="http://schemas.microsoft.com/office/powerpoint/2010/main" val="3494189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pPr/>
              <a:t>3</a:t>
            </a:fld>
            <a:endParaRPr lang="zh-CN" altLang="en-US"/>
          </a:p>
        </p:txBody>
      </p:sp>
    </p:spTree>
    <p:extLst>
      <p:ext uri="{BB962C8B-B14F-4D97-AF65-F5344CB8AC3E}">
        <p14:creationId xmlns:p14="http://schemas.microsoft.com/office/powerpoint/2010/main" val="41641783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pPr/>
              <a:t>30</a:t>
            </a:fld>
            <a:endParaRPr lang="zh-CN" altLang="en-US"/>
          </a:p>
        </p:txBody>
      </p:sp>
    </p:spTree>
    <p:extLst>
      <p:ext uri="{BB962C8B-B14F-4D97-AF65-F5344CB8AC3E}">
        <p14:creationId xmlns:p14="http://schemas.microsoft.com/office/powerpoint/2010/main" val="6662285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6EE78B-84D8-412F-BC69-ACC7C447BAFC}" type="slidenum">
              <a:rPr lang="zh-CN" altLang="en-US" smtClean="0"/>
              <a:pPr/>
              <a:t>31</a:t>
            </a:fld>
            <a:endParaRPr lang="en-US"/>
          </a:p>
        </p:txBody>
      </p:sp>
    </p:spTree>
    <p:extLst>
      <p:ext uri="{BB962C8B-B14F-4D97-AF65-F5344CB8AC3E}">
        <p14:creationId xmlns:p14="http://schemas.microsoft.com/office/powerpoint/2010/main" val="22963840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6EE78B-84D8-412F-BC69-ACC7C447BAFC}" type="slidenum">
              <a:rPr lang="zh-CN" altLang="en-US" smtClean="0"/>
              <a:pPr/>
              <a:t>32</a:t>
            </a:fld>
            <a:endParaRPr lang="en-US"/>
          </a:p>
        </p:txBody>
      </p:sp>
    </p:spTree>
    <p:extLst>
      <p:ext uri="{BB962C8B-B14F-4D97-AF65-F5344CB8AC3E}">
        <p14:creationId xmlns:p14="http://schemas.microsoft.com/office/powerpoint/2010/main" val="35999656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6EE78B-84D8-412F-BC69-ACC7C447BAFC}" type="slidenum">
              <a:rPr lang="zh-CN" altLang="en-US" smtClean="0"/>
              <a:pPr/>
              <a:t>33</a:t>
            </a:fld>
            <a:endParaRPr lang="en-US"/>
          </a:p>
        </p:txBody>
      </p:sp>
    </p:spTree>
    <p:extLst>
      <p:ext uri="{BB962C8B-B14F-4D97-AF65-F5344CB8AC3E}">
        <p14:creationId xmlns:p14="http://schemas.microsoft.com/office/powerpoint/2010/main" val="1232629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6EE78B-84D8-412F-BC69-ACC7C447BAFC}" type="slidenum">
              <a:rPr lang="zh-CN" altLang="en-US" smtClean="0"/>
              <a:pPr/>
              <a:t>34</a:t>
            </a:fld>
            <a:endParaRPr lang="en-US"/>
          </a:p>
        </p:txBody>
      </p:sp>
    </p:spTree>
    <p:extLst>
      <p:ext uri="{BB962C8B-B14F-4D97-AF65-F5344CB8AC3E}">
        <p14:creationId xmlns:p14="http://schemas.microsoft.com/office/powerpoint/2010/main" val="1978698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35</a:t>
            </a:fld>
            <a:endParaRPr lang="zh-CN" altLang="en-US"/>
          </a:p>
        </p:txBody>
      </p:sp>
    </p:spTree>
    <p:extLst>
      <p:ext uri="{BB962C8B-B14F-4D97-AF65-F5344CB8AC3E}">
        <p14:creationId xmlns:p14="http://schemas.microsoft.com/office/powerpoint/2010/main" val="3859351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6EE78B-84D8-412F-BC69-ACC7C447BAFC}" type="slidenum">
              <a:rPr lang="zh-CN" altLang="en-US" smtClean="0"/>
              <a:pPr/>
              <a:t>4</a:t>
            </a:fld>
            <a:endParaRPr lang="en-US"/>
          </a:p>
        </p:txBody>
      </p:sp>
    </p:spTree>
    <p:extLst>
      <p:ext uri="{BB962C8B-B14F-4D97-AF65-F5344CB8AC3E}">
        <p14:creationId xmlns:p14="http://schemas.microsoft.com/office/powerpoint/2010/main" val="3895594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6EE78B-84D8-412F-BC69-ACC7C447BAFC}" type="slidenum">
              <a:rPr lang="zh-CN" altLang="en-US" smtClean="0"/>
              <a:pPr/>
              <a:t>5</a:t>
            </a:fld>
            <a:endParaRPr lang="en-US"/>
          </a:p>
        </p:txBody>
      </p:sp>
    </p:spTree>
    <p:extLst>
      <p:ext uri="{BB962C8B-B14F-4D97-AF65-F5344CB8AC3E}">
        <p14:creationId xmlns:p14="http://schemas.microsoft.com/office/powerpoint/2010/main" val="2257056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6EE78B-84D8-412F-BC69-ACC7C447BAFC}" type="slidenum">
              <a:rPr lang="zh-CN" altLang="en-US" smtClean="0"/>
              <a:pPr/>
              <a:t>6</a:t>
            </a:fld>
            <a:endParaRPr lang="en-US"/>
          </a:p>
        </p:txBody>
      </p:sp>
    </p:spTree>
    <p:extLst>
      <p:ext uri="{BB962C8B-B14F-4D97-AF65-F5344CB8AC3E}">
        <p14:creationId xmlns:p14="http://schemas.microsoft.com/office/powerpoint/2010/main" val="289635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6EE78B-84D8-412F-BC69-ACC7C447BAFC}" type="slidenum">
              <a:rPr lang="zh-CN" altLang="en-US" smtClean="0"/>
              <a:pPr/>
              <a:t>7</a:t>
            </a:fld>
            <a:endParaRPr lang="en-US"/>
          </a:p>
        </p:txBody>
      </p:sp>
    </p:spTree>
    <p:extLst>
      <p:ext uri="{BB962C8B-B14F-4D97-AF65-F5344CB8AC3E}">
        <p14:creationId xmlns:p14="http://schemas.microsoft.com/office/powerpoint/2010/main" val="2585000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pPr/>
              <a:t>8</a:t>
            </a:fld>
            <a:endParaRPr lang="zh-CN" altLang="en-US"/>
          </a:p>
        </p:txBody>
      </p:sp>
    </p:spTree>
    <p:extLst>
      <p:ext uri="{BB962C8B-B14F-4D97-AF65-F5344CB8AC3E}">
        <p14:creationId xmlns:p14="http://schemas.microsoft.com/office/powerpoint/2010/main" val="1675635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6EE78B-84D8-412F-BC69-ACC7C447BAFC}" type="slidenum">
              <a:rPr lang="zh-CN" altLang="en-US" smtClean="0"/>
              <a:pPr/>
              <a:t>9</a:t>
            </a:fld>
            <a:endParaRPr lang="en-US"/>
          </a:p>
        </p:txBody>
      </p:sp>
    </p:spTree>
    <p:extLst>
      <p:ext uri="{BB962C8B-B14F-4D97-AF65-F5344CB8AC3E}">
        <p14:creationId xmlns:p14="http://schemas.microsoft.com/office/powerpoint/2010/main" val="3397309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pPr/>
              <a:t>2020/8/25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pPr/>
              <a:t>‹#›</a:t>
            </a:fld>
            <a:endParaRPr lang="zh-CN" altLang="en-US"/>
          </a:p>
        </p:txBody>
      </p:sp>
    </p:spTree>
    <p:extLst>
      <p:ext uri="{BB962C8B-B14F-4D97-AF65-F5344CB8AC3E}">
        <p14:creationId xmlns:p14="http://schemas.microsoft.com/office/powerpoint/2010/main" val="1933288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48743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4_内容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96207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32BF82D2-7A68-459D-A996-9BDDA2518FA4}" type="datetimeFigureOut">
              <a:rPr lang="zh-CN" altLang="en-US" smtClean="0"/>
              <a:pPr/>
              <a:t>2020/8/25</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3E01EE5D-26FB-46D5-A381-ECFB35BF1D34}" type="slidenum">
              <a:rPr lang="zh-CN" altLang="en-US" smtClean="0"/>
              <a:pPr/>
              <a:t>‹#›</a:t>
            </a:fld>
            <a:endParaRPr lang="zh-CN" altLang="en-US"/>
          </a:p>
        </p:txBody>
      </p:sp>
    </p:spTree>
    <p:extLst>
      <p:ext uri="{BB962C8B-B14F-4D97-AF65-F5344CB8AC3E}">
        <p14:creationId xmlns:p14="http://schemas.microsoft.com/office/powerpoint/2010/main" val="3485056897"/>
      </p:ext>
    </p:extLst>
  </p:cSld>
  <p:clrMap bg1="lt1" tx1="dk1" bg2="lt2" tx2="dk2" accent1="accent1" accent2="accent2" accent3="accent3" accent4="accent4" accent5="accent5" accent6="accent6" hlink="hlink" folHlink="folHlink"/>
  <p:sldLayoutIdLst>
    <p:sldLayoutId id="2147483704" r:id="rId1"/>
    <p:sldLayoutId id="2147483718" r:id="rId2"/>
    <p:sldLayoutId id="2147483719"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hyperlink" Target="images/people_counting_current_situation_business.svg"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hyperlink" Target="images/people_countingpreferent_channel.svg" TargetMode="External"/></Relationships>
</file>

<file path=ppt/slides/_rels/slide15.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notesSlide" Target="../notesSlides/notesSlide15.xml"/><Relationship Id="rId5" Type="http://schemas.openxmlformats.org/officeDocument/2006/relationships/slideLayout" Target="../slideLayouts/slideLayout1.xml"/><Relationship Id="rId4" Type="http://schemas.openxmlformats.org/officeDocument/2006/relationships/tags" Target="../tags/tag2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notesSlide" Target="../notesSlides/notesSlide18.xml"/><Relationship Id="rId5" Type="http://schemas.openxmlformats.org/officeDocument/2006/relationships/slideLayout" Target="../slideLayouts/slideLayout1.xml"/><Relationship Id="rId4" Type="http://schemas.openxmlformats.org/officeDocument/2006/relationships/tags" Target="../tags/tag3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2" Type="http://schemas.openxmlformats.org/officeDocument/2006/relationships/tags" Target="../tags/tag3.xml"/><Relationship Id="rId16" Type="http://schemas.openxmlformats.org/officeDocument/2006/relationships/notesSlide" Target="../notesSlides/notesSlide2.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slideLayout" Target="../slideLayouts/slideLayout2.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notesSlide" Target="../notesSlides/notesSlide23.xml"/><Relationship Id="rId5" Type="http://schemas.openxmlformats.org/officeDocument/2006/relationships/slideLayout" Target="../slideLayouts/slideLayout1.xml"/><Relationship Id="rId4" Type="http://schemas.openxmlformats.org/officeDocument/2006/relationships/tags" Target="../tags/tag35.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notesSlide" Target="../notesSlides/notesSlide3.xml"/><Relationship Id="rId5" Type="http://schemas.openxmlformats.org/officeDocument/2006/relationships/slideLayout" Target="../slideLayouts/slideLayout1.xml"/><Relationship Id="rId4" Type="http://schemas.openxmlformats.org/officeDocument/2006/relationships/tags" Target="../tags/tag19.xml"/></Relationships>
</file>

<file path=ppt/slides/_rels/slide30.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notesSlide" Target="../notesSlides/notesSlide30.xml"/><Relationship Id="rId5" Type="http://schemas.openxmlformats.org/officeDocument/2006/relationships/slideLayout" Target="../slideLayouts/slideLayout1.xml"/><Relationship Id="rId4" Type="http://schemas.openxmlformats.org/officeDocument/2006/relationships/tags" Target="../tags/tag3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notesSlide" Target="../notesSlides/notesSlide8.xml"/><Relationship Id="rId5" Type="http://schemas.openxmlformats.org/officeDocument/2006/relationships/slideLayout" Target="../slideLayouts/slideLayout1.xml"/><Relationship Id="rId4" Type="http://schemas.openxmlformats.org/officeDocument/2006/relationships/tags" Target="../tags/tag23.xml"/></Relationships>
</file>

<file path=ppt/slides/_rels/slide9.xml.rels><?xml version="1.0" encoding="UTF-8" standalone="yes"?>
<Relationships xmlns="http://schemas.openxmlformats.org/package/2006/relationships"><Relationship Id="rId3" Type="http://schemas.openxmlformats.org/officeDocument/2006/relationships/hyperlink" Target="images/sex_proportion_mobile_banking.svg"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hyperlink" Target="images/degree_proportion_mobile_banking.svg" TargetMode="External"/><Relationship Id="rId4" Type="http://schemas.openxmlformats.org/officeDocument/2006/relationships/hyperlink" Target="images/age_proportion_mobile_banking.sv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13394" y="-12477"/>
            <a:ext cx="12872145" cy="7244210"/>
          </a:xfrm>
          <a:prstGeom prst="rect">
            <a:avLst/>
          </a:prstGeom>
          <a:solidFill>
            <a:schemeClr val="accent1">
              <a:alpha val="89803"/>
            </a:schemeClr>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669" b="1">
              <a:latin typeface="微软雅黑" panose="020B0503020204020204" pitchFamily="34" charset="-122"/>
              <a:ea typeface="微软雅黑" panose="020B0503020204020204" pitchFamily="34" charset="-122"/>
            </a:endParaRPr>
          </a:p>
        </p:txBody>
      </p:sp>
      <p:sp>
        <p:nvSpPr>
          <p:cNvPr id="4099" name="Rectangle 3"/>
          <p:cNvSpPr>
            <a:spLocks noChangeArrowheads="1"/>
          </p:cNvSpPr>
          <p:nvPr/>
        </p:nvSpPr>
        <p:spPr bwMode="auto">
          <a:xfrm>
            <a:off x="156270" y="206301"/>
            <a:ext cx="12532816" cy="6858000"/>
          </a:xfrm>
          <a:prstGeom prst="rect">
            <a:avLst/>
          </a:prstGeom>
          <a:noFill/>
          <a:ln w="635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669" b="1">
              <a:latin typeface="微软雅黑" panose="020B0503020204020204" pitchFamily="34" charset="-122"/>
              <a:ea typeface="微软雅黑" panose="020B0503020204020204" pitchFamily="34" charset="-122"/>
            </a:endParaRPr>
          </a:p>
        </p:txBody>
      </p:sp>
      <p:grpSp>
        <p:nvGrpSpPr>
          <p:cNvPr id="4100" name="Group 4"/>
          <p:cNvGrpSpPr>
            <a:grpSpLocks/>
          </p:cNvGrpSpPr>
          <p:nvPr/>
        </p:nvGrpSpPr>
        <p:grpSpPr bwMode="auto">
          <a:xfrm>
            <a:off x="3000375" y="2507886"/>
            <a:ext cx="6858000" cy="0"/>
            <a:chOff x="0" y="0"/>
            <a:chExt cx="3072" cy="0"/>
          </a:xfrm>
        </p:grpSpPr>
        <p:sp>
          <p:nvSpPr>
            <p:cNvPr id="4110" name="Line 5"/>
            <p:cNvSpPr>
              <a:spLocks noChangeShapeType="1"/>
            </p:cNvSpPr>
            <p:nvPr/>
          </p:nvSpPr>
          <p:spPr bwMode="auto">
            <a:xfrm rot="10800000" flipV="1">
              <a:off x="2126" y="0"/>
              <a:ext cx="946"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69" b="1" dirty="0">
                <a:solidFill>
                  <a:schemeClr val="accent2"/>
                </a:solidFill>
                <a:latin typeface="微软雅黑" panose="020B0503020204020204" pitchFamily="34" charset="-122"/>
                <a:ea typeface="微软雅黑" panose="020B0503020204020204" pitchFamily="34" charset="-122"/>
              </a:endParaRPr>
            </a:p>
          </p:txBody>
        </p:sp>
        <p:sp>
          <p:nvSpPr>
            <p:cNvPr id="4111" name="Line 6"/>
            <p:cNvSpPr>
              <a:spLocks noChangeShapeType="1"/>
            </p:cNvSpPr>
            <p:nvPr/>
          </p:nvSpPr>
          <p:spPr bwMode="auto">
            <a:xfrm rot="10800000" flipV="1">
              <a:off x="0" y="0"/>
              <a:ext cx="985"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69" b="1" dirty="0">
                <a:solidFill>
                  <a:schemeClr val="accent2"/>
                </a:solidFill>
                <a:latin typeface="微软雅黑" panose="020B0503020204020204" pitchFamily="34" charset="-122"/>
                <a:ea typeface="微软雅黑" panose="020B0503020204020204" pitchFamily="34" charset="-122"/>
              </a:endParaRPr>
            </a:p>
          </p:txBody>
        </p:sp>
      </p:grpSp>
      <p:sp>
        <p:nvSpPr>
          <p:cNvPr id="4103" name="Text Box 9"/>
          <p:cNvSpPr txBox="1">
            <a:spLocks noChangeArrowheads="1"/>
          </p:cNvSpPr>
          <p:nvPr/>
        </p:nvSpPr>
        <p:spPr bwMode="auto">
          <a:xfrm>
            <a:off x="5198910" y="1951180"/>
            <a:ext cx="246093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7200" b="1" dirty="0">
                <a:solidFill>
                  <a:schemeClr val="accent2"/>
                </a:solidFill>
                <a:latin typeface="微软雅黑" panose="020B0503020204020204" pitchFamily="34" charset="-122"/>
                <a:ea typeface="微软雅黑" panose="020B0503020204020204" pitchFamily="34" charset="-122"/>
              </a:rPr>
              <a:t>20</a:t>
            </a:r>
            <a:r>
              <a:rPr lang="en-US" altLang="zh-CN" sz="7200" b="1" dirty="0">
                <a:solidFill>
                  <a:schemeClr val="accent2"/>
                </a:solidFill>
                <a:latin typeface="微软雅黑" panose="020B0503020204020204" pitchFamily="34" charset="-122"/>
                <a:ea typeface="微软雅黑" panose="020B0503020204020204" pitchFamily="34" charset="-122"/>
              </a:rPr>
              <a:t>20</a:t>
            </a:r>
            <a:endParaRPr lang="zh-CN" altLang="zh-CN" sz="7200" b="1" dirty="0">
              <a:solidFill>
                <a:schemeClr val="accent2"/>
              </a:solidFill>
              <a:latin typeface="微软雅黑" panose="020B0503020204020204" pitchFamily="34" charset="-122"/>
              <a:ea typeface="微软雅黑" panose="020B0503020204020204" pitchFamily="34" charset="-122"/>
            </a:endParaRPr>
          </a:p>
        </p:txBody>
      </p:sp>
      <p:grpSp>
        <p:nvGrpSpPr>
          <p:cNvPr id="4104" name="Group 10"/>
          <p:cNvGrpSpPr>
            <a:grpSpLocks/>
          </p:cNvGrpSpPr>
          <p:nvPr/>
        </p:nvGrpSpPr>
        <p:grpSpPr bwMode="auto">
          <a:xfrm>
            <a:off x="3000375" y="4912469"/>
            <a:ext cx="6858000" cy="0"/>
            <a:chOff x="0" y="0"/>
            <a:chExt cx="3072" cy="0"/>
          </a:xfrm>
        </p:grpSpPr>
        <p:sp>
          <p:nvSpPr>
            <p:cNvPr id="4107" name="Line 11"/>
            <p:cNvSpPr>
              <a:spLocks noChangeShapeType="1"/>
            </p:cNvSpPr>
            <p:nvPr/>
          </p:nvSpPr>
          <p:spPr bwMode="auto">
            <a:xfrm rot="10800000" flipV="1">
              <a:off x="1181" y="0"/>
              <a:ext cx="1891"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69" b="1">
                <a:solidFill>
                  <a:schemeClr val="accent2"/>
                </a:solidFill>
                <a:latin typeface="微软雅黑" panose="020B0503020204020204" pitchFamily="34" charset="-122"/>
                <a:ea typeface="微软雅黑" panose="020B0503020204020204" pitchFamily="34" charset="-122"/>
              </a:endParaRPr>
            </a:p>
          </p:txBody>
        </p:sp>
        <p:sp>
          <p:nvSpPr>
            <p:cNvPr id="4108" name="Line 12"/>
            <p:cNvSpPr>
              <a:spLocks noChangeShapeType="1"/>
            </p:cNvSpPr>
            <p:nvPr/>
          </p:nvSpPr>
          <p:spPr bwMode="auto">
            <a:xfrm rot="10800000" flipV="1">
              <a:off x="0" y="0"/>
              <a:ext cx="1305"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69" b="1">
                <a:solidFill>
                  <a:schemeClr val="accent2"/>
                </a:solidFill>
                <a:latin typeface="微软雅黑" panose="020B0503020204020204" pitchFamily="34" charset="-122"/>
                <a:ea typeface="微软雅黑" panose="020B0503020204020204" pitchFamily="34" charset="-122"/>
              </a:endParaRPr>
            </a:p>
          </p:txBody>
        </p:sp>
      </p:grpSp>
      <p:sp>
        <p:nvSpPr>
          <p:cNvPr id="16" name="矩形 259"/>
          <p:cNvSpPr>
            <a:spLocks noChangeArrowheads="1"/>
          </p:cNvSpPr>
          <p:nvPr/>
        </p:nvSpPr>
        <p:spPr bwMode="auto">
          <a:xfrm>
            <a:off x="2196746" y="3064593"/>
            <a:ext cx="8465258" cy="6771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4400" b="1" cap="all" dirty="0">
                <a:solidFill>
                  <a:schemeClr val="accent2"/>
                </a:solidFill>
                <a:cs typeface="Arial" panose="020B0604020202020204" pitchFamily="34" charset="0"/>
              </a:rPr>
              <a:t>暑期实习总结汇报</a:t>
            </a:r>
          </a:p>
        </p:txBody>
      </p:sp>
      <p:sp>
        <p:nvSpPr>
          <p:cNvPr id="17" name="矩形 259"/>
          <p:cNvSpPr>
            <a:spLocks noChangeArrowheads="1"/>
          </p:cNvSpPr>
          <p:nvPr/>
        </p:nvSpPr>
        <p:spPr bwMode="auto">
          <a:xfrm>
            <a:off x="3331653" y="3761645"/>
            <a:ext cx="6195446" cy="246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600" dirty="0">
                <a:solidFill>
                  <a:schemeClr val="accent2"/>
                </a:solidFill>
                <a:cs typeface="Arial" panose="020B0604020202020204" pitchFamily="34" charset="0"/>
              </a:rPr>
              <a:t>REPORTING ON SUMMER INTERNSHIP</a:t>
            </a:r>
          </a:p>
        </p:txBody>
      </p:sp>
      <p:sp>
        <p:nvSpPr>
          <p:cNvPr id="18" name="矩形 259"/>
          <p:cNvSpPr>
            <a:spLocks noChangeArrowheads="1"/>
          </p:cNvSpPr>
          <p:nvPr/>
        </p:nvSpPr>
        <p:spPr bwMode="auto">
          <a:xfrm>
            <a:off x="2884164" y="4459889"/>
            <a:ext cx="7090423" cy="1846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1200" dirty="0">
                <a:solidFill>
                  <a:schemeClr val="accent2"/>
                </a:solidFill>
                <a:cs typeface="Arial" panose="020B0604020202020204" pitchFamily="34" charset="0"/>
              </a:rPr>
              <a:t>汇报人：唐扬 </a:t>
            </a:r>
            <a:r>
              <a:rPr lang="en-US" altLang="zh-CN" sz="1200" dirty="0">
                <a:solidFill>
                  <a:schemeClr val="accent2"/>
                </a:solidFill>
                <a:cs typeface="Arial" panose="020B0604020202020204" pitchFamily="34" charset="0"/>
              </a:rPr>
              <a:t>	</a:t>
            </a:r>
            <a:r>
              <a:rPr lang="zh-CN" altLang="en-US" sz="1200" dirty="0">
                <a:solidFill>
                  <a:schemeClr val="accent2"/>
                </a:solidFill>
                <a:cs typeface="Arial" panose="020B0604020202020204" pitchFamily="34" charset="0"/>
              </a:rPr>
              <a:t>汇报日期：</a:t>
            </a:r>
            <a:r>
              <a:rPr lang="en-US" altLang="zh-CN" sz="1200" dirty="0">
                <a:solidFill>
                  <a:schemeClr val="accent2"/>
                </a:solidFill>
                <a:cs typeface="Arial" panose="020B0604020202020204" pitchFamily="34" charset="0"/>
              </a:rPr>
              <a:t>2020</a:t>
            </a:r>
            <a:r>
              <a:rPr lang="zh-CN" altLang="en-US" sz="1200" dirty="0">
                <a:solidFill>
                  <a:schemeClr val="accent2"/>
                </a:solidFill>
                <a:cs typeface="Arial" panose="020B0604020202020204" pitchFamily="34" charset="0"/>
              </a:rPr>
              <a:t>年</a:t>
            </a:r>
            <a:r>
              <a:rPr lang="en-US" altLang="zh-CN" sz="1200" dirty="0">
                <a:solidFill>
                  <a:schemeClr val="accent2"/>
                </a:solidFill>
                <a:cs typeface="Arial" panose="020B0604020202020204" pitchFamily="34" charset="0"/>
              </a:rPr>
              <a:t>8</a:t>
            </a:r>
            <a:r>
              <a:rPr lang="zh-CN" altLang="en-US" sz="1200" dirty="0">
                <a:solidFill>
                  <a:schemeClr val="accent2"/>
                </a:solidFill>
                <a:cs typeface="Arial" panose="020B0604020202020204" pitchFamily="34" charset="0"/>
              </a:rPr>
              <a:t>月</a:t>
            </a:r>
            <a:r>
              <a:rPr lang="en-US" altLang="zh-CN" sz="1200" dirty="0">
                <a:solidFill>
                  <a:schemeClr val="accent2"/>
                </a:solidFill>
                <a:cs typeface="Arial" panose="020B0604020202020204" pitchFamily="34" charset="0"/>
              </a:rPr>
              <a:t>19</a:t>
            </a:r>
            <a:r>
              <a:rPr lang="zh-CN" altLang="en-US" sz="1200" dirty="0">
                <a:solidFill>
                  <a:schemeClr val="accent2"/>
                </a:solidFill>
                <a:cs typeface="Arial" panose="020B0604020202020204" pitchFamily="34" charset="0"/>
              </a:rPr>
              <a:t>日</a:t>
            </a:r>
          </a:p>
        </p:txBody>
      </p:sp>
    </p:spTree>
    <p:extLst>
      <p:ext uri="{BB962C8B-B14F-4D97-AF65-F5344CB8AC3E}">
        <p14:creationId xmlns:p14="http://schemas.microsoft.com/office/powerpoint/2010/main" val="1264610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4099"/>
                                        </p:tgtEl>
                                        <p:attrNameLst>
                                          <p:attrName>style.visibility</p:attrName>
                                        </p:attrNameLst>
                                      </p:cBhvr>
                                      <p:to>
                                        <p:strVal val="visible"/>
                                      </p:to>
                                    </p:set>
                                    <p:animEffect transition="in" filter="wheel(1)">
                                      <p:cBhvr>
                                        <p:cTn id="12" dur="2000"/>
                                        <p:tgtEl>
                                          <p:spTgt spid="4099"/>
                                        </p:tgtEl>
                                      </p:cBhvr>
                                    </p:animEffect>
                                  </p:childTnLst>
                                </p:cTn>
                              </p:par>
                            </p:childTnLst>
                          </p:cTn>
                        </p:par>
                        <p:par>
                          <p:cTn id="13" fill="hold">
                            <p:stCondLst>
                              <p:cond delay="20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16"/>
                                        </p:tgtEl>
                                        <p:attrNameLst>
                                          <p:attrName>ppt_y</p:attrName>
                                        </p:attrNameLst>
                                      </p:cBhvr>
                                      <p:tavLst>
                                        <p:tav tm="0">
                                          <p:val>
                                            <p:strVal val="#ppt_y"/>
                                          </p:val>
                                        </p:tav>
                                        <p:tav tm="100000">
                                          <p:val>
                                            <p:strVal val="#ppt_y"/>
                                          </p:val>
                                        </p:tav>
                                      </p:tavLst>
                                    </p:anim>
                                    <p:anim calcmode="lin" valueType="num">
                                      <p:cBhvr>
                                        <p:cTn id="18"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16"/>
                                        </p:tgtEl>
                                      </p:cBhvr>
                                    </p:animEffect>
                                  </p:childTnLst>
                                </p:cTn>
                              </p:par>
                            </p:childTnLst>
                          </p:cTn>
                        </p:par>
                        <p:par>
                          <p:cTn id="21" fill="hold">
                            <p:stCondLst>
                              <p:cond delay="2850"/>
                            </p:stCondLst>
                            <p:childTnLst>
                              <p:par>
                                <p:cTn id="22" presetID="26" presetClass="emph" presetSubtype="0" fill="hold" grpId="1" nodeType="afterEffect">
                                  <p:stCondLst>
                                    <p:cond delay="0"/>
                                  </p:stCondLst>
                                  <p:iterate type="lt">
                                    <p:tmPct val="0"/>
                                  </p:iterate>
                                  <p:childTnLst>
                                    <p:animEffect transition="out" filter="fade">
                                      <p:cBhvr>
                                        <p:cTn id="23" dur="500" tmFilter="0, 0; .2, .5; .8, .5; 1, 0"/>
                                        <p:tgtEl>
                                          <p:spTgt spid="16"/>
                                        </p:tgtEl>
                                      </p:cBhvr>
                                    </p:animEffect>
                                    <p:animScale>
                                      <p:cBhvr>
                                        <p:cTn id="24" dur="250" autoRev="1" fill="hold"/>
                                        <p:tgtEl>
                                          <p:spTgt spid="16"/>
                                        </p:tgtEl>
                                      </p:cBhvr>
                                      <p:by x="105000" y="105000"/>
                                    </p:animScale>
                                  </p:childTnLst>
                                </p:cTn>
                              </p:par>
                            </p:childTnLst>
                          </p:cTn>
                        </p:par>
                        <p:par>
                          <p:cTn id="25" fill="hold">
                            <p:stCondLst>
                              <p:cond delay="335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17"/>
                                        </p:tgtEl>
                                        <p:attrNameLst>
                                          <p:attrName>style.visibility</p:attrName>
                                        </p:attrNameLst>
                                      </p:cBhvr>
                                      <p:to>
                                        <p:strVal val="visible"/>
                                      </p:to>
                                    </p:set>
                                    <p:anim calcmode="lin" valueType="num">
                                      <p:cBhvr>
                                        <p:cTn id="28"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17"/>
                                        </p:tgtEl>
                                        <p:attrNameLst>
                                          <p:attrName>ppt_y</p:attrName>
                                        </p:attrNameLst>
                                      </p:cBhvr>
                                      <p:tavLst>
                                        <p:tav tm="0">
                                          <p:val>
                                            <p:strVal val="#ppt_y"/>
                                          </p:val>
                                        </p:tav>
                                        <p:tav tm="100000">
                                          <p:val>
                                            <p:strVal val="#ppt_y"/>
                                          </p:val>
                                        </p:tav>
                                      </p:tavLst>
                                    </p:anim>
                                    <p:anim calcmode="lin" valueType="num">
                                      <p:cBhvr>
                                        <p:cTn id="30"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17"/>
                                        </p:tgtEl>
                                      </p:cBhvr>
                                    </p:animEffect>
                                  </p:childTnLst>
                                </p:cTn>
                              </p:par>
                            </p:childTnLst>
                          </p:cTn>
                        </p:par>
                        <p:par>
                          <p:cTn id="33" fill="hold">
                            <p:stCondLst>
                              <p:cond delay="5150"/>
                            </p:stCondLst>
                            <p:childTnLst>
                              <p:par>
                                <p:cTn id="34" presetID="26" presetClass="emph" presetSubtype="0" fill="hold" grpId="1" nodeType="afterEffect">
                                  <p:stCondLst>
                                    <p:cond delay="0"/>
                                  </p:stCondLst>
                                  <p:iterate type="lt">
                                    <p:tmPct val="0"/>
                                  </p:iterate>
                                  <p:childTnLst>
                                    <p:animEffect transition="out" filter="fade">
                                      <p:cBhvr>
                                        <p:cTn id="35" dur="500" tmFilter="0, 0; .2, .5; .8, .5; 1, 0"/>
                                        <p:tgtEl>
                                          <p:spTgt spid="17"/>
                                        </p:tgtEl>
                                      </p:cBhvr>
                                    </p:animEffect>
                                    <p:animScale>
                                      <p:cBhvr>
                                        <p:cTn id="36" dur="250" autoRev="1" fill="hold"/>
                                        <p:tgtEl>
                                          <p:spTgt spid="17"/>
                                        </p:tgtEl>
                                      </p:cBhvr>
                                      <p:by x="105000" y="105000"/>
                                    </p:animScale>
                                  </p:childTnLst>
                                </p:cTn>
                              </p:par>
                            </p:childTnLst>
                          </p:cTn>
                        </p:par>
                        <p:par>
                          <p:cTn id="37" fill="hold">
                            <p:stCondLst>
                              <p:cond delay="5650"/>
                            </p:stCondLst>
                            <p:childTnLst>
                              <p:par>
                                <p:cTn id="38" presetID="41" presetClass="entr" presetSubtype="0" fill="hold" grpId="0" nodeType="afterEffect">
                                  <p:stCondLst>
                                    <p:cond delay="0"/>
                                  </p:stCondLst>
                                  <p:iterate type="lt">
                                    <p:tmPct val="10000"/>
                                  </p:iterate>
                                  <p:childTnLst>
                                    <p:set>
                                      <p:cBhvr>
                                        <p:cTn id="39" dur="1" fill="hold">
                                          <p:stCondLst>
                                            <p:cond delay="0"/>
                                          </p:stCondLst>
                                        </p:cTn>
                                        <p:tgtEl>
                                          <p:spTgt spid="18"/>
                                        </p:tgtEl>
                                        <p:attrNameLst>
                                          <p:attrName>style.visibility</p:attrName>
                                        </p:attrNameLst>
                                      </p:cBhvr>
                                      <p:to>
                                        <p:strVal val="visible"/>
                                      </p:to>
                                    </p:set>
                                    <p:anim calcmode="lin" valueType="num">
                                      <p:cBhvr>
                                        <p:cTn id="40"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41" dur="500" fill="hold"/>
                                        <p:tgtEl>
                                          <p:spTgt spid="18"/>
                                        </p:tgtEl>
                                        <p:attrNameLst>
                                          <p:attrName>ppt_y</p:attrName>
                                        </p:attrNameLst>
                                      </p:cBhvr>
                                      <p:tavLst>
                                        <p:tav tm="0">
                                          <p:val>
                                            <p:strVal val="#ppt_y"/>
                                          </p:val>
                                        </p:tav>
                                        <p:tav tm="100000">
                                          <p:val>
                                            <p:strVal val="#ppt_y"/>
                                          </p:val>
                                        </p:tav>
                                      </p:tavLst>
                                    </p:anim>
                                    <p:anim calcmode="lin" valueType="num">
                                      <p:cBhvr>
                                        <p:cTn id="42"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43"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44" dur="500" tmFilter="0,0; .5, 1; 1, 1"/>
                                        <p:tgtEl>
                                          <p:spTgt spid="18"/>
                                        </p:tgtEl>
                                      </p:cBhvr>
                                    </p:animEffect>
                                  </p:childTnLst>
                                </p:cTn>
                              </p:par>
                            </p:childTnLst>
                          </p:cTn>
                        </p:par>
                        <p:par>
                          <p:cTn id="45" fill="hold">
                            <p:stCondLst>
                              <p:cond delay="7150"/>
                            </p:stCondLst>
                            <p:childTnLst>
                              <p:par>
                                <p:cTn id="46" presetID="26" presetClass="emph" presetSubtype="0" fill="hold" grpId="1" nodeType="afterEffect">
                                  <p:stCondLst>
                                    <p:cond delay="0"/>
                                  </p:stCondLst>
                                  <p:iterate type="lt">
                                    <p:tmPct val="0"/>
                                  </p:iterate>
                                  <p:childTnLst>
                                    <p:animEffect transition="out" filter="fade">
                                      <p:cBhvr>
                                        <p:cTn id="47" dur="500" tmFilter="0, 0; .2, .5; .8, .5; 1, 0"/>
                                        <p:tgtEl>
                                          <p:spTgt spid="18"/>
                                        </p:tgtEl>
                                      </p:cBhvr>
                                    </p:animEffect>
                                    <p:animScale>
                                      <p:cBhvr>
                                        <p:cTn id="48" dur="250" autoRev="1" fill="hold"/>
                                        <p:tgtEl>
                                          <p:spTgt spid="18"/>
                                        </p:tgtEl>
                                      </p:cBhvr>
                                      <p:by x="105000" y="105000"/>
                                    </p:animScale>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nodeType="clickEffect">
                                  <p:stCondLst>
                                    <p:cond delay="0"/>
                                  </p:stCondLst>
                                  <p:childTnLst>
                                    <p:set>
                                      <p:cBhvr>
                                        <p:cTn id="52" dur="1" fill="hold">
                                          <p:stCondLst>
                                            <p:cond delay="0"/>
                                          </p:stCondLst>
                                        </p:cTn>
                                        <p:tgtEl>
                                          <p:spTgt spid="4104"/>
                                        </p:tgtEl>
                                        <p:attrNameLst>
                                          <p:attrName>style.visibility</p:attrName>
                                        </p:attrNameLst>
                                      </p:cBhvr>
                                      <p:to>
                                        <p:strVal val="visible"/>
                                      </p:to>
                                    </p:set>
                                    <p:animEffect transition="in" filter="barn(inVertical)">
                                      <p:cBhvr>
                                        <p:cTn id="53" dur="500"/>
                                        <p:tgtEl>
                                          <p:spTgt spid="4104"/>
                                        </p:tgtEl>
                                      </p:cBhvr>
                                    </p:animEffect>
                                  </p:childTnLst>
                                </p:cTn>
                              </p:par>
                              <p:par>
                                <p:cTn id="54" presetID="16" presetClass="entr" presetSubtype="21" fill="hold" nodeType="withEffect">
                                  <p:stCondLst>
                                    <p:cond delay="0"/>
                                  </p:stCondLst>
                                  <p:childTnLst>
                                    <p:set>
                                      <p:cBhvr>
                                        <p:cTn id="55" dur="1" fill="hold">
                                          <p:stCondLst>
                                            <p:cond delay="0"/>
                                          </p:stCondLst>
                                        </p:cTn>
                                        <p:tgtEl>
                                          <p:spTgt spid="4100"/>
                                        </p:tgtEl>
                                        <p:attrNameLst>
                                          <p:attrName>style.visibility</p:attrName>
                                        </p:attrNameLst>
                                      </p:cBhvr>
                                      <p:to>
                                        <p:strVal val="visible"/>
                                      </p:to>
                                    </p:set>
                                    <p:animEffect transition="in" filter="barn(inVertical)">
                                      <p:cBhvr>
                                        <p:cTn id="56" dur="500"/>
                                        <p:tgtEl>
                                          <p:spTgt spid="4100"/>
                                        </p:tgtEl>
                                      </p:cBhvr>
                                    </p:animEffect>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4103"/>
                                        </p:tgtEl>
                                        <p:attrNameLst>
                                          <p:attrName>style.visibility</p:attrName>
                                        </p:attrNameLst>
                                      </p:cBhvr>
                                      <p:to>
                                        <p:strVal val="visible"/>
                                      </p:to>
                                    </p:set>
                                    <p:animEffect transition="in" filter="fade">
                                      <p:cBhvr>
                                        <p:cTn id="61" dur="1000"/>
                                        <p:tgtEl>
                                          <p:spTgt spid="4103"/>
                                        </p:tgtEl>
                                      </p:cBhvr>
                                    </p:animEffect>
                                    <p:anim calcmode="lin" valueType="num">
                                      <p:cBhvr>
                                        <p:cTn id="62" dur="1000" fill="hold"/>
                                        <p:tgtEl>
                                          <p:spTgt spid="4103"/>
                                        </p:tgtEl>
                                        <p:attrNameLst>
                                          <p:attrName>ppt_x</p:attrName>
                                        </p:attrNameLst>
                                      </p:cBhvr>
                                      <p:tavLst>
                                        <p:tav tm="0">
                                          <p:val>
                                            <p:strVal val="#ppt_x"/>
                                          </p:val>
                                        </p:tav>
                                        <p:tav tm="100000">
                                          <p:val>
                                            <p:strVal val="#ppt_x"/>
                                          </p:val>
                                        </p:tav>
                                      </p:tavLst>
                                    </p:anim>
                                    <p:anim calcmode="lin" valueType="num">
                                      <p:cBhvr>
                                        <p:cTn id="63" dur="1000" fill="hold"/>
                                        <p:tgtEl>
                                          <p:spTgt spid="41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nimBg="1"/>
      <p:bldP spid="4099" grpId="0" animBg="1"/>
      <p:bldP spid="4103" grpId="0"/>
      <p:bldP spid="16" grpId="0"/>
      <p:bldP spid="16" grpId="1"/>
      <p:bldP spid="17" grpId="0"/>
      <p:bldP spid="17" grpId="1"/>
      <p:bldP spid="18" grpId="0"/>
      <p:bldP spid="18"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A971E184-DCAC-4ACE-9401-9C1EC15BB1E9}"/>
              </a:ext>
            </a:extLst>
          </p:cNvPr>
          <p:cNvGrpSpPr/>
          <p:nvPr/>
        </p:nvGrpSpPr>
        <p:grpSpPr>
          <a:xfrm>
            <a:off x="-1708812" y="-3944515"/>
            <a:ext cx="6515217" cy="5087249"/>
            <a:chOff x="-1708812" y="-3944515"/>
            <a:chExt cx="6515217" cy="5087249"/>
          </a:xfrm>
        </p:grpSpPr>
        <p:sp>
          <p:nvSpPr>
            <p:cNvPr id="20" name="TextBox 8">
              <a:extLst>
                <a:ext uri="{FF2B5EF4-FFF2-40B4-BE49-F238E27FC236}">
                  <a16:creationId xmlns:a16="http://schemas.microsoft.com/office/drawing/2014/main" id="{E2FDF631-97A6-4285-8C08-3662AAE9FA2B}"/>
                </a:ext>
              </a:extLst>
            </p:cNvPr>
            <p:cNvSpPr txBox="1"/>
            <p:nvPr/>
          </p:nvSpPr>
          <p:spPr>
            <a:xfrm>
              <a:off x="857250" y="295123"/>
              <a:ext cx="3949155" cy="369332"/>
            </a:xfrm>
            <a:prstGeom prst="rect">
              <a:avLst/>
            </a:prstGeom>
            <a:noFill/>
          </p:spPr>
          <p:txBody>
            <a:bodyPr wrap="square" lIns="0" tIns="0" rIns="0" bIns="0" rtlCol="0" anchor="ctr">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Arial" panose="020B0604020202020204" pitchFamily="34" charset="0"/>
                </a:rPr>
                <a:t>客户日常行为分析</a:t>
              </a:r>
            </a:p>
          </p:txBody>
        </p:sp>
        <p:sp>
          <p:nvSpPr>
            <p:cNvPr id="21" name="矩形 20">
              <a:extLst>
                <a:ext uri="{FF2B5EF4-FFF2-40B4-BE49-F238E27FC236}">
                  <a16:creationId xmlns:a16="http://schemas.microsoft.com/office/drawing/2014/main" id="{D9BEEFB4-2BFF-49B4-A023-97C7D257CE2C}"/>
                </a:ext>
              </a:extLst>
            </p:cNvPr>
            <p:cNvSpPr/>
            <p:nvPr/>
          </p:nvSpPr>
          <p:spPr>
            <a:xfrm>
              <a:off x="-1708812" y="840765"/>
              <a:ext cx="494323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D76E3A0C-0082-4B41-BDCB-B9B3AC96B6A0}"/>
                </a:ext>
              </a:extLst>
            </p:cNvPr>
            <p:cNvSpPr/>
            <p:nvPr/>
          </p:nvSpPr>
          <p:spPr>
            <a:xfrm>
              <a:off x="-1246495" y="743055"/>
              <a:ext cx="4943233" cy="45719"/>
            </a:xfrm>
            <a:prstGeom prst="rect">
              <a:avLst/>
            </a:prstGeom>
            <a:solidFill>
              <a:srgbClr val="005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3" name="矩形 22">
              <a:extLst>
                <a:ext uri="{FF2B5EF4-FFF2-40B4-BE49-F238E27FC236}">
                  <a16:creationId xmlns:a16="http://schemas.microsoft.com/office/drawing/2014/main" id="{FDE4C355-9208-43A2-858B-5C360A27DA26}"/>
                </a:ext>
              </a:extLst>
            </p:cNvPr>
            <p:cNvSpPr/>
            <p:nvPr/>
          </p:nvSpPr>
          <p:spPr>
            <a:xfrm rot="5400000">
              <a:off x="-1763666" y="-1351742"/>
              <a:ext cx="4943233" cy="45719"/>
            </a:xfrm>
            <a:prstGeom prst="rect">
              <a:avLst/>
            </a:prstGeom>
            <a:solidFill>
              <a:srgbClr val="005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4" name="矩形 23">
              <a:extLst>
                <a:ext uri="{FF2B5EF4-FFF2-40B4-BE49-F238E27FC236}">
                  <a16:creationId xmlns:a16="http://schemas.microsoft.com/office/drawing/2014/main" id="{8EB9C17E-42E7-4B92-B591-DAFC16511F81}"/>
                </a:ext>
              </a:extLst>
            </p:cNvPr>
            <p:cNvSpPr/>
            <p:nvPr/>
          </p:nvSpPr>
          <p:spPr>
            <a:xfrm rot="5400000">
              <a:off x="-1844387" y="-1495758"/>
              <a:ext cx="494323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pic>
        <p:nvPicPr>
          <p:cNvPr id="25" name="内容占位符 6">
            <a:extLst>
              <a:ext uri="{FF2B5EF4-FFF2-40B4-BE49-F238E27FC236}">
                <a16:creationId xmlns:a16="http://schemas.microsoft.com/office/drawing/2014/main" id="{59593299-A8C5-4989-B1C6-EEAF2ADFF49C}"/>
              </a:ext>
            </a:extLst>
          </p:cNvPr>
          <p:cNvPicPr>
            <a:picLocks noChangeAspect="1"/>
          </p:cNvPicPr>
          <p:nvPr/>
        </p:nvPicPr>
        <p:blipFill>
          <a:blip r:embed="rId3"/>
          <a:stretch>
            <a:fillRect/>
          </a:stretch>
        </p:blipFill>
        <p:spPr>
          <a:xfrm>
            <a:off x="1674812" y="1456085"/>
            <a:ext cx="4754563" cy="3565922"/>
          </a:xfrm>
          <a:prstGeom prst="rect">
            <a:avLst/>
          </a:prstGeom>
        </p:spPr>
      </p:pic>
      <p:pic>
        <p:nvPicPr>
          <p:cNvPr id="26" name="内容占位符 8">
            <a:extLst>
              <a:ext uri="{FF2B5EF4-FFF2-40B4-BE49-F238E27FC236}">
                <a16:creationId xmlns:a16="http://schemas.microsoft.com/office/drawing/2014/main" id="{B98428F1-A234-4F9E-9EED-BD788505664E}"/>
              </a:ext>
            </a:extLst>
          </p:cNvPr>
          <p:cNvPicPr>
            <a:picLocks noChangeAspect="1"/>
          </p:cNvPicPr>
          <p:nvPr/>
        </p:nvPicPr>
        <p:blipFill>
          <a:blip r:embed="rId4"/>
          <a:stretch>
            <a:fillRect/>
          </a:stretch>
        </p:blipFill>
        <p:spPr>
          <a:xfrm>
            <a:off x="6429375" y="1456085"/>
            <a:ext cx="4754563" cy="3565922"/>
          </a:xfrm>
          <a:prstGeom prst="rect">
            <a:avLst/>
          </a:prstGeom>
        </p:spPr>
      </p:pic>
    </p:spTree>
    <p:extLst>
      <p:ext uri="{BB962C8B-B14F-4D97-AF65-F5344CB8AC3E}">
        <p14:creationId xmlns:p14="http://schemas.microsoft.com/office/powerpoint/2010/main" val="1039031471"/>
      </p:ext>
    </p:extLst>
  </p:cSld>
  <p:clrMapOvr>
    <a:masterClrMapping/>
  </p:clrMapOvr>
  <p:transition spd="slow">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A971E184-DCAC-4ACE-9401-9C1EC15BB1E9}"/>
              </a:ext>
            </a:extLst>
          </p:cNvPr>
          <p:cNvGrpSpPr/>
          <p:nvPr/>
        </p:nvGrpSpPr>
        <p:grpSpPr>
          <a:xfrm>
            <a:off x="-1708812" y="-3944515"/>
            <a:ext cx="6515217" cy="5087249"/>
            <a:chOff x="-1708812" y="-3944515"/>
            <a:chExt cx="6515217" cy="5087249"/>
          </a:xfrm>
        </p:grpSpPr>
        <p:sp>
          <p:nvSpPr>
            <p:cNvPr id="20" name="TextBox 8">
              <a:extLst>
                <a:ext uri="{FF2B5EF4-FFF2-40B4-BE49-F238E27FC236}">
                  <a16:creationId xmlns:a16="http://schemas.microsoft.com/office/drawing/2014/main" id="{E2FDF631-97A6-4285-8C08-3662AAE9FA2B}"/>
                </a:ext>
              </a:extLst>
            </p:cNvPr>
            <p:cNvSpPr txBox="1"/>
            <p:nvPr/>
          </p:nvSpPr>
          <p:spPr>
            <a:xfrm>
              <a:off x="857250" y="295123"/>
              <a:ext cx="3949155" cy="369332"/>
            </a:xfrm>
            <a:prstGeom prst="rect">
              <a:avLst/>
            </a:prstGeom>
            <a:noFill/>
          </p:spPr>
          <p:txBody>
            <a:bodyPr wrap="square" lIns="0" tIns="0" rIns="0" bIns="0" rtlCol="0" anchor="ctr">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Arial" panose="020B0604020202020204" pitchFamily="34" charset="0"/>
                </a:rPr>
                <a:t>客户日常行为分析</a:t>
              </a:r>
            </a:p>
          </p:txBody>
        </p:sp>
        <p:sp>
          <p:nvSpPr>
            <p:cNvPr id="21" name="矩形 20">
              <a:extLst>
                <a:ext uri="{FF2B5EF4-FFF2-40B4-BE49-F238E27FC236}">
                  <a16:creationId xmlns:a16="http://schemas.microsoft.com/office/drawing/2014/main" id="{D9BEEFB4-2BFF-49B4-A023-97C7D257CE2C}"/>
                </a:ext>
              </a:extLst>
            </p:cNvPr>
            <p:cNvSpPr/>
            <p:nvPr/>
          </p:nvSpPr>
          <p:spPr>
            <a:xfrm>
              <a:off x="-1708812" y="840765"/>
              <a:ext cx="494323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D76E3A0C-0082-4B41-BDCB-B9B3AC96B6A0}"/>
                </a:ext>
              </a:extLst>
            </p:cNvPr>
            <p:cNvSpPr/>
            <p:nvPr/>
          </p:nvSpPr>
          <p:spPr>
            <a:xfrm>
              <a:off x="-1246495" y="743055"/>
              <a:ext cx="4943233" cy="45719"/>
            </a:xfrm>
            <a:prstGeom prst="rect">
              <a:avLst/>
            </a:prstGeom>
            <a:solidFill>
              <a:srgbClr val="005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3" name="矩形 22">
              <a:extLst>
                <a:ext uri="{FF2B5EF4-FFF2-40B4-BE49-F238E27FC236}">
                  <a16:creationId xmlns:a16="http://schemas.microsoft.com/office/drawing/2014/main" id="{FDE4C355-9208-43A2-858B-5C360A27DA26}"/>
                </a:ext>
              </a:extLst>
            </p:cNvPr>
            <p:cNvSpPr/>
            <p:nvPr/>
          </p:nvSpPr>
          <p:spPr>
            <a:xfrm rot="5400000">
              <a:off x="-1763666" y="-1351742"/>
              <a:ext cx="4943233" cy="45719"/>
            </a:xfrm>
            <a:prstGeom prst="rect">
              <a:avLst/>
            </a:prstGeom>
            <a:solidFill>
              <a:srgbClr val="005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4" name="矩形 23">
              <a:extLst>
                <a:ext uri="{FF2B5EF4-FFF2-40B4-BE49-F238E27FC236}">
                  <a16:creationId xmlns:a16="http://schemas.microsoft.com/office/drawing/2014/main" id="{8EB9C17E-42E7-4B92-B591-DAFC16511F81}"/>
                </a:ext>
              </a:extLst>
            </p:cNvPr>
            <p:cNvSpPr/>
            <p:nvPr/>
          </p:nvSpPr>
          <p:spPr>
            <a:xfrm rot="5400000">
              <a:off x="-1844387" y="-1495758"/>
              <a:ext cx="494323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pic>
        <p:nvPicPr>
          <p:cNvPr id="10" name="内容占位符 5">
            <a:extLst>
              <a:ext uri="{FF2B5EF4-FFF2-40B4-BE49-F238E27FC236}">
                <a16:creationId xmlns:a16="http://schemas.microsoft.com/office/drawing/2014/main" id="{C95F4C94-6EA9-483B-9AF3-E467329F2294}"/>
              </a:ext>
            </a:extLst>
          </p:cNvPr>
          <p:cNvPicPr>
            <a:picLocks noChangeAspect="1"/>
          </p:cNvPicPr>
          <p:nvPr/>
        </p:nvPicPr>
        <p:blipFill>
          <a:blip r:embed="rId3"/>
          <a:stretch>
            <a:fillRect/>
          </a:stretch>
        </p:blipFill>
        <p:spPr>
          <a:xfrm>
            <a:off x="1530796" y="1523631"/>
            <a:ext cx="4754563" cy="3565922"/>
          </a:xfrm>
          <a:prstGeom prst="rect">
            <a:avLst/>
          </a:prstGeom>
        </p:spPr>
      </p:pic>
      <p:pic>
        <p:nvPicPr>
          <p:cNvPr id="11" name="内容占位符 6">
            <a:extLst>
              <a:ext uri="{FF2B5EF4-FFF2-40B4-BE49-F238E27FC236}">
                <a16:creationId xmlns:a16="http://schemas.microsoft.com/office/drawing/2014/main" id="{B4F1DD25-1FA2-4349-8F68-224D31AF1E4F}"/>
              </a:ext>
            </a:extLst>
          </p:cNvPr>
          <p:cNvPicPr>
            <a:picLocks noChangeAspect="1"/>
          </p:cNvPicPr>
          <p:nvPr/>
        </p:nvPicPr>
        <p:blipFill>
          <a:blip r:embed="rId4"/>
          <a:stretch>
            <a:fillRect/>
          </a:stretch>
        </p:blipFill>
        <p:spPr>
          <a:xfrm>
            <a:off x="6424510" y="1529801"/>
            <a:ext cx="4754563" cy="3565922"/>
          </a:xfrm>
          <a:prstGeom prst="rect">
            <a:avLst/>
          </a:prstGeom>
        </p:spPr>
      </p:pic>
    </p:spTree>
    <p:extLst>
      <p:ext uri="{BB962C8B-B14F-4D97-AF65-F5344CB8AC3E}">
        <p14:creationId xmlns:p14="http://schemas.microsoft.com/office/powerpoint/2010/main" val="3333809686"/>
      </p:ext>
    </p:extLst>
  </p:cSld>
  <p:clrMapOvr>
    <a:masterClrMapping/>
  </p:clrMapOvr>
  <p:transition spd="slow">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A971E184-DCAC-4ACE-9401-9C1EC15BB1E9}"/>
              </a:ext>
            </a:extLst>
          </p:cNvPr>
          <p:cNvGrpSpPr/>
          <p:nvPr/>
        </p:nvGrpSpPr>
        <p:grpSpPr>
          <a:xfrm>
            <a:off x="-1708812" y="-3944515"/>
            <a:ext cx="6515217" cy="5087249"/>
            <a:chOff x="-1708812" y="-3944515"/>
            <a:chExt cx="6515217" cy="5087249"/>
          </a:xfrm>
        </p:grpSpPr>
        <p:sp>
          <p:nvSpPr>
            <p:cNvPr id="20" name="TextBox 8">
              <a:extLst>
                <a:ext uri="{FF2B5EF4-FFF2-40B4-BE49-F238E27FC236}">
                  <a16:creationId xmlns:a16="http://schemas.microsoft.com/office/drawing/2014/main" id="{E2FDF631-97A6-4285-8C08-3662AAE9FA2B}"/>
                </a:ext>
              </a:extLst>
            </p:cNvPr>
            <p:cNvSpPr txBox="1"/>
            <p:nvPr/>
          </p:nvSpPr>
          <p:spPr>
            <a:xfrm>
              <a:off x="857250" y="295123"/>
              <a:ext cx="3949155" cy="369332"/>
            </a:xfrm>
            <a:prstGeom prst="rect">
              <a:avLst/>
            </a:prstGeom>
            <a:noFill/>
          </p:spPr>
          <p:txBody>
            <a:bodyPr wrap="square" lIns="0" tIns="0" rIns="0" bIns="0" rtlCol="0" anchor="ctr">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Arial" panose="020B0604020202020204" pitchFamily="34" charset="0"/>
                </a:rPr>
                <a:t>客户日常行为分析</a:t>
              </a:r>
            </a:p>
          </p:txBody>
        </p:sp>
        <p:sp>
          <p:nvSpPr>
            <p:cNvPr id="21" name="矩形 20">
              <a:extLst>
                <a:ext uri="{FF2B5EF4-FFF2-40B4-BE49-F238E27FC236}">
                  <a16:creationId xmlns:a16="http://schemas.microsoft.com/office/drawing/2014/main" id="{D9BEEFB4-2BFF-49B4-A023-97C7D257CE2C}"/>
                </a:ext>
              </a:extLst>
            </p:cNvPr>
            <p:cNvSpPr/>
            <p:nvPr/>
          </p:nvSpPr>
          <p:spPr>
            <a:xfrm>
              <a:off x="-1708812" y="840765"/>
              <a:ext cx="494323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D76E3A0C-0082-4B41-BDCB-B9B3AC96B6A0}"/>
                </a:ext>
              </a:extLst>
            </p:cNvPr>
            <p:cNvSpPr/>
            <p:nvPr/>
          </p:nvSpPr>
          <p:spPr>
            <a:xfrm>
              <a:off x="-1246495" y="743055"/>
              <a:ext cx="4943233" cy="45719"/>
            </a:xfrm>
            <a:prstGeom prst="rect">
              <a:avLst/>
            </a:prstGeom>
            <a:solidFill>
              <a:srgbClr val="005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3" name="矩形 22">
              <a:extLst>
                <a:ext uri="{FF2B5EF4-FFF2-40B4-BE49-F238E27FC236}">
                  <a16:creationId xmlns:a16="http://schemas.microsoft.com/office/drawing/2014/main" id="{FDE4C355-9208-43A2-858B-5C360A27DA26}"/>
                </a:ext>
              </a:extLst>
            </p:cNvPr>
            <p:cNvSpPr/>
            <p:nvPr/>
          </p:nvSpPr>
          <p:spPr>
            <a:xfrm rot="5400000">
              <a:off x="-1763666" y="-1351742"/>
              <a:ext cx="4943233" cy="45719"/>
            </a:xfrm>
            <a:prstGeom prst="rect">
              <a:avLst/>
            </a:prstGeom>
            <a:solidFill>
              <a:srgbClr val="005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4" name="矩形 23">
              <a:extLst>
                <a:ext uri="{FF2B5EF4-FFF2-40B4-BE49-F238E27FC236}">
                  <a16:creationId xmlns:a16="http://schemas.microsoft.com/office/drawing/2014/main" id="{8EB9C17E-42E7-4B92-B591-DAFC16511F81}"/>
                </a:ext>
              </a:extLst>
            </p:cNvPr>
            <p:cNvSpPr/>
            <p:nvPr/>
          </p:nvSpPr>
          <p:spPr>
            <a:xfrm rot="5400000">
              <a:off x="-1844387" y="-1495758"/>
              <a:ext cx="494323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pic>
        <p:nvPicPr>
          <p:cNvPr id="12" name="内容占位符 6">
            <a:extLst>
              <a:ext uri="{FF2B5EF4-FFF2-40B4-BE49-F238E27FC236}">
                <a16:creationId xmlns:a16="http://schemas.microsoft.com/office/drawing/2014/main" id="{07A85AFE-57FB-4F2A-BC1F-60C0CA0FD302}"/>
              </a:ext>
            </a:extLst>
          </p:cNvPr>
          <p:cNvPicPr>
            <a:picLocks noChangeAspect="1"/>
          </p:cNvPicPr>
          <p:nvPr/>
        </p:nvPicPr>
        <p:blipFill>
          <a:blip r:embed="rId3"/>
          <a:stretch>
            <a:fillRect/>
          </a:stretch>
        </p:blipFill>
        <p:spPr>
          <a:xfrm>
            <a:off x="1225121" y="1528093"/>
            <a:ext cx="4754563" cy="3565921"/>
          </a:xfrm>
          <a:prstGeom prst="rect">
            <a:avLst/>
          </a:prstGeom>
        </p:spPr>
      </p:pic>
      <p:pic>
        <p:nvPicPr>
          <p:cNvPr id="13" name="内容占位符 7">
            <a:extLst>
              <a:ext uri="{FF2B5EF4-FFF2-40B4-BE49-F238E27FC236}">
                <a16:creationId xmlns:a16="http://schemas.microsoft.com/office/drawing/2014/main" id="{09C95730-E3CE-40D6-A6F2-77BE54B2A6C1}"/>
              </a:ext>
            </a:extLst>
          </p:cNvPr>
          <p:cNvPicPr>
            <a:picLocks noChangeAspect="1"/>
          </p:cNvPicPr>
          <p:nvPr/>
        </p:nvPicPr>
        <p:blipFill>
          <a:blip r:embed="rId4"/>
          <a:stretch>
            <a:fillRect/>
          </a:stretch>
        </p:blipFill>
        <p:spPr>
          <a:xfrm>
            <a:off x="6429375" y="1528092"/>
            <a:ext cx="4754563" cy="3565922"/>
          </a:xfrm>
          <a:prstGeom prst="rect">
            <a:avLst/>
          </a:prstGeom>
        </p:spPr>
      </p:pic>
    </p:spTree>
    <p:extLst>
      <p:ext uri="{BB962C8B-B14F-4D97-AF65-F5344CB8AC3E}">
        <p14:creationId xmlns:p14="http://schemas.microsoft.com/office/powerpoint/2010/main" val="1298969433"/>
      </p:ext>
    </p:extLst>
  </p:cSld>
  <p:clrMapOvr>
    <a:masterClrMapping/>
  </p:clrMapOvr>
  <p:transition spd="slow">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A971E184-DCAC-4ACE-9401-9C1EC15BB1E9}"/>
              </a:ext>
            </a:extLst>
          </p:cNvPr>
          <p:cNvGrpSpPr/>
          <p:nvPr/>
        </p:nvGrpSpPr>
        <p:grpSpPr>
          <a:xfrm>
            <a:off x="-1708812" y="-3944515"/>
            <a:ext cx="6515217" cy="5087249"/>
            <a:chOff x="-1708812" y="-3944515"/>
            <a:chExt cx="6515217" cy="5087249"/>
          </a:xfrm>
        </p:grpSpPr>
        <p:sp>
          <p:nvSpPr>
            <p:cNvPr id="20" name="TextBox 8">
              <a:extLst>
                <a:ext uri="{FF2B5EF4-FFF2-40B4-BE49-F238E27FC236}">
                  <a16:creationId xmlns:a16="http://schemas.microsoft.com/office/drawing/2014/main" id="{E2FDF631-97A6-4285-8C08-3662AAE9FA2B}"/>
                </a:ext>
              </a:extLst>
            </p:cNvPr>
            <p:cNvSpPr txBox="1"/>
            <p:nvPr/>
          </p:nvSpPr>
          <p:spPr>
            <a:xfrm>
              <a:off x="857250" y="295123"/>
              <a:ext cx="3949155" cy="369332"/>
            </a:xfrm>
            <a:prstGeom prst="rect">
              <a:avLst/>
            </a:prstGeom>
            <a:noFill/>
          </p:spPr>
          <p:txBody>
            <a:bodyPr wrap="square" lIns="0" tIns="0" rIns="0" bIns="0" rtlCol="0" anchor="ctr">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Arial" panose="020B0604020202020204" pitchFamily="34" charset="0"/>
                </a:rPr>
                <a:t>客户日常行为分析</a:t>
              </a:r>
            </a:p>
          </p:txBody>
        </p:sp>
        <p:sp>
          <p:nvSpPr>
            <p:cNvPr id="21" name="矩形 20">
              <a:extLst>
                <a:ext uri="{FF2B5EF4-FFF2-40B4-BE49-F238E27FC236}">
                  <a16:creationId xmlns:a16="http://schemas.microsoft.com/office/drawing/2014/main" id="{D9BEEFB4-2BFF-49B4-A023-97C7D257CE2C}"/>
                </a:ext>
              </a:extLst>
            </p:cNvPr>
            <p:cNvSpPr/>
            <p:nvPr/>
          </p:nvSpPr>
          <p:spPr>
            <a:xfrm>
              <a:off x="-1708812" y="840765"/>
              <a:ext cx="494323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D76E3A0C-0082-4B41-BDCB-B9B3AC96B6A0}"/>
                </a:ext>
              </a:extLst>
            </p:cNvPr>
            <p:cNvSpPr/>
            <p:nvPr/>
          </p:nvSpPr>
          <p:spPr>
            <a:xfrm>
              <a:off x="-1246495" y="743055"/>
              <a:ext cx="4943233" cy="45719"/>
            </a:xfrm>
            <a:prstGeom prst="rect">
              <a:avLst/>
            </a:prstGeom>
            <a:solidFill>
              <a:srgbClr val="005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3" name="矩形 22">
              <a:extLst>
                <a:ext uri="{FF2B5EF4-FFF2-40B4-BE49-F238E27FC236}">
                  <a16:creationId xmlns:a16="http://schemas.microsoft.com/office/drawing/2014/main" id="{FDE4C355-9208-43A2-858B-5C360A27DA26}"/>
                </a:ext>
              </a:extLst>
            </p:cNvPr>
            <p:cNvSpPr/>
            <p:nvPr/>
          </p:nvSpPr>
          <p:spPr>
            <a:xfrm rot="5400000">
              <a:off x="-1763666" y="-1351742"/>
              <a:ext cx="4943233" cy="45719"/>
            </a:xfrm>
            <a:prstGeom prst="rect">
              <a:avLst/>
            </a:prstGeom>
            <a:solidFill>
              <a:srgbClr val="005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4" name="矩形 23">
              <a:extLst>
                <a:ext uri="{FF2B5EF4-FFF2-40B4-BE49-F238E27FC236}">
                  <a16:creationId xmlns:a16="http://schemas.microsoft.com/office/drawing/2014/main" id="{8EB9C17E-42E7-4B92-B591-DAFC16511F81}"/>
                </a:ext>
              </a:extLst>
            </p:cNvPr>
            <p:cNvSpPr/>
            <p:nvPr/>
          </p:nvSpPr>
          <p:spPr>
            <a:xfrm rot="5400000">
              <a:off x="-1844387" y="-1495758"/>
              <a:ext cx="494323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pic>
        <p:nvPicPr>
          <p:cNvPr id="10" name="内容占位符 6">
            <a:extLst>
              <a:ext uri="{FF2B5EF4-FFF2-40B4-BE49-F238E27FC236}">
                <a16:creationId xmlns:a16="http://schemas.microsoft.com/office/drawing/2014/main" id="{B99E036F-688B-4637-87DE-FBAB2BF78A00}"/>
              </a:ext>
            </a:extLst>
          </p:cNvPr>
          <p:cNvPicPr>
            <a:picLocks noChangeAspect="1"/>
          </p:cNvPicPr>
          <p:nvPr/>
        </p:nvPicPr>
        <p:blipFill>
          <a:blip r:embed="rId3"/>
          <a:stretch>
            <a:fillRect/>
          </a:stretch>
        </p:blipFill>
        <p:spPr>
          <a:xfrm>
            <a:off x="1319456" y="1456085"/>
            <a:ext cx="4754563" cy="3565921"/>
          </a:xfrm>
          <a:prstGeom prst="rect">
            <a:avLst/>
          </a:prstGeom>
        </p:spPr>
      </p:pic>
      <p:pic>
        <p:nvPicPr>
          <p:cNvPr id="11" name="内容占位符 7">
            <a:extLst>
              <a:ext uri="{FF2B5EF4-FFF2-40B4-BE49-F238E27FC236}">
                <a16:creationId xmlns:a16="http://schemas.microsoft.com/office/drawing/2014/main" id="{2C863870-1B68-4856-BF3B-FC5D3859C41B}"/>
              </a:ext>
            </a:extLst>
          </p:cNvPr>
          <p:cNvPicPr>
            <a:picLocks noChangeAspect="1"/>
          </p:cNvPicPr>
          <p:nvPr/>
        </p:nvPicPr>
        <p:blipFill>
          <a:blip r:embed="rId4"/>
          <a:stretch>
            <a:fillRect/>
          </a:stretch>
        </p:blipFill>
        <p:spPr>
          <a:xfrm>
            <a:off x="6429375" y="1456085"/>
            <a:ext cx="4754563" cy="3565921"/>
          </a:xfrm>
          <a:prstGeom prst="rect">
            <a:avLst/>
          </a:prstGeom>
        </p:spPr>
      </p:pic>
    </p:spTree>
    <p:extLst>
      <p:ext uri="{BB962C8B-B14F-4D97-AF65-F5344CB8AC3E}">
        <p14:creationId xmlns:p14="http://schemas.microsoft.com/office/powerpoint/2010/main" val="1825386224"/>
      </p:ext>
    </p:extLst>
  </p:cSld>
  <p:clrMapOvr>
    <a:masterClrMapping/>
  </p:clrMapOvr>
  <p:transition spd="slow">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A971E184-DCAC-4ACE-9401-9C1EC15BB1E9}"/>
              </a:ext>
            </a:extLst>
          </p:cNvPr>
          <p:cNvGrpSpPr/>
          <p:nvPr/>
        </p:nvGrpSpPr>
        <p:grpSpPr>
          <a:xfrm>
            <a:off x="-1708812" y="-3944515"/>
            <a:ext cx="6515217" cy="5087249"/>
            <a:chOff x="-1708812" y="-3944515"/>
            <a:chExt cx="6515217" cy="5087249"/>
          </a:xfrm>
        </p:grpSpPr>
        <p:sp>
          <p:nvSpPr>
            <p:cNvPr id="20" name="TextBox 8">
              <a:extLst>
                <a:ext uri="{FF2B5EF4-FFF2-40B4-BE49-F238E27FC236}">
                  <a16:creationId xmlns:a16="http://schemas.microsoft.com/office/drawing/2014/main" id="{E2FDF631-97A6-4285-8C08-3662AAE9FA2B}"/>
                </a:ext>
              </a:extLst>
            </p:cNvPr>
            <p:cNvSpPr txBox="1"/>
            <p:nvPr/>
          </p:nvSpPr>
          <p:spPr>
            <a:xfrm>
              <a:off x="857250" y="295123"/>
              <a:ext cx="3949155" cy="369332"/>
            </a:xfrm>
            <a:prstGeom prst="rect">
              <a:avLst/>
            </a:prstGeom>
            <a:noFill/>
          </p:spPr>
          <p:txBody>
            <a:bodyPr wrap="square" lIns="0" tIns="0" rIns="0" bIns="0" rtlCol="0" anchor="ctr">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Arial" panose="020B0604020202020204" pitchFamily="34" charset="0"/>
                </a:rPr>
                <a:t>客户日常行为分析</a:t>
              </a:r>
            </a:p>
          </p:txBody>
        </p:sp>
        <p:sp>
          <p:nvSpPr>
            <p:cNvPr id="21" name="矩形 20">
              <a:extLst>
                <a:ext uri="{FF2B5EF4-FFF2-40B4-BE49-F238E27FC236}">
                  <a16:creationId xmlns:a16="http://schemas.microsoft.com/office/drawing/2014/main" id="{D9BEEFB4-2BFF-49B4-A023-97C7D257CE2C}"/>
                </a:ext>
              </a:extLst>
            </p:cNvPr>
            <p:cNvSpPr/>
            <p:nvPr/>
          </p:nvSpPr>
          <p:spPr>
            <a:xfrm>
              <a:off x="-1708812" y="840765"/>
              <a:ext cx="494323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D76E3A0C-0082-4B41-BDCB-B9B3AC96B6A0}"/>
                </a:ext>
              </a:extLst>
            </p:cNvPr>
            <p:cNvSpPr/>
            <p:nvPr/>
          </p:nvSpPr>
          <p:spPr>
            <a:xfrm>
              <a:off x="-1246495" y="743055"/>
              <a:ext cx="4943233" cy="45719"/>
            </a:xfrm>
            <a:prstGeom prst="rect">
              <a:avLst/>
            </a:prstGeom>
            <a:solidFill>
              <a:srgbClr val="005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3" name="矩形 22">
              <a:extLst>
                <a:ext uri="{FF2B5EF4-FFF2-40B4-BE49-F238E27FC236}">
                  <a16:creationId xmlns:a16="http://schemas.microsoft.com/office/drawing/2014/main" id="{FDE4C355-9208-43A2-858B-5C360A27DA26}"/>
                </a:ext>
              </a:extLst>
            </p:cNvPr>
            <p:cNvSpPr/>
            <p:nvPr/>
          </p:nvSpPr>
          <p:spPr>
            <a:xfrm rot="5400000">
              <a:off x="-1763666" y="-1351742"/>
              <a:ext cx="4943233" cy="45719"/>
            </a:xfrm>
            <a:prstGeom prst="rect">
              <a:avLst/>
            </a:prstGeom>
            <a:solidFill>
              <a:srgbClr val="005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4" name="矩形 23">
              <a:extLst>
                <a:ext uri="{FF2B5EF4-FFF2-40B4-BE49-F238E27FC236}">
                  <a16:creationId xmlns:a16="http://schemas.microsoft.com/office/drawing/2014/main" id="{8EB9C17E-42E7-4B92-B591-DAFC16511F81}"/>
                </a:ext>
              </a:extLst>
            </p:cNvPr>
            <p:cNvSpPr/>
            <p:nvPr/>
          </p:nvSpPr>
          <p:spPr>
            <a:xfrm rot="5400000">
              <a:off x="-1844387" y="-1495758"/>
              <a:ext cx="494323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2" name="文本框 1">
            <a:extLst>
              <a:ext uri="{FF2B5EF4-FFF2-40B4-BE49-F238E27FC236}">
                <a16:creationId xmlns:a16="http://schemas.microsoft.com/office/drawing/2014/main" id="{2344BCDF-247F-4779-AD5E-9212F3A3052B}"/>
              </a:ext>
            </a:extLst>
          </p:cNvPr>
          <p:cNvSpPr txBox="1"/>
          <p:nvPr/>
        </p:nvSpPr>
        <p:spPr>
          <a:xfrm>
            <a:off x="1316807" y="1888133"/>
            <a:ext cx="7272808" cy="1436932"/>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zh-CN" altLang="en-US" sz="2400" dirty="0">
                <a:solidFill>
                  <a:srgbClr val="FF0000"/>
                </a:solidFill>
                <a:latin typeface="+mn-ea"/>
                <a:ea typeface="+mn-ea"/>
                <a:hlinkClick r:id="rId3" action="ppaction://hlinkfile">
                  <a:extLst>
                    <a:ext uri="{A12FA001-AC4F-418D-AE19-62706E023703}">
                      <ahyp:hlinkClr xmlns:ahyp="http://schemas.microsoft.com/office/drawing/2018/hyperlinkcolor" val="tx"/>
                    </a:ext>
                  </a:extLst>
                </a:hlinkClick>
              </a:rPr>
              <a:t>客户选择银行业务办理渠道现状</a:t>
            </a:r>
            <a:endParaRPr lang="en-US" altLang="zh-CN" sz="2400" dirty="0">
              <a:solidFill>
                <a:srgbClr val="FF0000"/>
              </a:solidFill>
              <a:latin typeface="+mn-ea"/>
              <a:ea typeface="+mn-ea"/>
            </a:endParaRPr>
          </a:p>
          <a:p>
            <a:pPr marL="285750" indent="-285750">
              <a:lnSpc>
                <a:spcPct val="200000"/>
              </a:lnSpc>
              <a:buFont typeface="Arial" panose="020B0604020202020204" pitchFamily="34" charset="0"/>
              <a:buChar char="•"/>
            </a:pPr>
            <a:r>
              <a:rPr lang="zh-CN" altLang="en-US" sz="2400" dirty="0">
                <a:solidFill>
                  <a:srgbClr val="FF0000"/>
                </a:solidFill>
                <a:latin typeface="+mn-ea"/>
                <a:ea typeface="+mn-ea"/>
                <a:hlinkClick r:id="rId4" action="ppaction://hlinkfile">
                  <a:extLst>
                    <a:ext uri="{A12FA001-AC4F-418D-AE19-62706E023703}">
                      <ahyp:hlinkClr xmlns:ahyp="http://schemas.microsoft.com/office/drawing/2018/hyperlinkcolor" val="tx"/>
                    </a:ext>
                  </a:extLst>
                </a:hlinkClick>
              </a:rPr>
              <a:t>客户选择银行业务办理渠道偏好</a:t>
            </a:r>
            <a:endParaRPr lang="zh-CN" altLang="en-US" sz="2400" dirty="0">
              <a:solidFill>
                <a:srgbClr val="FF0000"/>
              </a:solidFill>
              <a:latin typeface="+mn-ea"/>
              <a:ea typeface="+mn-ea"/>
            </a:endParaRPr>
          </a:p>
        </p:txBody>
      </p:sp>
    </p:spTree>
    <p:extLst>
      <p:ext uri="{BB962C8B-B14F-4D97-AF65-F5344CB8AC3E}">
        <p14:creationId xmlns:p14="http://schemas.microsoft.com/office/powerpoint/2010/main" val="1674878986"/>
      </p:ext>
    </p:extLst>
  </p:cSld>
  <p:clrMapOvr>
    <a:masterClrMapping/>
  </p:clrMapOvr>
  <p:transition spd="slow">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637287" y="2585515"/>
            <a:ext cx="6952149" cy="738664"/>
          </a:xfrm>
          <a:prstGeom prst="rect">
            <a:avLst/>
          </a:prstGeom>
        </p:spPr>
        <p:txBody>
          <a:bodyPr wrap="squar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sz="4800" b="1" noProof="0" dirty="0">
                <a:solidFill>
                  <a:srgbClr val="264059"/>
                </a:solidFill>
                <a:latin typeface="微软雅黑" panose="020B0503020204020204" pitchFamily="34" charset="-122"/>
                <a:ea typeface="微软雅黑" panose="020B0503020204020204" pitchFamily="34" charset="-122"/>
                <a:cs typeface="+mn-ea"/>
                <a:sym typeface="Arial" panose="020B0604020202020204" pitchFamily="34" charset="0"/>
              </a:rPr>
              <a:t>客户日常行为回归分析</a:t>
            </a:r>
            <a:endParaRPr kumimoji="0" lang="zh-CN" altLang="en-US" sz="4800" b="1" i="0" u="none" strike="noStrike" kern="1200" cap="none" spc="0" normalizeH="0" baseline="0" noProof="0" dirty="0">
              <a:ln>
                <a:noFill/>
              </a:ln>
              <a:solidFill>
                <a:srgbClr val="264059"/>
              </a:solidFill>
              <a:effectLst/>
              <a:uLnTx/>
              <a:uFillTx/>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0" name="文本框 2"/>
          <p:cNvSpPr txBox="1">
            <a:spLocks noChangeArrowheads="1"/>
          </p:cNvSpPr>
          <p:nvPr>
            <p:custDataLst>
              <p:tags r:id="rId2"/>
            </p:custDataLst>
          </p:nvPr>
        </p:nvSpPr>
        <p:spPr bwMode="auto">
          <a:xfrm>
            <a:off x="1582725" y="1955417"/>
            <a:ext cx="4434778" cy="3229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986" b="1" i="0" u="none" strike="noStrike" kern="1200" cap="none" spc="0" normalizeH="0" baseline="0" noProof="0" dirty="0">
                <a:ln>
                  <a:noFill/>
                </a:ln>
                <a:solidFill>
                  <a:srgbClr val="264059"/>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Arial" panose="020B0604020202020204" pitchFamily="34" charset="0"/>
              </a:rPr>
              <a:t>03</a:t>
            </a:r>
            <a:endParaRPr kumimoji="0" lang="zh-CN" altLang="en-US" sz="20986" b="1" i="0" u="none" strike="noStrike" kern="1200" cap="none" spc="0" normalizeH="0" baseline="0" noProof="0" dirty="0">
              <a:ln>
                <a:noFill/>
              </a:ln>
              <a:solidFill>
                <a:srgbClr val="264059"/>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Arial" panose="020B0604020202020204" pitchFamily="34" charset="0"/>
            </a:endParaRPr>
          </a:p>
        </p:txBody>
      </p:sp>
      <p:cxnSp>
        <p:nvCxnSpPr>
          <p:cNvPr id="15" name="直接连接符 14"/>
          <p:cNvCxnSpPr>
            <a:cxnSpLocks/>
          </p:cNvCxnSpPr>
          <p:nvPr>
            <p:custDataLst>
              <p:tags r:id="rId3"/>
            </p:custDataLst>
          </p:nvPr>
        </p:nvCxnSpPr>
        <p:spPr>
          <a:xfrm>
            <a:off x="6017503" y="3400301"/>
            <a:ext cx="6100504"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6" name="文本框 11"/>
          <p:cNvSpPr txBox="1">
            <a:spLocks noChangeArrowheads="1"/>
          </p:cNvSpPr>
          <p:nvPr>
            <p:custDataLst>
              <p:tags r:id="rId4"/>
            </p:custDataLst>
          </p:nvPr>
        </p:nvSpPr>
        <p:spPr bwMode="auto">
          <a:xfrm>
            <a:off x="2066756" y="3324179"/>
            <a:ext cx="3466715" cy="5843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3797" b="1" i="0" u="none" strike="noStrike" kern="1200" cap="none" spc="0" normalizeH="0" baseline="0" noProof="0" dirty="0">
                <a:ln>
                  <a:noFill/>
                </a:ln>
                <a:solidFill>
                  <a:srgbClr val="264059"/>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Arial" panose="020B0604020202020204" pitchFamily="34" charset="0"/>
              </a:rPr>
              <a:t>章节 </a:t>
            </a:r>
            <a:r>
              <a:rPr kumimoji="0" lang="en-US" altLang="zh-CN" sz="3797" b="1" i="0" u="none" strike="noStrike" kern="1200" cap="none" spc="0" normalizeH="0" baseline="0" noProof="0" dirty="0">
                <a:ln>
                  <a:noFill/>
                </a:ln>
                <a:solidFill>
                  <a:srgbClr val="264059"/>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Arial" panose="020B0604020202020204" pitchFamily="34" charset="0"/>
              </a:rPr>
              <a:t>PART</a:t>
            </a:r>
            <a:endParaRPr kumimoji="0" lang="zh-CN" altLang="en-US" sz="3797" b="1" i="0" u="none" strike="noStrike" kern="1200" cap="none" spc="0" normalizeH="0" baseline="0" noProof="0" dirty="0">
              <a:ln>
                <a:noFill/>
              </a:ln>
              <a:solidFill>
                <a:srgbClr val="264059"/>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Arial" panose="020B0604020202020204" pitchFamily="34" charset="0"/>
            </a:endParaRPr>
          </a:p>
        </p:txBody>
      </p:sp>
    </p:spTree>
    <p:custDataLst>
      <p:tags r:id="rId1"/>
    </p:custDataLst>
    <p:extLst>
      <p:ext uri="{BB962C8B-B14F-4D97-AF65-F5344CB8AC3E}">
        <p14:creationId xmlns:p14="http://schemas.microsoft.com/office/powerpoint/2010/main" val="30371522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0-#ppt_w/2"/>
                                          </p:val>
                                        </p:tav>
                                        <p:tav tm="100000">
                                          <p:val>
                                            <p:strVal val="#ppt_x"/>
                                          </p:val>
                                        </p:tav>
                                      </p:tavLst>
                                    </p:anim>
                                    <p:anim calcmode="lin" valueType="num">
                                      <p:cBhvr additive="base">
                                        <p:cTn id="13"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32"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strVal val="4*#ppt_w"/>
                                          </p:val>
                                        </p:tav>
                                        <p:tav tm="100000">
                                          <p:val>
                                            <p:strVal val="#ppt_w"/>
                                          </p:val>
                                        </p:tav>
                                      </p:tavLst>
                                    </p:anim>
                                    <p:anim calcmode="lin" valueType="num">
                                      <p:cBhvr>
                                        <p:cTn id="19" dur="500" fill="hold"/>
                                        <p:tgtEl>
                                          <p:spTgt spid="8"/>
                                        </p:tgtEl>
                                        <p:attrNameLst>
                                          <p:attrName>ppt_h</p:attrName>
                                        </p:attrNameLst>
                                      </p:cBhvr>
                                      <p:tavLst>
                                        <p:tav tm="0">
                                          <p:val>
                                            <p:strVal val="4*#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arn(inVertical)">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a:extLst>
              <a:ext uri="{FF2B5EF4-FFF2-40B4-BE49-F238E27FC236}">
                <a16:creationId xmlns:a16="http://schemas.microsoft.com/office/drawing/2014/main" id="{3ED0094B-8CE9-4ADC-92A7-CA515939DF36}"/>
              </a:ext>
            </a:extLst>
          </p:cNvPr>
          <p:cNvGrpSpPr/>
          <p:nvPr/>
        </p:nvGrpSpPr>
        <p:grpSpPr>
          <a:xfrm>
            <a:off x="-1708812" y="-3944515"/>
            <a:ext cx="6515217" cy="5087249"/>
            <a:chOff x="-1708812" y="-3944515"/>
            <a:chExt cx="6515217" cy="5087249"/>
          </a:xfrm>
        </p:grpSpPr>
        <p:sp>
          <p:nvSpPr>
            <p:cNvPr id="29" name="TextBox 8">
              <a:extLst>
                <a:ext uri="{FF2B5EF4-FFF2-40B4-BE49-F238E27FC236}">
                  <a16:creationId xmlns:a16="http://schemas.microsoft.com/office/drawing/2014/main" id="{57CF2448-0209-46D5-853D-EB4F17C74975}"/>
                </a:ext>
              </a:extLst>
            </p:cNvPr>
            <p:cNvSpPr txBox="1"/>
            <p:nvPr/>
          </p:nvSpPr>
          <p:spPr>
            <a:xfrm>
              <a:off x="857250" y="295123"/>
              <a:ext cx="3949155" cy="369332"/>
            </a:xfrm>
            <a:prstGeom prst="rect">
              <a:avLst/>
            </a:prstGeom>
            <a:noFill/>
          </p:spPr>
          <p:txBody>
            <a:bodyPr wrap="square" lIns="0" tIns="0" rIns="0" bIns="0" rtlCol="0" anchor="ctr">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Arial" panose="020B0604020202020204" pitchFamily="34" charset="0"/>
                </a:rPr>
                <a:t>客户日常行为回归分析</a:t>
              </a:r>
            </a:p>
          </p:txBody>
        </p:sp>
        <p:sp>
          <p:nvSpPr>
            <p:cNvPr id="30" name="矩形 29">
              <a:extLst>
                <a:ext uri="{FF2B5EF4-FFF2-40B4-BE49-F238E27FC236}">
                  <a16:creationId xmlns:a16="http://schemas.microsoft.com/office/drawing/2014/main" id="{B2223526-81C5-4106-AA0D-4DEF581D29A4}"/>
                </a:ext>
              </a:extLst>
            </p:cNvPr>
            <p:cNvSpPr/>
            <p:nvPr/>
          </p:nvSpPr>
          <p:spPr>
            <a:xfrm>
              <a:off x="-1708812" y="840765"/>
              <a:ext cx="494323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1" name="矩形 30">
              <a:extLst>
                <a:ext uri="{FF2B5EF4-FFF2-40B4-BE49-F238E27FC236}">
                  <a16:creationId xmlns:a16="http://schemas.microsoft.com/office/drawing/2014/main" id="{D41F2F9C-7B2E-4A8F-AF27-CB66D3749F1F}"/>
                </a:ext>
              </a:extLst>
            </p:cNvPr>
            <p:cNvSpPr/>
            <p:nvPr/>
          </p:nvSpPr>
          <p:spPr>
            <a:xfrm>
              <a:off x="-1246495" y="743055"/>
              <a:ext cx="4943233" cy="45719"/>
            </a:xfrm>
            <a:prstGeom prst="rect">
              <a:avLst/>
            </a:prstGeom>
            <a:solidFill>
              <a:srgbClr val="005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2" name="矩形 31">
              <a:extLst>
                <a:ext uri="{FF2B5EF4-FFF2-40B4-BE49-F238E27FC236}">
                  <a16:creationId xmlns:a16="http://schemas.microsoft.com/office/drawing/2014/main" id="{4F9FD97D-6ACE-49DC-BF1F-74EDFFC8CF62}"/>
                </a:ext>
              </a:extLst>
            </p:cNvPr>
            <p:cNvSpPr/>
            <p:nvPr/>
          </p:nvSpPr>
          <p:spPr>
            <a:xfrm rot="5400000">
              <a:off x="-1763666" y="-1351742"/>
              <a:ext cx="4943233" cy="45719"/>
            </a:xfrm>
            <a:prstGeom prst="rect">
              <a:avLst/>
            </a:prstGeom>
            <a:solidFill>
              <a:srgbClr val="005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3" name="矩形 32">
              <a:extLst>
                <a:ext uri="{FF2B5EF4-FFF2-40B4-BE49-F238E27FC236}">
                  <a16:creationId xmlns:a16="http://schemas.microsoft.com/office/drawing/2014/main" id="{F4EDED2D-BE52-4DE0-B2BC-B59A8927AD42}"/>
                </a:ext>
              </a:extLst>
            </p:cNvPr>
            <p:cNvSpPr/>
            <p:nvPr/>
          </p:nvSpPr>
          <p:spPr>
            <a:xfrm rot="5400000">
              <a:off x="-1844387" y="-1495758"/>
              <a:ext cx="494323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2" name="文本框 1">
            <a:extLst>
              <a:ext uri="{FF2B5EF4-FFF2-40B4-BE49-F238E27FC236}">
                <a16:creationId xmlns:a16="http://schemas.microsoft.com/office/drawing/2014/main" id="{FD8943C4-EB77-4E12-BACA-24A17D03844D}"/>
              </a:ext>
            </a:extLst>
          </p:cNvPr>
          <p:cNvSpPr txBox="1"/>
          <p:nvPr/>
        </p:nvSpPr>
        <p:spPr>
          <a:xfrm>
            <a:off x="1388815" y="1402893"/>
            <a:ext cx="9433048" cy="5013360"/>
          </a:xfrm>
          <a:prstGeom prst="rect">
            <a:avLst/>
          </a:prstGeom>
          <a:noFill/>
        </p:spPr>
        <p:txBody>
          <a:bodyPr wrap="square" rtlCol="0">
            <a:spAutoFit/>
          </a:bodyPr>
          <a:lstStyle/>
          <a:p>
            <a:pPr>
              <a:lnSpc>
                <a:spcPct val="150000"/>
              </a:lnSpc>
            </a:pPr>
            <a:r>
              <a:rPr lang="zh-CN" altLang="en-US" dirty="0">
                <a:latin typeface="+mn-ea"/>
                <a:ea typeface="+mn-ea"/>
              </a:rPr>
              <a:t>对客户的性别，年龄，学历等个体特征与客户行为之间的关系做回归分析：</a:t>
            </a:r>
          </a:p>
          <a:p>
            <a:pPr>
              <a:lnSpc>
                <a:spcPct val="150000"/>
              </a:lnSpc>
            </a:pPr>
            <a:r>
              <a:rPr lang="zh-CN" altLang="en-US" dirty="0">
                <a:latin typeface="+mn-ea"/>
                <a:ea typeface="+mn-ea"/>
              </a:rPr>
              <a:t>以下线性回归方程设</a:t>
            </a:r>
            <a:r>
              <a:rPr lang="en-US" altLang="zh-CN" dirty="0">
                <a:latin typeface="+mn-ea"/>
                <a:ea typeface="+mn-ea"/>
              </a:rPr>
              <a:t>X1</a:t>
            </a:r>
            <a:r>
              <a:rPr lang="zh-CN" altLang="en-US" dirty="0">
                <a:latin typeface="+mn-ea"/>
                <a:ea typeface="+mn-ea"/>
              </a:rPr>
              <a:t>为性别，</a:t>
            </a:r>
            <a:r>
              <a:rPr lang="en-US" altLang="zh-CN" dirty="0">
                <a:latin typeface="+mn-ea"/>
                <a:ea typeface="+mn-ea"/>
              </a:rPr>
              <a:t>X2</a:t>
            </a:r>
            <a:r>
              <a:rPr lang="zh-CN" altLang="en-US" dirty="0">
                <a:latin typeface="+mn-ea"/>
                <a:ea typeface="+mn-ea"/>
              </a:rPr>
              <a:t>为年龄，</a:t>
            </a:r>
            <a:r>
              <a:rPr lang="en-US" altLang="zh-CN" dirty="0">
                <a:latin typeface="+mn-ea"/>
                <a:ea typeface="+mn-ea"/>
              </a:rPr>
              <a:t>X3</a:t>
            </a:r>
            <a:r>
              <a:rPr lang="zh-CN" altLang="en-US" dirty="0">
                <a:latin typeface="+mn-ea"/>
                <a:ea typeface="+mn-ea"/>
              </a:rPr>
              <a:t>为学历</a:t>
            </a:r>
            <a:endParaRPr lang="en-US" altLang="zh-CN" dirty="0">
              <a:latin typeface="+mn-ea"/>
              <a:ea typeface="+mn-ea"/>
            </a:endParaRPr>
          </a:p>
          <a:p>
            <a:pPr>
              <a:lnSpc>
                <a:spcPct val="150000"/>
              </a:lnSpc>
            </a:pPr>
            <a:endParaRPr lang="zh-CN" altLang="en-US" dirty="0">
              <a:latin typeface="+mn-ea"/>
              <a:ea typeface="+mn-ea"/>
            </a:endParaRPr>
          </a:p>
          <a:p>
            <a:pPr marL="285750" indent="-285750">
              <a:lnSpc>
                <a:spcPct val="150000"/>
              </a:lnSpc>
              <a:buFont typeface="Arial" panose="020B0604020202020204" pitchFamily="34" charset="0"/>
              <a:buChar char="•"/>
            </a:pPr>
            <a:r>
              <a:rPr lang="zh-CN" altLang="en-US" dirty="0">
                <a:latin typeface="+mn-ea"/>
                <a:ea typeface="+mn-ea"/>
              </a:rPr>
              <a:t>月均去网点频次（</a:t>
            </a:r>
            <a:r>
              <a:rPr lang="en-US" altLang="zh-CN" dirty="0">
                <a:latin typeface="+mn-ea"/>
                <a:ea typeface="+mn-ea"/>
              </a:rPr>
              <a:t>B</a:t>
            </a:r>
            <a:r>
              <a:rPr lang="zh-CN" altLang="en-US" dirty="0">
                <a:latin typeface="+mn-ea"/>
                <a:ea typeface="+mn-ea"/>
              </a:rPr>
              <a:t>）：</a:t>
            </a:r>
          </a:p>
          <a:p>
            <a:pPr>
              <a:lnSpc>
                <a:spcPct val="150000"/>
              </a:lnSpc>
            </a:pPr>
            <a:r>
              <a:rPr lang="en-US" altLang="zh-CN" dirty="0">
                <a:latin typeface="Times New Roman" panose="02020603050405020304" pitchFamily="18" charset="0"/>
                <a:ea typeface="+mn-ea"/>
                <a:cs typeface="Times New Roman" panose="02020603050405020304" pitchFamily="18" charset="0"/>
              </a:rPr>
              <a:t>B = 0.0 + 0.0235 * X</a:t>
            </a:r>
            <a:r>
              <a:rPr lang="en-US" altLang="zh-CN" sz="1200" dirty="0">
                <a:latin typeface="Times New Roman" panose="02020603050405020304" pitchFamily="18" charset="0"/>
                <a:ea typeface="+mn-ea"/>
                <a:cs typeface="Times New Roman" panose="02020603050405020304" pitchFamily="18" charset="0"/>
              </a:rPr>
              <a:t>1</a:t>
            </a:r>
            <a:r>
              <a:rPr lang="en-US" altLang="zh-CN" dirty="0">
                <a:latin typeface="Times New Roman" panose="02020603050405020304" pitchFamily="18" charset="0"/>
                <a:ea typeface="+mn-ea"/>
                <a:cs typeface="Times New Roman" panose="02020603050405020304" pitchFamily="18" charset="0"/>
              </a:rPr>
              <a:t> + 0.1142 * X</a:t>
            </a:r>
            <a:r>
              <a:rPr lang="en-US" altLang="zh-CN" sz="1200" dirty="0">
                <a:latin typeface="Times New Roman" panose="02020603050405020304" pitchFamily="18" charset="0"/>
                <a:ea typeface="+mn-ea"/>
                <a:cs typeface="Times New Roman" panose="02020603050405020304" pitchFamily="18" charset="0"/>
              </a:rPr>
              <a:t>2</a:t>
            </a:r>
            <a:r>
              <a:rPr lang="en-US" altLang="zh-CN" dirty="0">
                <a:latin typeface="Times New Roman" panose="02020603050405020304" pitchFamily="18" charset="0"/>
                <a:ea typeface="+mn-ea"/>
                <a:cs typeface="Times New Roman" panose="02020603050405020304" pitchFamily="18" charset="0"/>
              </a:rPr>
              <a:t> + 0.0427 * X</a:t>
            </a:r>
            <a:r>
              <a:rPr lang="en-US" altLang="zh-CN" sz="1200" dirty="0">
                <a:latin typeface="Times New Roman" panose="02020603050405020304" pitchFamily="18" charset="0"/>
                <a:ea typeface="+mn-ea"/>
                <a:cs typeface="Times New Roman" panose="02020603050405020304" pitchFamily="18" charset="0"/>
              </a:rPr>
              <a:t>3</a:t>
            </a:r>
            <a:endParaRPr lang="en-US" altLang="zh-CN" dirty="0">
              <a:latin typeface="Times New Roman" panose="02020603050405020304" pitchFamily="18" charset="0"/>
              <a:ea typeface="+mn-ea"/>
              <a:cs typeface="Times New Roman" panose="02020603050405020304" pitchFamily="18" charset="0"/>
            </a:endParaRPr>
          </a:p>
          <a:p>
            <a:pPr>
              <a:lnSpc>
                <a:spcPct val="150000"/>
              </a:lnSpc>
            </a:pPr>
            <a:r>
              <a:rPr lang="zh-CN" altLang="en-US" dirty="0">
                <a:latin typeface="+mn-ea"/>
                <a:ea typeface="+mn-ea"/>
              </a:rPr>
              <a:t>由于三个变量的系数都为正，因此大体上月均去网点频次女性大于男性，与年龄，学历呈正相关，且与年龄的相关程度更高，与性别相关程度偏低。</a:t>
            </a:r>
            <a:endParaRPr lang="en-US" altLang="zh-CN" dirty="0">
              <a:latin typeface="+mn-ea"/>
              <a:ea typeface="+mn-ea"/>
            </a:endParaRPr>
          </a:p>
          <a:p>
            <a:pPr>
              <a:lnSpc>
                <a:spcPct val="150000"/>
              </a:lnSpc>
            </a:pPr>
            <a:endParaRPr lang="zh-CN" altLang="en-US" dirty="0">
              <a:latin typeface="+mn-ea"/>
              <a:ea typeface="+mn-ea"/>
            </a:endParaRPr>
          </a:p>
          <a:p>
            <a:pPr marL="285750" indent="-285750">
              <a:lnSpc>
                <a:spcPct val="150000"/>
              </a:lnSpc>
              <a:buFont typeface="Arial" panose="020B0604020202020204" pitchFamily="34" charset="0"/>
              <a:buChar char="•"/>
            </a:pPr>
            <a:r>
              <a:rPr lang="zh-CN" altLang="en-US" dirty="0">
                <a:latin typeface="+mn-ea"/>
                <a:ea typeface="+mn-ea"/>
              </a:rPr>
              <a:t>月均使用手机银行频次（</a:t>
            </a:r>
            <a:r>
              <a:rPr lang="en-US" altLang="zh-CN" dirty="0">
                <a:latin typeface="+mn-ea"/>
                <a:ea typeface="+mn-ea"/>
              </a:rPr>
              <a:t>M</a:t>
            </a:r>
            <a:r>
              <a:rPr lang="zh-CN" altLang="en-US" dirty="0">
                <a:latin typeface="+mn-ea"/>
                <a:ea typeface="+mn-ea"/>
              </a:rPr>
              <a:t>）：</a:t>
            </a:r>
          </a:p>
          <a:p>
            <a:pPr>
              <a:lnSpc>
                <a:spcPct val="150000"/>
              </a:lnSpc>
            </a:pPr>
            <a:r>
              <a:rPr lang="en-US" altLang="zh-CN" dirty="0">
                <a:latin typeface="Times New Roman" panose="02020603050405020304" pitchFamily="18" charset="0"/>
                <a:ea typeface="+mn-ea"/>
                <a:cs typeface="Times New Roman" panose="02020603050405020304" pitchFamily="18" charset="0"/>
              </a:rPr>
              <a:t>M = 0.0 + 0.0263 * X</a:t>
            </a:r>
            <a:r>
              <a:rPr lang="en-US" altLang="zh-CN" sz="1200" dirty="0">
                <a:latin typeface="Times New Roman" panose="02020603050405020304" pitchFamily="18" charset="0"/>
                <a:ea typeface="+mn-ea"/>
                <a:cs typeface="Times New Roman" panose="02020603050405020304" pitchFamily="18" charset="0"/>
              </a:rPr>
              <a:t>1</a:t>
            </a:r>
            <a:r>
              <a:rPr lang="en-US" altLang="zh-CN" dirty="0">
                <a:latin typeface="Times New Roman" panose="02020603050405020304" pitchFamily="18" charset="0"/>
                <a:ea typeface="+mn-ea"/>
                <a:cs typeface="Times New Roman" panose="02020603050405020304" pitchFamily="18" charset="0"/>
              </a:rPr>
              <a:t> - 0.1061 * X</a:t>
            </a:r>
            <a:r>
              <a:rPr lang="en-US" altLang="zh-CN" sz="1200" dirty="0">
                <a:latin typeface="Times New Roman" panose="02020603050405020304" pitchFamily="18" charset="0"/>
                <a:ea typeface="+mn-ea"/>
                <a:cs typeface="Times New Roman" panose="02020603050405020304" pitchFamily="18" charset="0"/>
              </a:rPr>
              <a:t>2</a:t>
            </a:r>
            <a:r>
              <a:rPr lang="en-US" altLang="zh-CN" dirty="0">
                <a:latin typeface="Times New Roman" panose="02020603050405020304" pitchFamily="18" charset="0"/>
                <a:ea typeface="+mn-ea"/>
                <a:cs typeface="Times New Roman" panose="02020603050405020304" pitchFamily="18" charset="0"/>
              </a:rPr>
              <a:t> + 0.2497 * X</a:t>
            </a:r>
            <a:r>
              <a:rPr lang="en-US" altLang="zh-CN" sz="1200" dirty="0">
                <a:latin typeface="Times New Roman" panose="02020603050405020304" pitchFamily="18" charset="0"/>
                <a:ea typeface="+mn-ea"/>
                <a:cs typeface="Times New Roman" panose="02020603050405020304" pitchFamily="18" charset="0"/>
              </a:rPr>
              <a:t>3</a:t>
            </a:r>
          </a:p>
          <a:p>
            <a:pPr>
              <a:lnSpc>
                <a:spcPct val="150000"/>
              </a:lnSpc>
            </a:pPr>
            <a:r>
              <a:rPr lang="zh-CN" altLang="en-US" dirty="0">
                <a:latin typeface="+mn-ea"/>
                <a:ea typeface="+mn-ea"/>
              </a:rPr>
              <a:t>由于</a:t>
            </a:r>
            <a:r>
              <a:rPr lang="en-US" altLang="zh-CN" dirty="0">
                <a:latin typeface="+mn-ea"/>
                <a:ea typeface="+mn-ea"/>
              </a:rPr>
              <a:t>X</a:t>
            </a:r>
            <a:r>
              <a:rPr lang="en-US" altLang="zh-CN" sz="1200" dirty="0">
                <a:latin typeface="+mn-ea"/>
                <a:ea typeface="+mn-ea"/>
              </a:rPr>
              <a:t>1</a:t>
            </a:r>
            <a:r>
              <a:rPr lang="zh-CN" altLang="en-US" dirty="0">
                <a:latin typeface="+mn-ea"/>
                <a:ea typeface="+mn-ea"/>
              </a:rPr>
              <a:t>和</a:t>
            </a:r>
            <a:r>
              <a:rPr lang="en-US" altLang="zh-CN" dirty="0">
                <a:latin typeface="+mn-ea"/>
                <a:ea typeface="+mn-ea"/>
              </a:rPr>
              <a:t>X</a:t>
            </a:r>
            <a:r>
              <a:rPr lang="en-US" altLang="zh-CN" sz="1200" dirty="0">
                <a:latin typeface="+mn-ea"/>
                <a:ea typeface="+mn-ea"/>
              </a:rPr>
              <a:t>3</a:t>
            </a:r>
            <a:r>
              <a:rPr lang="zh-CN" altLang="en-US" dirty="0">
                <a:latin typeface="+mn-ea"/>
                <a:ea typeface="+mn-ea"/>
              </a:rPr>
              <a:t>的系数为正且</a:t>
            </a:r>
            <a:r>
              <a:rPr lang="en-US" altLang="zh-CN" dirty="0">
                <a:latin typeface="+mn-ea"/>
                <a:ea typeface="+mn-ea"/>
              </a:rPr>
              <a:t>X</a:t>
            </a:r>
            <a:r>
              <a:rPr lang="en-US" altLang="zh-CN" sz="1200" dirty="0">
                <a:latin typeface="+mn-ea"/>
                <a:ea typeface="+mn-ea"/>
              </a:rPr>
              <a:t>2</a:t>
            </a:r>
            <a:r>
              <a:rPr lang="zh-CN" altLang="en-US" dirty="0">
                <a:latin typeface="+mn-ea"/>
                <a:ea typeface="+mn-ea"/>
              </a:rPr>
              <a:t>的系数为负，因此大体上月均使用手机银行频次女性大于男性，与学历成正相关，与年龄呈负相关，且与学历的相关程度更高，与性别的相关程度偏低。</a:t>
            </a:r>
          </a:p>
        </p:txBody>
      </p:sp>
    </p:spTree>
    <p:extLst>
      <p:ext uri="{BB962C8B-B14F-4D97-AF65-F5344CB8AC3E}">
        <p14:creationId xmlns:p14="http://schemas.microsoft.com/office/powerpoint/2010/main" val="217076932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a:extLst>
              <a:ext uri="{FF2B5EF4-FFF2-40B4-BE49-F238E27FC236}">
                <a16:creationId xmlns:a16="http://schemas.microsoft.com/office/drawing/2014/main" id="{3ED0094B-8CE9-4ADC-92A7-CA515939DF36}"/>
              </a:ext>
            </a:extLst>
          </p:cNvPr>
          <p:cNvGrpSpPr/>
          <p:nvPr/>
        </p:nvGrpSpPr>
        <p:grpSpPr>
          <a:xfrm>
            <a:off x="-1708812" y="-3944515"/>
            <a:ext cx="6515217" cy="5087249"/>
            <a:chOff x="-1708812" y="-3944515"/>
            <a:chExt cx="6515217" cy="5087249"/>
          </a:xfrm>
        </p:grpSpPr>
        <p:sp>
          <p:nvSpPr>
            <p:cNvPr id="29" name="TextBox 8">
              <a:extLst>
                <a:ext uri="{FF2B5EF4-FFF2-40B4-BE49-F238E27FC236}">
                  <a16:creationId xmlns:a16="http://schemas.microsoft.com/office/drawing/2014/main" id="{57CF2448-0209-46D5-853D-EB4F17C74975}"/>
                </a:ext>
              </a:extLst>
            </p:cNvPr>
            <p:cNvSpPr txBox="1"/>
            <p:nvPr/>
          </p:nvSpPr>
          <p:spPr>
            <a:xfrm>
              <a:off x="857250" y="295123"/>
              <a:ext cx="3949155" cy="369332"/>
            </a:xfrm>
            <a:prstGeom prst="rect">
              <a:avLst/>
            </a:prstGeom>
            <a:noFill/>
          </p:spPr>
          <p:txBody>
            <a:bodyPr wrap="square" lIns="0" tIns="0" rIns="0" bIns="0" rtlCol="0" anchor="ctr">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Arial" panose="020B0604020202020204" pitchFamily="34" charset="0"/>
                </a:rPr>
                <a:t>客户日常行为回归分析</a:t>
              </a:r>
            </a:p>
          </p:txBody>
        </p:sp>
        <p:sp>
          <p:nvSpPr>
            <p:cNvPr id="30" name="矩形 29">
              <a:extLst>
                <a:ext uri="{FF2B5EF4-FFF2-40B4-BE49-F238E27FC236}">
                  <a16:creationId xmlns:a16="http://schemas.microsoft.com/office/drawing/2014/main" id="{B2223526-81C5-4106-AA0D-4DEF581D29A4}"/>
                </a:ext>
              </a:extLst>
            </p:cNvPr>
            <p:cNvSpPr/>
            <p:nvPr/>
          </p:nvSpPr>
          <p:spPr>
            <a:xfrm>
              <a:off x="-1708812" y="840765"/>
              <a:ext cx="494323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1" name="矩形 30">
              <a:extLst>
                <a:ext uri="{FF2B5EF4-FFF2-40B4-BE49-F238E27FC236}">
                  <a16:creationId xmlns:a16="http://schemas.microsoft.com/office/drawing/2014/main" id="{D41F2F9C-7B2E-4A8F-AF27-CB66D3749F1F}"/>
                </a:ext>
              </a:extLst>
            </p:cNvPr>
            <p:cNvSpPr/>
            <p:nvPr/>
          </p:nvSpPr>
          <p:spPr>
            <a:xfrm>
              <a:off x="-1246495" y="743055"/>
              <a:ext cx="4943233" cy="45719"/>
            </a:xfrm>
            <a:prstGeom prst="rect">
              <a:avLst/>
            </a:prstGeom>
            <a:solidFill>
              <a:srgbClr val="005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2" name="矩形 31">
              <a:extLst>
                <a:ext uri="{FF2B5EF4-FFF2-40B4-BE49-F238E27FC236}">
                  <a16:creationId xmlns:a16="http://schemas.microsoft.com/office/drawing/2014/main" id="{4F9FD97D-6ACE-49DC-BF1F-74EDFFC8CF62}"/>
                </a:ext>
              </a:extLst>
            </p:cNvPr>
            <p:cNvSpPr/>
            <p:nvPr/>
          </p:nvSpPr>
          <p:spPr>
            <a:xfrm rot="5400000">
              <a:off x="-1763666" y="-1351742"/>
              <a:ext cx="4943233" cy="45719"/>
            </a:xfrm>
            <a:prstGeom prst="rect">
              <a:avLst/>
            </a:prstGeom>
            <a:solidFill>
              <a:srgbClr val="005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3" name="矩形 32">
              <a:extLst>
                <a:ext uri="{FF2B5EF4-FFF2-40B4-BE49-F238E27FC236}">
                  <a16:creationId xmlns:a16="http://schemas.microsoft.com/office/drawing/2014/main" id="{F4EDED2D-BE52-4DE0-B2BC-B59A8927AD42}"/>
                </a:ext>
              </a:extLst>
            </p:cNvPr>
            <p:cNvSpPr/>
            <p:nvPr/>
          </p:nvSpPr>
          <p:spPr>
            <a:xfrm rot="5400000">
              <a:off x="-1844387" y="-1495758"/>
              <a:ext cx="494323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2" name="文本框 1">
            <a:extLst>
              <a:ext uri="{FF2B5EF4-FFF2-40B4-BE49-F238E27FC236}">
                <a16:creationId xmlns:a16="http://schemas.microsoft.com/office/drawing/2014/main" id="{FD8943C4-EB77-4E12-BACA-24A17D03844D}"/>
              </a:ext>
            </a:extLst>
          </p:cNvPr>
          <p:cNvSpPr txBox="1"/>
          <p:nvPr/>
        </p:nvSpPr>
        <p:spPr>
          <a:xfrm>
            <a:off x="1388815" y="1402893"/>
            <a:ext cx="9433048" cy="459786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mn-ea"/>
                <a:ea typeface="+mn-ea"/>
              </a:rPr>
              <a:t>客户日常消费支付方式（</a:t>
            </a:r>
            <a:r>
              <a:rPr lang="en-US" altLang="zh-CN" dirty="0">
                <a:latin typeface="+mn-ea"/>
                <a:ea typeface="+mn-ea"/>
              </a:rPr>
              <a:t>C</a:t>
            </a:r>
            <a:r>
              <a:rPr lang="zh-CN" altLang="en-US" dirty="0">
                <a:latin typeface="+mn-ea"/>
                <a:ea typeface="+mn-ea"/>
              </a:rPr>
              <a:t>）：</a:t>
            </a:r>
          </a:p>
          <a:p>
            <a:pPr>
              <a:lnSpc>
                <a:spcPct val="150000"/>
              </a:lnSpc>
            </a:pPr>
            <a:r>
              <a:rPr lang="zh-CN" altLang="en-US" dirty="0">
                <a:latin typeface="+mn-ea"/>
                <a:ea typeface="+mn-ea"/>
              </a:rPr>
              <a:t>此处将现金和刷卡归为一类，将手机银行和微信支付宝归为一类</a:t>
            </a:r>
          </a:p>
          <a:p>
            <a:pPr>
              <a:lnSpc>
                <a:spcPct val="150000"/>
              </a:lnSpc>
            </a:pPr>
            <a:r>
              <a:rPr lang="en-US" altLang="zh-CN" dirty="0">
                <a:latin typeface="Times New Roman" panose="02020603050405020304" pitchFamily="18" charset="0"/>
                <a:ea typeface="+mn-ea"/>
                <a:cs typeface="Times New Roman" panose="02020603050405020304" pitchFamily="18" charset="0"/>
              </a:rPr>
              <a:t>C = 0.0 - 0.0298 * X</a:t>
            </a:r>
            <a:r>
              <a:rPr lang="en-US" altLang="zh-CN" sz="1200" dirty="0">
                <a:latin typeface="Times New Roman" panose="02020603050405020304" pitchFamily="18" charset="0"/>
                <a:ea typeface="+mn-ea"/>
                <a:cs typeface="Times New Roman" panose="02020603050405020304" pitchFamily="18" charset="0"/>
              </a:rPr>
              <a:t>1</a:t>
            </a:r>
            <a:r>
              <a:rPr lang="en-US" altLang="zh-CN" dirty="0">
                <a:latin typeface="Times New Roman" panose="02020603050405020304" pitchFamily="18" charset="0"/>
                <a:ea typeface="+mn-ea"/>
                <a:cs typeface="Times New Roman" panose="02020603050405020304" pitchFamily="18" charset="0"/>
              </a:rPr>
              <a:t> - 0.2738 * X</a:t>
            </a:r>
            <a:r>
              <a:rPr lang="en-US" altLang="zh-CN" sz="1200" dirty="0">
                <a:latin typeface="Times New Roman" panose="02020603050405020304" pitchFamily="18" charset="0"/>
                <a:ea typeface="+mn-ea"/>
                <a:cs typeface="Times New Roman" panose="02020603050405020304" pitchFamily="18" charset="0"/>
              </a:rPr>
              <a:t>2</a:t>
            </a:r>
            <a:r>
              <a:rPr lang="en-US" altLang="zh-CN" dirty="0">
                <a:latin typeface="Times New Roman" panose="02020603050405020304" pitchFamily="18" charset="0"/>
                <a:ea typeface="+mn-ea"/>
                <a:cs typeface="Times New Roman" panose="02020603050405020304" pitchFamily="18" charset="0"/>
              </a:rPr>
              <a:t> + 0.2519 * X</a:t>
            </a:r>
            <a:r>
              <a:rPr lang="en-US" altLang="zh-CN" sz="1200" dirty="0">
                <a:latin typeface="Times New Roman" panose="02020603050405020304" pitchFamily="18" charset="0"/>
                <a:ea typeface="+mn-ea"/>
                <a:cs typeface="Times New Roman" panose="02020603050405020304" pitchFamily="18" charset="0"/>
              </a:rPr>
              <a:t>3</a:t>
            </a:r>
          </a:p>
          <a:p>
            <a:pPr>
              <a:lnSpc>
                <a:spcPct val="150000"/>
              </a:lnSpc>
            </a:pPr>
            <a:r>
              <a:rPr lang="zh-CN" altLang="en-US" dirty="0">
                <a:latin typeface="+mn-ea"/>
                <a:ea typeface="+mn-ea"/>
              </a:rPr>
              <a:t>由此可以看出性别对日常支付方式影响较小，而年龄较小，学历高的人群偏向于使用手机银行，微信支付宝等线上支付方式，且年龄与学历对日常消费支付方式影响较大。</a:t>
            </a:r>
            <a:endParaRPr lang="en-US" altLang="zh-CN" dirty="0">
              <a:latin typeface="+mn-ea"/>
              <a:ea typeface="+mn-ea"/>
            </a:endParaRPr>
          </a:p>
          <a:p>
            <a:pPr>
              <a:lnSpc>
                <a:spcPct val="150000"/>
              </a:lnSpc>
            </a:pPr>
            <a:endParaRPr lang="zh-CN" altLang="en-US" dirty="0">
              <a:latin typeface="+mn-ea"/>
              <a:ea typeface="+mn-ea"/>
            </a:endParaRPr>
          </a:p>
          <a:p>
            <a:pPr marL="285750" indent="-285750">
              <a:lnSpc>
                <a:spcPct val="150000"/>
              </a:lnSpc>
              <a:buFont typeface="Arial" panose="020B0604020202020204" pitchFamily="34" charset="0"/>
              <a:buChar char="•"/>
            </a:pPr>
            <a:r>
              <a:rPr lang="zh-CN" altLang="en-US" dirty="0">
                <a:latin typeface="+mn-ea"/>
                <a:ea typeface="+mn-ea"/>
              </a:rPr>
              <a:t>客户网点办理业务常用方式（</a:t>
            </a:r>
            <a:r>
              <a:rPr lang="en-US" altLang="zh-CN" dirty="0">
                <a:latin typeface="+mn-ea"/>
                <a:ea typeface="+mn-ea"/>
              </a:rPr>
              <a:t>D</a:t>
            </a:r>
            <a:r>
              <a:rPr lang="zh-CN" altLang="en-US" dirty="0">
                <a:latin typeface="+mn-ea"/>
                <a:ea typeface="+mn-ea"/>
              </a:rPr>
              <a:t>）：</a:t>
            </a:r>
          </a:p>
          <a:p>
            <a:pPr>
              <a:lnSpc>
                <a:spcPct val="150000"/>
              </a:lnSpc>
            </a:pPr>
            <a:r>
              <a:rPr lang="en-US" altLang="zh-CN" dirty="0">
                <a:latin typeface="Times New Roman" panose="02020603050405020304" pitchFamily="18" charset="0"/>
                <a:ea typeface="+mn-ea"/>
                <a:cs typeface="Times New Roman" panose="02020603050405020304" pitchFamily="18" charset="0"/>
              </a:rPr>
              <a:t>D = -0.3159 - 0.0081 * X</a:t>
            </a:r>
            <a:r>
              <a:rPr lang="en-US" altLang="zh-CN" sz="1200" dirty="0">
                <a:latin typeface="Times New Roman" panose="02020603050405020304" pitchFamily="18" charset="0"/>
                <a:ea typeface="+mn-ea"/>
                <a:cs typeface="Times New Roman" panose="02020603050405020304" pitchFamily="18" charset="0"/>
              </a:rPr>
              <a:t>1</a:t>
            </a:r>
            <a:r>
              <a:rPr lang="en-US" altLang="zh-CN" dirty="0">
                <a:latin typeface="Times New Roman" panose="02020603050405020304" pitchFamily="18" charset="0"/>
                <a:ea typeface="+mn-ea"/>
                <a:cs typeface="Times New Roman" panose="02020603050405020304" pitchFamily="18" charset="0"/>
              </a:rPr>
              <a:t> + 0.128 * X</a:t>
            </a:r>
            <a:r>
              <a:rPr lang="en-US" altLang="zh-CN" sz="1200" dirty="0">
                <a:latin typeface="Times New Roman" panose="02020603050405020304" pitchFamily="18" charset="0"/>
                <a:ea typeface="+mn-ea"/>
                <a:cs typeface="Times New Roman" panose="02020603050405020304" pitchFamily="18" charset="0"/>
              </a:rPr>
              <a:t>2</a:t>
            </a:r>
            <a:r>
              <a:rPr lang="en-US" altLang="zh-CN" dirty="0">
                <a:latin typeface="Times New Roman" panose="02020603050405020304" pitchFamily="18" charset="0"/>
                <a:ea typeface="+mn-ea"/>
                <a:cs typeface="Times New Roman" panose="02020603050405020304" pitchFamily="18" charset="0"/>
              </a:rPr>
              <a:t> - 0.026 * X</a:t>
            </a:r>
            <a:r>
              <a:rPr lang="en-US" altLang="zh-CN" sz="1200" dirty="0">
                <a:latin typeface="Times New Roman" panose="02020603050405020304" pitchFamily="18" charset="0"/>
                <a:ea typeface="+mn-ea"/>
                <a:cs typeface="Times New Roman" panose="02020603050405020304" pitchFamily="18" charset="0"/>
              </a:rPr>
              <a:t>3</a:t>
            </a:r>
          </a:p>
          <a:p>
            <a:pPr>
              <a:lnSpc>
                <a:spcPct val="150000"/>
              </a:lnSpc>
            </a:pPr>
            <a:r>
              <a:rPr lang="zh-CN" altLang="en-US" dirty="0">
                <a:latin typeface="+mn-ea"/>
                <a:ea typeface="+mn-ea"/>
              </a:rPr>
              <a:t>由此可以看出性别对网点办理业务方式影响较小，而年龄较大，学历较低的人群偏向于柜面办理或寻求贵宾服务进行面对面业务交流，年龄较小，学历较高的人偏向于使用</a:t>
            </a:r>
            <a:r>
              <a:rPr lang="en-US" altLang="zh-CN" dirty="0">
                <a:latin typeface="+mn-ea"/>
                <a:ea typeface="+mn-ea"/>
              </a:rPr>
              <a:t>ATM</a:t>
            </a:r>
            <a:r>
              <a:rPr lang="zh-CN" altLang="en-US" dirty="0">
                <a:latin typeface="+mn-ea"/>
                <a:ea typeface="+mn-ea"/>
              </a:rPr>
              <a:t>或其他移动便携设备，且年龄对网点办理业务方式影响较大。</a:t>
            </a:r>
          </a:p>
        </p:txBody>
      </p:sp>
    </p:spTree>
    <p:extLst>
      <p:ext uri="{BB962C8B-B14F-4D97-AF65-F5344CB8AC3E}">
        <p14:creationId xmlns:p14="http://schemas.microsoft.com/office/powerpoint/2010/main" val="78081358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813931" y="2748544"/>
            <a:ext cx="4860006" cy="830997"/>
          </a:xfrm>
          <a:prstGeom prst="rect">
            <a:avLst/>
          </a:prstGeom>
        </p:spPr>
        <p:txBody>
          <a:bodyPr wrap="square" lIns="0" tIns="0" rIns="0" bIns="0">
            <a:spAutoFit/>
          </a:bodyPr>
          <a:lstStyle/>
          <a:p>
            <a:r>
              <a:rPr lang="zh-CN" altLang="en-US" sz="5400" b="1" dirty="0">
                <a:solidFill>
                  <a:schemeClr val="accent1"/>
                </a:solidFill>
                <a:latin typeface="微软雅黑" panose="020B0503020204020204" pitchFamily="34" charset="-122"/>
                <a:ea typeface="微软雅黑" panose="020B0503020204020204" pitchFamily="34" charset="-122"/>
                <a:cs typeface="+mn-ea"/>
                <a:sym typeface="Arial" panose="020B0604020202020204" pitchFamily="34" charset="0"/>
              </a:rPr>
              <a:t>黏连度特征分析</a:t>
            </a:r>
          </a:p>
        </p:txBody>
      </p:sp>
      <p:sp>
        <p:nvSpPr>
          <p:cNvPr id="10" name="文本框 2"/>
          <p:cNvSpPr txBox="1">
            <a:spLocks noChangeArrowheads="1"/>
          </p:cNvSpPr>
          <p:nvPr>
            <p:custDataLst>
              <p:tags r:id="rId2"/>
            </p:custDataLst>
          </p:nvPr>
        </p:nvSpPr>
        <p:spPr bwMode="auto">
          <a:xfrm>
            <a:off x="1582725" y="1955417"/>
            <a:ext cx="4434778" cy="3229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986"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sym typeface="Arial" panose="020B0604020202020204" pitchFamily="34" charset="0"/>
              </a:rPr>
              <a:t>04</a:t>
            </a:r>
            <a:endParaRPr lang="zh-CN" altLang="en-US" sz="20986"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sym typeface="Arial" panose="020B0604020202020204" pitchFamily="34" charset="0"/>
            </a:endParaRPr>
          </a:p>
        </p:txBody>
      </p:sp>
      <p:cxnSp>
        <p:nvCxnSpPr>
          <p:cNvPr id="15" name="直接连接符 14"/>
          <p:cNvCxnSpPr/>
          <p:nvPr>
            <p:custDataLst>
              <p:tags r:id="rId3"/>
            </p:custDataLst>
          </p:nvPr>
        </p:nvCxnSpPr>
        <p:spPr>
          <a:xfrm>
            <a:off x="5813930" y="3616325"/>
            <a:ext cx="4860006"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6" name="文本框 11"/>
          <p:cNvSpPr txBox="1">
            <a:spLocks noChangeArrowheads="1"/>
          </p:cNvSpPr>
          <p:nvPr>
            <p:custDataLst>
              <p:tags r:id="rId4"/>
            </p:custDataLst>
          </p:nvPr>
        </p:nvSpPr>
        <p:spPr bwMode="auto">
          <a:xfrm>
            <a:off x="2066756" y="3324179"/>
            <a:ext cx="3466715" cy="5843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797"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sym typeface="Arial" panose="020B0604020202020204" pitchFamily="34" charset="0"/>
              </a:rPr>
              <a:t>章节 </a:t>
            </a:r>
            <a:r>
              <a:rPr lang="en-US" altLang="zh-CN" sz="3797"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sym typeface="Arial" panose="020B0604020202020204" pitchFamily="34" charset="0"/>
              </a:rPr>
              <a:t>PART</a:t>
            </a:r>
            <a:endParaRPr lang="zh-CN" altLang="en-US" sz="3797"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sym typeface="Arial" panose="020B0604020202020204" pitchFamily="34" charset="0"/>
            </a:endParaRPr>
          </a:p>
        </p:txBody>
      </p:sp>
    </p:spTree>
    <p:custDataLst>
      <p:tags r:id="rId1"/>
    </p:custDataLst>
    <p:extLst>
      <p:ext uri="{BB962C8B-B14F-4D97-AF65-F5344CB8AC3E}">
        <p14:creationId xmlns:p14="http://schemas.microsoft.com/office/powerpoint/2010/main" val="1857896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0-#ppt_w/2"/>
                                          </p:val>
                                        </p:tav>
                                        <p:tav tm="100000">
                                          <p:val>
                                            <p:strVal val="#ppt_x"/>
                                          </p:val>
                                        </p:tav>
                                      </p:tavLst>
                                    </p:anim>
                                    <p:anim calcmode="lin" valueType="num">
                                      <p:cBhvr additive="base">
                                        <p:cTn id="13"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32"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strVal val="4*#ppt_w"/>
                                          </p:val>
                                        </p:tav>
                                        <p:tav tm="100000">
                                          <p:val>
                                            <p:strVal val="#ppt_w"/>
                                          </p:val>
                                        </p:tav>
                                      </p:tavLst>
                                    </p:anim>
                                    <p:anim calcmode="lin" valueType="num">
                                      <p:cBhvr>
                                        <p:cTn id="19" dur="500" fill="hold"/>
                                        <p:tgtEl>
                                          <p:spTgt spid="8"/>
                                        </p:tgtEl>
                                        <p:attrNameLst>
                                          <p:attrName>ppt_h</p:attrName>
                                        </p:attrNameLst>
                                      </p:cBhvr>
                                      <p:tavLst>
                                        <p:tav tm="0">
                                          <p:val>
                                            <p:strVal val="4*#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arn(inVertical)">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A6CA9CEE-3514-42B5-B7D9-4B33F9EED3D2}"/>
              </a:ext>
            </a:extLst>
          </p:cNvPr>
          <p:cNvGrpSpPr/>
          <p:nvPr/>
        </p:nvGrpSpPr>
        <p:grpSpPr>
          <a:xfrm>
            <a:off x="-1708812" y="-3944515"/>
            <a:ext cx="6515217" cy="5087249"/>
            <a:chOff x="-1708812" y="-3944515"/>
            <a:chExt cx="6515217" cy="5087249"/>
          </a:xfrm>
        </p:grpSpPr>
        <p:sp>
          <p:nvSpPr>
            <p:cNvPr id="24" name="TextBox 8">
              <a:extLst>
                <a:ext uri="{FF2B5EF4-FFF2-40B4-BE49-F238E27FC236}">
                  <a16:creationId xmlns:a16="http://schemas.microsoft.com/office/drawing/2014/main" id="{11610B19-7EAF-4A5E-AD18-3390FBD6430B}"/>
                </a:ext>
              </a:extLst>
            </p:cNvPr>
            <p:cNvSpPr txBox="1"/>
            <p:nvPr/>
          </p:nvSpPr>
          <p:spPr>
            <a:xfrm>
              <a:off x="857250" y="295123"/>
              <a:ext cx="3949155" cy="369332"/>
            </a:xfrm>
            <a:prstGeom prst="rect">
              <a:avLst/>
            </a:prstGeom>
            <a:noFill/>
          </p:spPr>
          <p:txBody>
            <a:bodyPr wrap="square" lIns="0" tIns="0" rIns="0" bIns="0" rtlCol="0" anchor="ctr">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Arial" panose="020B0604020202020204" pitchFamily="34" charset="0"/>
                </a:rPr>
                <a:t>黏连度特征分析</a:t>
              </a:r>
            </a:p>
          </p:txBody>
        </p:sp>
        <p:sp>
          <p:nvSpPr>
            <p:cNvPr id="25" name="矩形 24">
              <a:extLst>
                <a:ext uri="{FF2B5EF4-FFF2-40B4-BE49-F238E27FC236}">
                  <a16:creationId xmlns:a16="http://schemas.microsoft.com/office/drawing/2014/main" id="{8DB37AE3-F197-4D5D-8A59-10FA8842A2F1}"/>
                </a:ext>
              </a:extLst>
            </p:cNvPr>
            <p:cNvSpPr/>
            <p:nvPr/>
          </p:nvSpPr>
          <p:spPr>
            <a:xfrm>
              <a:off x="-1708812" y="840765"/>
              <a:ext cx="494323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6" name="矩形 25">
              <a:extLst>
                <a:ext uri="{FF2B5EF4-FFF2-40B4-BE49-F238E27FC236}">
                  <a16:creationId xmlns:a16="http://schemas.microsoft.com/office/drawing/2014/main" id="{9CFCA06A-6BE9-4315-9C01-030DE3107EE2}"/>
                </a:ext>
              </a:extLst>
            </p:cNvPr>
            <p:cNvSpPr/>
            <p:nvPr/>
          </p:nvSpPr>
          <p:spPr>
            <a:xfrm>
              <a:off x="-1246495" y="743055"/>
              <a:ext cx="4943233" cy="45719"/>
            </a:xfrm>
            <a:prstGeom prst="rect">
              <a:avLst/>
            </a:prstGeom>
            <a:solidFill>
              <a:srgbClr val="005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7" name="矩形 26">
              <a:extLst>
                <a:ext uri="{FF2B5EF4-FFF2-40B4-BE49-F238E27FC236}">
                  <a16:creationId xmlns:a16="http://schemas.microsoft.com/office/drawing/2014/main" id="{EE065EE7-CF19-4C19-8534-2494C6D2B9D9}"/>
                </a:ext>
              </a:extLst>
            </p:cNvPr>
            <p:cNvSpPr/>
            <p:nvPr/>
          </p:nvSpPr>
          <p:spPr>
            <a:xfrm rot="5400000">
              <a:off x="-1763666" y="-1351742"/>
              <a:ext cx="4943233" cy="45719"/>
            </a:xfrm>
            <a:prstGeom prst="rect">
              <a:avLst/>
            </a:prstGeom>
            <a:solidFill>
              <a:srgbClr val="005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8" name="矩形 27">
              <a:extLst>
                <a:ext uri="{FF2B5EF4-FFF2-40B4-BE49-F238E27FC236}">
                  <a16:creationId xmlns:a16="http://schemas.microsoft.com/office/drawing/2014/main" id="{9B30C3BA-CD26-4C04-B0DA-01BEA703CF88}"/>
                </a:ext>
              </a:extLst>
            </p:cNvPr>
            <p:cNvSpPr/>
            <p:nvPr/>
          </p:nvSpPr>
          <p:spPr>
            <a:xfrm rot="5400000">
              <a:off x="-1844387" y="-1495758"/>
              <a:ext cx="494323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2" name="文本框 1">
            <a:extLst>
              <a:ext uri="{FF2B5EF4-FFF2-40B4-BE49-F238E27FC236}">
                <a16:creationId xmlns:a16="http://schemas.microsoft.com/office/drawing/2014/main" id="{8FB1C108-9D44-4282-B29D-C47293714717}"/>
              </a:ext>
            </a:extLst>
          </p:cNvPr>
          <p:cNvSpPr txBox="1"/>
          <p:nvPr/>
        </p:nvSpPr>
        <p:spPr>
          <a:xfrm>
            <a:off x="3081003" y="1362665"/>
            <a:ext cx="6696744" cy="369332"/>
          </a:xfrm>
          <a:prstGeom prst="rect">
            <a:avLst/>
          </a:prstGeom>
          <a:noFill/>
        </p:spPr>
        <p:txBody>
          <a:bodyPr wrap="square" rtlCol="0">
            <a:spAutoFit/>
          </a:bodyPr>
          <a:lstStyle/>
          <a:p>
            <a:r>
              <a:rPr lang="zh-CN" altLang="en-US" dirty="0"/>
              <a:t>根据月均网点到店频次与月均使用手机银行频次分组并进行统计</a:t>
            </a:r>
          </a:p>
        </p:txBody>
      </p:sp>
      <p:graphicFrame>
        <p:nvGraphicFramePr>
          <p:cNvPr id="30" name="内容占位符 3">
            <a:extLst>
              <a:ext uri="{FF2B5EF4-FFF2-40B4-BE49-F238E27FC236}">
                <a16:creationId xmlns:a16="http://schemas.microsoft.com/office/drawing/2014/main" id="{F64F82B7-311D-4F6E-B8A5-E90C4920AF63}"/>
              </a:ext>
            </a:extLst>
          </p:cNvPr>
          <p:cNvGraphicFramePr>
            <a:graphicFrameLocks/>
          </p:cNvGraphicFramePr>
          <p:nvPr>
            <p:extLst>
              <p:ext uri="{D42A27DB-BD31-4B8C-83A1-F6EECF244321}">
                <p14:modId xmlns:p14="http://schemas.microsoft.com/office/powerpoint/2010/main" val="527385461"/>
              </p:ext>
            </p:extLst>
          </p:nvPr>
        </p:nvGraphicFramePr>
        <p:xfrm>
          <a:off x="3081003" y="2103606"/>
          <a:ext cx="6696744" cy="3412768"/>
        </p:xfrm>
        <a:graphic>
          <a:graphicData uri="http://schemas.openxmlformats.org/drawingml/2006/table">
            <a:tbl>
              <a:tblPr firstRow="1" firstCol="1" bandRow="1"/>
              <a:tblGrid>
                <a:gridCol w="1674186">
                  <a:extLst>
                    <a:ext uri="{9D8B030D-6E8A-4147-A177-3AD203B41FA5}">
                      <a16:colId xmlns:a16="http://schemas.microsoft.com/office/drawing/2014/main" val="1208063565"/>
                    </a:ext>
                  </a:extLst>
                </a:gridCol>
                <a:gridCol w="1674186">
                  <a:extLst>
                    <a:ext uri="{9D8B030D-6E8A-4147-A177-3AD203B41FA5}">
                      <a16:colId xmlns:a16="http://schemas.microsoft.com/office/drawing/2014/main" val="3305333752"/>
                    </a:ext>
                  </a:extLst>
                </a:gridCol>
                <a:gridCol w="1674186">
                  <a:extLst>
                    <a:ext uri="{9D8B030D-6E8A-4147-A177-3AD203B41FA5}">
                      <a16:colId xmlns:a16="http://schemas.microsoft.com/office/drawing/2014/main" val="1153140515"/>
                    </a:ext>
                  </a:extLst>
                </a:gridCol>
                <a:gridCol w="1674186">
                  <a:extLst>
                    <a:ext uri="{9D8B030D-6E8A-4147-A177-3AD203B41FA5}">
                      <a16:colId xmlns:a16="http://schemas.microsoft.com/office/drawing/2014/main" val="766145653"/>
                    </a:ext>
                  </a:extLst>
                </a:gridCol>
              </a:tblGrid>
              <a:tr h="853192">
                <a:tc>
                  <a:txBody>
                    <a:bodyPr/>
                    <a:lstStyle>
                      <a:lvl1pPr marL="0" algn="l" defTabSz="914400" rtl="0" eaLnBrk="1" latinLnBrk="0" hangingPunct="1">
                        <a:defRPr sz="1800" kern="1200">
                          <a:solidFill>
                            <a:schemeClr val="tx1"/>
                          </a:solidFill>
                          <a:latin typeface="Corbel" panose="020B0503020204020204"/>
                        </a:defRPr>
                      </a:lvl1pPr>
                      <a:lvl2pPr marL="457200" algn="l" defTabSz="914400" rtl="0" eaLnBrk="1" latinLnBrk="0" hangingPunct="1">
                        <a:defRPr sz="1800" kern="1200">
                          <a:solidFill>
                            <a:schemeClr val="tx1"/>
                          </a:solidFill>
                          <a:latin typeface="Corbel" panose="020B0503020204020204"/>
                        </a:defRPr>
                      </a:lvl2pPr>
                      <a:lvl3pPr marL="914400" algn="l" defTabSz="914400" rtl="0" eaLnBrk="1" latinLnBrk="0" hangingPunct="1">
                        <a:defRPr sz="1800" kern="1200">
                          <a:solidFill>
                            <a:schemeClr val="tx1"/>
                          </a:solidFill>
                          <a:latin typeface="Corbel" panose="020B0503020204020204"/>
                        </a:defRPr>
                      </a:lvl3pPr>
                      <a:lvl4pPr marL="1371600" algn="l" defTabSz="914400" rtl="0" eaLnBrk="1" latinLnBrk="0" hangingPunct="1">
                        <a:defRPr sz="1800" kern="1200">
                          <a:solidFill>
                            <a:schemeClr val="tx1"/>
                          </a:solidFill>
                          <a:latin typeface="Corbel" panose="020B0503020204020204"/>
                        </a:defRPr>
                      </a:lvl4pPr>
                      <a:lvl5pPr marL="1828800" algn="l" defTabSz="914400" rtl="0" eaLnBrk="1" latinLnBrk="0" hangingPunct="1">
                        <a:defRPr sz="1800" kern="1200">
                          <a:solidFill>
                            <a:schemeClr val="tx1"/>
                          </a:solidFill>
                          <a:latin typeface="Corbel" panose="020B0503020204020204"/>
                        </a:defRPr>
                      </a:lvl5pPr>
                      <a:lvl6pPr marL="2286000" algn="l" defTabSz="914400" rtl="0" eaLnBrk="1" latinLnBrk="0" hangingPunct="1">
                        <a:defRPr sz="1800" kern="1200">
                          <a:solidFill>
                            <a:schemeClr val="tx1"/>
                          </a:solidFill>
                          <a:latin typeface="Corbel" panose="020B0503020204020204"/>
                        </a:defRPr>
                      </a:lvl6pPr>
                      <a:lvl7pPr marL="2743200" algn="l" defTabSz="914400" rtl="0" eaLnBrk="1" latinLnBrk="0" hangingPunct="1">
                        <a:defRPr sz="1800" kern="1200">
                          <a:solidFill>
                            <a:schemeClr val="tx1"/>
                          </a:solidFill>
                          <a:latin typeface="Corbel" panose="020B0503020204020204"/>
                        </a:defRPr>
                      </a:lvl7pPr>
                      <a:lvl8pPr marL="3200400" algn="l" defTabSz="914400" rtl="0" eaLnBrk="1" latinLnBrk="0" hangingPunct="1">
                        <a:defRPr sz="1800" kern="1200">
                          <a:solidFill>
                            <a:schemeClr val="tx1"/>
                          </a:solidFill>
                          <a:latin typeface="Corbel" panose="020B0503020204020204"/>
                        </a:defRPr>
                      </a:lvl8pPr>
                      <a:lvl9pPr marL="3657600" algn="l" defTabSz="914400" rtl="0" eaLnBrk="1" latinLnBrk="0" hangingPunct="1">
                        <a:defRPr sz="1800" kern="1200">
                          <a:solidFill>
                            <a:schemeClr val="tx1"/>
                          </a:solidFill>
                          <a:latin typeface="Corbel" panose="020B0503020204020204"/>
                        </a:defRPr>
                      </a:lvl9pPr>
                    </a:lstStyle>
                    <a:p>
                      <a:pPr algn="just">
                        <a:lnSpc>
                          <a:spcPct val="150000"/>
                        </a:lnSpc>
                      </a:pPr>
                      <a:r>
                        <a:rPr lang="en-US" sz="1200" kern="100" dirty="0">
                          <a:effectLst/>
                          <a:latin typeface="宋体" panose="02010600030101010101" pitchFamily="2" charset="-122"/>
                          <a:ea typeface="等线" panose="02010600030101010101" pitchFamily="2" charset="-122"/>
                          <a:cs typeface="Arial" panose="020B0604020202020204" pitchFamily="34" charset="0"/>
                        </a:rPr>
                        <a:t> </a:t>
                      </a:r>
                      <a:endParaRPr lang="zh-CN" sz="1050" kern="100" dirty="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rbel" panose="020B0503020204020204"/>
                        </a:defRPr>
                      </a:lvl1pPr>
                      <a:lvl2pPr marL="457200" algn="l" defTabSz="914400" rtl="0" eaLnBrk="1" latinLnBrk="0" hangingPunct="1">
                        <a:defRPr sz="1800" kern="1200">
                          <a:solidFill>
                            <a:schemeClr val="tx1"/>
                          </a:solidFill>
                          <a:latin typeface="Corbel" panose="020B0503020204020204"/>
                        </a:defRPr>
                      </a:lvl2pPr>
                      <a:lvl3pPr marL="914400" algn="l" defTabSz="914400" rtl="0" eaLnBrk="1" latinLnBrk="0" hangingPunct="1">
                        <a:defRPr sz="1800" kern="1200">
                          <a:solidFill>
                            <a:schemeClr val="tx1"/>
                          </a:solidFill>
                          <a:latin typeface="Corbel" panose="020B0503020204020204"/>
                        </a:defRPr>
                      </a:lvl3pPr>
                      <a:lvl4pPr marL="1371600" algn="l" defTabSz="914400" rtl="0" eaLnBrk="1" latinLnBrk="0" hangingPunct="1">
                        <a:defRPr sz="1800" kern="1200">
                          <a:solidFill>
                            <a:schemeClr val="tx1"/>
                          </a:solidFill>
                          <a:latin typeface="Corbel" panose="020B0503020204020204"/>
                        </a:defRPr>
                      </a:lvl4pPr>
                      <a:lvl5pPr marL="1828800" algn="l" defTabSz="914400" rtl="0" eaLnBrk="1" latinLnBrk="0" hangingPunct="1">
                        <a:defRPr sz="1800" kern="1200">
                          <a:solidFill>
                            <a:schemeClr val="tx1"/>
                          </a:solidFill>
                          <a:latin typeface="Corbel" panose="020B0503020204020204"/>
                        </a:defRPr>
                      </a:lvl5pPr>
                      <a:lvl6pPr marL="2286000" algn="l" defTabSz="914400" rtl="0" eaLnBrk="1" latinLnBrk="0" hangingPunct="1">
                        <a:defRPr sz="1800" kern="1200">
                          <a:solidFill>
                            <a:schemeClr val="tx1"/>
                          </a:solidFill>
                          <a:latin typeface="Corbel" panose="020B0503020204020204"/>
                        </a:defRPr>
                      </a:lvl6pPr>
                      <a:lvl7pPr marL="2743200" algn="l" defTabSz="914400" rtl="0" eaLnBrk="1" latinLnBrk="0" hangingPunct="1">
                        <a:defRPr sz="1800" kern="1200">
                          <a:solidFill>
                            <a:schemeClr val="tx1"/>
                          </a:solidFill>
                          <a:latin typeface="Corbel" panose="020B0503020204020204"/>
                        </a:defRPr>
                      </a:lvl7pPr>
                      <a:lvl8pPr marL="3200400" algn="l" defTabSz="914400" rtl="0" eaLnBrk="1" latinLnBrk="0" hangingPunct="1">
                        <a:defRPr sz="1800" kern="1200">
                          <a:solidFill>
                            <a:schemeClr val="tx1"/>
                          </a:solidFill>
                          <a:latin typeface="Corbel" panose="020B0503020204020204"/>
                        </a:defRPr>
                      </a:lvl8pPr>
                      <a:lvl9pPr marL="3657600" algn="l" defTabSz="914400" rtl="0" eaLnBrk="1" latinLnBrk="0" hangingPunct="1">
                        <a:defRPr sz="1800" kern="1200">
                          <a:solidFill>
                            <a:schemeClr val="tx1"/>
                          </a:solidFill>
                          <a:latin typeface="Corbel" panose="020B0503020204020204"/>
                        </a:defRPr>
                      </a:lvl9pPr>
                    </a:lstStyle>
                    <a:p>
                      <a:pPr algn="ctr">
                        <a:lnSpc>
                          <a:spcPct val="150000"/>
                        </a:lnSpc>
                      </a:pPr>
                      <a:r>
                        <a:rPr lang="zh-CN" sz="1200" kern="100" dirty="0">
                          <a:effectLst/>
                          <a:latin typeface="等线" panose="02010600030101010101" pitchFamily="2" charset="-122"/>
                          <a:ea typeface="宋体" panose="02010600030101010101" pitchFamily="2" charset="-122"/>
                          <a:cs typeface="Arial" panose="020B0604020202020204" pitchFamily="34" charset="0"/>
                        </a:rPr>
                        <a:t>手机银行使用 </a:t>
                      </a:r>
                      <a:r>
                        <a:rPr lang="en-US" sz="1200" kern="100" dirty="0">
                          <a:effectLst/>
                          <a:latin typeface="等线" panose="02010600030101010101" pitchFamily="2" charset="-122"/>
                          <a:ea typeface="宋体" panose="02010600030101010101" pitchFamily="2" charset="-122"/>
                          <a:cs typeface="Arial" panose="020B0604020202020204" pitchFamily="34" charset="0"/>
                        </a:rPr>
                        <a:t>           </a:t>
                      </a:r>
                      <a:r>
                        <a:rPr lang="zh-CN" sz="1200" kern="100" dirty="0">
                          <a:effectLst/>
                          <a:latin typeface="等线" panose="02010600030101010101" pitchFamily="2" charset="-122"/>
                          <a:ea typeface="宋体" panose="02010600030101010101" pitchFamily="2" charset="-122"/>
                          <a:cs typeface="Arial" panose="020B0604020202020204" pitchFamily="34" charset="0"/>
                        </a:rPr>
                        <a:t>不足</a:t>
                      </a:r>
                      <a:r>
                        <a:rPr lang="en-US" sz="1200" kern="100" dirty="0">
                          <a:effectLst/>
                          <a:latin typeface="等线" panose="02010600030101010101" pitchFamily="2" charset="-122"/>
                          <a:ea typeface="宋体" panose="02010600030101010101" pitchFamily="2" charset="-122"/>
                          <a:cs typeface="Arial" panose="020B0604020202020204" pitchFamily="34" charset="0"/>
                        </a:rPr>
                        <a:t>1</a:t>
                      </a:r>
                      <a:r>
                        <a:rPr lang="zh-CN" sz="1200" kern="100" dirty="0">
                          <a:effectLst/>
                          <a:latin typeface="等线" panose="02010600030101010101" pitchFamily="2" charset="-122"/>
                          <a:ea typeface="宋体" panose="02010600030101010101" pitchFamily="2" charset="-122"/>
                          <a:cs typeface="Arial" panose="020B0604020202020204" pitchFamily="34" charset="0"/>
                        </a:rPr>
                        <a:t>次</a:t>
                      </a:r>
                      <a:endParaRPr lang="zh-CN" sz="1050" kern="100" dirty="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rbel" panose="020B0503020204020204"/>
                        </a:defRPr>
                      </a:lvl1pPr>
                      <a:lvl2pPr marL="457200" algn="l" defTabSz="914400" rtl="0" eaLnBrk="1" latinLnBrk="0" hangingPunct="1">
                        <a:defRPr sz="1800" kern="1200">
                          <a:solidFill>
                            <a:schemeClr val="tx1"/>
                          </a:solidFill>
                          <a:latin typeface="Corbel" panose="020B0503020204020204"/>
                        </a:defRPr>
                      </a:lvl2pPr>
                      <a:lvl3pPr marL="914400" algn="l" defTabSz="914400" rtl="0" eaLnBrk="1" latinLnBrk="0" hangingPunct="1">
                        <a:defRPr sz="1800" kern="1200">
                          <a:solidFill>
                            <a:schemeClr val="tx1"/>
                          </a:solidFill>
                          <a:latin typeface="Corbel" panose="020B0503020204020204"/>
                        </a:defRPr>
                      </a:lvl3pPr>
                      <a:lvl4pPr marL="1371600" algn="l" defTabSz="914400" rtl="0" eaLnBrk="1" latinLnBrk="0" hangingPunct="1">
                        <a:defRPr sz="1800" kern="1200">
                          <a:solidFill>
                            <a:schemeClr val="tx1"/>
                          </a:solidFill>
                          <a:latin typeface="Corbel" panose="020B0503020204020204"/>
                        </a:defRPr>
                      </a:lvl4pPr>
                      <a:lvl5pPr marL="1828800" algn="l" defTabSz="914400" rtl="0" eaLnBrk="1" latinLnBrk="0" hangingPunct="1">
                        <a:defRPr sz="1800" kern="1200">
                          <a:solidFill>
                            <a:schemeClr val="tx1"/>
                          </a:solidFill>
                          <a:latin typeface="Corbel" panose="020B0503020204020204"/>
                        </a:defRPr>
                      </a:lvl5pPr>
                      <a:lvl6pPr marL="2286000" algn="l" defTabSz="914400" rtl="0" eaLnBrk="1" latinLnBrk="0" hangingPunct="1">
                        <a:defRPr sz="1800" kern="1200">
                          <a:solidFill>
                            <a:schemeClr val="tx1"/>
                          </a:solidFill>
                          <a:latin typeface="Corbel" panose="020B0503020204020204"/>
                        </a:defRPr>
                      </a:lvl6pPr>
                      <a:lvl7pPr marL="2743200" algn="l" defTabSz="914400" rtl="0" eaLnBrk="1" latinLnBrk="0" hangingPunct="1">
                        <a:defRPr sz="1800" kern="1200">
                          <a:solidFill>
                            <a:schemeClr val="tx1"/>
                          </a:solidFill>
                          <a:latin typeface="Corbel" panose="020B0503020204020204"/>
                        </a:defRPr>
                      </a:lvl7pPr>
                      <a:lvl8pPr marL="3200400" algn="l" defTabSz="914400" rtl="0" eaLnBrk="1" latinLnBrk="0" hangingPunct="1">
                        <a:defRPr sz="1800" kern="1200">
                          <a:solidFill>
                            <a:schemeClr val="tx1"/>
                          </a:solidFill>
                          <a:latin typeface="Corbel" panose="020B0503020204020204"/>
                        </a:defRPr>
                      </a:lvl8pPr>
                      <a:lvl9pPr marL="3657600" algn="l" defTabSz="914400" rtl="0" eaLnBrk="1" latinLnBrk="0" hangingPunct="1">
                        <a:defRPr sz="1800" kern="1200">
                          <a:solidFill>
                            <a:schemeClr val="tx1"/>
                          </a:solidFill>
                          <a:latin typeface="Corbel" panose="020B0503020204020204"/>
                        </a:defRPr>
                      </a:lvl9pPr>
                    </a:lstStyle>
                    <a:p>
                      <a:pPr marL="152400" indent="-152400" algn="ctr">
                        <a:lnSpc>
                          <a:spcPct val="150000"/>
                        </a:lnSpc>
                      </a:pPr>
                      <a:r>
                        <a:rPr lang="zh-CN" sz="1200" kern="100" dirty="0">
                          <a:effectLst/>
                          <a:latin typeface="等线" panose="02010600030101010101" pitchFamily="2" charset="-122"/>
                          <a:ea typeface="宋体" panose="02010600030101010101" pitchFamily="2" charset="-122"/>
                          <a:cs typeface="Arial" panose="020B0604020202020204" pitchFamily="34" charset="0"/>
                        </a:rPr>
                        <a:t>手机银行使用</a:t>
                      </a:r>
                      <a:r>
                        <a:rPr lang="en-US" altLang="zh-CN" sz="1200" kern="100" dirty="0">
                          <a:effectLst/>
                          <a:latin typeface="等线" panose="02010600030101010101" pitchFamily="2" charset="-122"/>
                          <a:ea typeface="宋体" panose="02010600030101010101" pitchFamily="2" charset="-122"/>
                          <a:cs typeface="Arial" panose="020B0604020202020204" pitchFamily="34" charset="0"/>
                        </a:rPr>
                        <a:t>        </a:t>
                      </a:r>
                      <a:r>
                        <a:rPr lang="zh-CN" sz="1200" kern="100" dirty="0">
                          <a:effectLst/>
                          <a:latin typeface="等线" panose="02010600030101010101" pitchFamily="2" charset="-122"/>
                          <a:ea typeface="宋体" panose="02010600030101010101" pitchFamily="2" charset="-122"/>
                          <a:cs typeface="Arial" panose="020B0604020202020204" pitchFamily="34" charset="0"/>
                        </a:rPr>
                        <a:t> </a:t>
                      </a:r>
                      <a:r>
                        <a:rPr lang="en-US" sz="1200" kern="100" dirty="0">
                          <a:effectLst/>
                          <a:latin typeface="等线" panose="02010600030101010101" pitchFamily="2" charset="-122"/>
                          <a:ea typeface="宋体" panose="02010600030101010101" pitchFamily="2" charset="-122"/>
                          <a:cs typeface="Arial" panose="020B0604020202020204" pitchFamily="34" charset="0"/>
                        </a:rPr>
                        <a:t>    1-2</a:t>
                      </a:r>
                      <a:r>
                        <a:rPr lang="zh-CN" sz="1200" kern="100" dirty="0">
                          <a:effectLst/>
                          <a:latin typeface="等线" panose="02010600030101010101" pitchFamily="2" charset="-122"/>
                          <a:ea typeface="宋体" panose="02010600030101010101" pitchFamily="2" charset="-122"/>
                          <a:cs typeface="Arial" panose="020B0604020202020204" pitchFamily="34" charset="0"/>
                        </a:rPr>
                        <a:t>次</a:t>
                      </a:r>
                      <a:endParaRPr lang="zh-CN" sz="1050" kern="100" dirty="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rbel" panose="020B0503020204020204"/>
                        </a:defRPr>
                      </a:lvl1pPr>
                      <a:lvl2pPr marL="457200" algn="l" defTabSz="914400" rtl="0" eaLnBrk="1" latinLnBrk="0" hangingPunct="1">
                        <a:defRPr sz="1800" kern="1200">
                          <a:solidFill>
                            <a:schemeClr val="tx1"/>
                          </a:solidFill>
                          <a:latin typeface="Corbel" panose="020B0503020204020204"/>
                        </a:defRPr>
                      </a:lvl2pPr>
                      <a:lvl3pPr marL="914400" algn="l" defTabSz="914400" rtl="0" eaLnBrk="1" latinLnBrk="0" hangingPunct="1">
                        <a:defRPr sz="1800" kern="1200">
                          <a:solidFill>
                            <a:schemeClr val="tx1"/>
                          </a:solidFill>
                          <a:latin typeface="Corbel" panose="020B0503020204020204"/>
                        </a:defRPr>
                      </a:lvl3pPr>
                      <a:lvl4pPr marL="1371600" algn="l" defTabSz="914400" rtl="0" eaLnBrk="1" latinLnBrk="0" hangingPunct="1">
                        <a:defRPr sz="1800" kern="1200">
                          <a:solidFill>
                            <a:schemeClr val="tx1"/>
                          </a:solidFill>
                          <a:latin typeface="Corbel" panose="020B0503020204020204"/>
                        </a:defRPr>
                      </a:lvl4pPr>
                      <a:lvl5pPr marL="1828800" algn="l" defTabSz="914400" rtl="0" eaLnBrk="1" latinLnBrk="0" hangingPunct="1">
                        <a:defRPr sz="1800" kern="1200">
                          <a:solidFill>
                            <a:schemeClr val="tx1"/>
                          </a:solidFill>
                          <a:latin typeface="Corbel" panose="020B0503020204020204"/>
                        </a:defRPr>
                      </a:lvl5pPr>
                      <a:lvl6pPr marL="2286000" algn="l" defTabSz="914400" rtl="0" eaLnBrk="1" latinLnBrk="0" hangingPunct="1">
                        <a:defRPr sz="1800" kern="1200">
                          <a:solidFill>
                            <a:schemeClr val="tx1"/>
                          </a:solidFill>
                          <a:latin typeface="Corbel" panose="020B0503020204020204"/>
                        </a:defRPr>
                      </a:lvl6pPr>
                      <a:lvl7pPr marL="2743200" algn="l" defTabSz="914400" rtl="0" eaLnBrk="1" latinLnBrk="0" hangingPunct="1">
                        <a:defRPr sz="1800" kern="1200">
                          <a:solidFill>
                            <a:schemeClr val="tx1"/>
                          </a:solidFill>
                          <a:latin typeface="Corbel" panose="020B0503020204020204"/>
                        </a:defRPr>
                      </a:lvl7pPr>
                      <a:lvl8pPr marL="3200400" algn="l" defTabSz="914400" rtl="0" eaLnBrk="1" latinLnBrk="0" hangingPunct="1">
                        <a:defRPr sz="1800" kern="1200">
                          <a:solidFill>
                            <a:schemeClr val="tx1"/>
                          </a:solidFill>
                          <a:latin typeface="Corbel" panose="020B0503020204020204"/>
                        </a:defRPr>
                      </a:lvl8pPr>
                      <a:lvl9pPr marL="3657600" algn="l" defTabSz="914400" rtl="0" eaLnBrk="1" latinLnBrk="0" hangingPunct="1">
                        <a:defRPr sz="1800" kern="1200">
                          <a:solidFill>
                            <a:schemeClr val="tx1"/>
                          </a:solidFill>
                          <a:latin typeface="Corbel" panose="020B0503020204020204"/>
                        </a:defRPr>
                      </a:lvl9pPr>
                    </a:lstStyle>
                    <a:p>
                      <a:pPr algn="ctr">
                        <a:lnSpc>
                          <a:spcPct val="150000"/>
                        </a:lnSpc>
                      </a:pPr>
                      <a:r>
                        <a:rPr lang="zh-CN" sz="1200" kern="100" dirty="0">
                          <a:effectLst/>
                          <a:latin typeface="等线" panose="02010600030101010101" pitchFamily="2" charset="-122"/>
                          <a:ea typeface="宋体" panose="02010600030101010101" pitchFamily="2" charset="-122"/>
                          <a:cs typeface="Arial" panose="020B0604020202020204" pitchFamily="34" charset="0"/>
                        </a:rPr>
                        <a:t>手机银行使用 </a:t>
                      </a:r>
                      <a:r>
                        <a:rPr lang="en-US" sz="1200" kern="100" dirty="0">
                          <a:effectLst/>
                          <a:latin typeface="等线" panose="02010600030101010101" pitchFamily="2" charset="-122"/>
                          <a:ea typeface="宋体" panose="02010600030101010101" pitchFamily="2" charset="-122"/>
                          <a:cs typeface="Arial" panose="020B0604020202020204" pitchFamily="34" charset="0"/>
                        </a:rPr>
                        <a:t>             2</a:t>
                      </a:r>
                      <a:r>
                        <a:rPr lang="zh-CN" sz="1200" kern="100" dirty="0">
                          <a:effectLst/>
                          <a:latin typeface="等线" panose="02010600030101010101" pitchFamily="2" charset="-122"/>
                          <a:ea typeface="宋体" panose="02010600030101010101" pitchFamily="2" charset="-122"/>
                          <a:cs typeface="Arial" panose="020B0604020202020204" pitchFamily="34" charset="0"/>
                        </a:rPr>
                        <a:t>次以上</a:t>
                      </a:r>
                      <a:endParaRPr lang="zh-CN" sz="1050" kern="100" dirty="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32733676"/>
                  </a:ext>
                </a:extLst>
              </a:tr>
              <a:tr h="853192">
                <a:tc>
                  <a:txBody>
                    <a:bodyPr/>
                    <a:lstStyle>
                      <a:lvl1pPr marL="0" algn="l" defTabSz="914400" rtl="0" eaLnBrk="1" latinLnBrk="0" hangingPunct="1">
                        <a:defRPr sz="1800" kern="1200">
                          <a:solidFill>
                            <a:schemeClr val="tx1"/>
                          </a:solidFill>
                          <a:latin typeface="Corbel" panose="020B0503020204020204"/>
                        </a:defRPr>
                      </a:lvl1pPr>
                      <a:lvl2pPr marL="457200" algn="l" defTabSz="914400" rtl="0" eaLnBrk="1" latinLnBrk="0" hangingPunct="1">
                        <a:defRPr sz="1800" kern="1200">
                          <a:solidFill>
                            <a:schemeClr val="tx1"/>
                          </a:solidFill>
                          <a:latin typeface="Corbel" panose="020B0503020204020204"/>
                        </a:defRPr>
                      </a:lvl2pPr>
                      <a:lvl3pPr marL="914400" algn="l" defTabSz="914400" rtl="0" eaLnBrk="1" latinLnBrk="0" hangingPunct="1">
                        <a:defRPr sz="1800" kern="1200">
                          <a:solidFill>
                            <a:schemeClr val="tx1"/>
                          </a:solidFill>
                          <a:latin typeface="Corbel" panose="020B0503020204020204"/>
                        </a:defRPr>
                      </a:lvl3pPr>
                      <a:lvl4pPr marL="1371600" algn="l" defTabSz="914400" rtl="0" eaLnBrk="1" latinLnBrk="0" hangingPunct="1">
                        <a:defRPr sz="1800" kern="1200">
                          <a:solidFill>
                            <a:schemeClr val="tx1"/>
                          </a:solidFill>
                          <a:latin typeface="Corbel" panose="020B0503020204020204"/>
                        </a:defRPr>
                      </a:lvl4pPr>
                      <a:lvl5pPr marL="1828800" algn="l" defTabSz="914400" rtl="0" eaLnBrk="1" latinLnBrk="0" hangingPunct="1">
                        <a:defRPr sz="1800" kern="1200">
                          <a:solidFill>
                            <a:schemeClr val="tx1"/>
                          </a:solidFill>
                          <a:latin typeface="Corbel" panose="020B0503020204020204"/>
                        </a:defRPr>
                      </a:lvl5pPr>
                      <a:lvl6pPr marL="2286000" algn="l" defTabSz="914400" rtl="0" eaLnBrk="1" latinLnBrk="0" hangingPunct="1">
                        <a:defRPr sz="1800" kern="1200">
                          <a:solidFill>
                            <a:schemeClr val="tx1"/>
                          </a:solidFill>
                          <a:latin typeface="Corbel" panose="020B0503020204020204"/>
                        </a:defRPr>
                      </a:lvl6pPr>
                      <a:lvl7pPr marL="2743200" algn="l" defTabSz="914400" rtl="0" eaLnBrk="1" latinLnBrk="0" hangingPunct="1">
                        <a:defRPr sz="1800" kern="1200">
                          <a:solidFill>
                            <a:schemeClr val="tx1"/>
                          </a:solidFill>
                          <a:latin typeface="Corbel" panose="020B0503020204020204"/>
                        </a:defRPr>
                      </a:lvl7pPr>
                      <a:lvl8pPr marL="3200400" algn="l" defTabSz="914400" rtl="0" eaLnBrk="1" latinLnBrk="0" hangingPunct="1">
                        <a:defRPr sz="1800" kern="1200">
                          <a:solidFill>
                            <a:schemeClr val="tx1"/>
                          </a:solidFill>
                          <a:latin typeface="Corbel" panose="020B0503020204020204"/>
                        </a:defRPr>
                      </a:lvl8pPr>
                      <a:lvl9pPr marL="3657600" algn="l" defTabSz="914400" rtl="0" eaLnBrk="1" latinLnBrk="0" hangingPunct="1">
                        <a:defRPr sz="1800" kern="1200">
                          <a:solidFill>
                            <a:schemeClr val="tx1"/>
                          </a:solidFill>
                          <a:latin typeface="Corbel" panose="020B0503020204020204"/>
                        </a:defRPr>
                      </a:lvl9pPr>
                    </a:lstStyle>
                    <a:p>
                      <a:pPr algn="just">
                        <a:lnSpc>
                          <a:spcPct val="150000"/>
                        </a:lnSpc>
                      </a:pPr>
                      <a:r>
                        <a:rPr lang="zh-CN" sz="1200" kern="100">
                          <a:effectLst/>
                          <a:latin typeface="等线" panose="02010600030101010101" pitchFamily="2" charset="-122"/>
                          <a:ea typeface="宋体" panose="02010600030101010101" pitchFamily="2" charset="-122"/>
                          <a:cs typeface="Arial" panose="020B0604020202020204" pitchFamily="34" charset="0"/>
                        </a:rPr>
                        <a:t>网点到店不足</a:t>
                      </a:r>
                      <a:r>
                        <a:rPr lang="en-US" sz="1200" kern="100">
                          <a:effectLst/>
                          <a:latin typeface="等线" panose="02010600030101010101" pitchFamily="2" charset="-122"/>
                          <a:ea typeface="宋体" panose="02010600030101010101" pitchFamily="2" charset="-122"/>
                          <a:cs typeface="Arial" panose="020B0604020202020204" pitchFamily="34" charset="0"/>
                        </a:rPr>
                        <a:t>1</a:t>
                      </a:r>
                      <a:r>
                        <a:rPr lang="zh-CN" sz="1200" kern="100">
                          <a:effectLst/>
                          <a:latin typeface="等线" panose="02010600030101010101" pitchFamily="2" charset="-122"/>
                          <a:ea typeface="宋体" panose="02010600030101010101" pitchFamily="2" charset="-122"/>
                          <a:cs typeface="Arial" panose="020B0604020202020204" pitchFamily="34" charset="0"/>
                        </a:rPr>
                        <a:t>次</a:t>
                      </a:r>
                      <a:endParaRPr lang="zh-CN" sz="1050" kern="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rbel" panose="020B0503020204020204"/>
                        </a:defRPr>
                      </a:lvl1pPr>
                      <a:lvl2pPr marL="457200" algn="l" defTabSz="914400" rtl="0" eaLnBrk="1" latinLnBrk="0" hangingPunct="1">
                        <a:defRPr sz="1800" kern="1200">
                          <a:solidFill>
                            <a:schemeClr val="tx1"/>
                          </a:solidFill>
                          <a:latin typeface="Corbel" panose="020B0503020204020204"/>
                        </a:defRPr>
                      </a:lvl2pPr>
                      <a:lvl3pPr marL="914400" algn="l" defTabSz="914400" rtl="0" eaLnBrk="1" latinLnBrk="0" hangingPunct="1">
                        <a:defRPr sz="1800" kern="1200">
                          <a:solidFill>
                            <a:schemeClr val="tx1"/>
                          </a:solidFill>
                          <a:latin typeface="Corbel" panose="020B0503020204020204"/>
                        </a:defRPr>
                      </a:lvl3pPr>
                      <a:lvl4pPr marL="1371600" algn="l" defTabSz="914400" rtl="0" eaLnBrk="1" latinLnBrk="0" hangingPunct="1">
                        <a:defRPr sz="1800" kern="1200">
                          <a:solidFill>
                            <a:schemeClr val="tx1"/>
                          </a:solidFill>
                          <a:latin typeface="Corbel" panose="020B0503020204020204"/>
                        </a:defRPr>
                      </a:lvl4pPr>
                      <a:lvl5pPr marL="1828800" algn="l" defTabSz="914400" rtl="0" eaLnBrk="1" latinLnBrk="0" hangingPunct="1">
                        <a:defRPr sz="1800" kern="1200">
                          <a:solidFill>
                            <a:schemeClr val="tx1"/>
                          </a:solidFill>
                          <a:latin typeface="Corbel" panose="020B0503020204020204"/>
                        </a:defRPr>
                      </a:lvl5pPr>
                      <a:lvl6pPr marL="2286000" algn="l" defTabSz="914400" rtl="0" eaLnBrk="1" latinLnBrk="0" hangingPunct="1">
                        <a:defRPr sz="1800" kern="1200">
                          <a:solidFill>
                            <a:schemeClr val="tx1"/>
                          </a:solidFill>
                          <a:latin typeface="Corbel" panose="020B0503020204020204"/>
                        </a:defRPr>
                      </a:lvl6pPr>
                      <a:lvl7pPr marL="2743200" algn="l" defTabSz="914400" rtl="0" eaLnBrk="1" latinLnBrk="0" hangingPunct="1">
                        <a:defRPr sz="1800" kern="1200">
                          <a:solidFill>
                            <a:schemeClr val="tx1"/>
                          </a:solidFill>
                          <a:latin typeface="Corbel" panose="020B0503020204020204"/>
                        </a:defRPr>
                      </a:lvl7pPr>
                      <a:lvl8pPr marL="3200400" algn="l" defTabSz="914400" rtl="0" eaLnBrk="1" latinLnBrk="0" hangingPunct="1">
                        <a:defRPr sz="1800" kern="1200">
                          <a:solidFill>
                            <a:schemeClr val="tx1"/>
                          </a:solidFill>
                          <a:latin typeface="Corbel" panose="020B0503020204020204"/>
                        </a:defRPr>
                      </a:lvl8pPr>
                      <a:lvl9pPr marL="3657600" algn="l" defTabSz="914400" rtl="0" eaLnBrk="1" latinLnBrk="0" hangingPunct="1">
                        <a:defRPr sz="1800" kern="1200">
                          <a:solidFill>
                            <a:schemeClr val="tx1"/>
                          </a:solidFill>
                          <a:latin typeface="Corbel" panose="020B0503020204020204"/>
                        </a:defRPr>
                      </a:lvl9pPr>
                    </a:lstStyle>
                    <a:p>
                      <a:pPr algn="ctr">
                        <a:lnSpc>
                          <a:spcPct val="150000"/>
                        </a:lnSpc>
                      </a:pPr>
                      <a:r>
                        <a:rPr lang="en-US" sz="1200" kern="100" dirty="0">
                          <a:effectLst/>
                          <a:latin typeface="宋体" panose="02010600030101010101" pitchFamily="2" charset="-122"/>
                          <a:ea typeface="等线" panose="02010600030101010101" pitchFamily="2" charset="-122"/>
                          <a:cs typeface="Arial" panose="020B0604020202020204" pitchFamily="34" charset="0"/>
                        </a:rPr>
                        <a:t>961</a:t>
                      </a:r>
                      <a:endParaRPr lang="zh-CN" sz="1050" kern="100" dirty="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rbel" panose="020B0503020204020204"/>
                        </a:defRPr>
                      </a:lvl1pPr>
                      <a:lvl2pPr marL="457200" algn="l" defTabSz="914400" rtl="0" eaLnBrk="1" latinLnBrk="0" hangingPunct="1">
                        <a:defRPr sz="1800" kern="1200">
                          <a:solidFill>
                            <a:schemeClr val="tx1"/>
                          </a:solidFill>
                          <a:latin typeface="Corbel" panose="020B0503020204020204"/>
                        </a:defRPr>
                      </a:lvl2pPr>
                      <a:lvl3pPr marL="914400" algn="l" defTabSz="914400" rtl="0" eaLnBrk="1" latinLnBrk="0" hangingPunct="1">
                        <a:defRPr sz="1800" kern="1200">
                          <a:solidFill>
                            <a:schemeClr val="tx1"/>
                          </a:solidFill>
                          <a:latin typeface="Corbel" panose="020B0503020204020204"/>
                        </a:defRPr>
                      </a:lvl3pPr>
                      <a:lvl4pPr marL="1371600" algn="l" defTabSz="914400" rtl="0" eaLnBrk="1" latinLnBrk="0" hangingPunct="1">
                        <a:defRPr sz="1800" kern="1200">
                          <a:solidFill>
                            <a:schemeClr val="tx1"/>
                          </a:solidFill>
                          <a:latin typeface="Corbel" panose="020B0503020204020204"/>
                        </a:defRPr>
                      </a:lvl4pPr>
                      <a:lvl5pPr marL="1828800" algn="l" defTabSz="914400" rtl="0" eaLnBrk="1" latinLnBrk="0" hangingPunct="1">
                        <a:defRPr sz="1800" kern="1200">
                          <a:solidFill>
                            <a:schemeClr val="tx1"/>
                          </a:solidFill>
                          <a:latin typeface="Corbel" panose="020B0503020204020204"/>
                        </a:defRPr>
                      </a:lvl5pPr>
                      <a:lvl6pPr marL="2286000" algn="l" defTabSz="914400" rtl="0" eaLnBrk="1" latinLnBrk="0" hangingPunct="1">
                        <a:defRPr sz="1800" kern="1200">
                          <a:solidFill>
                            <a:schemeClr val="tx1"/>
                          </a:solidFill>
                          <a:latin typeface="Corbel" panose="020B0503020204020204"/>
                        </a:defRPr>
                      </a:lvl6pPr>
                      <a:lvl7pPr marL="2743200" algn="l" defTabSz="914400" rtl="0" eaLnBrk="1" latinLnBrk="0" hangingPunct="1">
                        <a:defRPr sz="1800" kern="1200">
                          <a:solidFill>
                            <a:schemeClr val="tx1"/>
                          </a:solidFill>
                          <a:latin typeface="Corbel" panose="020B0503020204020204"/>
                        </a:defRPr>
                      </a:lvl7pPr>
                      <a:lvl8pPr marL="3200400" algn="l" defTabSz="914400" rtl="0" eaLnBrk="1" latinLnBrk="0" hangingPunct="1">
                        <a:defRPr sz="1800" kern="1200">
                          <a:solidFill>
                            <a:schemeClr val="tx1"/>
                          </a:solidFill>
                          <a:latin typeface="Corbel" panose="020B0503020204020204"/>
                        </a:defRPr>
                      </a:lvl8pPr>
                      <a:lvl9pPr marL="3657600" algn="l" defTabSz="914400" rtl="0" eaLnBrk="1" latinLnBrk="0" hangingPunct="1">
                        <a:defRPr sz="1800" kern="1200">
                          <a:solidFill>
                            <a:schemeClr val="tx1"/>
                          </a:solidFill>
                          <a:latin typeface="Corbel" panose="020B0503020204020204"/>
                        </a:defRPr>
                      </a:lvl9pPr>
                    </a:lstStyle>
                    <a:p>
                      <a:pPr algn="ctr">
                        <a:lnSpc>
                          <a:spcPct val="150000"/>
                        </a:lnSpc>
                      </a:pPr>
                      <a:r>
                        <a:rPr lang="en-US" sz="1200" kern="100">
                          <a:effectLst/>
                          <a:latin typeface="宋体" panose="02010600030101010101" pitchFamily="2" charset="-122"/>
                          <a:ea typeface="等线" panose="02010600030101010101" pitchFamily="2" charset="-122"/>
                          <a:cs typeface="Arial" panose="020B0604020202020204" pitchFamily="34" charset="0"/>
                        </a:rPr>
                        <a:t>359</a:t>
                      </a:r>
                      <a:endParaRPr lang="zh-CN" sz="1050" kern="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rbel" panose="020B0503020204020204"/>
                        </a:defRPr>
                      </a:lvl1pPr>
                      <a:lvl2pPr marL="457200" algn="l" defTabSz="914400" rtl="0" eaLnBrk="1" latinLnBrk="0" hangingPunct="1">
                        <a:defRPr sz="1800" kern="1200">
                          <a:solidFill>
                            <a:schemeClr val="tx1"/>
                          </a:solidFill>
                          <a:latin typeface="Corbel" panose="020B0503020204020204"/>
                        </a:defRPr>
                      </a:lvl2pPr>
                      <a:lvl3pPr marL="914400" algn="l" defTabSz="914400" rtl="0" eaLnBrk="1" latinLnBrk="0" hangingPunct="1">
                        <a:defRPr sz="1800" kern="1200">
                          <a:solidFill>
                            <a:schemeClr val="tx1"/>
                          </a:solidFill>
                          <a:latin typeface="Corbel" panose="020B0503020204020204"/>
                        </a:defRPr>
                      </a:lvl3pPr>
                      <a:lvl4pPr marL="1371600" algn="l" defTabSz="914400" rtl="0" eaLnBrk="1" latinLnBrk="0" hangingPunct="1">
                        <a:defRPr sz="1800" kern="1200">
                          <a:solidFill>
                            <a:schemeClr val="tx1"/>
                          </a:solidFill>
                          <a:latin typeface="Corbel" panose="020B0503020204020204"/>
                        </a:defRPr>
                      </a:lvl4pPr>
                      <a:lvl5pPr marL="1828800" algn="l" defTabSz="914400" rtl="0" eaLnBrk="1" latinLnBrk="0" hangingPunct="1">
                        <a:defRPr sz="1800" kern="1200">
                          <a:solidFill>
                            <a:schemeClr val="tx1"/>
                          </a:solidFill>
                          <a:latin typeface="Corbel" panose="020B0503020204020204"/>
                        </a:defRPr>
                      </a:lvl5pPr>
                      <a:lvl6pPr marL="2286000" algn="l" defTabSz="914400" rtl="0" eaLnBrk="1" latinLnBrk="0" hangingPunct="1">
                        <a:defRPr sz="1800" kern="1200">
                          <a:solidFill>
                            <a:schemeClr val="tx1"/>
                          </a:solidFill>
                          <a:latin typeface="Corbel" panose="020B0503020204020204"/>
                        </a:defRPr>
                      </a:lvl6pPr>
                      <a:lvl7pPr marL="2743200" algn="l" defTabSz="914400" rtl="0" eaLnBrk="1" latinLnBrk="0" hangingPunct="1">
                        <a:defRPr sz="1800" kern="1200">
                          <a:solidFill>
                            <a:schemeClr val="tx1"/>
                          </a:solidFill>
                          <a:latin typeface="Corbel" panose="020B0503020204020204"/>
                        </a:defRPr>
                      </a:lvl7pPr>
                      <a:lvl8pPr marL="3200400" algn="l" defTabSz="914400" rtl="0" eaLnBrk="1" latinLnBrk="0" hangingPunct="1">
                        <a:defRPr sz="1800" kern="1200">
                          <a:solidFill>
                            <a:schemeClr val="tx1"/>
                          </a:solidFill>
                          <a:latin typeface="Corbel" panose="020B0503020204020204"/>
                        </a:defRPr>
                      </a:lvl8pPr>
                      <a:lvl9pPr marL="3657600" algn="l" defTabSz="914400" rtl="0" eaLnBrk="1" latinLnBrk="0" hangingPunct="1">
                        <a:defRPr sz="1800" kern="1200">
                          <a:solidFill>
                            <a:schemeClr val="tx1"/>
                          </a:solidFill>
                          <a:latin typeface="Corbel" panose="020B0503020204020204"/>
                        </a:defRPr>
                      </a:lvl9pPr>
                    </a:lstStyle>
                    <a:p>
                      <a:pPr algn="ctr">
                        <a:lnSpc>
                          <a:spcPct val="150000"/>
                        </a:lnSpc>
                      </a:pPr>
                      <a:r>
                        <a:rPr lang="en-US" sz="1200" kern="100">
                          <a:effectLst/>
                          <a:latin typeface="宋体" panose="02010600030101010101" pitchFamily="2" charset="-122"/>
                          <a:ea typeface="等线" panose="02010600030101010101" pitchFamily="2" charset="-122"/>
                          <a:cs typeface="Arial" panose="020B0604020202020204" pitchFamily="34" charset="0"/>
                        </a:rPr>
                        <a:t>743</a:t>
                      </a:r>
                      <a:endParaRPr lang="zh-CN" sz="1050" kern="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19910585"/>
                  </a:ext>
                </a:extLst>
              </a:tr>
              <a:tr h="853192">
                <a:tc>
                  <a:txBody>
                    <a:bodyPr/>
                    <a:lstStyle>
                      <a:lvl1pPr marL="0" algn="l" defTabSz="914400" rtl="0" eaLnBrk="1" latinLnBrk="0" hangingPunct="1">
                        <a:defRPr sz="1800" kern="1200">
                          <a:solidFill>
                            <a:schemeClr val="tx1"/>
                          </a:solidFill>
                          <a:latin typeface="Corbel" panose="020B0503020204020204"/>
                        </a:defRPr>
                      </a:lvl1pPr>
                      <a:lvl2pPr marL="457200" algn="l" defTabSz="914400" rtl="0" eaLnBrk="1" latinLnBrk="0" hangingPunct="1">
                        <a:defRPr sz="1800" kern="1200">
                          <a:solidFill>
                            <a:schemeClr val="tx1"/>
                          </a:solidFill>
                          <a:latin typeface="Corbel" panose="020B0503020204020204"/>
                        </a:defRPr>
                      </a:lvl2pPr>
                      <a:lvl3pPr marL="914400" algn="l" defTabSz="914400" rtl="0" eaLnBrk="1" latinLnBrk="0" hangingPunct="1">
                        <a:defRPr sz="1800" kern="1200">
                          <a:solidFill>
                            <a:schemeClr val="tx1"/>
                          </a:solidFill>
                          <a:latin typeface="Corbel" panose="020B0503020204020204"/>
                        </a:defRPr>
                      </a:lvl3pPr>
                      <a:lvl4pPr marL="1371600" algn="l" defTabSz="914400" rtl="0" eaLnBrk="1" latinLnBrk="0" hangingPunct="1">
                        <a:defRPr sz="1800" kern="1200">
                          <a:solidFill>
                            <a:schemeClr val="tx1"/>
                          </a:solidFill>
                          <a:latin typeface="Corbel" panose="020B0503020204020204"/>
                        </a:defRPr>
                      </a:lvl4pPr>
                      <a:lvl5pPr marL="1828800" algn="l" defTabSz="914400" rtl="0" eaLnBrk="1" latinLnBrk="0" hangingPunct="1">
                        <a:defRPr sz="1800" kern="1200">
                          <a:solidFill>
                            <a:schemeClr val="tx1"/>
                          </a:solidFill>
                          <a:latin typeface="Corbel" panose="020B0503020204020204"/>
                        </a:defRPr>
                      </a:lvl5pPr>
                      <a:lvl6pPr marL="2286000" algn="l" defTabSz="914400" rtl="0" eaLnBrk="1" latinLnBrk="0" hangingPunct="1">
                        <a:defRPr sz="1800" kern="1200">
                          <a:solidFill>
                            <a:schemeClr val="tx1"/>
                          </a:solidFill>
                          <a:latin typeface="Corbel" panose="020B0503020204020204"/>
                        </a:defRPr>
                      </a:lvl6pPr>
                      <a:lvl7pPr marL="2743200" algn="l" defTabSz="914400" rtl="0" eaLnBrk="1" latinLnBrk="0" hangingPunct="1">
                        <a:defRPr sz="1800" kern="1200">
                          <a:solidFill>
                            <a:schemeClr val="tx1"/>
                          </a:solidFill>
                          <a:latin typeface="Corbel" panose="020B0503020204020204"/>
                        </a:defRPr>
                      </a:lvl7pPr>
                      <a:lvl8pPr marL="3200400" algn="l" defTabSz="914400" rtl="0" eaLnBrk="1" latinLnBrk="0" hangingPunct="1">
                        <a:defRPr sz="1800" kern="1200">
                          <a:solidFill>
                            <a:schemeClr val="tx1"/>
                          </a:solidFill>
                          <a:latin typeface="Corbel" panose="020B0503020204020204"/>
                        </a:defRPr>
                      </a:lvl8pPr>
                      <a:lvl9pPr marL="3657600" algn="l" defTabSz="914400" rtl="0" eaLnBrk="1" latinLnBrk="0" hangingPunct="1">
                        <a:defRPr sz="1800" kern="1200">
                          <a:solidFill>
                            <a:schemeClr val="tx1"/>
                          </a:solidFill>
                          <a:latin typeface="Corbel" panose="020B0503020204020204"/>
                        </a:defRPr>
                      </a:lvl9pPr>
                    </a:lstStyle>
                    <a:p>
                      <a:pPr algn="just">
                        <a:lnSpc>
                          <a:spcPct val="150000"/>
                        </a:lnSpc>
                      </a:pPr>
                      <a:r>
                        <a:rPr lang="zh-CN" sz="1200" kern="100">
                          <a:effectLst/>
                          <a:latin typeface="等线" panose="02010600030101010101" pitchFamily="2" charset="-122"/>
                          <a:ea typeface="宋体" panose="02010600030101010101" pitchFamily="2" charset="-122"/>
                          <a:cs typeface="Arial" panose="020B0604020202020204" pitchFamily="34" charset="0"/>
                        </a:rPr>
                        <a:t>网点到店</a:t>
                      </a:r>
                      <a:r>
                        <a:rPr lang="en-US" sz="1200" kern="100">
                          <a:effectLst/>
                          <a:latin typeface="等线" panose="02010600030101010101" pitchFamily="2" charset="-122"/>
                          <a:ea typeface="宋体" panose="02010600030101010101" pitchFamily="2" charset="-122"/>
                          <a:cs typeface="Arial" panose="020B0604020202020204" pitchFamily="34" charset="0"/>
                        </a:rPr>
                        <a:t>1-2</a:t>
                      </a:r>
                      <a:r>
                        <a:rPr lang="zh-CN" sz="1200" kern="100">
                          <a:effectLst/>
                          <a:latin typeface="等线" panose="02010600030101010101" pitchFamily="2" charset="-122"/>
                          <a:ea typeface="宋体" panose="02010600030101010101" pitchFamily="2" charset="-122"/>
                          <a:cs typeface="Arial" panose="020B0604020202020204" pitchFamily="34" charset="0"/>
                        </a:rPr>
                        <a:t>次</a:t>
                      </a:r>
                      <a:endParaRPr lang="zh-CN" sz="1050" kern="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rbel" panose="020B0503020204020204"/>
                        </a:defRPr>
                      </a:lvl1pPr>
                      <a:lvl2pPr marL="457200" algn="l" defTabSz="914400" rtl="0" eaLnBrk="1" latinLnBrk="0" hangingPunct="1">
                        <a:defRPr sz="1800" kern="1200">
                          <a:solidFill>
                            <a:schemeClr val="tx1"/>
                          </a:solidFill>
                          <a:latin typeface="Corbel" panose="020B0503020204020204"/>
                        </a:defRPr>
                      </a:lvl2pPr>
                      <a:lvl3pPr marL="914400" algn="l" defTabSz="914400" rtl="0" eaLnBrk="1" latinLnBrk="0" hangingPunct="1">
                        <a:defRPr sz="1800" kern="1200">
                          <a:solidFill>
                            <a:schemeClr val="tx1"/>
                          </a:solidFill>
                          <a:latin typeface="Corbel" panose="020B0503020204020204"/>
                        </a:defRPr>
                      </a:lvl3pPr>
                      <a:lvl4pPr marL="1371600" algn="l" defTabSz="914400" rtl="0" eaLnBrk="1" latinLnBrk="0" hangingPunct="1">
                        <a:defRPr sz="1800" kern="1200">
                          <a:solidFill>
                            <a:schemeClr val="tx1"/>
                          </a:solidFill>
                          <a:latin typeface="Corbel" panose="020B0503020204020204"/>
                        </a:defRPr>
                      </a:lvl4pPr>
                      <a:lvl5pPr marL="1828800" algn="l" defTabSz="914400" rtl="0" eaLnBrk="1" latinLnBrk="0" hangingPunct="1">
                        <a:defRPr sz="1800" kern="1200">
                          <a:solidFill>
                            <a:schemeClr val="tx1"/>
                          </a:solidFill>
                          <a:latin typeface="Corbel" panose="020B0503020204020204"/>
                        </a:defRPr>
                      </a:lvl5pPr>
                      <a:lvl6pPr marL="2286000" algn="l" defTabSz="914400" rtl="0" eaLnBrk="1" latinLnBrk="0" hangingPunct="1">
                        <a:defRPr sz="1800" kern="1200">
                          <a:solidFill>
                            <a:schemeClr val="tx1"/>
                          </a:solidFill>
                          <a:latin typeface="Corbel" panose="020B0503020204020204"/>
                        </a:defRPr>
                      </a:lvl6pPr>
                      <a:lvl7pPr marL="2743200" algn="l" defTabSz="914400" rtl="0" eaLnBrk="1" latinLnBrk="0" hangingPunct="1">
                        <a:defRPr sz="1800" kern="1200">
                          <a:solidFill>
                            <a:schemeClr val="tx1"/>
                          </a:solidFill>
                          <a:latin typeface="Corbel" panose="020B0503020204020204"/>
                        </a:defRPr>
                      </a:lvl7pPr>
                      <a:lvl8pPr marL="3200400" algn="l" defTabSz="914400" rtl="0" eaLnBrk="1" latinLnBrk="0" hangingPunct="1">
                        <a:defRPr sz="1800" kern="1200">
                          <a:solidFill>
                            <a:schemeClr val="tx1"/>
                          </a:solidFill>
                          <a:latin typeface="Corbel" panose="020B0503020204020204"/>
                        </a:defRPr>
                      </a:lvl8pPr>
                      <a:lvl9pPr marL="3657600" algn="l" defTabSz="914400" rtl="0" eaLnBrk="1" latinLnBrk="0" hangingPunct="1">
                        <a:defRPr sz="1800" kern="1200">
                          <a:solidFill>
                            <a:schemeClr val="tx1"/>
                          </a:solidFill>
                          <a:latin typeface="Corbel" panose="020B0503020204020204"/>
                        </a:defRPr>
                      </a:lvl9pPr>
                    </a:lstStyle>
                    <a:p>
                      <a:pPr algn="ctr">
                        <a:lnSpc>
                          <a:spcPct val="150000"/>
                        </a:lnSpc>
                      </a:pPr>
                      <a:r>
                        <a:rPr lang="en-US" sz="1200" kern="100">
                          <a:effectLst/>
                          <a:latin typeface="宋体" panose="02010600030101010101" pitchFamily="2" charset="-122"/>
                          <a:ea typeface="等线" panose="02010600030101010101" pitchFamily="2" charset="-122"/>
                          <a:cs typeface="Arial" panose="020B0604020202020204" pitchFamily="34" charset="0"/>
                        </a:rPr>
                        <a:t>967</a:t>
                      </a:r>
                      <a:endParaRPr lang="zh-CN" sz="1050" kern="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rbel" panose="020B0503020204020204"/>
                        </a:defRPr>
                      </a:lvl1pPr>
                      <a:lvl2pPr marL="457200" algn="l" defTabSz="914400" rtl="0" eaLnBrk="1" latinLnBrk="0" hangingPunct="1">
                        <a:defRPr sz="1800" kern="1200">
                          <a:solidFill>
                            <a:schemeClr val="tx1"/>
                          </a:solidFill>
                          <a:latin typeface="Corbel" panose="020B0503020204020204"/>
                        </a:defRPr>
                      </a:lvl2pPr>
                      <a:lvl3pPr marL="914400" algn="l" defTabSz="914400" rtl="0" eaLnBrk="1" latinLnBrk="0" hangingPunct="1">
                        <a:defRPr sz="1800" kern="1200">
                          <a:solidFill>
                            <a:schemeClr val="tx1"/>
                          </a:solidFill>
                          <a:latin typeface="Corbel" panose="020B0503020204020204"/>
                        </a:defRPr>
                      </a:lvl3pPr>
                      <a:lvl4pPr marL="1371600" algn="l" defTabSz="914400" rtl="0" eaLnBrk="1" latinLnBrk="0" hangingPunct="1">
                        <a:defRPr sz="1800" kern="1200">
                          <a:solidFill>
                            <a:schemeClr val="tx1"/>
                          </a:solidFill>
                          <a:latin typeface="Corbel" panose="020B0503020204020204"/>
                        </a:defRPr>
                      </a:lvl4pPr>
                      <a:lvl5pPr marL="1828800" algn="l" defTabSz="914400" rtl="0" eaLnBrk="1" latinLnBrk="0" hangingPunct="1">
                        <a:defRPr sz="1800" kern="1200">
                          <a:solidFill>
                            <a:schemeClr val="tx1"/>
                          </a:solidFill>
                          <a:latin typeface="Corbel" panose="020B0503020204020204"/>
                        </a:defRPr>
                      </a:lvl5pPr>
                      <a:lvl6pPr marL="2286000" algn="l" defTabSz="914400" rtl="0" eaLnBrk="1" latinLnBrk="0" hangingPunct="1">
                        <a:defRPr sz="1800" kern="1200">
                          <a:solidFill>
                            <a:schemeClr val="tx1"/>
                          </a:solidFill>
                          <a:latin typeface="Corbel" panose="020B0503020204020204"/>
                        </a:defRPr>
                      </a:lvl6pPr>
                      <a:lvl7pPr marL="2743200" algn="l" defTabSz="914400" rtl="0" eaLnBrk="1" latinLnBrk="0" hangingPunct="1">
                        <a:defRPr sz="1800" kern="1200">
                          <a:solidFill>
                            <a:schemeClr val="tx1"/>
                          </a:solidFill>
                          <a:latin typeface="Corbel" panose="020B0503020204020204"/>
                        </a:defRPr>
                      </a:lvl7pPr>
                      <a:lvl8pPr marL="3200400" algn="l" defTabSz="914400" rtl="0" eaLnBrk="1" latinLnBrk="0" hangingPunct="1">
                        <a:defRPr sz="1800" kern="1200">
                          <a:solidFill>
                            <a:schemeClr val="tx1"/>
                          </a:solidFill>
                          <a:latin typeface="Corbel" panose="020B0503020204020204"/>
                        </a:defRPr>
                      </a:lvl8pPr>
                      <a:lvl9pPr marL="3657600" algn="l" defTabSz="914400" rtl="0" eaLnBrk="1" latinLnBrk="0" hangingPunct="1">
                        <a:defRPr sz="1800" kern="1200">
                          <a:solidFill>
                            <a:schemeClr val="tx1"/>
                          </a:solidFill>
                          <a:latin typeface="Corbel" panose="020B0503020204020204"/>
                        </a:defRPr>
                      </a:lvl9pPr>
                    </a:lstStyle>
                    <a:p>
                      <a:pPr algn="ctr">
                        <a:lnSpc>
                          <a:spcPct val="150000"/>
                        </a:lnSpc>
                      </a:pPr>
                      <a:r>
                        <a:rPr lang="en-US" sz="1200" kern="100">
                          <a:effectLst/>
                          <a:latin typeface="宋体" panose="02010600030101010101" pitchFamily="2" charset="-122"/>
                          <a:ea typeface="等线" panose="02010600030101010101" pitchFamily="2" charset="-122"/>
                          <a:cs typeface="Arial" panose="020B0604020202020204" pitchFamily="34" charset="0"/>
                        </a:rPr>
                        <a:t>1518</a:t>
                      </a:r>
                      <a:endParaRPr lang="zh-CN" sz="1050" kern="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rbel" panose="020B0503020204020204"/>
                        </a:defRPr>
                      </a:lvl1pPr>
                      <a:lvl2pPr marL="457200" algn="l" defTabSz="914400" rtl="0" eaLnBrk="1" latinLnBrk="0" hangingPunct="1">
                        <a:defRPr sz="1800" kern="1200">
                          <a:solidFill>
                            <a:schemeClr val="tx1"/>
                          </a:solidFill>
                          <a:latin typeface="Corbel" panose="020B0503020204020204"/>
                        </a:defRPr>
                      </a:lvl2pPr>
                      <a:lvl3pPr marL="914400" algn="l" defTabSz="914400" rtl="0" eaLnBrk="1" latinLnBrk="0" hangingPunct="1">
                        <a:defRPr sz="1800" kern="1200">
                          <a:solidFill>
                            <a:schemeClr val="tx1"/>
                          </a:solidFill>
                          <a:latin typeface="Corbel" panose="020B0503020204020204"/>
                        </a:defRPr>
                      </a:lvl3pPr>
                      <a:lvl4pPr marL="1371600" algn="l" defTabSz="914400" rtl="0" eaLnBrk="1" latinLnBrk="0" hangingPunct="1">
                        <a:defRPr sz="1800" kern="1200">
                          <a:solidFill>
                            <a:schemeClr val="tx1"/>
                          </a:solidFill>
                          <a:latin typeface="Corbel" panose="020B0503020204020204"/>
                        </a:defRPr>
                      </a:lvl4pPr>
                      <a:lvl5pPr marL="1828800" algn="l" defTabSz="914400" rtl="0" eaLnBrk="1" latinLnBrk="0" hangingPunct="1">
                        <a:defRPr sz="1800" kern="1200">
                          <a:solidFill>
                            <a:schemeClr val="tx1"/>
                          </a:solidFill>
                          <a:latin typeface="Corbel" panose="020B0503020204020204"/>
                        </a:defRPr>
                      </a:lvl5pPr>
                      <a:lvl6pPr marL="2286000" algn="l" defTabSz="914400" rtl="0" eaLnBrk="1" latinLnBrk="0" hangingPunct="1">
                        <a:defRPr sz="1800" kern="1200">
                          <a:solidFill>
                            <a:schemeClr val="tx1"/>
                          </a:solidFill>
                          <a:latin typeface="Corbel" panose="020B0503020204020204"/>
                        </a:defRPr>
                      </a:lvl6pPr>
                      <a:lvl7pPr marL="2743200" algn="l" defTabSz="914400" rtl="0" eaLnBrk="1" latinLnBrk="0" hangingPunct="1">
                        <a:defRPr sz="1800" kern="1200">
                          <a:solidFill>
                            <a:schemeClr val="tx1"/>
                          </a:solidFill>
                          <a:latin typeface="Corbel" panose="020B0503020204020204"/>
                        </a:defRPr>
                      </a:lvl7pPr>
                      <a:lvl8pPr marL="3200400" algn="l" defTabSz="914400" rtl="0" eaLnBrk="1" latinLnBrk="0" hangingPunct="1">
                        <a:defRPr sz="1800" kern="1200">
                          <a:solidFill>
                            <a:schemeClr val="tx1"/>
                          </a:solidFill>
                          <a:latin typeface="Corbel" panose="020B0503020204020204"/>
                        </a:defRPr>
                      </a:lvl8pPr>
                      <a:lvl9pPr marL="3657600" algn="l" defTabSz="914400" rtl="0" eaLnBrk="1" latinLnBrk="0" hangingPunct="1">
                        <a:defRPr sz="1800" kern="1200">
                          <a:solidFill>
                            <a:schemeClr val="tx1"/>
                          </a:solidFill>
                          <a:latin typeface="Corbel" panose="020B0503020204020204"/>
                        </a:defRPr>
                      </a:lvl9pPr>
                    </a:lstStyle>
                    <a:p>
                      <a:pPr algn="ctr">
                        <a:lnSpc>
                          <a:spcPct val="150000"/>
                        </a:lnSpc>
                      </a:pPr>
                      <a:r>
                        <a:rPr lang="en-US" sz="1200" kern="100">
                          <a:effectLst/>
                          <a:latin typeface="宋体" panose="02010600030101010101" pitchFamily="2" charset="-122"/>
                          <a:ea typeface="等线" panose="02010600030101010101" pitchFamily="2" charset="-122"/>
                          <a:cs typeface="Arial" panose="020B0604020202020204" pitchFamily="34" charset="0"/>
                        </a:rPr>
                        <a:t>1332</a:t>
                      </a:r>
                      <a:endParaRPr lang="zh-CN" sz="1050" kern="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13659847"/>
                  </a:ext>
                </a:extLst>
              </a:tr>
              <a:tr h="853192">
                <a:tc>
                  <a:txBody>
                    <a:bodyPr/>
                    <a:lstStyle>
                      <a:lvl1pPr marL="0" algn="l" defTabSz="914400" rtl="0" eaLnBrk="1" latinLnBrk="0" hangingPunct="1">
                        <a:defRPr sz="1800" kern="1200">
                          <a:solidFill>
                            <a:schemeClr val="tx1"/>
                          </a:solidFill>
                          <a:latin typeface="Corbel" panose="020B0503020204020204"/>
                        </a:defRPr>
                      </a:lvl1pPr>
                      <a:lvl2pPr marL="457200" algn="l" defTabSz="914400" rtl="0" eaLnBrk="1" latinLnBrk="0" hangingPunct="1">
                        <a:defRPr sz="1800" kern="1200">
                          <a:solidFill>
                            <a:schemeClr val="tx1"/>
                          </a:solidFill>
                          <a:latin typeface="Corbel" panose="020B0503020204020204"/>
                        </a:defRPr>
                      </a:lvl2pPr>
                      <a:lvl3pPr marL="914400" algn="l" defTabSz="914400" rtl="0" eaLnBrk="1" latinLnBrk="0" hangingPunct="1">
                        <a:defRPr sz="1800" kern="1200">
                          <a:solidFill>
                            <a:schemeClr val="tx1"/>
                          </a:solidFill>
                          <a:latin typeface="Corbel" panose="020B0503020204020204"/>
                        </a:defRPr>
                      </a:lvl3pPr>
                      <a:lvl4pPr marL="1371600" algn="l" defTabSz="914400" rtl="0" eaLnBrk="1" latinLnBrk="0" hangingPunct="1">
                        <a:defRPr sz="1800" kern="1200">
                          <a:solidFill>
                            <a:schemeClr val="tx1"/>
                          </a:solidFill>
                          <a:latin typeface="Corbel" panose="020B0503020204020204"/>
                        </a:defRPr>
                      </a:lvl4pPr>
                      <a:lvl5pPr marL="1828800" algn="l" defTabSz="914400" rtl="0" eaLnBrk="1" latinLnBrk="0" hangingPunct="1">
                        <a:defRPr sz="1800" kern="1200">
                          <a:solidFill>
                            <a:schemeClr val="tx1"/>
                          </a:solidFill>
                          <a:latin typeface="Corbel" panose="020B0503020204020204"/>
                        </a:defRPr>
                      </a:lvl5pPr>
                      <a:lvl6pPr marL="2286000" algn="l" defTabSz="914400" rtl="0" eaLnBrk="1" latinLnBrk="0" hangingPunct="1">
                        <a:defRPr sz="1800" kern="1200">
                          <a:solidFill>
                            <a:schemeClr val="tx1"/>
                          </a:solidFill>
                          <a:latin typeface="Corbel" panose="020B0503020204020204"/>
                        </a:defRPr>
                      </a:lvl6pPr>
                      <a:lvl7pPr marL="2743200" algn="l" defTabSz="914400" rtl="0" eaLnBrk="1" latinLnBrk="0" hangingPunct="1">
                        <a:defRPr sz="1800" kern="1200">
                          <a:solidFill>
                            <a:schemeClr val="tx1"/>
                          </a:solidFill>
                          <a:latin typeface="Corbel" panose="020B0503020204020204"/>
                        </a:defRPr>
                      </a:lvl7pPr>
                      <a:lvl8pPr marL="3200400" algn="l" defTabSz="914400" rtl="0" eaLnBrk="1" latinLnBrk="0" hangingPunct="1">
                        <a:defRPr sz="1800" kern="1200">
                          <a:solidFill>
                            <a:schemeClr val="tx1"/>
                          </a:solidFill>
                          <a:latin typeface="Corbel" panose="020B0503020204020204"/>
                        </a:defRPr>
                      </a:lvl8pPr>
                      <a:lvl9pPr marL="3657600" algn="l" defTabSz="914400" rtl="0" eaLnBrk="1" latinLnBrk="0" hangingPunct="1">
                        <a:defRPr sz="1800" kern="1200">
                          <a:solidFill>
                            <a:schemeClr val="tx1"/>
                          </a:solidFill>
                          <a:latin typeface="Corbel" panose="020B0503020204020204"/>
                        </a:defRPr>
                      </a:lvl9pPr>
                    </a:lstStyle>
                    <a:p>
                      <a:pPr algn="just">
                        <a:lnSpc>
                          <a:spcPct val="150000"/>
                        </a:lnSpc>
                      </a:pPr>
                      <a:r>
                        <a:rPr lang="zh-CN" sz="1200" kern="100" dirty="0">
                          <a:effectLst/>
                          <a:latin typeface="等线" panose="02010600030101010101" pitchFamily="2" charset="-122"/>
                          <a:ea typeface="宋体" panose="02010600030101010101" pitchFamily="2" charset="-122"/>
                          <a:cs typeface="Arial" panose="020B0604020202020204" pitchFamily="34" charset="0"/>
                        </a:rPr>
                        <a:t>网点到店</a:t>
                      </a:r>
                      <a:r>
                        <a:rPr lang="en-US" sz="1200" kern="100" dirty="0">
                          <a:effectLst/>
                          <a:latin typeface="等线" panose="02010600030101010101" pitchFamily="2" charset="-122"/>
                          <a:ea typeface="宋体" panose="02010600030101010101" pitchFamily="2" charset="-122"/>
                          <a:cs typeface="Arial" panose="020B0604020202020204" pitchFamily="34" charset="0"/>
                        </a:rPr>
                        <a:t>2</a:t>
                      </a:r>
                      <a:r>
                        <a:rPr lang="zh-CN" sz="1200" kern="100" dirty="0">
                          <a:effectLst/>
                          <a:latin typeface="等线" panose="02010600030101010101" pitchFamily="2" charset="-122"/>
                          <a:ea typeface="宋体" panose="02010600030101010101" pitchFamily="2" charset="-122"/>
                          <a:cs typeface="Arial" panose="020B0604020202020204" pitchFamily="34" charset="0"/>
                        </a:rPr>
                        <a:t>次以上</a:t>
                      </a:r>
                      <a:endParaRPr lang="zh-CN" sz="1050" kern="100" dirty="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rbel" panose="020B0503020204020204"/>
                        </a:defRPr>
                      </a:lvl1pPr>
                      <a:lvl2pPr marL="457200" algn="l" defTabSz="914400" rtl="0" eaLnBrk="1" latinLnBrk="0" hangingPunct="1">
                        <a:defRPr sz="1800" kern="1200">
                          <a:solidFill>
                            <a:schemeClr val="tx1"/>
                          </a:solidFill>
                          <a:latin typeface="Corbel" panose="020B0503020204020204"/>
                        </a:defRPr>
                      </a:lvl2pPr>
                      <a:lvl3pPr marL="914400" algn="l" defTabSz="914400" rtl="0" eaLnBrk="1" latinLnBrk="0" hangingPunct="1">
                        <a:defRPr sz="1800" kern="1200">
                          <a:solidFill>
                            <a:schemeClr val="tx1"/>
                          </a:solidFill>
                          <a:latin typeface="Corbel" panose="020B0503020204020204"/>
                        </a:defRPr>
                      </a:lvl3pPr>
                      <a:lvl4pPr marL="1371600" algn="l" defTabSz="914400" rtl="0" eaLnBrk="1" latinLnBrk="0" hangingPunct="1">
                        <a:defRPr sz="1800" kern="1200">
                          <a:solidFill>
                            <a:schemeClr val="tx1"/>
                          </a:solidFill>
                          <a:latin typeface="Corbel" panose="020B0503020204020204"/>
                        </a:defRPr>
                      </a:lvl4pPr>
                      <a:lvl5pPr marL="1828800" algn="l" defTabSz="914400" rtl="0" eaLnBrk="1" latinLnBrk="0" hangingPunct="1">
                        <a:defRPr sz="1800" kern="1200">
                          <a:solidFill>
                            <a:schemeClr val="tx1"/>
                          </a:solidFill>
                          <a:latin typeface="Corbel" panose="020B0503020204020204"/>
                        </a:defRPr>
                      </a:lvl5pPr>
                      <a:lvl6pPr marL="2286000" algn="l" defTabSz="914400" rtl="0" eaLnBrk="1" latinLnBrk="0" hangingPunct="1">
                        <a:defRPr sz="1800" kern="1200">
                          <a:solidFill>
                            <a:schemeClr val="tx1"/>
                          </a:solidFill>
                          <a:latin typeface="Corbel" panose="020B0503020204020204"/>
                        </a:defRPr>
                      </a:lvl6pPr>
                      <a:lvl7pPr marL="2743200" algn="l" defTabSz="914400" rtl="0" eaLnBrk="1" latinLnBrk="0" hangingPunct="1">
                        <a:defRPr sz="1800" kern="1200">
                          <a:solidFill>
                            <a:schemeClr val="tx1"/>
                          </a:solidFill>
                          <a:latin typeface="Corbel" panose="020B0503020204020204"/>
                        </a:defRPr>
                      </a:lvl7pPr>
                      <a:lvl8pPr marL="3200400" algn="l" defTabSz="914400" rtl="0" eaLnBrk="1" latinLnBrk="0" hangingPunct="1">
                        <a:defRPr sz="1800" kern="1200">
                          <a:solidFill>
                            <a:schemeClr val="tx1"/>
                          </a:solidFill>
                          <a:latin typeface="Corbel" panose="020B0503020204020204"/>
                        </a:defRPr>
                      </a:lvl8pPr>
                      <a:lvl9pPr marL="3657600" algn="l" defTabSz="914400" rtl="0" eaLnBrk="1" latinLnBrk="0" hangingPunct="1">
                        <a:defRPr sz="1800" kern="1200">
                          <a:solidFill>
                            <a:schemeClr val="tx1"/>
                          </a:solidFill>
                          <a:latin typeface="Corbel" panose="020B0503020204020204"/>
                        </a:defRPr>
                      </a:lvl9pPr>
                    </a:lstStyle>
                    <a:p>
                      <a:pPr algn="ctr">
                        <a:lnSpc>
                          <a:spcPct val="150000"/>
                        </a:lnSpc>
                      </a:pPr>
                      <a:r>
                        <a:rPr lang="en-US" sz="1200" kern="100">
                          <a:effectLst/>
                          <a:latin typeface="宋体" panose="02010600030101010101" pitchFamily="2" charset="-122"/>
                          <a:ea typeface="等线" panose="02010600030101010101" pitchFamily="2" charset="-122"/>
                          <a:cs typeface="Arial" panose="020B0604020202020204" pitchFamily="34" charset="0"/>
                        </a:rPr>
                        <a:t>503</a:t>
                      </a:r>
                      <a:endParaRPr lang="zh-CN" sz="1050" kern="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rbel" panose="020B0503020204020204"/>
                        </a:defRPr>
                      </a:lvl1pPr>
                      <a:lvl2pPr marL="457200" algn="l" defTabSz="914400" rtl="0" eaLnBrk="1" latinLnBrk="0" hangingPunct="1">
                        <a:defRPr sz="1800" kern="1200">
                          <a:solidFill>
                            <a:schemeClr val="tx1"/>
                          </a:solidFill>
                          <a:latin typeface="Corbel" panose="020B0503020204020204"/>
                        </a:defRPr>
                      </a:lvl2pPr>
                      <a:lvl3pPr marL="914400" algn="l" defTabSz="914400" rtl="0" eaLnBrk="1" latinLnBrk="0" hangingPunct="1">
                        <a:defRPr sz="1800" kern="1200">
                          <a:solidFill>
                            <a:schemeClr val="tx1"/>
                          </a:solidFill>
                          <a:latin typeface="Corbel" panose="020B0503020204020204"/>
                        </a:defRPr>
                      </a:lvl3pPr>
                      <a:lvl4pPr marL="1371600" algn="l" defTabSz="914400" rtl="0" eaLnBrk="1" latinLnBrk="0" hangingPunct="1">
                        <a:defRPr sz="1800" kern="1200">
                          <a:solidFill>
                            <a:schemeClr val="tx1"/>
                          </a:solidFill>
                          <a:latin typeface="Corbel" panose="020B0503020204020204"/>
                        </a:defRPr>
                      </a:lvl4pPr>
                      <a:lvl5pPr marL="1828800" algn="l" defTabSz="914400" rtl="0" eaLnBrk="1" latinLnBrk="0" hangingPunct="1">
                        <a:defRPr sz="1800" kern="1200">
                          <a:solidFill>
                            <a:schemeClr val="tx1"/>
                          </a:solidFill>
                          <a:latin typeface="Corbel" panose="020B0503020204020204"/>
                        </a:defRPr>
                      </a:lvl5pPr>
                      <a:lvl6pPr marL="2286000" algn="l" defTabSz="914400" rtl="0" eaLnBrk="1" latinLnBrk="0" hangingPunct="1">
                        <a:defRPr sz="1800" kern="1200">
                          <a:solidFill>
                            <a:schemeClr val="tx1"/>
                          </a:solidFill>
                          <a:latin typeface="Corbel" panose="020B0503020204020204"/>
                        </a:defRPr>
                      </a:lvl6pPr>
                      <a:lvl7pPr marL="2743200" algn="l" defTabSz="914400" rtl="0" eaLnBrk="1" latinLnBrk="0" hangingPunct="1">
                        <a:defRPr sz="1800" kern="1200">
                          <a:solidFill>
                            <a:schemeClr val="tx1"/>
                          </a:solidFill>
                          <a:latin typeface="Corbel" panose="020B0503020204020204"/>
                        </a:defRPr>
                      </a:lvl7pPr>
                      <a:lvl8pPr marL="3200400" algn="l" defTabSz="914400" rtl="0" eaLnBrk="1" latinLnBrk="0" hangingPunct="1">
                        <a:defRPr sz="1800" kern="1200">
                          <a:solidFill>
                            <a:schemeClr val="tx1"/>
                          </a:solidFill>
                          <a:latin typeface="Corbel" panose="020B0503020204020204"/>
                        </a:defRPr>
                      </a:lvl8pPr>
                      <a:lvl9pPr marL="3657600" algn="l" defTabSz="914400" rtl="0" eaLnBrk="1" latinLnBrk="0" hangingPunct="1">
                        <a:defRPr sz="1800" kern="1200">
                          <a:solidFill>
                            <a:schemeClr val="tx1"/>
                          </a:solidFill>
                          <a:latin typeface="Corbel" panose="020B0503020204020204"/>
                        </a:defRPr>
                      </a:lvl9pPr>
                    </a:lstStyle>
                    <a:p>
                      <a:pPr algn="ctr">
                        <a:lnSpc>
                          <a:spcPct val="150000"/>
                        </a:lnSpc>
                      </a:pPr>
                      <a:r>
                        <a:rPr lang="en-US" sz="1200" kern="100" dirty="0">
                          <a:effectLst/>
                          <a:latin typeface="宋体" panose="02010600030101010101" pitchFamily="2" charset="-122"/>
                          <a:ea typeface="等线" panose="02010600030101010101" pitchFamily="2" charset="-122"/>
                          <a:cs typeface="Arial" panose="020B0604020202020204" pitchFamily="34" charset="0"/>
                        </a:rPr>
                        <a:t>329</a:t>
                      </a:r>
                      <a:endParaRPr lang="zh-CN" sz="1050" kern="100" dirty="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rbel" panose="020B0503020204020204"/>
                        </a:defRPr>
                      </a:lvl1pPr>
                      <a:lvl2pPr marL="457200" algn="l" defTabSz="914400" rtl="0" eaLnBrk="1" latinLnBrk="0" hangingPunct="1">
                        <a:defRPr sz="1800" kern="1200">
                          <a:solidFill>
                            <a:schemeClr val="tx1"/>
                          </a:solidFill>
                          <a:latin typeface="Corbel" panose="020B0503020204020204"/>
                        </a:defRPr>
                      </a:lvl2pPr>
                      <a:lvl3pPr marL="914400" algn="l" defTabSz="914400" rtl="0" eaLnBrk="1" latinLnBrk="0" hangingPunct="1">
                        <a:defRPr sz="1800" kern="1200">
                          <a:solidFill>
                            <a:schemeClr val="tx1"/>
                          </a:solidFill>
                          <a:latin typeface="Corbel" panose="020B0503020204020204"/>
                        </a:defRPr>
                      </a:lvl3pPr>
                      <a:lvl4pPr marL="1371600" algn="l" defTabSz="914400" rtl="0" eaLnBrk="1" latinLnBrk="0" hangingPunct="1">
                        <a:defRPr sz="1800" kern="1200">
                          <a:solidFill>
                            <a:schemeClr val="tx1"/>
                          </a:solidFill>
                          <a:latin typeface="Corbel" panose="020B0503020204020204"/>
                        </a:defRPr>
                      </a:lvl4pPr>
                      <a:lvl5pPr marL="1828800" algn="l" defTabSz="914400" rtl="0" eaLnBrk="1" latinLnBrk="0" hangingPunct="1">
                        <a:defRPr sz="1800" kern="1200">
                          <a:solidFill>
                            <a:schemeClr val="tx1"/>
                          </a:solidFill>
                          <a:latin typeface="Corbel" panose="020B0503020204020204"/>
                        </a:defRPr>
                      </a:lvl5pPr>
                      <a:lvl6pPr marL="2286000" algn="l" defTabSz="914400" rtl="0" eaLnBrk="1" latinLnBrk="0" hangingPunct="1">
                        <a:defRPr sz="1800" kern="1200">
                          <a:solidFill>
                            <a:schemeClr val="tx1"/>
                          </a:solidFill>
                          <a:latin typeface="Corbel" panose="020B0503020204020204"/>
                        </a:defRPr>
                      </a:lvl6pPr>
                      <a:lvl7pPr marL="2743200" algn="l" defTabSz="914400" rtl="0" eaLnBrk="1" latinLnBrk="0" hangingPunct="1">
                        <a:defRPr sz="1800" kern="1200">
                          <a:solidFill>
                            <a:schemeClr val="tx1"/>
                          </a:solidFill>
                          <a:latin typeface="Corbel" panose="020B0503020204020204"/>
                        </a:defRPr>
                      </a:lvl7pPr>
                      <a:lvl8pPr marL="3200400" algn="l" defTabSz="914400" rtl="0" eaLnBrk="1" latinLnBrk="0" hangingPunct="1">
                        <a:defRPr sz="1800" kern="1200">
                          <a:solidFill>
                            <a:schemeClr val="tx1"/>
                          </a:solidFill>
                          <a:latin typeface="Corbel" panose="020B0503020204020204"/>
                        </a:defRPr>
                      </a:lvl8pPr>
                      <a:lvl9pPr marL="3657600" algn="l" defTabSz="914400" rtl="0" eaLnBrk="1" latinLnBrk="0" hangingPunct="1">
                        <a:defRPr sz="1800" kern="1200">
                          <a:solidFill>
                            <a:schemeClr val="tx1"/>
                          </a:solidFill>
                          <a:latin typeface="Corbel" panose="020B0503020204020204"/>
                        </a:defRPr>
                      </a:lvl9pPr>
                    </a:lstStyle>
                    <a:p>
                      <a:pPr algn="ctr">
                        <a:lnSpc>
                          <a:spcPct val="150000"/>
                        </a:lnSpc>
                      </a:pPr>
                      <a:r>
                        <a:rPr lang="en-US" sz="1200" kern="100" dirty="0">
                          <a:effectLst/>
                          <a:latin typeface="宋体" panose="02010600030101010101" pitchFamily="2" charset="-122"/>
                          <a:ea typeface="等线" panose="02010600030101010101" pitchFamily="2" charset="-122"/>
                          <a:cs typeface="Arial" panose="020B0604020202020204" pitchFamily="34" charset="0"/>
                        </a:rPr>
                        <a:t>1260</a:t>
                      </a:r>
                      <a:endParaRPr lang="zh-CN" sz="1050" kern="100" dirty="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75366426"/>
                  </a:ext>
                </a:extLst>
              </a:tr>
            </a:tbl>
          </a:graphicData>
        </a:graphic>
      </p:graphicFrame>
      <p:sp>
        <p:nvSpPr>
          <p:cNvPr id="3" name="文本框 2">
            <a:extLst>
              <a:ext uri="{FF2B5EF4-FFF2-40B4-BE49-F238E27FC236}">
                <a16:creationId xmlns:a16="http://schemas.microsoft.com/office/drawing/2014/main" id="{7DD45073-4FCD-4D66-A2DC-58E9A5A786BC}"/>
              </a:ext>
            </a:extLst>
          </p:cNvPr>
          <p:cNvSpPr txBox="1"/>
          <p:nvPr/>
        </p:nvSpPr>
        <p:spPr>
          <a:xfrm>
            <a:off x="4917207" y="5992589"/>
            <a:ext cx="4968552" cy="461665"/>
          </a:xfrm>
          <a:prstGeom prst="rect">
            <a:avLst/>
          </a:prstGeom>
          <a:noFill/>
        </p:spPr>
        <p:txBody>
          <a:bodyPr wrap="square" rtlCol="0">
            <a:spAutoFit/>
          </a:bodyPr>
          <a:lstStyle/>
          <a:p>
            <a:r>
              <a:rPr lang="zh-CN" altLang="en-US" sz="2400" dirty="0"/>
              <a:t>线上线下渠道 </a:t>
            </a:r>
            <a:r>
              <a:rPr lang="zh-CN" altLang="en-US" sz="2400" b="1" dirty="0"/>
              <a:t>协同发展</a:t>
            </a:r>
          </a:p>
        </p:txBody>
      </p:sp>
    </p:spTree>
    <p:extLst>
      <p:ext uri="{BB962C8B-B14F-4D97-AF65-F5344CB8AC3E}">
        <p14:creationId xmlns:p14="http://schemas.microsoft.com/office/powerpoint/2010/main" val="140294699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7B85B12F-AB2E-4890-9B55-B103DB68DB2A}"/>
              </a:ext>
            </a:extLst>
          </p:cNvPr>
          <p:cNvGrpSpPr/>
          <p:nvPr/>
        </p:nvGrpSpPr>
        <p:grpSpPr>
          <a:xfrm>
            <a:off x="7054398" y="981531"/>
            <a:ext cx="3695456" cy="421300"/>
            <a:chOff x="7054398" y="1550940"/>
            <a:chExt cx="3695456" cy="421300"/>
          </a:xfrm>
        </p:grpSpPr>
        <p:sp>
          <p:nvSpPr>
            <p:cNvPr id="11" name="MH_Number_1"/>
            <p:cNvSpPr/>
            <p:nvPr>
              <p:custDataLst>
                <p:tags r:id="rId13"/>
              </p:custDataLst>
            </p:nvPr>
          </p:nvSpPr>
          <p:spPr>
            <a:xfrm>
              <a:off x="7054398" y="1550940"/>
              <a:ext cx="379646" cy="379646"/>
            </a:xfrm>
            <a:prstGeom prst="ellipse">
              <a:avLst/>
            </a:prstGeom>
            <a:solidFill>
              <a:schemeClr val="accent1"/>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09"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Arial" panose="020B0604020202020204" pitchFamily="34" charset="0"/>
                </a:rPr>
                <a:t>1</a:t>
              </a:r>
              <a:endParaRPr lang="zh-CN" altLang="en-US" sz="2109"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Arial" panose="020B0604020202020204" pitchFamily="34" charset="0"/>
              </a:endParaRPr>
            </a:p>
          </p:txBody>
        </p:sp>
        <p:sp>
          <p:nvSpPr>
            <p:cNvPr id="12" name="MH_Entry_1"/>
            <p:cNvSpPr/>
            <p:nvPr>
              <p:custDataLst>
                <p:tags r:id="rId14"/>
              </p:custDataLst>
            </p:nvPr>
          </p:nvSpPr>
          <p:spPr>
            <a:xfrm>
              <a:off x="7759353" y="1582774"/>
              <a:ext cx="2990501" cy="38946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zh-CN" altLang="en-US" sz="2531" dirty="0">
                  <a:solidFill>
                    <a:schemeClr val="accent1"/>
                  </a:solidFill>
                  <a:latin typeface="微软雅黑" panose="020B0503020204020204" pitchFamily="34" charset="-122"/>
                  <a:ea typeface="微软雅黑" panose="020B0503020204020204" pitchFamily="34" charset="-122"/>
                  <a:sym typeface="Arial" panose="020B0604020202020204" pitchFamily="34" charset="0"/>
                </a:rPr>
                <a:t>问卷结果统计</a:t>
              </a:r>
              <a:endParaRPr lang="en-US" altLang="zh-CN" sz="2531" dirty="0">
                <a:solidFill>
                  <a:schemeClr val="accent1"/>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nvGrpSpPr>
          <p:cNvPr id="4" name="组合 3">
            <a:extLst>
              <a:ext uri="{FF2B5EF4-FFF2-40B4-BE49-F238E27FC236}">
                <a16:creationId xmlns:a16="http://schemas.microsoft.com/office/drawing/2014/main" id="{F962730C-D41B-4805-A491-8063E4D389F9}"/>
              </a:ext>
            </a:extLst>
          </p:cNvPr>
          <p:cNvGrpSpPr/>
          <p:nvPr/>
        </p:nvGrpSpPr>
        <p:grpSpPr>
          <a:xfrm>
            <a:off x="7057847" y="1831179"/>
            <a:ext cx="4055497" cy="421300"/>
            <a:chOff x="7054398" y="2527084"/>
            <a:chExt cx="4055497" cy="421300"/>
          </a:xfrm>
        </p:grpSpPr>
        <p:sp>
          <p:nvSpPr>
            <p:cNvPr id="13" name="MH_Number_2"/>
            <p:cNvSpPr/>
            <p:nvPr>
              <p:custDataLst>
                <p:tags r:id="rId11"/>
              </p:custDataLst>
            </p:nvPr>
          </p:nvSpPr>
          <p:spPr>
            <a:xfrm>
              <a:off x="7054398" y="2527084"/>
              <a:ext cx="379646" cy="379646"/>
            </a:xfrm>
            <a:prstGeom prst="ellipse">
              <a:avLst/>
            </a:prstGeom>
            <a:solidFill>
              <a:schemeClr val="accent2"/>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09"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Arial" panose="020B0604020202020204" pitchFamily="34" charset="0"/>
                </a:rPr>
                <a:t>2</a:t>
              </a:r>
              <a:endParaRPr lang="zh-CN" altLang="en-US" sz="2109"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Arial" panose="020B0604020202020204" pitchFamily="34" charset="0"/>
              </a:endParaRPr>
            </a:p>
          </p:txBody>
        </p:sp>
        <p:sp>
          <p:nvSpPr>
            <p:cNvPr id="14" name="MH_Entry_2"/>
            <p:cNvSpPr/>
            <p:nvPr>
              <p:custDataLst>
                <p:tags r:id="rId12"/>
              </p:custDataLst>
            </p:nvPr>
          </p:nvSpPr>
          <p:spPr>
            <a:xfrm>
              <a:off x="7759353" y="2558918"/>
              <a:ext cx="3350542" cy="38946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r>
                <a:rPr lang="zh-CN" altLang="en-US" sz="2531" dirty="0">
                  <a:solidFill>
                    <a:schemeClr val="accent2"/>
                  </a:solidFill>
                  <a:latin typeface="微软雅黑" panose="020B0503020204020204" pitchFamily="34" charset="-122"/>
                  <a:ea typeface="微软雅黑" panose="020B0503020204020204" pitchFamily="34" charset="-122"/>
                  <a:sym typeface="Arial" panose="020B0604020202020204" pitchFamily="34" charset="0"/>
                </a:rPr>
                <a:t>客户日常行为统计分析</a:t>
              </a:r>
              <a:endParaRPr lang="en-US" altLang="zh-CN" sz="2531" dirty="0">
                <a:solidFill>
                  <a:schemeClr val="accent2"/>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nvGrpSpPr>
          <p:cNvPr id="5" name="组合 4">
            <a:extLst>
              <a:ext uri="{FF2B5EF4-FFF2-40B4-BE49-F238E27FC236}">
                <a16:creationId xmlns:a16="http://schemas.microsoft.com/office/drawing/2014/main" id="{4299F24E-FF97-474C-AF6B-446A522AC3B8}"/>
              </a:ext>
            </a:extLst>
          </p:cNvPr>
          <p:cNvGrpSpPr/>
          <p:nvPr/>
        </p:nvGrpSpPr>
        <p:grpSpPr>
          <a:xfrm>
            <a:off x="7054398" y="2726039"/>
            <a:ext cx="3983488" cy="421300"/>
            <a:chOff x="7054398" y="3559068"/>
            <a:chExt cx="3983488" cy="421300"/>
          </a:xfrm>
        </p:grpSpPr>
        <p:sp>
          <p:nvSpPr>
            <p:cNvPr id="15" name="MH_Number_3"/>
            <p:cNvSpPr/>
            <p:nvPr>
              <p:custDataLst>
                <p:tags r:id="rId9"/>
              </p:custDataLst>
            </p:nvPr>
          </p:nvSpPr>
          <p:spPr>
            <a:xfrm>
              <a:off x="7054398" y="3559068"/>
              <a:ext cx="379646" cy="379646"/>
            </a:xfrm>
            <a:prstGeom prst="ellipse">
              <a:avLst/>
            </a:prstGeom>
            <a:solidFill>
              <a:schemeClr val="accent1"/>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09"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Arial" panose="020B0604020202020204" pitchFamily="34" charset="0"/>
                </a:rPr>
                <a:t>3</a:t>
              </a:r>
              <a:endParaRPr lang="zh-CN" altLang="en-US" sz="2109"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Arial" panose="020B0604020202020204" pitchFamily="34" charset="0"/>
              </a:endParaRPr>
            </a:p>
          </p:txBody>
        </p:sp>
        <p:sp>
          <p:nvSpPr>
            <p:cNvPr id="16" name="MH_Entry_3"/>
            <p:cNvSpPr/>
            <p:nvPr>
              <p:custDataLst>
                <p:tags r:id="rId10"/>
              </p:custDataLst>
            </p:nvPr>
          </p:nvSpPr>
          <p:spPr>
            <a:xfrm>
              <a:off x="7759353" y="3590902"/>
              <a:ext cx="3278533" cy="38946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r>
                <a:rPr lang="zh-CN" altLang="en-US" sz="2531" dirty="0">
                  <a:solidFill>
                    <a:schemeClr val="accent1"/>
                  </a:solidFill>
                  <a:latin typeface="微软雅黑" panose="020B0503020204020204" pitchFamily="34" charset="-122"/>
                  <a:ea typeface="微软雅黑" panose="020B0503020204020204" pitchFamily="34" charset="-122"/>
                  <a:sym typeface="Arial" panose="020B0604020202020204" pitchFamily="34" charset="0"/>
                </a:rPr>
                <a:t>客户日常行为回归分析</a:t>
              </a:r>
              <a:endParaRPr lang="en-US" altLang="zh-CN" sz="2531" dirty="0">
                <a:solidFill>
                  <a:schemeClr val="accent1"/>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nvGrpSpPr>
          <p:cNvPr id="6" name="组合 5">
            <a:extLst>
              <a:ext uri="{FF2B5EF4-FFF2-40B4-BE49-F238E27FC236}">
                <a16:creationId xmlns:a16="http://schemas.microsoft.com/office/drawing/2014/main" id="{7DAD1A1F-9D8B-4361-A5D3-4E1980F25FB9}"/>
              </a:ext>
            </a:extLst>
          </p:cNvPr>
          <p:cNvGrpSpPr/>
          <p:nvPr/>
        </p:nvGrpSpPr>
        <p:grpSpPr>
          <a:xfrm>
            <a:off x="7054398" y="3652733"/>
            <a:ext cx="3695456" cy="421299"/>
            <a:chOff x="7054398" y="4591053"/>
            <a:chExt cx="3695456" cy="421299"/>
          </a:xfrm>
        </p:grpSpPr>
        <p:sp>
          <p:nvSpPr>
            <p:cNvPr id="17" name="MH_Number_4"/>
            <p:cNvSpPr/>
            <p:nvPr>
              <p:custDataLst>
                <p:tags r:id="rId7"/>
              </p:custDataLst>
            </p:nvPr>
          </p:nvSpPr>
          <p:spPr>
            <a:xfrm>
              <a:off x="7054398" y="4591053"/>
              <a:ext cx="379646" cy="379646"/>
            </a:xfrm>
            <a:prstGeom prst="ellipse">
              <a:avLst/>
            </a:prstGeom>
            <a:solidFill>
              <a:schemeClr val="accent2"/>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09"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Arial" panose="020B0604020202020204" pitchFamily="34" charset="0"/>
                </a:rPr>
                <a:t>4</a:t>
              </a:r>
              <a:endParaRPr lang="zh-CN" altLang="en-US" sz="2109"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Arial" panose="020B0604020202020204" pitchFamily="34" charset="0"/>
              </a:endParaRPr>
            </a:p>
          </p:txBody>
        </p:sp>
        <p:sp>
          <p:nvSpPr>
            <p:cNvPr id="18" name="MH_Entry_4"/>
            <p:cNvSpPr/>
            <p:nvPr>
              <p:custDataLst>
                <p:tags r:id="rId8"/>
              </p:custDataLst>
            </p:nvPr>
          </p:nvSpPr>
          <p:spPr>
            <a:xfrm>
              <a:off x="7759353" y="4622886"/>
              <a:ext cx="2990501" cy="38946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r>
                <a:rPr lang="zh-CN" altLang="en-US" sz="2531" dirty="0">
                  <a:solidFill>
                    <a:schemeClr val="accent2"/>
                  </a:solidFill>
                  <a:latin typeface="微软雅黑" panose="020B0503020204020204" pitchFamily="34" charset="-122"/>
                  <a:ea typeface="微软雅黑" panose="020B0503020204020204" pitchFamily="34" charset="-122"/>
                  <a:sym typeface="Arial" panose="020B0604020202020204" pitchFamily="34" charset="0"/>
                </a:rPr>
                <a:t>黏连度特征分析</a:t>
              </a:r>
              <a:endParaRPr lang="en-US" altLang="zh-CN" sz="2531" dirty="0">
                <a:solidFill>
                  <a:schemeClr val="accent2"/>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19" name="MH_Others_1"/>
          <p:cNvSpPr txBox="1"/>
          <p:nvPr>
            <p:custDataLst>
              <p:tags r:id="rId1"/>
            </p:custDataLst>
          </p:nvPr>
        </p:nvSpPr>
        <p:spPr>
          <a:xfrm>
            <a:off x="3189144" y="1719134"/>
            <a:ext cx="1769715" cy="3794384"/>
          </a:xfrm>
          <a:prstGeom prst="rect">
            <a:avLst/>
          </a:prstGeom>
          <a:noFill/>
        </p:spPr>
        <p:txBody>
          <a:bodyPr vert="eaVert" wrap="square" lIns="0" tIns="0" rIns="0" bIns="0" rtlCol="0" anchor="ctr" anchorCtr="0">
            <a:spAutoFit/>
          </a:bodyPr>
          <a:lstStyle/>
          <a:p>
            <a:pPr algn="ctr"/>
            <a:r>
              <a:rPr lang="zh-CN" altLang="en-US" sz="11500" b="1" dirty="0">
                <a:solidFill>
                  <a:schemeClr val="accent2"/>
                </a:solidFill>
                <a:latin typeface="微软雅黑" panose="020B0503020204020204" pitchFamily="34" charset="-122"/>
                <a:ea typeface="微软雅黑" panose="020B0503020204020204" pitchFamily="34" charset="-122"/>
                <a:sym typeface="Arial" panose="020B0604020202020204" pitchFamily="34" charset="0"/>
              </a:rPr>
              <a:t>目录</a:t>
            </a:r>
          </a:p>
        </p:txBody>
      </p:sp>
      <p:sp>
        <p:nvSpPr>
          <p:cNvPr id="20" name="MH_Others_2"/>
          <p:cNvSpPr txBox="1"/>
          <p:nvPr>
            <p:custDataLst>
              <p:tags r:id="rId2"/>
            </p:custDataLst>
          </p:nvPr>
        </p:nvSpPr>
        <p:spPr>
          <a:xfrm rot="5400000">
            <a:off x="1341513" y="3277772"/>
            <a:ext cx="3299115" cy="677108"/>
          </a:xfrm>
          <a:prstGeom prst="rect">
            <a:avLst/>
          </a:prstGeom>
          <a:noFill/>
        </p:spPr>
        <p:txBody>
          <a:bodyPr wrap="square" lIns="0" tIns="0" rIns="0" bIns="0">
            <a:spAutoFit/>
          </a:bodyPr>
          <a:lstStyle/>
          <a:p>
            <a:pPr algn="ctr">
              <a:defRPr/>
            </a:pPr>
            <a:r>
              <a:rPr lang="en-US" altLang="zh-CN" sz="4400" b="1" dirty="0">
                <a:solidFill>
                  <a:schemeClr val="accent2"/>
                </a:solidFill>
                <a:latin typeface="微软雅黑" panose="020B0503020204020204" pitchFamily="34" charset="-122"/>
                <a:ea typeface="微软雅黑" panose="020B0503020204020204" pitchFamily="34" charset="-122"/>
                <a:sym typeface="Arial" panose="020B0604020202020204" pitchFamily="34" charset="0"/>
              </a:rPr>
              <a:t>CONTENTS</a:t>
            </a:r>
            <a:endParaRPr lang="zh-CN" altLang="en-US" sz="4400" b="1" dirty="0">
              <a:solidFill>
                <a:schemeClr val="accent2"/>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7" name="组合 6">
            <a:extLst>
              <a:ext uri="{FF2B5EF4-FFF2-40B4-BE49-F238E27FC236}">
                <a16:creationId xmlns:a16="http://schemas.microsoft.com/office/drawing/2014/main" id="{A5A023B7-9F84-4158-8A9F-CDAE945E28D1}"/>
              </a:ext>
            </a:extLst>
          </p:cNvPr>
          <p:cNvGrpSpPr/>
          <p:nvPr/>
        </p:nvGrpSpPr>
        <p:grpSpPr>
          <a:xfrm>
            <a:off x="7054398" y="4606316"/>
            <a:ext cx="4271520" cy="421300"/>
            <a:chOff x="7054398" y="5623036"/>
            <a:chExt cx="4271520" cy="421300"/>
          </a:xfrm>
        </p:grpSpPr>
        <p:sp>
          <p:nvSpPr>
            <p:cNvPr id="21" name="MH_Number_3">
              <a:extLst>
                <a:ext uri="{FF2B5EF4-FFF2-40B4-BE49-F238E27FC236}">
                  <a16:creationId xmlns:a16="http://schemas.microsoft.com/office/drawing/2014/main" id="{FD975E9B-894D-4D6B-8D77-1B08B8EE630D}"/>
                </a:ext>
              </a:extLst>
            </p:cNvPr>
            <p:cNvSpPr/>
            <p:nvPr>
              <p:custDataLst>
                <p:tags r:id="rId5"/>
              </p:custDataLst>
            </p:nvPr>
          </p:nvSpPr>
          <p:spPr>
            <a:xfrm>
              <a:off x="7054398" y="5623036"/>
              <a:ext cx="379646" cy="379646"/>
            </a:xfrm>
            <a:prstGeom prst="ellipse">
              <a:avLst/>
            </a:prstGeom>
            <a:solidFill>
              <a:schemeClr val="accent1"/>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09"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Arial" panose="020B0604020202020204" pitchFamily="34" charset="0"/>
                </a:rPr>
                <a:t>5</a:t>
              </a:r>
              <a:endParaRPr lang="zh-CN" altLang="en-US" sz="2109"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Arial" panose="020B0604020202020204" pitchFamily="34" charset="0"/>
              </a:endParaRPr>
            </a:p>
          </p:txBody>
        </p:sp>
        <p:sp>
          <p:nvSpPr>
            <p:cNvPr id="22" name="MH_Entry_3">
              <a:extLst>
                <a:ext uri="{FF2B5EF4-FFF2-40B4-BE49-F238E27FC236}">
                  <a16:creationId xmlns:a16="http://schemas.microsoft.com/office/drawing/2014/main" id="{A0459A0F-E03B-4E07-839E-80623B244CEF}"/>
                </a:ext>
              </a:extLst>
            </p:cNvPr>
            <p:cNvSpPr/>
            <p:nvPr>
              <p:custDataLst>
                <p:tags r:id="rId6"/>
              </p:custDataLst>
            </p:nvPr>
          </p:nvSpPr>
          <p:spPr>
            <a:xfrm>
              <a:off x="7759353" y="5654870"/>
              <a:ext cx="3566565" cy="38946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r>
                <a:rPr lang="zh-CN" altLang="en-US" sz="2531" dirty="0">
                  <a:solidFill>
                    <a:schemeClr val="accent1"/>
                  </a:solidFill>
                  <a:latin typeface="微软雅黑" panose="020B0503020204020204" pitchFamily="34" charset="-122"/>
                  <a:ea typeface="微软雅黑" panose="020B0503020204020204" pitchFamily="34" charset="-122"/>
                  <a:sym typeface="Arial" panose="020B0604020202020204" pitchFamily="34" charset="0"/>
                </a:rPr>
                <a:t>聚类分析构建用户画像</a:t>
              </a:r>
              <a:endParaRPr lang="en-US" altLang="zh-CN" sz="2531" dirty="0">
                <a:solidFill>
                  <a:schemeClr val="accent1"/>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nvGrpSpPr>
          <p:cNvPr id="23" name="组合 22">
            <a:extLst>
              <a:ext uri="{FF2B5EF4-FFF2-40B4-BE49-F238E27FC236}">
                <a16:creationId xmlns:a16="http://schemas.microsoft.com/office/drawing/2014/main" id="{580E5AB7-1865-4426-BEC0-6034916D353C}"/>
              </a:ext>
            </a:extLst>
          </p:cNvPr>
          <p:cNvGrpSpPr/>
          <p:nvPr/>
        </p:nvGrpSpPr>
        <p:grpSpPr>
          <a:xfrm>
            <a:off x="7054398" y="5566453"/>
            <a:ext cx="3695456" cy="421299"/>
            <a:chOff x="7054398" y="4591053"/>
            <a:chExt cx="3695456" cy="421299"/>
          </a:xfrm>
        </p:grpSpPr>
        <p:sp>
          <p:nvSpPr>
            <p:cNvPr id="24" name="MH_Number_4">
              <a:extLst>
                <a:ext uri="{FF2B5EF4-FFF2-40B4-BE49-F238E27FC236}">
                  <a16:creationId xmlns:a16="http://schemas.microsoft.com/office/drawing/2014/main" id="{D90894BE-F6E1-4F21-A176-45F54958F233}"/>
                </a:ext>
              </a:extLst>
            </p:cNvPr>
            <p:cNvSpPr/>
            <p:nvPr>
              <p:custDataLst>
                <p:tags r:id="rId3"/>
              </p:custDataLst>
            </p:nvPr>
          </p:nvSpPr>
          <p:spPr>
            <a:xfrm>
              <a:off x="7054398" y="4591053"/>
              <a:ext cx="379646" cy="379646"/>
            </a:xfrm>
            <a:prstGeom prst="ellipse">
              <a:avLst/>
            </a:prstGeom>
            <a:solidFill>
              <a:schemeClr val="accent2"/>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09"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Arial" panose="020B0604020202020204" pitchFamily="34" charset="0"/>
                </a:rPr>
                <a:t>6</a:t>
              </a:r>
              <a:endParaRPr lang="zh-CN" altLang="en-US" sz="2109"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Arial" panose="020B0604020202020204" pitchFamily="34" charset="0"/>
              </a:endParaRPr>
            </a:p>
          </p:txBody>
        </p:sp>
        <p:sp>
          <p:nvSpPr>
            <p:cNvPr id="25" name="MH_Entry_4">
              <a:extLst>
                <a:ext uri="{FF2B5EF4-FFF2-40B4-BE49-F238E27FC236}">
                  <a16:creationId xmlns:a16="http://schemas.microsoft.com/office/drawing/2014/main" id="{A1CF5EF6-1B1A-4208-B77E-24C759FF2AAC}"/>
                </a:ext>
              </a:extLst>
            </p:cNvPr>
            <p:cNvSpPr/>
            <p:nvPr>
              <p:custDataLst>
                <p:tags r:id="rId4"/>
              </p:custDataLst>
            </p:nvPr>
          </p:nvSpPr>
          <p:spPr>
            <a:xfrm>
              <a:off x="7759353" y="4622886"/>
              <a:ext cx="2990501" cy="38946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r>
                <a:rPr lang="zh-CN" altLang="en-US" sz="2531" dirty="0">
                  <a:solidFill>
                    <a:schemeClr val="accent2"/>
                  </a:solidFill>
                  <a:latin typeface="微软雅黑" panose="020B0503020204020204" pitchFamily="34" charset="-122"/>
                  <a:ea typeface="微软雅黑" panose="020B0503020204020204" pitchFamily="34" charset="-122"/>
                  <a:sym typeface="Arial" panose="020B0604020202020204" pitchFamily="34" charset="0"/>
                </a:rPr>
                <a:t>挖掘新客户</a:t>
              </a:r>
              <a:endParaRPr lang="en-US" altLang="zh-CN" sz="2531" dirty="0">
                <a:solidFill>
                  <a:schemeClr val="accent2"/>
                </a:solidFill>
                <a:latin typeface="微软雅黑" panose="020B0503020204020204" pitchFamily="34" charset="-122"/>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7132972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by="(-#ppt_w*2)" calcmode="lin" valueType="num">
                                      <p:cBhvr rctx="PPT">
                                        <p:cTn id="7" dur="500" autoRev="1" fill="hold">
                                          <p:stCondLst>
                                            <p:cond delay="0"/>
                                          </p:stCondLst>
                                        </p:cTn>
                                        <p:tgtEl>
                                          <p:spTgt spid="19"/>
                                        </p:tgtEl>
                                        <p:attrNameLst>
                                          <p:attrName>ppt_w</p:attrName>
                                        </p:attrNameLst>
                                      </p:cBhvr>
                                    </p:anim>
                                    <p:anim by="(#ppt_w*0.50)" calcmode="lin" valueType="num">
                                      <p:cBhvr>
                                        <p:cTn id="8" dur="500" decel="50000" autoRev="1" fill="hold">
                                          <p:stCondLst>
                                            <p:cond delay="0"/>
                                          </p:stCondLst>
                                        </p:cTn>
                                        <p:tgtEl>
                                          <p:spTgt spid="19"/>
                                        </p:tgtEl>
                                        <p:attrNameLst>
                                          <p:attrName>ppt_x</p:attrName>
                                        </p:attrNameLst>
                                      </p:cBhvr>
                                    </p:anim>
                                    <p:anim from="(-#ppt_h/2)" to="(#ppt_y)" calcmode="lin" valueType="num">
                                      <p:cBhvr>
                                        <p:cTn id="9" dur="1000" fill="hold">
                                          <p:stCondLst>
                                            <p:cond delay="0"/>
                                          </p:stCondLst>
                                        </p:cTn>
                                        <p:tgtEl>
                                          <p:spTgt spid="19"/>
                                        </p:tgtEl>
                                        <p:attrNameLst>
                                          <p:attrName>ppt_y</p:attrName>
                                        </p:attrNameLst>
                                      </p:cBhvr>
                                    </p:anim>
                                    <p:animRot by="21600000">
                                      <p:cBhvr>
                                        <p:cTn id="10" dur="1000" fill="hold">
                                          <p:stCondLst>
                                            <p:cond delay="0"/>
                                          </p:stCondLst>
                                        </p:cTn>
                                        <p:tgtEl>
                                          <p:spTgt spid="19"/>
                                        </p:tgtEl>
                                        <p:attrNameLst>
                                          <p:attrName>r</p:attrName>
                                        </p:attrNameLst>
                                      </p:cBhvr>
                                    </p:animRot>
                                  </p:childTnLst>
                                </p:cTn>
                              </p:par>
                              <p:par>
                                <p:cTn id="11" presetID="56" presetClass="entr" presetSubtype="0" fill="hold" grpId="0" nodeType="withEffect">
                                  <p:stCondLst>
                                    <p:cond delay="0"/>
                                  </p:stCondLst>
                                  <p:iterate type="lt">
                                    <p:tmPct val="10000"/>
                                  </p:iterate>
                                  <p:childTnLst>
                                    <p:set>
                                      <p:cBhvr>
                                        <p:cTn id="12" dur="1" fill="hold">
                                          <p:stCondLst>
                                            <p:cond delay="0"/>
                                          </p:stCondLst>
                                        </p:cTn>
                                        <p:tgtEl>
                                          <p:spTgt spid="20"/>
                                        </p:tgtEl>
                                        <p:attrNameLst>
                                          <p:attrName>style.visibility</p:attrName>
                                        </p:attrNameLst>
                                      </p:cBhvr>
                                      <p:to>
                                        <p:strVal val="visible"/>
                                      </p:to>
                                    </p:set>
                                    <p:anim by="(-#ppt_w*2)" calcmode="lin" valueType="num">
                                      <p:cBhvr rctx="PPT">
                                        <p:cTn id="13" dur="500" autoRev="1" fill="hold">
                                          <p:stCondLst>
                                            <p:cond delay="0"/>
                                          </p:stCondLst>
                                        </p:cTn>
                                        <p:tgtEl>
                                          <p:spTgt spid="20"/>
                                        </p:tgtEl>
                                        <p:attrNameLst>
                                          <p:attrName>ppt_w</p:attrName>
                                        </p:attrNameLst>
                                      </p:cBhvr>
                                    </p:anim>
                                    <p:anim by="(#ppt_w*0.50)" calcmode="lin" valueType="num">
                                      <p:cBhvr>
                                        <p:cTn id="14" dur="500" decel="50000" autoRev="1" fill="hold">
                                          <p:stCondLst>
                                            <p:cond delay="0"/>
                                          </p:stCondLst>
                                        </p:cTn>
                                        <p:tgtEl>
                                          <p:spTgt spid="20"/>
                                        </p:tgtEl>
                                        <p:attrNameLst>
                                          <p:attrName>ppt_x</p:attrName>
                                        </p:attrNameLst>
                                      </p:cBhvr>
                                    </p:anim>
                                    <p:anim from="(-#ppt_h/2)" to="(#ppt_y)" calcmode="lin" valueType="num">
                                      <p:cBhvr>
                                        <p:cTn id="15" dur="1000" fill="hold">
                                          <p:stCondLst>
                                            <p:cond delay="0"/>
                                          </p:stCondLst>
                                        </p:cTn>
                                        <p:tgtEl>
                                          <p:spTgt spid="20"/>
                                        </p:tgtEl>
                                        <p:attrNameLst>
                                          <p:attrName>ppt_y</p:attrName>
                                        </p:attrNameLst>
                                      </p:cBhvr>
                                    </p:anim>
                                    <p:animRot by="21600000">
                                      <p:cBhvr>
                                        <p:cTn id="16" dur="1000" fill="hold">
                                          <p:stCondLst>
                                            <p:cond delay="0"/>
                                          </p:stCondLst>
                                        </p:cTn>
                                        <p:tgtEl>
                                          <p:spTgt spid="20"/>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p:cTn id="28" dur="500" fill="hold"/>
                                        <p:tgtEl>
                                          <p:spTgt spid="4"/>
                                        </p:tgtEl>
                                        <p:attrNameLst>
                                          <p:attrName>ppt_w</p:attrName>
                                        </p:attrNameLst>
                                      </p:cBhvr>
                                      <p:tavLst>
                                        <p:tav tm="0">
                                          <p:val>
                                            <p:fltVal val="0"/>
                                          </p:val>
                                        </p:tav>
                                        <p:tav tm="100000">
                                          <p:val>
                                            <p:strVal val="#ppt_w"/>
                                          </p:val>
                                        </p:tav>
                                      </p:tavLst>
                                    </p:anim>
                                    <p:anim calcmode="lin" valueType="num">
                                      <p:cBhvr>
                                        <p:cTn id="29" dur="500" fill="hold"/>
                                        <p:tgtEl>
                                          <p:spTgt spid="4"/>
                                        </p:tgtEl>
                                        <p:attrNameLst>
                                          <p:attrName>ppt_h</p:attrName>
                                        </p:attrNameLst>
                                      </p:cBhvr>
                                      <p:tavLst>
                                        <p:tav tm="0">
                                          <p:val>
                                            <p:fltVal val="0"/>
                                          </p:val>
                                        </p:tav>
                                        <p:tav tm="100000">
                                          <p:val>
                                            <p:strVal val="#ppt_h"/>
                                          </p:val>
                                        </p:tav>
                                      </p:tavLst>
                                    </p:anim>
                                    <p:animEffect transition="in" filter="fade">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p:cTn id="35" dur="500" fill="hold"/>
                                        <p:tgtEl>
                                          <p:spTgt spid="5"/>
                                        </p:tgtEl>
                                        <p:attrNameLst>
                                          <p:attrName>ppt_w</p:attrName>
                                        </p:attrNameLst>
                                      </p:cBhvr>
                                      <p:tavLst>
                                        <p:tav tm="0">
                                          <p:val>
                                            <p:fltVal val="0"/>
                                          </p:val>
                                        </p:tav>
                                        <p:tav tm="100000">
                                          <p:val>
                                            <p:strVal val="#ppt_w"/>
                                          </p:val>
                                        </p:tav>
                                      </p:tavLst>
                                    </p:anim>
                                    <p:anim calcmode="lin" valueType="num">
                                      <p:cBhvr>
                                        <p:cTn id="36" dur="500" fill="hold"/>
                                        <p:tgtEl>
                                          <p:spTgt spid="5"/>
                                        </p:tgtEl>
                                        <p:attrNameLst>
                                          <p:attrName>ppt_h</p:attrName>
                                        </p:attrNameLst>
                                      </p:cBhvr>
                                      <p:tavLst>
                                        <p:tav tm="0">
                                          <p:val>
                                            <p:fltVal val="0"/>
                                          </p:val>
                                        </p:tav>
                                        <p:tav tm="100000">
                                          <p:val>
                                            <p:strVal val="#ppt_h"/>
                                          </p:val>
                                        </p:tav>
                                      </p:tavLst>
                                    </p:anim>
                                    <p:animEffect transition="in" filter="fade">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500" fill="hold"/>
                                        <p:tgtEl>
                                          <p:spTgt spid="6"/>
                                        </p:tgtEl>
                                        <p:attrNameLst>
                                          <p:attrName>ppt_w</p:attrName>
                                        </p:attrNameLst>
                                      </p:cBhvr>
                                      <p:tavLst>
                                        <p:tav tm="0">
                                          <p:val>
                                            <p:fltVal val="0"/>
                                          </p:val>
                                        </p:tav>
                                        <p:tav tm="100000">
                                          <p:val>
                                            <p:strVal val="#ppt_w"/>
                                          </p:val>
                                        </p:tav>
                                      </p:tavLst>
                                    </p:anim>
                                    <p:anim calcmode="lin" valueType="num">
                                      <p:cBhvr>
                                        <p:cTn id="43" dur="500" fill="hold"/>
                                        <p:tgtEl>
                                          <p:spTgt spid="6"/>
                                        </p:tgtEl>
                                        <p:attrNameLst>
                                          <p:attrName>ppt_h</p:attrName>
                                        </p:attrNameLst>
                                      </p:cBhvr>
                                      <p:tavLst>
                                        <p:tav tm="0">
                                          <p:val>
                                            <p:fltVal val="0"/>
                                          </p:val>
                                        </p:tav>
                                        <p:tav tm="100000">
                                          <p:val>
                                            <p:strVal val="#ppt_h"/>
                                          </p:val>
                                        </p:tav>
                                      </p:tavLst>
                                    </p:anim>
                                    <p:animEffect transition="in" filter="fade">
                                      <p:cBhvr>
                                        <p:cTn id="44" dur="500"/>
                                        <p:tgtEl>
                                          <p:spTgt spid="6"/>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p:cTn id="49" dur="500" fill="hold"/>
                                        <p:tgtEl>
                                          <p:spTgt spid="7"/>
                                        </p:tgtEl>
                                        <p:attrNameLst>
                                          <p:attrName>ppt_w</p:attrName>
                                        </p:attrNameLst>
                                      </p:cBhvr>
                                      <p:tavLst>
                                        <p:tav tm="0">
                                          <p:val>
                                            <p:fltVal val="0"/>
                                          </p:val>
                                        </p:tav>
                                        <p:tav tm="100000">
                                          <p:val>
                                            <p:strVal val="#ppt_w"/>
                                          </p:val>
                                        </p:tav>
                                      </p:tavLst>
                                    </p:anim>
                                    <p:anim calcmode="lin" valueType="num">
                                      <p:cBhvr>
                                        <p:cTn id="50" dur="500" fill="hold"/>
                                        <p:tgtEl>
                                          <p:spTgt spid="7"/>
                                        </p:tgtEl>
                                        <p:attrNameLst>
                                          <p:attrName>ppt_h</p:attrName>
                                        </p:attrNameLst>
                                      </p:cBhvr>
                                      <p:tavLst>
                                        <p:tav tm="0">
                                          <p:val>
                                            <p:fltVal val="0"/>
                                          </p:val>
                                        </p:tav>
                                        <p:tav tm="100000">
                                          <p:val>
                                            <p:strVal val="#ppt_h"/>
                                          </p:val>
                                        </p:tav>
                                      </p:tavLst>
                                    </p:anim>
                                    <p:animEffect transition="in" filter="fade">
                                      <p:cBhvr>
                                        <p:cTn id="51" dur="500"/>
                                        <p:tgtEl>
                                          <p:spTgt spid="7"/>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23"/>
                                        </p:tgtEl>
                                        <p:attrNameLst>
                                          <p:attrName>style.visibility</p:attrName>
                                        </p:attrNameLst>
                                      </p:cBhvr>
                                      <p:to>
                                        <p:strVal val="visible"/>
                                      </p:to>
                                    </p:set>
                                    <p:anim calcmode="lin" valueType="num">
                                      <p:cBhvr>
                                        <p:cTn id="56" dur="500" fill="hold"/>
                                        <p:tgtEl>
                                          <p:spTgt spid="23"/>
                                        </p:tgtEl>
                                        <p:attrNameLst>
                                          <p:attrName>ppt_w</p:attrName>
                                        </p:attrNameLst>
                                      </p:cBhvr>
                                      <p:tavLst>
                                        <p:tav tm="0">
                                          <p:val>
                                            <p:fltVal val="0"/>
                                          </p:val>
                                        </p:tav>
                                        <p:tav tm="100000">
                                          <p:val>
                                            <p:strVal val="#ppt_w"/>
                                          </p:val>
                                        </p:tav>
                                      </p:tavLst>
                                    </p:anim>
                                    <p:anim calcmode="lin" valueType="num">
                                      <p:cBhvr>
                                        <p:cTn id="57" dur="500" fill="hold"/>
                                        <p:tgtEl>
                                          <p:spTgt spid="23"/>
                                        </p:tgtEl>
                                        <p:attrNameLst>
                                          <p:attrName>ppt_h</p:attrName>
                                        </p:attrNameLst>
                                      </p:cBhvr>
                                      <p:tavLst>
                                        <p:tav tm="0">
                                          <p:val>
                                            <p:fltVal val="0"/>
                                          </p:val>
                                        </p:tav>
                                        <p:tav tm="100000">
                                          <p:val>
                                            <p:strVal val="#ppt_h"/>
                                          </p:val>
                                        </p:tav>
                                      </p:tavLst>
                                    </p:anim>
                                    <p:animEffect transition="in" filter="fade">
                                      <p:cBhvr>
                                        <p:cTn id="5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A6CA9CEE-3514-42B5-B7D9-4B33F9EED3D2}"/>
              </a:ext>
            </a:extLst>
          </p:cNvPr>
          <p:cNvGrpSpPr/>
          <p:nvPr/>
        </p:nvGrpSpPr>
        <p:grpSpPr>
          <a:xfrm>
            <a:off x="-1708812" y="-3944515"/>
            <a:ext cx="6515217" cy="5087249"/>
            <a:chOff x="-1708812" y="-3944515"/>
            <a:chExt cx="6515217" cy="5087249"/>
          </a:xfrm>
        </p:grpSpPr>
        <p:sp>
          <p:nvSpPr>
            <p:cNvPr id="24" name="TextBox 8">
              <a:extLst>
                <a:ext uri="{FF2B5EF4-FFF2-40B4-BE49-F238E27FC236}">
                  <a16:creationId xmlns:a16="http://schemas.microsoft.com/office/drawing/2014/main" id="{11610B19-7EAF-4A5E-AD18-3390FBD6430B}"/>
                </a:ext>
              </a:extLst>
            </p:cNvPr>
            <p:cNvSpPr txBox="1"/>
            <p:nvPr/>
          </p:nvSpPr>
          <p:spPr>
            <a:xfrm>
              <a:off x="857250" y="295123"/>
              <a:ext cx="3949155" cy="369332"/>
            </a:xfrm>
            <a:prstGeom prst="rect">
              <a:avLst/>
            </a:prstGeom>
            <a:noFill/>
          </p:spPr>
          <p:txBody>
            <a:bodyPr wrap="square" lIns="0" tIns="0" rIns="0" bIns="0" rtlCol="0" anchor="ctr">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Arial" panose="020B0604020202020204" pitchFamily="34" charset="0"/>
                </a:rPr>
                <a:t>黏连度特征分析</a:t>
              </a:r>
            </a:p>
          </p:txBody>
        </p:sp>
        <p:sp>
          <p:nvSpPr>
            <p:cNvPr id="25" name="矩形 24">
              <a:extLst>
                <a:ext uri="{FF2B5EF4-FFF2-40B4-BE49-F238E27FC236}">
                  <a16:creationId xmlns:a16="http://schemas.microsoft.com/office/drawing/2014/main" id="{8DB37AE3-F197-4D5D-8A59-10FA8842A2F1}"/>
                </a:ext>
              </a:extLst>
            </p:cNvPr>
            <p:cNvSpPr/>
            <p:nvPr/>
          </p:nvSpPr>
          <p:spPr>
            <a:xfrm>
              <a:off x="-1708812" y="840765"/>
              <a:ext cx="494323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6" name="矩形 25">
              <a:extLst>
                <a:ext uri="{FF2B5EF4-FFF2-40B4-BE49-F238E27FC236}">
                  <a16:creationId xmlns:a16="http://schemas.microsoft.com/office/drawing/2014/main" id="{9CFCA06A-6BE9-4315-9C01-030DE3107EE2}"/>
                </a:ext>
              </a:extLst>
            </p:cNvPr>
            <p:cNvSpPr/>
            <p:nvPr/>
          </p:nvSpPr>
          <p:spPr>
            <a:xfrm>
              <a:off x="-1246495" y="743055"/>
              <a:ext cx="4943233" cy="45719"/>
            </a:xfrm>
            <a:prstGeom prst="rect">
              <a:avLst/>
            </a:prstGeom>
            <a:solidFill>
              <a:srgbClr val="005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7" name="矩形 26">
              <a:extLst>
                <a:ext uri="{FF2B5EF4-FFF2-40B4-BE49-F238E27FC236}">
                  <a16:creationId xmlns:a16="http://schemas.microsoft.com/office/drawing/2014/main" id="{EE065EE7-CF19-4C19-8534-2494C6D2B9D9}"/>
                </a:ext>
              </a:extLst>
            </p:cNvPr>
            <p:cNvSpPr/>
            <p:nvPr/>
          </p:nvSpPr>
          <p:spPr>
            <a:xfrm rot="5400000">
              <a:off x="-1763666" y="-1351742"/>
              <a:ext cx="4943233" cy="45719"/>
            </a:xfrm>
            <a:prstGeom prst="rect">
              <a:avLst/>
            </a:prstGeom>
            <a:solidFill>
              <a:srgbClr val="005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8" name="矩形 27">
              <a:extLst>
                <a:ext uri="{FF2B5EF4-FFF2-40B4-BE49-F238E27FC236}">
                  <a16:creationId xmlns:a16="http://schemas.microsoft.com/office/drawing/2014/main" id="{9B30C3BA-CD26-4C04-B0DA-01BEA703CF88}"/>
                </a:ext>
              </a:extLst>
            </p:cNvPr>
            <p:cNvSpPr/>
            <p:nvPr/>
          </p:nvSpPr>
          <p:spPr>
            <a:xfrm rot="5400000">
              <a:off x="-1844387" y="-1495758"/>
              <a:ext cx="494323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2" name="文本框 1">
            <a:extLst>
              <a:ext uri="{FF2B5EF4-FFF2-40B4-BE49-F238E27FC236}">
                <a16:creationId xmlns:a16="http://schemas.microsoft.com/office/drawing/2014/main" id="{8FB1C108-9D44-4282-B29D-C47293714717}"/>
              </a:ext>
            </a:extLst>
          </p:cNvPr>
          <p:cNvSpPr txBox="1"/>
          <p:nvPr/>
        </p:nvSpPr>
        <p:spPr>
          <a:xfrm>
            <a:off x="3081003" y="1362665"/>
            <a:ext cx="6696744" cy="369332"/>
          </a:xfrm>
          <a:prstGeom prst="rect">
            <a:avLst/>
          </a:prstGeom>
          <a:noFill/>
        </p:spPr>
        <p:txBody>
          <a:bodyPr wrap="square" rtlCol="0">
            <a:spAutoFit/>
          </a:bodyPr>
          <a:lstStyle/>
          <a:p>
            <a:r>
              <a:rPr lang="zh-CN" altLang="en-US" sz="1800" dirty="0"/>
              <a:t>根据月均网点到店频次与月均受用手机银行频次分组并进行统计</a:t>
            </a:r>
          </a:p>
        </p:txBody>
      </p:sp>
      <p:sp>
        <p:nvSpPr>
          <p:cNvPr id="3" name="文本框 2">
            <a:extLst>
              <a:ext uri="{FF2B5EF4-FFF2-40B4-BE49-F238E27FC236}">
                <a16:creationId xmlns:a16="http://schemas.microsoft.com/office/drawing/2014/main" id="{7DD45073-4FCD-4D66-A2DC-58E9A5A786BC}"/>
              </a:ext>
            </a:extLst>
          </p:cNvPr>
          <p:cNvSpPr txBox="1"/>
          <p:nvPr/>
        </p:nvSpPr>
        <p:spPr>
          <a:xfrm>
            <a:off x="2972991" y="5928247"/>
            <a:ext cx="7344816" cy="830997"/>
          </a:xfrm>
          <a:prstGeom prst="rect">
            <a:avLst/>
          </a:prstGeom>
          <a:noFill/>
        </p:spPr>
        <p:txBody>
          <a:bodyPr wrap="square" rtlCol="0">
            <a:spAutoFit/>
          </a:bodyPr>
          <a:lstStyle/>
          <a:p>
            <a:r>
              <a:rPr lang="zh-CN" altLang="en-US" sz="2400" dirty="0">
                <a:latin typeface="+mn-ea"/>
                <a:ea typeface="+mn-ea"/>
              </a:rPr>
              <a:t>与银行黏连度低，中，高的受访者所占比例分别为：</a:t>
            </a:r>
            <a:r>
              <a:rPr lang="en-US" altLang="zh-CN" sz="2400" b="1" dirty="0">
                <a:latin typeface="+mn-ea"/>
                <a:ea typeface="+mn-ea"/>
              </a:rPr>
              <a:t>29%</a:t>
            </a:r>
            <a:r>
              <a:rPr lang="zh-CN" altLang="en-US" sz="2400" b="1" dirty="0">
                <a:latin typeface="+mn-ea"/>
                <a:ea typeface="+mn-ea"/>
              </a:rPr>
              <a:t>，</a:t>
            </a:r>
            <a:r>
              <a:rPr lang="en-US" altLang="zh-CN" sz="2400" b="1" dirty="0">
                <a:latin typeface="+mn-ea"/>
                <a:ea typeface="+mn-ea"/>
              </a:rPr>
              <a:t>35%</a:t>
            </a:r>
            <a:r>
              <a:rPr lang="zh-CN" altLang="en-US" sz="2400" b="1" dirty="0">
                <a:latin typeface="+mn-ea"/>
                <a:ea typeface="+mn-ea"/>
              </a:rPr>
              <a:t>，</a:t>
            </a:r>
            <a:r>
              <a:rPr lang="en-US" altLang="zh-CN" sz="2400" b="1" dirty="0">
                <a:latin typeface="+mn-ea"/>
                <a:ea typeface="+mn-ea"/>
              </a:rPr>
              <a:t>36%</a:t>
            </a:r>
            <a:endParaRPr lang="zh-CN" altLang="en-US" sz="2400" b="1" dirty="0">
              <a:latin typeface="+mn-ea"/>
              <a:ea typeface="+mn-ea"/>
            </a:endParaRPr>
          </a:p>
        </p:txBody>
      </p:sp>
      <p:graphicFrame>
        <p:nvGraphicFramePr>
          <p:cNvPr id="11" name="内容占位符 3">
            <a:extLst>
              <a:ext uri="{FF2B5EF4-FFF2-40B4-BE49-F238E27FC236}">
                <a16:creationId xmlns:a16="http://schemas.microsoft.com/office/drawing/2014/main" id="{F88015D9-BBB9-405B-81EF-9A593DC5B634}"/>
              </a:ext>
            </a:extLst>
          </p:cNvPr>
          <p:cNvGraphicFramePr>
            <a:graphicFrameLocks/>
          </p:cNvGraphicFramePr>
          <p:nvPr>
            <p:extLst>
              <p:ext uri="{D42A27DB-BD31-4B8C-83A1-F6EECF244321}">
                <p14:modId xmlns:p14="http://schemas.microsoft.com/office/powerpoint/2010/main" val="895517636"/>
              </p:ext>
            </p:extLst>
          </p:nvPr>
        </p:nvGraphicFramePr>
        <p:xfrm>
          <a:off x="3210123" y="2043701"/>
          <a:ext cx="6438504" cy="3443852"/>
        </p:xfrm>
        <a:graphic>
          <a:graphicData uri="http://schemas.openxmlformats.org/drawingml/2006/table">
            <a:tbl>
              <a:tblPr firstRow="1" firstCol="1" bandRow="1"/>
              <a:tblGrid>
                <a:gridCol w="1609626">
                  <a:extLst>
                    <a:ext uri="{9D8B030D-6E8A-4147-A177-3AD203B41FA5}">
                      <a16:colId xmlns:a16="http://schemas.microsoft.com/office/drawing/2014/main" val="193027723"/>
                    </a:ext>
                  </a:extLst>
                </a:gridCol>
                <a:gridCol w="1609626">
                  <a:extLst>
                    <a:ext uri="{9D8B030D-6E8A-4147-A177-3AD203B41FA5}">
                      <a16:colId xmlns:a16="http://schemas.microsoft.com/office/drawing/2014/main" val="2627238286"/>
                    </a:ext>
                  </a:extLst>
                </a:gridCol>
                <a:gridCol w="1609626">
                  <a:extLst>
                    <a:ext uri="{9D8B030D-6E8A-4147-A177-3AD203B41FA5}">
                      <a16:colId xmlns:a16="http://schemas.microsoft.com/office/drawing/2014/main" val="3851905455"/>
                    </a:ext>
                  </a:extLst>
                </a:gridCol>
                <a:gridCol w="1609626">
                  <a:extLst>
                    <a:ext uri="{9D8B030D-6E8A-4147-A177-3AD203B41FA5}">
                      <a16:colId xmlns:a16="http://schemas.microsoft.com/office/drawing/2014/main" val="1808100747"/>
                    </a:ext>
                  </a:extLst>
                </a:gridCol>
              </a:tblGrid>
              <a:tr h="860963">
                <a:tc>
                  <a:txBody>
                    <a:bodyPr/>
                    <a:lstStyle/>
                    <a:p>
                      <a:pPr algn="just">
                        <a:lnSpc>
                          <a:spcPct val="150000"/>
                        </a:lnSpc>
                      </a:pPr>
                      <a:r>
                        <a:rPr lang="en-US" sz="1200" kern="100">
                          <a:effectLst/>
                          <a:latin typeface="宋体" panose="02010600030101010101" pitchFamily="2" charset="-122"/>
                          <a:ea typeface="等线" panose="02010600030101010101" pitchFamily="2" charset="-122"/>
                          <a:cs typeface="Arial" panose="020B0604020202020204" pitchFamily="34" charset="0"/>
                        </a:rPr>
                        <a:t> </a:t>
                      </a:r>
                      <a:endParaRPr lang="zh-CN" sz="1050" kern="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zh-CN" sz="1200" kern="100" dirty="0">
                          <a:effectLst/>
                          <a:latin typeface="等线" panose="02010600030101010101" pitchFamily="2" charset="-122"/>
                          <a:ea typeface="宋体" panose="02010600030101010101" pitchFamily="2" charset="-122"/>
                          <a:cs typeface="Arial" panose="020B0604020202020204" pitchFamily="34" charset="0"/>
                        </a:rPr>
                        <a:t>手机银行使用 </a:t>
                      </a:r>
                      <a:r>
                        <a:rPr lang="en-US" sz="1200" kern="100" dirty="0">
                          <a:effectLst/>
                          <a:latin typeface="等线" panose="02010600030101010101" pitchFamily="2" charset="-122"/>
                          <a:ea typeface="宋体" panose="02010600030101010101" pitchFamily="2" charset="-122"/>
                          <a:cs typeface="Arial" panose="020B0604020202020204" pitchFamily="34" charset="0"/>
                        </a:rPr>
                        <a:t>         </a:t>
                      </a:r>
                      <a:r>
                        <a:rPr lang="zh-CN" sz="1200" kern="100" dirty="0">
                          <a:effectLst/>
                          <a:latin typeface="等线" panose="02010600030101010101" pitchFamily="2" charset="-122"/>
                          <a:ea typeface="宋体" panose="02010600030101010101" pitchFamily="2" charset="-122"/>
                          <a:cs typeface="Arial" panose="020B0604020202020204" pitchFamily="34" charset="0"/>
                        </a:rPr>
                        <a:t>不足</a:t>
                      </a:r>
                      <a:r>
                        <a:rPr lang="en-US" sz="1200" kern="100" dirty="0">
                          <a:effectLst/>
                          <a:latin typeface="等线" panose="02010600030101010101" pitchFamily="2" charset="-122"/>
                          <a:ea typeface="宋体" panose="02010600030101010101" pitchFamily="2" charset="-122"/>
                          <a:cs typeface="Arial" panose="020B0604020202020204" pitchFamily="34" charset="0"/>
                        </a:rPr>
                        <a:t>1</a:t>
                      </a:r>
                      <a:r>
                        <a:rPr lang="zh-CN" sz="1200" kern="100" dirty="0">
                          <a:effectLst/>
                          <a:latin typeface="等线" panose="02010600030101010101" pitchFamily="2" charset="-122"/>
                          <a:ea typeface="宋体" panose="02010600030101010101" pitchFamily="2" charset="-122"/>
                          <a:cs typeface="Arial" panose="020B0604020202020204" pitchFamily="34" charset="0"/>
                        </a:rPr>
                        <a:t>次</a:t>
                      </a:r>
                      <a:endParaRPr lang="zh-CN" sz="1050" kern="100" dirty="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52400" indent="-152400" algn="ctr">
                        <a:lnSpc>
                          <a:spcPct val="150000"/>
                        </a:lnSpc>
                      </a:pPr>
                      <a:r>
                        <a:rPr lang="zh-CN" sz="1200" kern="100" dirty="0">
                          <a:effectLst/>
                          <a:latin typeface="等线" panose="02010600030101010101" pitchFamily="2" charset="-122"/>
                          <a:ea typeface="宋体" panose="02010600030101010101" pitchFamily="2" charset="-122"/>
                          <a:cs typeface="Arial" panose="020B0604020202020204" pitchFamily="34" charset="0"/>
                        </a:rPr>
                        <a:t>手机银行使用 </a:t>
                      </a:r>
                      <a:r>
                        <a:rPr lang="en-US" sz="1200" kern="100" dirty="0">
                          <a:effectLst/>
                          <a:latin typeface="等线" panose="02010600030101010101" pitchFamily="2" charset="-122"/>
                          <a:ea typeface="宋体" panose="02010600030101010101" pitchFamily="2" charset="-122"/>
                          <a:cs typeface="Arial" panose="020B0604020202020204" pitchFamily="34" charset="0"/>
                        </a:rPr>
                        <a:t>         1-2</a:t>
                      </a:r>
                      <a:r>
                        <a:rPr lang="zh-CN" sz="1200" kern="100" dirty="0">
                          <a:effectLst/>
                          <a:latin typeface="等线" panose="02010600030101010101" pitchFamily="2" charset="-122"/>
                          <a:ea typeface="宋体" panose="02010600030101010101" pitchFamily="2" charset="-122"/>
                          <a:cs typeface="Arial" panose="020B0604020202020204" pitchFamily="34" charset="0"/>
                        </a:rPr>
                        <a:t>次</a:t>
                      </a:r>
                      <a:endParaRPr lang="zh-CN" sz="1050" kern="100" dirty="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zh-CN" sz="1200" kern="100" dirty="0">
                          <a:effectLst/>
                          <a:latin typeface="等线" panose="02010600030101010101" pitchFamily="2" charset="-122"/>
                          <a:ea typeface="宋体" panose="02010600030101010101" pitchFamily="2" charset="-122"/>
                          <a:cs typeface="Arial" panose="020B0604020202020204" pitchFamily="34" charset="0"/>
                        </a:rPr>
                        <a:t>手机银行使用 </a:t>
                      </a:r>
                      <a:r>
                        <a:rPr lang="en-US" sz="1200" kern="100" dirty="0">
                          <a:effectLst/>
                          <a:latin typeface="等线" panose="02010600030101010101" pitchFamily="2" charset="-122"/>
                          <a:ea typeface="宋体" panose="02010600030101010101" pitchFamily="2" charset="-122"/>
                          <a:cs typeface="Arial" panose="020B0604020202020204" pitchFamily="34" charset="0"/>
                        </a:rPr>
                        <a:t>           2</a:t>
                      </a:r>
                      <a:r>
                        <a:rPr lang="zh-CN" sz="1200" kern="100" dirty="0">
                          <a:effectLst/>
                          <a:latin typeface="等线" panose="02010600030101010101" pitchFamily="2" charset="-122"/>
                          <a:ea typeface="宋体" panose="02010600030101010101" pitchFamily="2" charset="-122"/>
                          <a:cs typeface="Arial" panose="020B0604020202020204" pitchFamily="34" charset="0"/>
                        </a:rPr>
                        <a:t>次以上</a:t>
                      </a:r>
                      <a:endParaRPr lang="zh-CN" sz="1050" kern="100" dirty="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9907409"/>
                  </a:ext>
                </a:extLst>
              </a:tr>
              <a:tr h="860963">
                <a:tc>
                  <a:txBody>
                    <a:bodyPr/>
                    <a:lstStyle/>
                    <a:p>
                      <a:pPr algn="just">
                        <a:lnSpc>
                          <a:spcPct val="150000"/>
                        </a:lnSpc>
                      </a:pPr>
                      <a:r>
                        <a:rPr lang="zh-CN" sz="1200" kern="100">
                          <a:effectLst/>
                          <a:latin typeface="等线" panose="02010600030101010101" pitchFamily="2" charset="-122"/>
                          <a:ea typeface="宋体" panose="02010600030101010101" pitchFamily="2" charset="-122"/>
                          <a:cs typeface="Arial" panose="020B0604020202020204" pitchFamily="34" charset="0"/>
                        </a:rPr>
                        <a:t>网点到店不足</a:t>
                      </a:r>
                      <a:r>
                        <a:rPr lang="en-US" sz="1200" kern="100">
                          <a:effectLst/>
                          <a:latin typeface="等线" panose="02010600030101010101" pitchFamily="2" charset="-122"/>
                          <a:ea typeface="宋体" panose="02010600030101010101" pitchFamily="2" charset="-122"/>
                          <a:cs typeface="Arial" panose="020B0604020202020204" pitchFamily="34" charset="0"/>
                        </a:rPr>
                        <a:t>1</a:t>
                      </a:r>
                      <a:r>
                        <a:rPr lang="zh-CN" sz="1200" kern="100">
                          <a:effectLst/>
                          <a:latin typeface="等线" panose="02010600030101010101" pitchFamily="2" charset="-122"/>
                          <a:ea typeface="宋体" panose="02010600030101010101" pitchFamily="2" charset="-122"/>
                          <a:cs typeface="Arial" panose="020B0604020202020204" pitchFamily="34" charset="0"/>
                        </a:rPr>
                        <a:t>次</a:t>
                      </a:r>
                      <a:endParaRPr lang="zh-CN" sz="1050" kern="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200" kern="100">
                          <a:effectLst/>
                          <a:latin typeface="宋体" panose="02010600030101010101" pitchFamily="2" charset="-122"/>
                          <a:ea typeface="等线" panose="02010600030101010101" pitchFamily="2" charset="-122"/>
                          <a:cs typeface="Arial" panose="020B0604020202020204" pitchFamily="34" charset="0"/>
                        </a:rPr>
                        <a:t>961</a:t>
                      </a:r>
                      <a:endParaRPr lang="zh-CN" sz="1050" kern="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200" kern="100">
                          <a:effectLst/>
                          <a:latin typeface="宋体" panose="02010600030101010101" pitchFamily="2" charset="-122"/>
                          <a:ea typeface="等线" panose="02010600030101010101" pitchFamily="2" charset="-122"/>
                          <a:cs typeface="Arial" panose="020B0604020202020204" pitchFamily="34" charset="0"/>
                        </a:rPr>
                        <a:t>359</a:t>
                      </a:r>
                      <a:endParaRPr lang="zh-CN" sz="1050" kern="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200" kern="100">
                          <a:effectLst/>
                          <a:latin typeface="宋体" panose="02010600030101010101" pitchFamily="2" charset="-122"/>
                          <a:ea typeface="等线" panose="02010600030101010101" pitchFamily="2" charset="-122"/>
                          <a:cs typeface="Arial" panose="020B0604020202020204" pitchFamily="34" charset="0"/>
                        </a:rPr>
                        <a:t>743</a:t>
                      </a:r>
                      <a:endParaRPr lang="zh-CN" sz="1050" kern="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1880344"/>
                  </a:ext>
                </a:extLst>
              </a:tr>
              <a:tr h="860963">
                <a:tc>
                  <a:txBody>
                    <a:bodyPr/>
                    <a:lstStyle/>
                    <a:p>
                      <a:pPr algn="just">
                        <a:lnSpc>
                          <a:spcPct val="150000"/>
                        </a:lnSpc>
                      </a:pPr>
                      <a:r>
                        <a:rPr lang="zh-CN" sz="1200" kern="100">
                          <a:effectLst/>
                          <a:latin typeface="等线" panose="02010600030101010101" pitchFamily="2" charset="-122"/>
                          <a:ea typeface="宋体" panose="02010600030101010101" pitchFamily="2" charset="-122"/>
                          <a:cs typeface="Arial" panose="020B0604020202020204" pitchFamily="34" charset="0"/>
                        </a:rPr>
                        <a:t>网点到店</a:t>
                      </a:r>
                      <a:r>
                        <a:rPr lang="en-US" sz="1200" kern="100">
                          <a:effectLst/>
                          <a:latin typeface="等线" panose="02010600030101010101" pitchFamily="2" charset="-122"/>
                          <a:ea typeface="宋体" panose="02010600030101010101" pitchFamily="2" charset="-122"/>
                          <a:cs typeface="Arial" panose="020B0604020202020204" pitchFamily="34" charset="0"/>
                        </a:rPr>
                        <a:t>1-2</a:t>
                      </a:r>
                      <a:r>
                        <a:rPr lang="zh-CN" sz="1200" kern="100">
                          <a:effectLst/>
                          <a:latin typeface="等线" panose="02010600030101010101" pitchFamily="2" charset="-122"/>
                          <a:ea typeface="宋体" panose="02010600030101010101" pitchFamily="2" charset="-122"/>
                          <a:cs typeface="Arial" panose="020B0604020202020204" pitchFamily="34" charset="0"/>
                        </a:rPr>
                        <a:t>次</a:t>
                      </a:r>
                      <a:endParaRPr lang="zh-CN" sz="1050" kern="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200" kern="100">
                          <a:effectLst/>
                          <a:latin typeface="宋体" panose="02010600030101010101" pitchFamily="2" charset="-122"/>
                          <a:ea typeface="等线" panose="02010600030101010101" pitchFamily="2" charset="-122"/>
                          <a:cs typeface="Arial" panose="020B0604020202020204" pitchFamily="34" charset="0"/>
                        </a:rPr>
                        <a:t>967</a:t>
                      </a:r>
                      <a:endParaRPr lang="zh-CN" sz="1050" kern="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200" kern="100">
                          <a:effectLst/>
                          <a:latin typeface="宋体" panose="02010600030101010101" pitchFamily="2" charset="-122"/>
                          <a:ea typeface="等线" panose="02010600030101010101" pitchFamily="2" charset="-122"/>
                          <a:cs typeface="Arial" panose="020B0604020202020204" pitchFamily="34" charset="0"/>
                        </a:rPr>
                        <a:t>1518</a:t>
                      </a:r>
                      <a:endParaRPr lang="zh-CN" sz="1050" kern="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200" kern="100">
                          <a:effectLst/>
                          <a:latin typeface="宋体" panose="02010600030101010101" pitchFamily="2" charset="-122"/>
                          <a:ea typeface="等线" panose="02010600030101010101" pitchFamily="2" charset="-122"/>
                          <a:cs typeface="Arial" panose="020B0604020202020204" pitchFamily="34" charset="0"/>
                        </a:rPr>
                        <a:t>1332</a:t>
                      </a:r>
                      <a:endParaRPr lang="zh-CN" sz="1050" kern="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4857886"/>
                  </a:ext>
                </a:extLst>
              </a:tr>
              <a:tr h="860963">
                <a:tc>
                  <a:txBody>
                    <a:bodyPr/>
                    <a:lstStyle/>
                    <a:p>
                      <a:pPr algn="just">
                        <a:lnSpc>
                          <a:spcPct val="150000"/>
                        </a:lnSpc>
                      </a:pPr>
                      <a:r>
                        <a:rPr lang="zh-CN" sz="1200" kern="100">
                          <a:effectLst/>
                          <a:latin typeface="等线" panose="02010600030101010101" pitchFamily="2" charset="-122"/>
                          <a:ea typeface="宋体" panose="02010600030101010101" pitchFamily="2" charset="-122"/>
                          <a:cs typeface="Arial" panose="020B0604020202020204" pitchFamily="34" charset="0"/>
                        </a:rPr>
                        <a:t>网点到店</a:t>
                      </a:r>
                      <a:r>
                        <a:rPr lang="en-US" sz="1200" kern="100">
                          <a:effectLst/>
                          <a:latin typeface="等线" panose="02010600030101010101" pitchFamily="2" charset="-122"/>
                          <a:ea typeface="宋体" panose="02010600030101010101" pitchFamily="2" charset="-122"/>
                          <a:cs typeface="Arial" panose="020B0604020202020204" pitchFamily="34" charset="0"/>
                        </a:rPr>
                        <a:t>2</a:t>
                      </a:r>
                      <a:r>
                        <a:rPr lang="zh-CN" sz="1200" kern="100">
                          <a:effectLst/>
                          <a:latin typeface="等线" panose="02010600030101010101" pitchFamily="2" charset="-122"/>
                          <a:ea typeface="宋体" panose="02010600030101010101" pitchFamily="2" charset="-122"/>
                          <a:cs typeface="Arial" panose="020B0604020202020204" pitchFamily="34" charset="0"/>
                        </a:rPr>
                        <a:t>次以上</a:t>
                      </a:r>
                      <a:endParaRPr lang="zh-CN" sz="1050" kern="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200" kern="100" dirty="0">
                          <a:effectLst/>
                          <a:latin typeface="宋体" panose="02010600030101010101" pitchFamily="2" charset="-122"/>
                          <a:ea typeface="等线" panose="02010600030101010101" pitchFamily="2" charset="-122"/>
                          <a:cs typeface="Arial" panose="020B0604020202020204" pitchFamily="34" charset="0"/>
                        </a:rPr>
                        <a:t>503</a:t>
                      </a:r>
                      <a:endParaRPr lang="zh-CN" sz="1050" kern="100" dirty="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200" kern="100">
                          <a:effectLst/>
                          <a:latin typeface="宋体" panose="02010600030101010101" pitchFamily="2" charset="-122"/>
                          <a:ea typeface="等线" panose="02010600030101010101" pitchFamily="2" charset="-122"/>
                          <a:cs typeface="Arial" panose="020B0604020202020204" pitchFamily="34" charset="0"/>
                        </a:rPr>
                        <a:t>329</a:t>
                      </a:r>
                      <a:endParaRPr lang="zh-CN" sz="1050" kern="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200" kern="100" dirty="0">
                          <a:effectLst/>
                          <a:latin typeface="宋体" panose="02010600030101010101" pitchFamily="2" charset="-122"/>
                          <a:ea typeface="等线" panose="02010600030101010101" pitchFamily="2" charset="-122"/>
                          <a:cs typeface="Arial" panose="020B0604020202020204" pitchFamily="34" charset="0"/>
                        </a:rPr>
                        <a:t>1260</a:t>
                      </a:r>
                      <a:endParaRPr lang="zh-CN" sz="1050" kern="100" dirty="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1904410"/>
                  </a:ext>
                </a:extLst>
              </a:tr>
            </a:tbl>
          </a:graphicData>
        </a:graphic>
      </p:graphicFrame>
    </p:spTree>
    <p:extLst>
      <p:ext uri="{BB962C8B-B14F-4D97-AF65-F5344CB8AC3E}">
        <p14:creationId xmlns:p14="http://schemas.microsoft.com/office/powerpoint/2010/main" val="325214958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A6CA9CEE-3514-42B5-B7D9-4B33F9EED3D2}"/>
              </a:ext>
            </a:extLst>
          </p:cNvPr>
          <p:cNvGrpSpPr/>
          <p:nvPr/>
        </p:nvGrpSpPr>
        <p:grpSpPr>
          <a:xfrm>
            <a:off x="-1708812" y="-3944515"/>
            <a:ext cx="6515217" cy="5087249"/>
            <a:chOff x="-1708812" y="-3944515"/>
            <a:chExt cx="6515217" cy="5087249"/>
          </a:xfrm>
        </p:grpSpPr>
        <p:sp>
          <p:nvSpPr>
            <p:cNvPr id="24" name="TextBox 8">
              <a:extLst>
                <a:ext uri="{FF2B5EF4-FFF2-40B4-BE49-F238E27FC236}">
                  <a16:creationId xmlns:a16="http://schemas.microsoft.com/office/drawing/2014/main" id="{11610B19-7EAF-4A5E-AD18-3390FBD6430B}"/>
                </a:ext>
              </a:extLst>
            </p:cNvPr>
            <p:cNvSpPr txBox="1"/>
            <p:nvPr/>
          </p:nvSpPr>
          <p:spPr>
            <a:xfrm>
              <a:off x="857250" y="295123"/>
              <a:ext cx="3949155" cy="369332"/>
            </a:xfrm>
            <a:prstGeom prst="rect">
              <a:avLst/>
            </a:prstGeom>
            <a:noFill/>
          </p:spPr>
          <p:txBody>
            <a:bodyPr wrap="square" lIns="0" tIns="0" rIns="0" bIns="0" rtlCol="0" anchor="ctr">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Arial" panose="020B0604020202020204" pitchFamily="34" charset="0"/>
                </a:rPr>
                <a:t>黏连度特征分析</a:t>
              </a:r>
            </a:p>
          </p:txBody>
        </p:sp>
        <p:sp>
          <p:nvSpPr>
            <p:cNvPr id="25" name="矩形 24">
              <a:extLst>
                <a:ext uri="{FF2B5EF4-FFF2-40B4-BE49-F238E27FC236}">
                  <a16:creationId xmlns:a16="http://schemas.microsoft.com/office/drawing/2014/main" id="{8DB37AE3-F197-4D5D-8A59-10FA8842A2F1}"/>
                </a:ext>
              </a:extLst>
            </p:cNvPr>
            <p:cNvSpPr/>
            <p:nvPr/>
          </p:nvSpPr>
          <p:spPr>
            <a:xfrm>
              <a:off x="-1708812" y="840765"/>
              <a:ext cx="494323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6" name="矩形 25">
              <a:extLst>
                <a:ext uri="{FF2B5EF4-FFF2-40B4-BE49-F238E27FC236}">
                  <a16:creationId xmlns:a16="http://schemas.microsoft.com/office/drawing/2014/main" id="{9CFCA06A-6BE9-4315-9C01-030DE3107EE2}"/>
                </a:ext>
              </a:extLst>
            </p:cNvPr>
            <p:cNvSpPr/>
            <p:nvPr/>
          </p:nvSpPr>
          <p:spPr>
            <a:xfrm>
              <a:off x="-1246495" y="743055"/>
              <a:ext cx="4943233" cy="45719"/>
            </a:xfrm>
            <a:prstGeom prst="rect">
              <a:avLst/>
            </a:prstGeom>
            <a:solidFill>
              <a:srgbClr val="005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7" name="矩形 26">
              <a:extLst>
                <a:ext uri="{FF2B5EF4-FFF2-40B4-BE49-F238E27FC236}">
                  <a16:creationId xmlns:a16="http://schemas.microsoft.com/office/drawing/2014/main" id="{EE065EE7-CF19-4C19-8534-2494C6D2B9D9}"/>
                </a:ext>
              </a:extLst>
            </p:cNvPr>
            <p:cNvSpPr/>
            <p:nvPr/>
          </p:nvSpPr>
          <p:spPr>
            <a:xfrm rot="5400000">
              <a:off x="-1763666" y="-1351742"/>
              <a:ext cx="4943233" cy="45719"/>
            </a:xfrm>
            <a:prstGeom prst="rect">
              <a:avLst/>
            </a:prstGeom>
            <a:solidFill>
              <a:srgbClr val="005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8" name="矩形 27">
              <a:extLst>
                <a:ext uri="{FF2B5EF4-FFF2-40B4-BE49-F238E27FC236}">
                  <a16:creationId xmlns:a16="http://schemas.microsoft.com/office/drawing/2014/main" id="{9B30C3BA-CD26-4C04-B0DA-01BEA703CF88}"/>
                </a:ext>
              </a:extLst>
            </p:cNvPr>
            <p:cNvSpPr/>
            <p:nvPr/>
          </p:nvSpPr>
          <p:spPr>
            <a:xfrm rot="5400000">
              <a:off x="-1844387" y="-1495758"/>
              <a:ext cx="494323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2" name="文本框 1">
            <a:extLst>
              <a:ext uri="{FF2B5EF4-FFF2-40B4-BE49-F238E27FC236}">
                <a16:creationId xmlns:a16="http://schemas.microsoft.com/office/drawing/2014/main" id="{8FB1C108-9D44-4282-B29D-C47293714717}"/>
              </a:ext>
            </a:extLst>
          </p:cNvPr>
          <p:cNvSpPr txBox="1"/>
          <p:nvPr/>
        </p:nvSpPr>
        <p:spPr>
          <a:xfrm>
            <a:off x="3081003" y="1362665"/>
            <a:ext cx="6696744" cy="369332"/>
          </a:xfrm>
          <a:prstGeom prst="rect">
            <a:avLst/>
          </a:prstGeom>
          <a:noFill/>
        </p:spPr>
        <p:txBody>
          <a:bodyPr wrap="square" rtlCol="0">
            <a:spAutoFit/>
          </a:bodyPr>
          <a:lstStyle/>
          <a:p>
            <a:r>
              <a:rPr lang="zh-CN" altLang="en-US" sz="1800" dirty="0"/>
              <a:t>根据月均网点到店频次与银行产品持有数量分组并进行统计</a:t>
            </a:r>
          </a:p>
        </p:txBody>
      </p:sp>
      <p:graphicFrame>
        <p:nvGraphicFramePr>
          <p:cNvPr id="12" name="内容占位符 6">
            <a:extLst>
              <a:ext uri="{FF2B5EF4-FFF2-40B4-BE49-F238E27FC236}">
                <a16:creationId xmlns:a16="http://schemas.microsoft.com/office/drawing/2014/main" id="{7D41868E-F2AE-4866-A90F-BAE125878DB3}"/>
              </a:ext>
            </a:extLst>
          </p:cNvPr>
          <p:cNvGraphicFramePr>
            <a:graphicFrameLocks/>
          </p:cNvGraphicFramePr>
          <p:nvPr>
            <p:extLst>
              <p:ext uri="{D42A27DB-BD31-4B8C-83A1-F6EECF244321}">
                <p14:modId xmlns:p14="http://schemas.microsoft.com/office/powerpoint/2010/main" val="631086070"/>
              </p:ext>
            </p:extLst>
          </p:nvPr>
        </p:nvGraphicFramePr>
        <p:xfrm>
          <a:off x="2418034" y="2208178"/>
          <a:ext cx="8022681" cy="2758548"/>
        </p:xfrm>
        <a:graphic>
          <a:graphicData uri="http://schemas.openxmlformats.org/drawingml/2006/table">
            <a:tbl>
              <a:tblPr firstRow="1" firstCol="1" bandRow="1"/>
              <a:tblGrid>
                <a:gridCol w="1500066">
                  <a:extLst>
                    <a:ext uri="{9D8B030D-6E8A-4147-A177-3AD203B41FA5}">
                      <a16:colId xmlns:a16="http://schemas.microsoft.com/office/drawing/2014/main" val="3346257150"/>
                    </a:ext>
                  </a:extLst>
                </a:gridCol>
                <a:gridCol w="1304523">
                  <a:extLst>
                    <a:ext uri="{9D8B030D-6E8A-4147-A177-3AD203B41FA5}">
                      <a16:colId xmlns:a16="http://schemas.microsoft.com/office/drawing/2014/main" val="796646668"/>
                    </a:ext>
                  </a:extLst>
                </a:gridCol>
                <a:gridCol w="1304523">
                  <a:extLst>
                    <a:ext uri="{9D8B030D-6E8A-4147-A177-3AD203B41FA5}">
                      <a16:colId xmlns:a16="http://schemas.microsoft.com/office/drawing/2014/main" val="1915402189"/>
                    </a:ext>
                  </a:extLst>
                </a:gridCol>
                <a:gridCol w="1304523">
                  <a:extLst>
                    <a:ext uri="{9D8B030D-6E8A-4147-A177-3AD203B41FA5}">
                      <a16:colId xmlns:a16="http://schemas.microsoft.com/office/drawing/2014/main" val="812953361"/>
                    </a:ext>
                  </a:extLst>
                </a:gridCol>
                <a:gridCol w="1304523">
                  <a:extLst>
                    <a:ext uri="{9D8B030D-6E8A-4147-A177-3AD203B41FA5}">
                      <a16:colId xmlns:a16="http://schemas.microsoft.com/office/drawing/2014/main" val="4091501668"/>
                    </a:ext>
                  </a:extLst>
                </a:gridCol>
                <a:gridCol w="1304523">
                  <a:extLst>
                    <a:ext uri="{9D8B030D-6E8A-4147-A177-3AD203B41FA5}">
                      <a16:colId xmlns:a16="http://schemas.microsoft.com/office/drawing/2014/main" val="2951694801"/>
                    </a:ext>
                  </a:extLst>
                </a:gridCol>
              </a:tblGrid>
              <a:tr h="689637">
                <a:tc>
                  <a:txBody>
                    <a:bodyPr/>
                    <a:lstStyle/>
                    <a:p>
                      <a:pPr algn="just">
                        <a:lnSpc>
                          <a:spcPct val="150000"/>
                        </a:lnSpc>
                      </a:pPr>
                      <a:r>
                        <a:rPr lang="en-US" sz="1200" kern="100" dirty="0">
                          <a:effectLst/>
                          <a:latin typeface="宋体" panose="02010600030101010101" pitchFamily="2" charset="-122"/>
                          <a:ea typeface="等线" panose="02010600030101010101" pitchFamily="2" charset="-122"/>
                          <a:cs typeface="Arial" panose="020B0604020202020204" pitchFamily="34" charset="0"/>
                        </a:rPr>
                        <a:t> </a:t>
                      </a:r>
                      <a:endParaRPr lang="zh-CN" sz="1050" kern="100" dirty="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indent="-457200" algn="just">
                        <a:lnSpc>
                          <a:spcPct val="150000"/>
                        </a:lnSpc>
                      </a:pPr>
                      <a:r>
                        <a:rPr lang="zh-CN" sz="1200" kern="100" dirty="0">
                          <a:effectLst/>
                          <a:latin typeface="等线" panose="02010600030101010101" pitchFamily="2" charset="-122"/>
                          <a:ea typeface="宋体" panose="02010600030101010101" pitchFamily="2" charset="-122"/>
                          <a:cs typeface="Arial" panose="020B0604020202020204" pitchFamily="34" charset="0"/>
                        </a:rPr>
                        <a:t>银行产品数量 </a:t>
                      </a:r>
                      <a:r>
                        <a:rPr lang="en-US" altLang="zh-CN" sz="1200" kern="100" dirty="0">
                          <a:effectLst/>
                          <a:latin typeface="等线" panose="02010600030101010101" pitchFamily="2" charset="-122"/>
                          <a:ea typeface="宋体" panose="02010600030101010101" pitchFamily="2" charset="-122"/>
                          <a:cs typeface="Arial" panose="020B0604020202020204" pitchFamily="34" charset="0"/>
                        </a:rPr>
                        <a:t>   </a:t>
                      </a:r>
                      <a:r>
                        <a:rPr lang="en-US" sz="1200" kern="100" dirty="0">
                          <a:effectLst/>
                          <a:latin typeface="等线" panose="02010600030101010101" pitchFamily="2" charset="-122"/>
                          <a:ea typeface="宋体" panose="02010600030101010101" pitchFamily="2" charset="-122"/>
                          <a:cs typeface="Arial" panose="020B0604020202020204" pitchFamily="34" charset="0"/>
                        </a:rPr>
                        <a:t> 0</a:t>
                      </a:r>
                      <a:r>
                        <a:rPr lang="zh-CN" sz="1200" kern="100" dirty="0">
                          <a:effectLst/>
                          <a:latin typeface="等线" panose="02010600030101010101" pitchFamily="2" charset="-122"/>
                          <a:ea typeface="宋体" panose="02010600030101010101" pitchFamily="2" charset="-122"/>
                          <a:cs typeface="Arial" panose="020B0604020202020204" pitchFamily="34" charset="0"/>
                        </a:rPr>
                        <a:t>个</a:t>
                      </a:r>
                      <a:endParaRPr lang="zh-CN" sz="1050" kern="100" dirty="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indent="-304800" algn="just">
                        <a:lnSpc>
                          <a:spcPct val="150000"/>
                        </a:lnSpc>
                      </a:pPr>
                      <a:r>
                        <a:rPr lang="zh-CN" sz="1200" kern="100" dirty="0">
                          <a:effectLst/>
                          <a:latin typeface="等线" panose="02010600030101010101" pitchFamily="2" charset="-122"/>
                          <a:ea typeface="宋体" panose="02010600030101010101" pitchFamily="2" charset="-122"/>
                          <a:cs typeface="Arial" panose="020B0604020202020204" pitchFamily="34" charset="0"/>
                        </a:rPr>
                        <a:t>银行产品数量 </a:t>
                      </a:r>
                      <a:r>
                        <a:rPr lang="en-US" altLang="zh-CN" sz="1200" kern="100" dirty="0">
                          <a:effectLst/>
                          <a:latin typeface="等线" panose="02010600030101010101" pitchFamily="2" charset="-122"/>
                          <a:ea typeface="宋体" panose="02010600030101010101" pitchFamily="2" charset="-122"/>
                          <a:cs typeface="Arial" panose="020B0604020202020204" pitchFamily="34" charset="0"/>
                        </a:rPr>
                        <a:t>   </a:t>
                      </a:r>
                      <a:r>
                        <a:rPr lang="en-US" sz="1200" kern="100" dirty="0">
                          <a:effectLst/>
                          <a:latin typeface="等线" panose="02010600030101010101" pitchFamily="2" charset="-122"/>
                          <a:ea typeface="宋体" panose="02010600030101010101" pitchFamily="2" charset="-122"/>
                          <a:cs typeface="Arial" panose="020B0604020202020204" pitchFamily="34" charset="0"/>
                        </a:rPr>
                        <a:t>     1</a:t>
                      </a:r>
                      <a:r>
                        <a:rPr lang="zh-CN" sz="1200" kern="100" dirty="0">
                          <a:effectLst/>
                          <a:latin typeface="等线" panose="02010600030101010101" pitchFamily="2" charset="-122"/>
                          <a:ea typeface="宋体" panose="02010600030101010101" pitchFamily="2" charset="-122"/>
                          <a:cs typeface="Arial" panose="020B0604020202020204" pitchFamily="34" charset="0"/>
                        </a:rPr>
                        <a:t>个</a:t>
                      </a:r>
                      <a:endParaRPr lang="zh-CN" sz="1050" kern="100" dirty="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indent="-304800" algn="just">
                        <a:lnSpc>
                          <a:spcPct val="150000"/>
                        </a:lnSpc>
                      </a:pPr>
                      <a:r>
                        <a:rPr lang="zh-CN" sz="1200" kern="100" dirty="0">
                          <a:effectLst/>
                          <a:latin typeface="等线" panose="02010600030101010101" pitchFamily="2" charset="-122"/>
                          <a:ea typeface="宋体" panose="02010600030101010101" pitchFamily="2" charset="-122"/>
                          <a:cs typeface="Arial" panose="020B0604020202020204" pitchFamily="34" charset="0"/>
                        </a:rPr>
                        <a:t>银行产品数量 </a:t>
                      </a:r>
                      <a:r>
                        <a:rPr lang="en-US" altLang="zh-CN" sz="1200" kern="100" dirty="0">
                          <a:effectLst/>
                          <a:latin typeface="等线" panose="02010600030101010101" pitchFamily="2" charset="-122"/>
                          <a:ea typeface="宋体" panose="02010600030101010101" pitchFamily="2" charset="-122"/>
                          <a:cs typeface="Arial" panose="020B0604020202020204" pitchFamily="34" charset="0"/>
                        </a:rPr>
                        <a:t>   </a:t>
                      </a:r>
                      <a:r>
                        <a:rPr lang="en-US" sz="1200" kern="100" dirty="0">
                          <a:effectLst/>
                          <a:latin typeface="等线" panose="02010600030101010101" pitchFamily="2" charset="-122"/>
                          <a:ea typeface="宋体" panose="02010600030101010101" pitchFamily="2" charset="-122"/>
                          <a:cs typeface="Arial" panose="020B0604020202020204" pitchFamily="34" charset="0"/>
                        </a:rPr>
                        <a:t> 2</a:t>
                      </a:r>
                      <a:r>
                        <a:rPr lang="zh-CN" sz="1200" kern="100" dirty="0">
                          <a:effectLst/>
                          <a:latin typeface="等线" panose="02010600030101010101" pitchFamily="2" charset="-122"/>
                          <a:ea typeface="宋体" panose="02010600030101010101" pitchFamily="2" charset="-122"/>
                          <a:cs typeface="Arial" panose="020B0604020202020204" pitchFamily="34" charset="0"/>
                        </a:rPr>
                        <a:t>个</a:t>
                      </a:r>
                      <a:endParaRPr lang="zh-CN" sz="1050" kern="100" dirty="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indent="-304800" algn="just">
                        <a:lnSpc>
                          <a:spcPct val="150000"/>
                        </a:lnSpc>
                      </a:pPr>
                      <a:r>
                        <a:rPr lang="zh-CN" sz="1200" kern="100" dirty="0">
                          <a:effectLst/>
                          <a:latin typeface="等线" panose="02010600030101010101" pitchFamily="2" charset="-122"/>
                          <a:ea typeface="宋体" panose="02010600030101010101" pitchFamily="2" charset="-122"/>
                          <a:cs typeface="Arial" panose="020B0604020202020204" pitchFamily="34" charset="0"/>
                        </a:rPr>
                        <a:t>银行产品数量</a:t>
                      </a:r>
                      <a:r>
                        <a:rPr lang="en-US" altLang="zh-CN" sz="1200" kern="100" dirty="0">
                          <a:effectLst/>
                          <a:latin typeface="等线" panose="02010600030101010101" pitchFamily="2" charset="-122"/>
                          <a:ea typeface="宋体" panose="02010600030101010101" pitchFamily="2" charset="-122"/>
                          <a:cs typeface="Arial" panose="020B0604020202020204" pitchFamily="34" charset="0"/>
                        </a:rPr>
                        <a:t>      </a:t>
                      </a:r>
                      <a:r>
                        <a:rPr lang="zh-CN" sz="1200" kern="100" dirty="0">
                          <a:effectLst/>
                          <a:latin typeface="等线" panose="02010600030101010101" pitchFamily="2" charset="-122"/>
                          <a:ea typeface="宋体" panose="02010600030101010101" pitchFamily="2" charset="-122"/>
                          <a:cs typeface="Arial" panose="020B0604020202020204" pitchFamily="34" charset="0"/>
                        </a:rPr>
                        <a:t> </a:t>
                      </a:r>
                      <a:r>
                        <a:rPr lang="en-US" sz="1200" kern="100" dirty="0">
                          <a:effectLst/>
                          <a:latin typeface="等线" panose="02010600030101010101" pitchFamily="2" charset="-122"/>
                          <a:ea typeface="宋体" panose="02010600030101010101" pitchFamily="2" charset="-122"/>
                          <a:cs typeface="Arial" panose="020B0604020202020204" pitchFamily="34" charset="0"/>
                        </a:rPr>
                        <a:t> 3</a:t>
                      </a:r>
                      <a:r>
                        <a:rPr lang="zh-CN" sz="1200" kern="100" dirty="0">
                          <a:effectLst/>
                          <a:latin typeface="等线" panose="02010600030101010101" pitchFamily="2" charset="-122"/>
                          <a:ea typeface="宋体" panose="02010600030101010101" pitchFamily="2" charset="-122"/>
                          <a:cs typeface="Arial" panose="020B0604020202020204" pitchFamily="34" charset="0"/>
                        </a:rPr>
                        <a:t>个</a:t>
                      </a:r>
                      <a:endParaRPr lang="zh-CN" sz="1050" kern="100" dirty="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indent="-304800" algn="just">
                        <a:lnSpc>
                          <a:spcPct val="150000"/>
                        </a:lnSpc>
                      </a:pPr>
                      <a:r>
                        <a:rPr lang="zh-CN" sz="1200" kern="100" dirty="0">
                          <a:effectLst/>
                          <a:latin typeface="等线" panose="02010600030101010101" pitchFamily="2" charset="-122"/>
                          <a:ea typeface="宋体" panose="02010600030101010101" pitchFamily="2" charset="-122"/>
                          <a:cs typeface="Arial" panose="020B0604020202020204" pitchFamily="34" charset="0"/>
                        </a:rPr>
                        <a:t>银行产品数量</a:t>
                      </a:r>
                      <a:r>
                        <a:rPr lang="en-US" altLang="zh-CN" sz="1200" kern="100" dirty="0">
                          <a:effectLst/>
                          <a:latin typeface="等线" panose="02010600030101010101" pitchFamily="2" charset="-122"/>
                          <a:ea typeface="宋体" panose="02010600030101010101" pitchFamily="2" charset="-122"/>
                          <a:cs typeface="Arial" panose="020B0604020202020204" pitchFamily="34" charset="0"/>
                        </a:rPr>
                        <a:t>   </a:t>
                      </a:r>
                      <a:r>
                        <a:rPr lang="zh-CN" sz="1200" kern="100" dirty="0">
                          <a:effectLst/>
                          <a:latin typeface="等线" panose="02010600030101010101" pitchFamily="2" charset="-122"/>
                          <a:ea typeface="宋体" panose="02010600030101010101" pitchFamily="2" charset="-122"/>
                          <a:cs typeface="Arial" panose="020B0604020202020204" pitchFamily="34" charset="0"/>
                        </a:rPr>
                        <a:t>  </a:t>
                      </a:r>
                      <a:r>
                        <a:rPr lang="en-US" sz="1200" kern="100" dirty="0">
                          <a:effectLst/>
                          <a:latin typeface="等线" panose="02010600030101010101" pitchFamily="2" charset="-122"/>
                          <a:ea typeface="宋体" panose="02010600030101010101" pitchFamily="2" charset="-122"/>
                          <a:cs typeface="Arial" panose="020B0604020202020204" pitchFamily="34" charset="0"/>
                        </a:rPr>
                        <a:t>4</a:t>
                      </a:r>
                      <a:r>
                        <a:rPr lang="zh-CN" sz="1200" kern="100" dirty="0">
                          <a:effectLst/>
                          <a:latin typeface="等线" panose="02010600030101010101" pitchFamily="2" charset="-122"/>
                          <a:ea typeface="宋体" panose="02010600030101010101" pitchFamily="2" charset="-122"/>
                          <a:cs typeface="Arial" panose="020B0604020202020204" pitchFamily="34" charset="0"/>
                        </a:rPr>
                        <a:t>个</a:t>
                      </a:r>
                      <a:endParaRPr lang="zh-CN" sz="1050" kern="100" dirty="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3479919"/>
                  </a:ext>
                </a:extLst>
              </a:tr>
              <a:tr h="689637">
                <a:tc>
                  <a:txBody>
                    <a:bodyPr/>
                    <a:lstStyle/>
                    <a:p>
                      <a:pPr algn="just">
                        <a:lnSpc>
                          <a:spcPct val="150000"/>
                        </a:lnSpc>
                      </a:pPr>
                      <a:r>
                        <a:rPr lang="zh-CN" sz="1200" kern="100" dirty="0">
                          <a:effectLst/>
                          <a:latin typeface="等线" panose="02010600030101010101" pitchFamily="2" charset="-122"/>
                          <a:ea typeface="宋体" panose="02010600030101010101" pitchFamily="2" charset="-122"/>
                          <a:cs typeface="Arial" panose="020B0604020202020204" pitchFamily="34" charset="0"/>
                        </a:rPr>
                        <a:t>网点到店</a:t>
                      </a:r>
                      <a:r>
                        <a:rPr lang="en-US" altLang="zh-CN" sz="1200" kern="100" dirty="0">
                          <a:effectLst/>
                          <a:latin typeface="等线" panose="02010600030101010101" pitchFamily="2" charset="-122"/>
                          <a:ea typeface="宋体" panose="02010600030101010101" pitchFamily="2" charset="-122"/>
                          <a:cs typeface="Arial" panose="020B0604020202020204" pitchFamily="34" charset="0"/>
                        </a:rPr>
                        <a:t>               </a:t>
                      </a:r>
                      <a:r>
                        <a:rPr lang="zh-CN" sz="1200" kern="100" dirty="0">
                          <a:effectLst/>
                          <a:latin typeface="等线" panose="02010600030101010101" pitchFamily="2" charset="-122"/>
                          <a:ea typeface="宋体" panose="02010600030101010101" pitchFamily="2" charset="-122"/>
                          <a:cs typeface="Arial" panose="020B0604020202020204" pitchFamily="34" charset="0"/>
                        </a:rPr>
                        <a:t>不足</a:t>
                      </a:r>
                      <a:r>
                        <a:rPr lang="en-US" sz="1200" kern="100" dirty="0">
                          <a:effectLst/>
                          <a:latin typeface="等线" panose="02010600030101010101" pitchFamily="2" charset="-122"/>
                          <a:ea typeface="宋体" panose="02010600030101010101" pitchFamily="2" charset="-122"/>
                          <a:cs typeface="Arial" panose="020B0604020202020204" pitchFamily="34" charset="0"/>
                        </a:rPr>
                        <a:t>1</a:t>
                      </a:r>
                      <a:r>
                        <a:rPr lang="zh-CN" sz="1200" kern="100" dirty="0">
                          <a:effectLst/>
                          <a:latin typeface="等线" panose="02010600030101010101" pitchFamily="2" charset="-122"/>
                          <a:ea typeface="宋体" panose="02010600030101010101" pitchFamily="2" charset="-122"/>
                          <a:cs typeface="Arial" panose="020B0604020202020204" pitchFamily="34" charset="0"/>
                        </a:rPr>
                        <a:t>次</a:t>
                      </a:r>
                      <a:endParaRPr lang="zh-CN" sz="1050" kern="100" dirty="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200" kern="100">
                          <a:effectLst/>
                          <a:latin typeface="宋体" panose="02010600030101010101" pitchFamily="2" charset="-122"/>
                          <a:ea typeface="等线" panose="02010600030101010101" pitchFamily="2" charset="-122"/>
                          <a:cs typeface="Arial" panose="020B0604020202020204" pitchFamily="34" charset="0"/>
                        </a:rPr>
                        <a:t>431</a:t>
                      </a:r>
                      <a:endParaRPr lang="zh-CN" sz="1050" kern="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200" kern="100">
                          <a:effectLst/>
                          <a:latin typeface="宋体" panose="02010600030101010101" pitchFamily="2" charset="-122"/>
                          <a:ea typeface="等线" panose="02010600030101010101" pitchFamily="2" charset="-122"/>
                          <a:cs typeface="Arial" panose="020B0604020202020204" pitchFamily="34" charset="0"/>
                        </a:rPr>
                        <a:t>690</a:t>
                      </a:r>
                      <a:endParaRPr lang="zh-CN" sz="1050" kern="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200" kern="100">
                          <a:effectLst/>
                          <a:latin typeface="宋体" panose="02010600030101010101" pitchFamily="2" charset="-122"/>
                          <a:ea typeface="等线" panose="02010600030101010101" pitchFamily="2" charset="-122"/>
                          <a:cs typeface="Arial" panose="020B0604020202020204" pitchFamily="34" charset="0"/>
                        </a:rPr>
                        <a:t>557</a:t>
                      </a:r>
                      <a:endParaRPr lang="zh-CN" sz="1050" kern="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200" kern="100">
                          <a:effectLst/>
                          <a:latin typeface="宋体" panose="02010600030101010101" pitchFamily="2" charset="-122"/>
                          <a:ea typeface="等线" panose="02010600030101010101" pitchFamily="2" charset="-122"/>
                          <a:cs typeface="Arial" panose="020B0604020202020204" pitchFamily="34" charset="0"/>
                        </a:rPr>
                        <a:t>306</a:t>
                      </a:r>
                      <a:endParaRPr lang="zh-CN" sz="1050" kern="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200" kern="100">
                          <a:effectLst/>
                          <a:latin typeface="宋体" panose="02010600030101010101" pitchFamily="2" charset="-122"/>
                          <a:ea typeface="等线" panose="02010600030101010101" pitchFamily="2" charset="-122"/>
                          <a:cs typeface="Arial" panose="020B0604020202020204" pitchFamily="34" charset="0"/>
                        </a:rPr>
                        <a:t>79</a:t>
                      </a:r>
                      <a:endParaRPr lang="zh-CN" sz="1050" kern="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2818809"/>
                  </a:ext>
                </a:extLst>
              </a:tr>
              <a:tr h="689637">
                <a:tc>
                  <a:txBody>
                    <a:bodyPr/>
                    <a:lstStyle/>
                    <a:p>
                      <a:pPr algn="just">
                        <a:lnSpc>
                          <a:spcPct val="150000"/>
                        </a:lnSpc>
                      </a:pPr>
                      <a:r>
                        <a:rPr lang="zh-CN" sz="1200" kern="100" dirty="0">
                          <a:effectLst/>
                          <a:latin typeface="等线" panose="02010600030101010101" pitchFamily="2" charset="-122"/>
                          <a:ea typeface="宋体" panose="02010600030101010101" pitchFamily="2" charset="-122"/>
                          <a:cs typeface="Arial" panose="020B0604020202020204" pitchFamily="34" charset="0"/>
                        </a:rPr>
                        <a:t>网点到店</a:t>
                      </a:r>
                      <a:r>
                        <a:rPr lang="en-US" altLang="zh-CN" sz="1200" kern="100" dirty="0">
                          <a:effectLst/>
                          <a:latin typeface="等线" panose="02010600030101010101" pitchFamily="2" charset="-122"/>
                          <a:ea typeface="宋体" panose="02010600030101010101" pitchFamily="2" charset="-122"/>
                          <a:cs typeface="Arial" panose="020B0604020202020204" pitchFamily="34" charset="0"/>
                        </a:rPr>
                        <a:t>               </a:t>
                      </a:r>
                      <a:r>
                        <a:rPr lang="en-US" sz="1200" kern="100" dirty="0">
                          <a:effectLst/>
                          <a:latin typeface="等线" panose="02010600030101010101" pitchFamily="2" charset="-122"/>
                          <a:ea typeface="宋体" panose="02010600030101010101" pitchFamily="2" charset="-122"/>
                          <a:cs typeface="Arial" panose="020B0604020202020204" pitchFamily="34" charset="0"/>
                        </a:rPr>
                        <a:t>1-2</a:t>
                      </a:r>
                      <a:r>
                        <a:rPr lang="zh-CN" sz="1200" kern="100" dirty="0">
                          <a:effectLst/>
                          <a:latin typeface="等线" panose="02010600030101010101" pitchFamily="2" charset="-122"/>
                          <a:ea typeface="宋体" panose="02010600030101010101" pitchFamily="2" charset="-122"/>
                          <a:cs typeface="Arial" panose="020B0604020202020204" pitchFamily="34" charset="0"/>
                        </a:rPr>
                        <a:t>次</a:t>
                      </a:r>
                      <a:endParaRPr lang="zh-CN" sz="1050" kern="100" dirty="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200" kern="100">
                          <a:effectLst/>
                          <a:latin typeface="宋体" panose="02010600030101010101" pitchFamily="2" charset="-122"/>
                          <a:ea typeface="等线" panose="02010600030101010101" pitchFamily="2" charset="-122"/>
                          <a:cs typeface="Arial" panose="020B0604020202020204" pitchFamily="34" charset="0"/>
                        </a:rPr>
                        <a:t>407</a:t>
                      </a:r>
                      <a:endParaRPr lang="zh-CN" sz="1050" kern="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200" kern="100">
                          <a:effectLst/>
                          <a:latin typeface="宋体" panose="02010600030101010101" pitchFamily="2" charset="-122"/>
                          <a:ea typeface="等线" panose="02010600030101010101" pitchFamily="2" charset="-122"/>
                          <a:cs typeface="Arial" panose="020B0604020202020204" pitchFamily="34" charset="0"/>
                        </a:rPr>
                        <a:t>963</a:t>
                      </a:r>
                      <a:endParaRPr lang="zh-CN" sz="1050" kern="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200" kern="100">
                          <a:effectLst/>
                          <a:latin typeface="宋体" panose="02010600030101010101" pitchFamily="2" charset="-122"/>
                          <a:ea typeface="等线" panose="02010600030101010101" pitchFamily="2" charset="-122"/>
                          <a:cs typeface="Arial" panose="020B0604020202020204" pitchFamily="34" charset="0"/>
                        </a:rPr>
                        <a:t>884</a:t>
                      </a:r>
                      <a:endParaRPr lang="zh-CN" sz="1050" kern="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200" kern="100">
                          <a:effectLst/>
                          <a:latin typeface="宋体" panose="02010600030101010101" pitchFamily="2" charset="-122"/>
                          <a:ea typeface="等线" panose="02010600030101010101" pitchFamily="2" charset="-122"/>
                          <a:cs typeface="Arial" panose="020B0604020202020204" pitchFamily="34" charset="0"/>
                        </a:rPr>
                        <a:t>1522</a:t>
                      </a:r>
                      <a:endParaRPr lang="zh-CN" sz="1050" kern="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200" kern="100">
                          <a:effectLst/>
                          <a:latin typeface="宋体" panose="02010600030101010101" pitchFamily="2" charset="-122"/>
                          <a:ea typeface="等线" panose="02010600030101010101" pitchFamily="2" charset="-122"/>
                          <a:cs typeface="Arial" panose="020B0604020202020204" pitchFamily="34" charset="0"/>
                        </a:rPr>
                        <a:t>41</a:t>
                      </a:r>
                      <a:endParaRPr lang="zh-CN" sz="1050" kern="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5283986"/>
                  </a:ext>
                </a:extLst>
              </a:tr>
              <a:tr h="689637">
                <a:tc>
                  <a:txBody>
                    <a:bodyPr/>
                    <a:lstStyle/>
                    <a:p>
                      <a:pPr algn="just">
                        <a:lnSpc>
                          <a:spcPct val="150000"/>
                        </a:lnSpc>
                      </a:pPr>
                      <a:r>
                        <a:rPr lang="zh-CN" sz="1200" kern="100" dirty="0">
                          <a:effectLst/>
                          <a:latin typeface="等线" panose="02010600030101010101" pitchFamily="2" charset="-122"/>
                          <a:ea typeface="宋体" panose="02010600030101010101" pitchFamily="2" charset="-122"/>
                          <a:cs typeface="Arial" panose="020B0604020202020204" pitchFamily="34" charset="0"/>
                        </a:rPr>
                        <a:t>网点到店</a:t>
                      </a:r>
                      <a:r>
                        <a:rPr lang="en-US" altLang="zh-CN" sz="1200" kern="100" dirty="0">
                          <a:effectLst/>
                          <a:latin typeface="等线" panose="02010600030101010101" pitchFamily="2" charset="-122"/>
                          <a:ea typeface="宋体" panose="02010600030101010101" pitchFamily="2" charset="-122"/>
                          <a:cs typeface="Arial" panose="020B0604020202020204" pitchFamily="34" charset="0"/>
                        </a:rPr>
                        <a:t>                 </a:t>
                      </a:r>
                      <a:r>
                        <a:rPr lang="en-US" sz="1200" kern="100" dirty="0">
                          <a:effectLst/>
                          <a:latin typeface="等线" panose="02010600030101010101" pitchFamily="2" charset="-122"/>
                          <a:ea typeface="宋体" panose="02010600030101010101" pitchFamily="2" charset="-122"/>
                          <a:cs typeface="Arial" panose="020B0604020202020204" pitchFamily="34" charset="0"/>
                        </a:rPr>
                        <a:t>2</a:t>
                      </a:r>
                      <a:r>
                        <a:rPr lang="zh-CN" sz="1200" kern="100" dirty="0">
                          <a:effectLst/>
                          <a:latin typeface="等线" panose="02010600030101010101" pitchFamily="2" charset="-122"/>
                          <a:ea typeface="宋体" panose="02010600030101010101" pitchFamily="2" charset="-122"/>
                          <a:cs typeface="Arial" panose="020B0604020202020204" pitchFamily="34" charset="0"/>
                        </a:rPr>
                        <a:t>次以上</a:t>
                      </a:r>
                      <a:endParaRPr lang="zh-CN" sz="1050" kern="100" dirty="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200" kern="100">
                          <a:effectLst/>
                          <a:latin typeface="宋体" panose="02010600030101010101" pitchFamily="2" charset="-122"/>
                          <a:ea typeface="等线" panose="02010600030101010101" pitchFamily="2" charset="-122"/>
                          <a:cs typeface="Arial" panose="020B0604020202020204" pitchFamily="34" charset="0"/>
                        </a:rPr>
                        <a:t>308</a:t>
                      </a:r>
                      <a:endParaRPr lang="zh-CN" sz="1050" kern="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200" kern="100">
                          <a:effectLst/>
                          <a:latin typeface="宋体" panose="02010600030101010101" pitchFamily="2" charset="-122"/>
                          <a:ea typeface="等线" panose="02010600030101010101" pitchFamily="2" charset="-122"/>
                          <a:cs typeface="Arial" panose="020B0604020202020204" pitchFamily="34" charset="0"/>
                        </a:rPr>
                        <a:t>784</a:t>
                      </a:r>
                      <a:endParaRPr lang="zh-CN" sz="1050" kern="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200" kern="100">
                          <a:effectLst/>
                          <a:latin typeface="宋体" panose="02010600030101010101" pitchFamily="2" charset="-122"/>
                          <a:ea typeface="等线" panose="02010600030101010101" pitchFamily="2" charset="-122"/>
                          <a:cs typeface="Arial" panose="020B0604020202020204" pitchFamily="34" charset="0"/>
                        </a:rPr>
                        <a:t>575</a:t>
                      </a:r>
                      <a:endParaRPr lang="zh-CN" sz="1050" kern="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200" kern="100">
                          <a:effectLst/>
                          <a:latin typeface="宋体" panose="02010600030101010101" pitchFamily="2" charset="-122"/>
                          <a:ea typeface="等线" panose="02010600030101010101" pitchFamily="2" charset="-122"/>
                          <a:cs typeface="Arial" panose="020B0604020202020204" pitchFamily="34" charset="0"/>
                        </a:rPr>
                        <a:t>276</a:t>
                      </a:r>
                      <a:endParaRPr lang="zh-CN" sz="1050" kern="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200" kern="100" dirty="0">
                          <a:effectLst/>
                          <a:latin typeface="宋体" panose="02010600030101010101" pitchFamily="2" charset="-122"/>
                          <a:ea typeface="等线" panose="02010600030101010101" pitchFamily="2" charset="-122"/>
                          <a:cs typeface="Arial" panose="020B0604020202020204" pitchFamily="34" charset="0"/>
                        </a:rPr>
                        <a:t>149</a:t>
                      </a:r>
                      <a:endParaRPr lang="zh-CN" sz="1050" kern="100" dirty="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6553249"/>
                  </a:ext>
                </a:extLst>
              </a:tr>
            </a:tbl>
          </a:graphicData>
        </a:graphic>
      </p:graphicFrame>
    </p:spTree>
    <p:extLst>
      <p:ext uri="{BB962C8B-B14F-4D97-AF65-F5344CB8AC3E}">
        <p14:creationId xmlns:p14="http://schemas.microsoft.com/office/powerpoint/2010/main" val="315112484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A6CA9CEE-3514-42B5-B7D9-4B33F9EED3D2}"/>
              </a:ext>
            </a:extLst>
          </p:cNvPr>
          <p:cNvGrpSpPr/>
          <p:nvPr/>
        </p:nvGrpSpPr>
        <p:grpSpPr>
          <a:xfrm>
            <a:off x="-1708812" y="-3944515"/>
            <a:ext cx="6515217" cy="5087249"/>
            <a:chOff x="-1708812" y="-3944515"/>
            <a:chExt cx="6515217" cy="5087249"/>
          </a:xfrm>
        </p:grpSpPr>
        <p:sp>
          <p:nvSpPr>
            <p:cNvPr id="24" name="TextBox 8">
              <a:extLst>
                <a:ext uri="{FF2B5EF4-FFF2-40B4-BE49-F238E27FC236}">
                  <a16:creationId xmlns:a16="http://schemas.microsoft.com/office/drawing/2014/main" id="{11610B19-7EAF-4A5E-AD18-3390FBD6430B}"/>
                </a:ext>
              </a:extLst>
            </p:cNvPr>
            <p:cNvSpPr txBox="1"/>
            <p:nvPr/>
          </p:nvSpPr>
          <p:spPr>
            <a:xfrm>
              <a:off x="857250" y="295123"/>
              <a:ext cx="3949155" cy="369332"/>
            </a:xfrm>
            <a:prstGeom prst="rect">
              <a:avLst/>
            </a:prstGeom>
            <a:noFill/>
          </p:spPr>
          <p:txBody>
            <a:bodyPr wrap="square" lIns="0" tIns="0" rIns="0" bIns="0" rtlCol="0" anchor="ctr">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Arial" panose="020B0604020202020204" pitchFamily="34" charset="0"/>
                </a:rPr>
                <a:t>黏连度特征分析</a:t>
              </a:r>
            </a:p>
          </p:txBody>
        </p:sp>
        <p:sp>
          <p:nvSpPr>
            <p:cNvPr id="25" name="矩形 24">
              <a:extLst>
                <a:ext uri="{FF2B5EF4-FFF2-40B4-BE49-F238E27FC236}">
                  <a16:creationId xmlns:a16="http://schemas.microsoft.com/office/drawing/2014/main" id="{8DB37AE3-F197-4D5D-8A59-10FA8842A2F1}"/>
                </a:ext>
              </a:extLst>
            </p:cNvPr>
            <p:cNvSpPr/>
            <p:nvPr/>
          </p:nvSpPr>
          <p:spPr>
            <a:xfrm>
              <a:off x="-1708812" y="840765"/>
              <a:ext cx="494323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6" name="矩形 25">
              <a:extLst>
                <a:ext uri="{FF2B5EF4-FFF2-40B4-BE49-F238E27FC236}">
                  <a16:creationId xmlns:a16="http://schemas.microsoft.com/office/drawing/2014/main" id="{9CFCA06A-6BE9-4315-9C01-030DE3107EE2}"/>
                </a:ext>
              </a:extLst>
            </p:cNvPr>
            <p:cNvSpPr/>
            <p:nvPr/>
          </p:nvSpPr>
          <p:spPr>
            <a:xfrm>
              <a:off x="-1246495" y="743055"/>
              <a:ext cx="4943233" cy="45719"/>
            </a:xfrm>
            <a:prstGeom prst="rect">
              <a:avLst/>
            </a:prstGeom>
            <a:solidFill>
              <a:srgbClr val="005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7" name="矩形 26">
              <a:extLst>
                <a:ext uri="{FF2B5EF4-FFF2-40B4-BE49-F238E27FC236}">
                  <a16:creationId xmlns:a16="http://schemas.microsoft.com/office/drawing/2014/main" id="{EE065EE7-CF19-4C19-8534-2494C6D2B9D9}"/>
                </a:ext>
              </a:extLst>
            </p:cNvPr>
            <p:cNvSpPr/>
            <p:nvPr/>
          </p:nvSpPr>
          <p:spPr>
            <a:xfrm rot="5400000">
              <a:off x="-1763666" y="-1351742"/>
              <a:ext cx="4943233" cy="45719"/>
            </a:xfrm>
            <a:prstGeom prst="rect">
              <a:avLst/>
            </a:prstGeom>
            <a:solidFill>
              <a:srgbClr val="005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8" name="矩形 27">
              <a:extLst>
                <a:ext uri="{FF2B5EF4-FFF2-40B4-BE49-F238E27FC236}">
                  <a16:creationId xmlns:a16="http://schemas.microsoft.com/office/drawing/2014/main" id="{9B30C3BA-CD26-4C04-B0DA-01BEA703CF88}"/>
                </a:ext>
              </a:extLst>
            </p:cNvPr>
            <p:cNvSpPr/>
            <p:nvPr/>
          </p:nvSpPr>
          <p:spPr>
            <a:xfrm rot="5400000">
              <a:off x="-1844387" y="-1495758"/>
              <a:ext cx="494323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2" name="文本框 1">
            <a:extLst>
              <a:ext uri="{FF2B5EF4-FFF2-40B4-BE49-F238E27FC236}">
                <a16:creationId xmlns:a16="http://schemas.microsoft.com/office/drawing/2014/main" id="{8FB1C108-9D44-4282-B29D-C47293714717}"/>
              </a:ext>
            </a:extLst>
          </p:cNvPr>
          <p:cNvSpPr txBox="1"/>
          <p:nvPr/>
        </p:nvSpPr>
        <p:spPr>
          <a:xfrm>
            <a:off x="3081003" y="1362665"/>
            <a:ext cx="6696744" cy="369332"/>
          </a:xfrm>
          <a:prstGeom prst="rect">
            <a:avLst/>
          </a:prstGeom>
          <a:noFill/>
        </p:spPr>
        <p:txBody>
          <a:bodyPr wrap="square" rtlCol="0">
            <a:spAutoFit/>
          </a:bodyPr>
          <a:lstStyle/>
          <a:p>
            <a:r>
              <a:rPr lang="zh-CN" altLang="en-US" sz="1800" dirty="0">
                <a:latin typeface="+mn-ea"/>
              </a:rPr>
              <a:t>根据月均使用手机银行频次与银行产品持有数量分组并进行统计</a:t>
            </a:r>
          </a:p>
        </p:txBody>
      </p:sp>
      <p:graphicFrame>
        <p:nvGraphicFramePr>
          <p:cNvPr id="10" name="内容占位符 3">
            <a:extLst>
              <a:ext uri="{FF2B5EF4-FFF2-40B4-BE49-F238E27FC236}">
                <a16:creationId xmlns:a16="http://schemas.microsoft.com/office/drawing/2014/main" id="{97AC7358-F8E5-448A-8A6B-AA8FF5A1C87E}"/>
              </a:ext>
            </a:extLst>
          </p:cNvPr>
          <p:cNvGraphicFramePr>
            <a:graphicFrameLocks/>
          </p:cNvGraphicFramePr>
          <p:nvPr>
            <p:extLst>
              <p:ext uri="{D42A27DB-BD31-4B8C-83A1-F6EECF244321}">
                <p14:modId xmlns:p14="http://schemas.microsoft.com/office/powerpoint/2010/main" val="2470231230"/>
              </p:ext>
            </p:extLst>
          </p:nvPr>
        </p:nvGraphicFramePr>
        <p:xfrm>
          <a:off x="2706067" y="2162459"/>
          <a:ext cx="7446615" cy="2823816"/>
        </p:xfrm>
        <a:graphic>
          <a:graphicData uri="http://schemas.openxmlformats.org/drawingml/2006/table">
            <a:tbl>
              <a:tblPr firstRow="1" firstCol="1" bandRow="1"/>
              <a:tblGrid>
                <a:gridCol w="1392355">
                  <a:extLst>
                    <a:ext uri="{9D8B030D-6E8A-4147-A177-3AD203B41FA5}">
                      <a16:colId xmlns:a16="http://schemas.microsoft.com/office/drawing/2014/main" val="683189477"/>
                    </a:ext>
                  </a:extLst>
                </a:gridCol>
                <a:gridCol w="1210852">
                  <a:extLst>
                    <a:ext uri="{9D8B030D-6E8A-4147-A177-3AD203B41FA5}">
                      <a16:colId xmlns:a16="http://schemas.microsoft.com/office/drawing/2014/main" val="3284829542"/>
                    </a:ext>
                  </a:extLst>
                </a:gridCol>
                <a:gridCol w="1210852">
                  <a:extLst>
                    <a:ext uri="{9D8B030D-6E8A-4147-A177-3AD203B41FA5}">
                      <a16:colId xmlns:a16="http://schemas.microsoft.com/office/drawing/2014/main" val="287773798"/>
                    </a:ext>
                  </a:extLst>
                </a:gridCol>
                <a:gridCol w="1210852">
                  <a:extLst>
                    <a:ext uri="{9D8B030D-6E8A-4147-A177-3AD203B41FA5}">
                      <a16:colId xmlns:a16="http://schemas.microsoft.com/office/drawing/2014/main" val="240868731"/>
                    </a:ext>
                  </a:extLst>
                </a:gridCol>
                <a:gridCol w="1210852">
                  <a:extLst>
                    <a:ext uri="{9D8B030D-6E8A-4147-A177-3AD203B41FA5}">
                      <a16:colId xmlns:a16="http://schemas.microsoft.com/office/drawing/2014/main" val="3612167604"/>
                    </a:ext>
                  </a:extLst>
                </a:gridCol>
                <a:gridCol w="1210852">
                  <a:extLst>
                    <a:ext uri="{9D8B030D-6E8A-4147-A177-3AD203B41FA5}">
                      <a16:colId xmlns:a16="http://schemas.microsoft.com/office/drawing/2014/main" val="1962476804"/>
                    </a:ext>
                  </a:extLst>
                </a:gridCol>
              </a:tblGrid>
              <a:tr h="705954">
                <a:tc>
                  <a:txBody>
                    <a:bodyPr/>
                    <a:lstStyle/>
                    <a:p>
                      <a:pPr algn="just">
                        <a:lnSpc>
                          <a:spcPct val="150000"/>
                        </a:lnSpc>
                      </a:pPr>
                      <a:r>
                        <a:rPr lang="en-US" sz="1200" kern="100">
                          <a:effectLst/>
                          <a:latin typeface="宋体" panose="02010600030101010101" pitchFamily="2" charset="-122"/>
                          <a:ea typeface="等线" panose="02010600030101010101" pitchFamily="2" charset="-122"/>
                          <a:cs typeface="Arial" panose="020B0604020202020204" pitchFamily="34" charset="0"/>
                        </a:rPr>
                        <a:t> </a:t>
                      </a:r>
                      <a:endParaRPr lang="zh-CN" sz="1050" kern="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indent="-457200" algn="just">
                        <a:lnSpc>
                          <a:spcPct val="150000"/>
                        </a:lnSpc>
                      </a:pPr>
                      <a:r>
                        <a:rPr lang="zh-CN" sz="1200" kern="100">
                          <a:effectLst/>
                          <a:latin typeface="等线" panose="02010600030101010101" pitchFamily="2" charset="-122"/>
                          <a:ea typeface="宋体" panose="02010600030101010101" pitchFamily="2" charset="-122"/>
                          <a:cs typeface="Arial" panose="020B0604020202020204" pitchFamily="34" charset="0"/>
                        </a:rPr>
                        <a:t>银行产品数量 </a:t>
                      </a:r>
                      <a:r>
                        <a:rPr lang="en-US" sz="1200" kern="100">
                          <a:effectLst/>
                          <a:latin typeface="等线" panose="02010600030101010101" pitchFamily="2" charset="-122"/>
                          <a:ea typeface="宋体" panose="02010600030101010101" pitchFamily="2" charset="-122"/>
                          <a:cs typeface="Arial" panose="020B0604020202020204" pitchFamily="34" charset="0"/>
                        </a:rPr>
                        <a:t> 0</a:t>
                      </a:r>
                      <a:r>
                        <a:rPr lang="zh-CN" sz="1200" kern="100">
                          <a:effectLst/>
                          <a:latin typeface="等线" panose="02010600030101010101" pitchFamily="2" charset="-122"/>
                          <a:ea typeface="宋体" panose="02010600030101010101" pitchFamily="2" charset="-122"/>
                          <a:cs typeface="Arial" panose="020B0604020202020204" pitchFamily="34" charset="0"/>
                        </a:rPr>
                        <a:t>个</a:t>
                      </a:r>
                      <a:endParaRPr lang="zh-CN" sz="1050" kern="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indent="-304800" algn="just">
                        <a:lnSpc>
                          <a:spcPct val="150000"/>
                        </a:lnSpc>
                      </a:pPr>
                      <a:r>
                        <a:rPr lang="zh-CN" sz="1200" kern="100">
                          <a:effectLst/>
                          <a:latin typeface="等线" panose="02010600030101010101" pitchFamily="2" charset="-122"/>
                          <a:ea typeface="宋体" panose="02010600030101010101" pitchFamily="2" charset="-122"/>
                          <a:cs typeface="Arial" panose="020B0604020202020204" pitchFamily="34" charset="0"/>
                        </a:rPr>
                        <a:t>银行产品数量 </a:t>
                      </a:r>
                      <a:r>
                        <a:rPr lang="en-US" sz="1200" kern="100">
                          <a:effectLst/>
                          <a:latin typeface="等线" panose="02010600030101010101" pitchFamily="2" charset="-122"/>
                          <a:ea typeface="宋体" panose="02010600030101010101" pitchFamily="2" charset="-122"/>
                          <a:cs typeface="Arial" panose="020B0604020202020204" pitchFamily="34" charset="0"/>
                        </a:rPr>
                        <a:t> 1</a:t>
                      </a:r>
                      <a:r>
                        <a:rPr lang="zh-CN" sz="1200" kern="100">
                          <a:effectLst/>
                          <a:latin typeface="等线" panose="02010600030101010101" pitchFamily="2" charset="-122"/>
                          <a:ea typeface="宋体" panose="02010600030101010101" pitchFamily="2" charset="-122"/>
                          <a:cs typeface="Arial" panose="020B0604020202020204" pitchFamily="34" charset="0"/>
                        </a:rPr>
                        <a:t>个</a:t>
                      </a:r>
                      <a:endParaRPr lang="zh-CN" sz="1050" kern="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indent="-304800" algn="just">
                        <a:lnSpc>
                          <a:spcPct val="150000"/>
                        </a:lnSpc>
                      </a:pPr>
                      <a:r>
                        <a:rPr lang="zh-CN" sz="1200" kern="100">
                          <a:effectLst/>
                          <a:latin typeface="等线" panose="02010600030101010101" pitchFamily="2" charset="-122"/>
                          <a:ea typeface="宋体" panose="02010600030101010101" pitchFamily="2" charset="-122"/>
                          <a:cs typeface="Arial" panose="020B0604020202020204" pitchFamily="34" charset="0"/>
                        </a:rPr>
                        <a:t>银行产品数量 </a:t>
                      </a:r>
                      <a:r>
                        <a:rPr lang="en-US" sz="1200" kern="100">
                          <a:effectLst/>
                          <a:latin typeface="等线" panose="02010600030101010101" pitchFamily="2" charset="-122"/>
                          <a:ea typeface="宋体" panose="02010600030101010101" pitchFamily="2" charset="-122"/>
                          <a:cs typeface="Arial" panose="020B0604020202020204" pitchFamily="34" charset="0"/>
                        </a:rPr>
                        <a:t> 2</a:t>
                      </a:r>
                      <a:r>
                        <a:rPr lang="zh-CN" sz="1200" kern="100">
                          <a:effectLst/>
                          <a:latin typeface="等线" panose="02010600030101010101" pitchFamily="2" charset="-122"/>
                          <a:ea typeface="宋体" panose="02010600030101010101" pitchFamily="2" charset="-122"/>
                          <a:cs typeface="Arial" panose="020B0604020202020204" pitchFamily="34" charset="0"/>
                        </a:rPr>
                        <a:t>个</a:t>
                      </a:r>
                      <a:endParaRPr lang="zh-CN" sz="1050" kern="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indent="-304800" algn="just">
                        <a:lnSpc>
                          <a:spcPct val="150000"/>
                        </a:lnSpc>
                      </a:pPr>
                      <a:r>
                        <a:rPr lang="zh-CN" sz="1200" kern="100">
                          <a:effectLst/>
                          <a:latin typeface="等线" panose="02010600030101010101" pitchFamily="2" charset="-122"/>
                          <a:ea typeface="宋体" panose="02010600030101010101" pitchFamily="2" charset="-122"/>
                          <a:cs typeface="Arial" panose="020B0604020202020204" pitchFamily="34" charset="0"/>
                        </a:rPr>
                        <a:t>银行产品数量 </a:t>
                      </a:r>
                      <a:r>
                        <a:rPr lang="en-US" sz="1200" kern="100">
                          <a:effectLst/>
                          <a:latin typeface="等线" panose="02010600030101010101" pitchFamily="2" charset="-122"/>
                          <a:ea typeface="宋体" panose="02010600030101010101" pitchFamily="2" charset="-122"/>
                          <a:cs typeface="Arial" panose="020B0604020202020204" pitchFamily="34" charset="0"/>
                        </a:rPr>
                        <a:t> 3</a:t>
                      </a:r>
                      <a:r>
                        <a:rPr lang="zh-CN" sz="1200" kern="100">
                          <a:effectLst/>
                          <a:latin typeface="等线" panose="02010600030101010101" pitchFamily="2" charset="-122"/>
                          <a:ea typeface="宋体" panose="02010600030101010101" pitchFamily="2" charset="-122"/>
                          <a:cs typeface="Arial" panose="020B0604020202020204" pitchFamily="34" charset="0"/>
                        </a:rPr>
                        <a:t>个</a:t>
                      </a:r>
                      <a:endParaRPr lang="zh-CN" sz="1050" kern="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indent="-304800" algn="just">
                        <a:lnSpc>
                          <a:spcPct val="150000"/>
                        </a:lnSpc>
                      </a:pPr>
                      <a:r>
                        <a:rPr lang="zh-CN" sz="1200" kern="100">
                          <a:effectLst/>
                          <a:latin typeface="等线" panose="02010600030101010101" pitchFamily="2" charset="-122"/>
                          <a:ea typeface="宋体" panose="02010600030101010101" pitchFamily="2" charset="-122"/>
                          <a:cs typeface="Arial" panose="020B0604020202020204" pitchFamily="34" charset="0"/>
                        </a:rPr>
                        <a:t>银行产品数量  </a:t>
                      </a:r>
                      <a:r>
                        <a:rPr lang="en-US" sz="1200" kern="100">
                          <a:effectLst/>
                          <a:latin typeface="等线" panose="02010600030101010101" pitchFamily="2" charset="-122"/>
                          <a:ea typeface="宋体" panose="02010600030101010101" pitchFamily="2" charset="-122"/>
                          <a:cs typeface="Arial" panose="020B0604020202020204" pitchFamily="34" charset="0"/>
                        </a:rPr>
                        <a:t>4</a:t>
                      </a:r>
                      <a:r>
                        <a:rPr lang="zh-CN" sz="1200" kern="100">
                          <a:effectLst/>
                          <a:latin typeface="等线" panose="02010600030101010101" pitchFamily="2" charset="-122"/>
                          <a:ea typeface="宋体" panose="02010600030101010101" pitchFamily="2" charset="-122"/>
                          <a:cs typeface="Arial" panose="020B0604020202020204" pitchFamily="34" charset="0"/>
                        </a:rPr>
                        <a:t>个</a:t>
                      </a:r>
                      <a:endParaRPr lang="zh-CN" sz="1050" kern="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8336457"/>
                  </a:ext>
                </a:extLst>
              </a:tr>
              <a:tr h="705954">
                <a:tc>
                  <a:txBody>
                    <a:bodyPr/>
                    <a:lstStyle/>
                    <a:p>
                      <a:pPr marL="304800" indent="-304800" algn="just">
                        <a:lnSpc>
                          <a:spcPct val="150000"/>
                        </a:lnSpc>
                      </a:pPr>
                      <a:r>
                        <a:rPr lang="zh-CN" sz="1200" kern="100" dirty="0">
                          <a:effectLst/>
                          <a:latin typeface="等线" panose="02010600030101010101" pitchFamily="2" charset="-122"/>
                          <a:ea typeface="宋体" panose="02010600030101010101" pitchFamily="2" charset="-122"/>
                          <a:cs typeface="Arial" panose="020B0604020202020204" pitchFamily="34" charset="0"/>
                        </a:rPr>
                        <a:t>使用手机银行 </a:t>
                      </a:r>
                      <a:r>
                        <a:rPr lang="en-US" sz="1200" kern="100" dirty="0">
                          <a:effectLst/>
                          <a:latin typeface="等线" panose="02010600030101010101" pitchFamily="2" charset="-122"/>
                          <a:ea typeface="宋体" panose="02010600030101010101" pitchFamily="2" charset="-122"/>
                          <a:cs typeface="Arial" panose="020B0604020202020204" pitchFamily="34" charset="0"/>
                        </a:rPr>
                        <a:t>     </a:t>
                      </a:r>
                      <a:r>
                        <a:rPr lang="zh-CN" sz="1200" kern="100" dirty="0">
                          <a:effectLst/>
                          <a:latin typeface="等线" panose="02010600030101010101" pitchFamily="2" charset="-122"/>
                          <a:ea typeface="宋体" panose="02010600030101010101" pitchFamily="2" charset="-122"/>
                          <a:cs typeface="Arial" panose="020B0604020202020204" pitchFamily="34" charset="0"/>
                        </a:rPr>
                        <a:t>不足</a:t>
                      </a:r>
                      <a:r>
                        <a:rPr lang="en-US" sz="1200" kern="100" dirty="0">
                          <a:effectLst/>
                          <a:latin typeface="等线" panose="02010600030101010101" pitchFamily="2" charset="-122"/>
                          <a:ea typeface="宋体" panose="02010600030101010101" pitchFamily="2" charset="-122"/>
                          <a:cs typeface="Arial" panose="020B0604020202020204" pitchFamily="34" charset="0"/>
                        </a:rPr>
                        <a:t>1</a:t>
                      </a:r>
                      <a:r>
                        <a:rPr lang="zh-CN" sz="1200" kern="100" dirty="0">
                          <a:effectLst/>
                          <a:latin typeface="等线" panose="02010600030101010101" pitchFamily="2" charset="-122"/>
                          <a:ea typeface="宋体" panose="02010600030101010101" pitchFamily="2" charset="-122"/>
                          <a:cs typeface="Arial" panose="020B0604020202020204" pitchFamily="34" charset="0"/>
                        </a:rPr>
                        <a:t>次</a:t>
                      </a:r>
                      <a:endParaRPr lang="zh-CN" sz="1050" kern="100" dirty="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200" kern="100">
                          <a:effectLst/>
                          <a:latin typeface="宋体" panose="02010600030101010101" pitchFamily="2" charset="-122"/>
                          <a:ea typeface="等线" panose="02010600030101010101" pitchFamily="2" charset="-122"/>
                          <a:cs typeface="Arial" panose="020B0604020202020204" pitchFamily="34" charset="0"/>
                        </a:rPr>
                        <a:t>767</a:t>
                      </a:r>
                      <a:endParaRPr lang="zh-CN" sz="1050" kern="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200" kern="100">
                          <a:effectLst/>
                          <a:latin typeface="宋体" panose="02010600030101010101" pitchFamily="2" charset="-122"/>
                          <a:ea typeface="等线" panose="02010600030101010101" pitchFamily="2" charset="-122"/>
                          <a:cs typeface="Arial" panose="020B0604020202020204" pitchFamily="34" charset="0"/>
                        </a:rPr>
                        <a:t>771</a:t>
                      </a:r>
                      <a:endParaRPr lang="zh-CN" sz="1050" kern="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200" kern="100">
                          <a:effectLst/>
                          <a:latin typeface="宋体" panose="02010600030101010101" pitchFamily="2" charset="-122"/>
                          <a:ea typeface="等线" panose="02010600030101010101" pitchFamily="2" charset="-122"/>
                          <a:cs typeface="Arial" panose="020B0604020202020204" pitchFamily="34" charset="0"/>
                        </a:rPr>
                        <a:t>263</a:t>
                      </a:r>
                      <a:endParaRPr lang="zh-CN" sz="1050" kern="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200" kern="100">
                          <a:effectLst/>
                          <a:latin typeface="宋体" panose="02010600030101010101" pitchFamily="2" charset="-122"/>
                          <a:ea typeface="等线" panose="02010600030101010101" pitchFamily="2" charset="-122"/>
                          <a:cs typeface="Arial" panose="020B0604020202020204" pitchFamily="34" charset="0"/>
                        </a:rPr>
                        <a:t>603</a:t>
                      </a:r>
                      <a:endParaRPr lang="zh-CN" sz="1050" kern="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200" kern="100">
                          <a:effectLst/>
                          <a:latin typeface="宋体" panose="02010600030101010101" pitchFamily="2" charset="-122"/>
                          <a:ea typeface="等线" panose="02010600030101010101" pitchFamily="2" charset="-122"/>
                          <a:cs typeface="Arial" panose="020B0604020202020204" pitchFamily="34" charset="0"/>
                        </a:rPr>
                        <a:t>27</a:t>
                      </a:r>
                      <a:endParaRPr lang="zh-CN" sz="1050" kern="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7597975"/>
                  </a:ext>
                </a:extLst>
              </a:tr>
              <a:tr h="705954">
                <a:tc>
                  <a:txBody>
                    <a:bodyPr/>
                    <a:lstStyle/>
                    <a:p>
                      <a:pPr marL="304800" indent="-304800" algn="just">
                        <a:lnSpc>
                          <a:spcPct val="150000"/>
                        </a:lnSpc>
                      </a:pPr>
                      <a:r>
                        <a:rPr lang="zh-CN" sz="1200" kern="100" dirty="0">
                          <a:effectLst/>
                          <a:latin typeface="等线" panose="02010600030101010101" pitchFamily="2" charset="-122"/>
                          <a:ea typeface="宋体" panose="02010600030101010101" pitchFamily="2" charset="-122"/>
                          <a:cs typeface="Arial" panose="020B0604020202020204" pitchFamily="34" charset="0"/>
                        </a:rPr>
                        <a:t>使用手机银行 </a:t>
                      </a:r>
                      <a:r>
                        <a:rPr lang="en-US" sz="1200" kern="100" dirty="0">
                          <a:effectLst/>
                          <a:latin typeface="等线" panose="02010600030101010101" pitchFamily="2" charset="-122"/>
                          <a:ea typeface="宋体" panose="02010600030101010101" pitchFamily="2" charset="-122"/>
                          <a:cs typeface="Arial" panose="020B0604020202020204" pitchFamily="34" charset="0"/>
                        </a:rPr>
                        <a:t>    1-2</a:t>
                      </a:r>
                      <a:r>
                        <a:rPr lang="zh-CN" sz="1200" kern="100" dirty="0">
                          <a:effectLst/>
                          <a:latin typeface="等线" panose="02010600030101010101" pitchFamily="2" charset="-122"/>
                          <a:ea typeface="宋体" panose="02010600030101010101" pitchFamily="2" charset="-122"/>
                          <a:cs typeface="Arial" panose="020B0604020202020204" pitchFamily="34" charset="0"/>
                        </a:rPr>
                        <a:t>次</a:t>
                      </a:r>
                      <a:endParaRPr lang="zh-CN" sz="1050" kern="100" dirty="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200" kern="100">
                          <a:effectLst/>
                          <a:latin typeface="宋体" panose="02010600030101010101" pitchFamily="2" charset="-122"/>
                          <a:ea typeface="等线" panose="02010600030101010101" pitchFamily="2" charset="-122"/>
                          <a:cs typeface="Arial" panose="020B0604020202020204" pitchFamily="34" charset="0"/>
                        </a:rPr>
                        <a:t>231</a:t>
                      </a:r>
                      <a:endParaRPr lang="zh-CN" sz="1050" kern="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200" kern="100">
                          <a:effectLst/>
                          <a:latin typeface="宋体" panose="02010600030101010101" pitchFamily="2" charset="-122"/>
                          <a:ea typeface="等线" panose="02010600030101010101" pitchFamily="2" charset="-122"/>
                          <a:cs typeface="Arial" panose="020B0604020202020204" pitchFamily="34" charset="0"/>
                        </a:rPr>
                        <a:t>813</a:t>
                      </a:r>
                      <a:endParaRPr lang="zh-CN" sz="1050" kern="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200" kern="100">
                          <a:effectLst/>
                          <a:latin typeface="宋体" panose="02010600030101010101" pitchFamily="2" charset="-122"/>
                          <a:ea typeface="等线" panose="02010600030101010101" pitchFamily="2" charset="-122"/>
                          <a:cs typeface="Arial" panose="020B0604020202020204" pitchFamily="34" charset="0"/>
                        </a:rPr>
                        <a:t>638</a:t>
                      </a:r>
                      <a:endParaRPr lang="zh-CN" sz="1050" kern="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200" kern="100">
                          <a:effectLst/>
                          <a:latin typeface="宋体" panose="02010600030101010101" pitchFamily="2" charset="-122"/>
                          <a:ea typeface="等线" panose="02010600030101010101" pitchFamily="2" charset="-122"/>
                          <a:cs typeface="Arial" panose="020B0604020202020204" pitchFamily="34" charset="0"/>
                        </a:rPr>
                        <a:t>502</a:t>
                      </a:r>
                      <a:endParaRPr lang="zh-CN" sz="1050" kern="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200" kern="100">
                          <a:effectLst/>
                          <a:latin typeface="宋体" panose="02010600030101010101" pitchFamily="2" charset="-122"/>
                          <a:ea typeface="等线" panose="02010600030101010101" pitchFamily="2" charset="-122"/>
                          <a:cs typeface="Arial" panose="020B0604020202020204" pitchFamily="34" charset="0"/>
                        </a:rPr>
                        <a:t>22</a:t>
                      </a:r>
                      <a:endParaRPr lang="zh-CN" sz="1050" kern="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0993791"/>
                  </a:ext>
                </a:extLst>
              </a:tr>
              <a:tr h="705954">
                <a:tc>
                  <a:txBody>
                    <a:bodyPr/>
                    <a:lstStyle/>
                    <a:p>
                      <a:pPr marL="304800" indent="-304800" algn="just">
                        <a:lnSpc>
                          <a:spcPct val="150000"/>
                        </a:lnSpc>
                      </a:pPr>
                      <a:r>
                        <a:rPr lang="zh-CN" sz="1200" kern="100" dirty="0">
                          <a:effectLst/>
                          <a:latin typeface="等线" panose="02010600030101010101" pitchFamily="2" charset="-122"/>
                          <a:ea typeface="宋体" panose="02010600030101010101" pitchFamily="2" charset="-122"/>
                          <a:cs typeface="Arial" panose="020B0604020202020204" pitchFamily="34" charset="0"/>
                        </a:rPr>
                        <a:t>使用手机银行 </a:t>
                      </a:r>
                      <a:r>
                        <a:rPr lang="en-US" sz="1200" kern="100" dirty="0">
                          <a:effectLst/>
                          <a:latin typeface="等线" panose="02010600030101010101" pitchFamily="2" charset="-122"/>
                          <a:ea typeface="宋体" panose="02010600030101010101" pitchFamily="2" charset="-122"/>
                          <a:cs typeface="Arial" panose="020B0604020202020204" pitchFamily="34" charset="0"/>
                        </a:rPr>
                        <a:t>      2</a:t>
                      </a:r>
                      <a:r>
                        <a:rPr lang="zh-CN" sz="1200" kern="100" dirty="0">
                          <a:effectLst/>
                          <a:latin typeface="等线" panose="02010600030101010101" pitchFamily="2" charset="-122"/>
                          <a:ea typeface="宋体" panose="02010600030101010101" pitchFamily="2" charset="-122"/>
                          <a:cs typeface="Arial" panose="020B0604020202020204" pitchFamily="34" charset="0"/>
                        </a:rPr>
                        <a:t>次以上</a:t>
                      </a:r>
                      <a:endParaRPr lang="zh-CN" sz="1050" kern="100" dirty="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200" kern="100">
                          <a:effectLst/>
                          <a:latin typeface="宋体" panose="02010600030101010101" pitchFamily="2" charset="-122"/>
                          <a:ea typeface="等线" panose="02010600030101010101" pitchFamily="2" charset="-122"/>
                          <a:cs typeface="Arial" panose="020B0604020202020204" pitchFamily="34" charset="0"/>
                        </a:rPr>
                        <a:t>148</a:t>
                      </a:r>
                      <a:endParaRPr lang="zh-CN" sz="1050" kern="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200" kern="100">
                          <a:effectLst/>
                          <a:latin typeface="宋体" panose="02010600030101010101" pitchFamily="2" charset="-122"/>
                          <a:ea typeface="等线" panose="02010600030101010101" pitchFamily="2" charset="-122"/>
                          <a:cs typeface="Arial" panose="020B0604020202020204" pitchFamily="34" charset="0"/>
                        </a:rPr>
                        <a:t>853</a:t>
                      </a:r>
                      <a:endParaRPr lang="zh-CN" sz="1050" kern="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200" kern="100">
                          <a:effectLst/>
                          <a:latin typeface="宋体" panose="02010600030101010101" pitchFamily="2" charset="-122"/>
                          <a:ea typeface="等线" panose="02010600030101010101" pitchFamily="2" charset="-122"/>
                          <a:cs typeface="Arial" panose="020B0604020202020204" pitchFamily="34" charset="0"/>
                        </a:rPr>
                        <a:t>1115</a:t>
                      </a:r>
                      <a:endParaRPr lang="zh-CN" sz="1050" kern="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200" kern="100">
                          <a:effectLst/>
                          <a:latin typeface="宋体" panose="02010600030101010101" pitchFamily="2" charset="-122"/>
                          <a:ea typeface="等线" panose="02010600030101010101" pitchFamily="2" charset="-122"/>
                          <a:cs typeface="Arial" panose="020B0604020202020204" pitchFamily="34" charset="0"/>
                        </a:rPr>
                        <a:t>999</a:t>
                      </a:r>
                      <a:endParaRPr lang="zh-CN" sz="1050" kern="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200" kern="100" dirty="0">
                          <a:effectLst/>
                          <a:latin typeface="宋体" panose="02010600030101010101" pitchFamily="2" charset="-122"/>
                          <a:ea typeface="等线" panose="02010600030101010101" pitchFamily="2" charset="-122"/>
                          <a:cs typeface="Arial" panose="020B0604020202020204" pitchFamily="34" charset="0"/>
                        </a:rPr>
                        <a:t>220</a:t>
                      </a:r>
                      <a:endParaRPr lang="zh-CN" sz="1050" kern="100" dirty="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8535055"/>
                  </a:ext>
                </a:extLst>
              </a:tr>
            </a:tbl>
          </a:graphicData>
        </a:graphic>
      </p:graphicFrame>
    </p:spTree>
    <p:extLst>
      <p:ext uri="{BB962C8B-B14F-4D97-AF65-F5344CB8AC3E}">
        <p14:creationId xmlns:p14="http://schemas.microsoft.com/office/powerpoint/2010/main" val="59268057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文本框 2"/>
          <p:cNvSpPr txBox="1">
            <a:spLocks noChangeArrowheads="1"/>
          </p:cNvSpPr>
          <p:nvPr>
            <p:custDataLst>
              <p:tags r:id="rId2"/>
            </p:custDataLst>
          </p:nvPr>
        </p:nvSpPr>
        <p:spPr bwMode="auto">
          <a:xfrm>
            <a:off x="1582725" y="1955417"/>
            <a:ext cx="4434778" cy="3229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986"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sym typeface="Arial" panose="020B0604020202020204" pitchFamily="34" charset="0"/>
              </a:rPr>
              <a:t>05</a:t>
            </a:r>
            <a:endParaRPr lang="zh-CN" altLang="en-US" sz="20986"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sym typeface="Arial" panose="020B0604020202020204" pitchFamily="34" charset="0"/>
            </a:endParaRPr>
          </a:p>
        </p:txBody>
      </p:sp>
      <p:cxnSp>
        <p:nvCxnSpPr>
          <p:cNvPr id="7" name="直接连接符 6"/>
          <p:cNvCxnSpPr>
            <a:cxnSpLocks/>
          </p:cNvCxnSpPr>
          <p:nvPr>
            <p:custDataLst>
              <p:tags r:id="rId3"/>
            </p:custDataLst>
          </p:nvPr>
        </p:nvCxnSpPr>
        <p:spPr>
          <a:xfrm>
            <a:off x="6017502" y="3475716"/>
            <a:ext cx="6100505"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052" name="文本框 11"/>
          <p:cNvSpPr txBox="1">
            <a:spLocks noChangeArrowheads="1"/>
          </p:cNvSpPr>
          <p:nvPr>
            <p:custDataLst>
              <p:tags r:id="rId4"/>
            </p:custDataLst>
          </p:nvPr>
        </p:nvSpPr>
        <p:spPr bwMode="auto">
          <a:xfrm>
            <a:off x="2066756" y="3324179"/>
            <a:ext cx="3466715" cy="5843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797"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sym typeface="Arial" panose="020B0604020202020204" pitchFamily="34" charset="0"/>
              </a:rPr>
              <a:t>章节 </a:t>
            </a:r>
            <a:r>
              <a:rPr lang="en-US" altLang="zh-CN" sz="3797"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sym typeface="Arial" panose="020B0604020202020204" pitchFamily="34" charset="0"/>
              </a:rPr>
              <a:t>PART</a:t>
            </a:r>
            <a:endParaRPr lang="zh-CN" altLang="en-US" sz="3797"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sym typeface="Arial" panose="020B0604020202020204" pitchFamily="34" charset="0"/>
            </a:endParaRPr>
          </a:p>
        </p:txBody>
      </p:sp>
      <p:sp>
        <p:nvSpPr>
          <p:cNvPr id="8" name="矩形 7"/>
          <p:cNvSpPr/>
          <p:nvPr/>
        </p:nvSpPr>
        <p:spPr>
          <a:xfrm>
            <a:off x="6017502" y="2675241"/>
            <a:ext cx="6880140" cy="738664"/>
          </a:xfrm>
          <a:prstGeom prst="rect">
            <a:avLst/>
          </a:prstGeom>
        </p:spPr>
        <p:txBody>
          <a:bodyPr wrap="square" lIns="0" tIns="0" rIns="0" bIns="0">
            <a:spAutoFit/>
          </a:bodyPr>
          <a:lstStyle/>
          <a:p>
            <a:r>
              <a:rPr lang="zh-CN" altLang="en-US" sz="4800" b="1" dirty="0">
                <a:solidFill>
                  <a:schemeClr val="accent1"/>
                </a:solidFill>
                <a:latin typeface="微软雅黑" panose="020B0503020204020204" pitchFamily="34" charset="-122"/>
                <a:ea typeface="微软雅黑" panose="020B0503020204020204" pitchFamily="34" charset="-122"/>
                <a:cs typeface="+mn-ea"/>
                <a:sym typeface="Arial" panose="020B0604020202020204" pitchFamily="34" charset="0"/>
              </a:rPr>
              <a:t>聚类分析构建用户画像</a:t>
            </a:r>
          </a:p>
        </p:txBody>
      </p:sp>
    </p:spTree>
    <p:custDataLst>
      <p:tags r:id="rId1"/>
    </p:custDataLst>
    <p:extLst>
      <p:ext uri="{BB962C8B-B14F-4D97-AF65-F5344CB8AC3E}">
        <p14:creationId xmlns:p14="http://schemas.microsoft.com/office/powerpoint/2010/main" val="36979481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052"/>
                                        </p:tgtEl>
                                        <p:attrNameLst>
                                          <p:attrName>style.visibility</p:attrName>
                                        </p:attrNameLst>
                                      </p:cBhvr>
                                      <p:to>
                                        <p:strVal val="visible"/>
                                      </p:to>
                                    </p:set>
                                    <p:anim calcmode="lin" valueType="num">
                                      <p:cBhvr additive="base">
                                        <p:cTn id="12" dur="500" fill="hold"/>
                                        <p:tgtEl>
                                          <p:spTgt spid="2052"/>
                                        </p:tgtEl>
                                        <p:attrNameLst>
                                          <p:attrName>ppt_x</p:attrName>
                                        </p:attrNameLst>
                                      </p:cBhvr>
                                      <p:tavLst>
                                        <p:tav tm="0">
                                          <p:val>
                                            <p:strVal val="0-#ppt_w/2"/>
                                          </p:val>
                                        </p:tav>
                                        <p:tav tm="100000">
                                          <p:val>
                                            <p:strVal val="#ppt_x"/>
                                          </p:val>
                                        </p:tav>
                                      </p:tavLst>
                                    </p:anim>
                                    <p:anim calcmode="lin" valueType="num">
                                      <p:cBhvr additive="base">
                                        <p:cTn id="13" dur="500" fill="hold"/>
                                        <p:tgtEl>
                                          <p:spTgt spid="205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32"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strVal val="4*#ppt_w"/>
                                          </p:val>
                                        </p:tav>
                                        <p:tav tm="100000">
                                          <p:val>
                                            <p:strVal val="#ppt_w"/>
                                          </p:val>
                                        </p:tav>
                                      </p:tavLst>
                                    </p:anim>
                                    <p:anim calcmode="lin" valueType="num">
                                      <p:cBhvr>
                                        <p:cTn id="19" dur="500" fill="hold"/>
                                        <p:tgtEl>
                                          <p:spTgt spid="8"/>
                                        </p:tgtEl>
                                        <p:attrNameLst>
                                          <p:attrName>ppt_h</p:attrName>
                                        </p:attrNameLst>
                                      </p:cBhvr>
                                      <p:tavLst>
                                        <p:tav tm="0">
                                          <p:val>
                                            <p:strVal val="4*#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arn(inVertical)">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P spid="2052" grpId="0" animBg="1"/>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02FC558D-5B65-4B7F-8554-5785502669D7}"/>
              </a:ext>
            </a:extLst>
          </p:cNvPr>
          <p:cNvGrpSpPr/>
          <p:nvPr/>
        </p:nvGrpSpPr>
        <p:grpSpPr>
          <a:xfrm>
            <a:off x="-1708812" y="-3944515"/>
            <a:ext cx="6515217" cy="5087249"/>
            <a:chOff x="-1708812" y="-3944515"/>
            <a:chExt cx="6515217" cy="5087249"/>
          </a:xfrm>
        </p:grpSpPr>
        <p:sp>
          <p:nvSpPr>
            <p:cNvPr id="35" name="TextBox 8">
              <a:extLst>
                <a:ext uri="{FF2B5EF4-FFF2-40B4-BE49-F238E27FC236}">
                  <a16:creationId xmlns:a16="http://schemas.microsoft.com/office/drawing/2014/main" id="{153BFB69-2356-41C1-AF7A-1DE8A5D8F328}"/>
                </a:ext>
              </a:extLst>
            </p:cNvPr>
            <p:cNvSpPr txBox="1"/>
            <p:nvPr/>
          </p:nvSpPr>
          <p:spPr>
            <a:xfrm>
              <a:off x="857250" y="295123"/>
              <a:ext cx="3949155" cy="369332"/>
            </a:xfrm>
            <a:prstGeom prst="rect">
              <a:avLst/>
            </a:prstGeom>
            <a:noFill/>
          </p:spPr>
          <p:txBody>
            <a:bodyPr wrap="square" lIns="0" tIns="0" rIns="0" bIns="0" rtlCol="0" anchor="ctr">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Arial" panose="020B0604020202020204" pitchFamily="34" charset="0"/>
                </a:rPr>
                <a:t>用户画像构建（总体）</a:t>
              </a:r>
            </a:p>
          </p:txBody>
        </p:sp>
        <p:sp>
          <p:nvSpPr>
            <p:cNvPr id="36" name="矩形 35">
              <a:extLst>
                <a:ext uri="{FF2B5EF4-FFF2-40B4-BE49-F238E27FC236}">
                  <a16:creationId xmlns:a16="http://schemas.microsoft.com/office/drawing/2014/main" id="{88A30CB9-3DD9-41D6-BD89-75DF7DDD6FFD}"/>
                </a:ext>
              </a:extLst>
            </p:cNvPr>
            <p:cNvSpPr/>
            <p:nvPr/>
          </p:nvSpPr>
          <p:spPr>
            <a:xfrm>
              <a:off x="-1708812" y="840765"/>
              <a:ext cx="494323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7" name="矩形 36">
              <a:extLst>
                <a:ext uri="{FF2B5EF4-FFF2-40B4-BE49-F238E27FC236}">
                  <a16:creationId xmlns:a16="http://schemas.microsoft.com/office/drawing/2014/main" id="{7898A14D-815A-4515-900F-E7A20D449118}"/>
                </a:ext>
              </a:extLst>
            </p:cNvPr>
            <p:cNvSpPr/>
            <p:nvPr/>
          </p:nvSpPr>
          <p:spPr>
            <a:xfrm>
              <a:off x="-1246495" y="743055"/>
              <a:ext cx="4943233" cy="45719"/>
            </a:xfrm>
            <a:prstGeom prst="rect">
              <a:avLst/>
            </a:prstGeom>
            <a:solidFill>
              <a:srgbClr val="005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8" name="矩形 37">
              <a:extLst>
                <a:ext uri="{FF2B5EF4-FFF2-40B4-BE49-F238E27FC236}">
                  <a16:creationId xmlns:a16="http://schemas.microsoft.com/office/drawing/2014/main" id="{8ED000F7-A292-49C6-941E-FD1749B409BD}"/>
                </a:ext>
              </a:extLst>
            </p:cNvPr>
            <p:cNvSpPr/>
            <p:nvPr/>
          </p:nvSpPr>
          <p:spPr>
            <a:xfrm rot="5400000">
              <a:off x="-1763666" y="-1351742"/>
              <a:ext cx="4943233" cy="45719"/>
            </a:xfrm>
            <a:prstGeom prst="rect">
              <a:avLst/>
            </a:prstGeom>
            <a:solidFill>
              <a:srgbClr val="005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9" name="矩形 38">
              <a:extLst>
                <a:ext uri="{FF2B5EF4-FFF2-40B4-BE49-F238E27FC236}">
                  <a16:creationId xmlns:a16="http://schemas.microsoft.com/office/drawing/2014/main" id="{0FA0C2A8-3349-447B-AA1C-1C286D71200C}"/>
                </a:ext>
              </a:extLst>
            </p:cNvPr>
            <p:cNvSpPr/>
            <p:nvPr/>
          </p:nvSpPr>
          <p:spPr>
            <a:xfrm rot="5400000">
              <a:off x="-1844387" y="-1495758"/>
              <a:ext cx="494323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pic>
        <p:nvPicPr>
          <p:cNvPr id="2" name="图片 1">
            <a:extLst>
              <a:ext uri="{FF2B5EF4-FFF2-40B4-BE49-F238E27FC236}">
                <a16:creationId xmlns:a16="http://schemas.microsoft.com/office/drawing/2014/main" id="{51E63FEF-C80A-40B8-A25F-19DF6D2E7016}"/>
              </a:ext>
            </a:extLst>
          </p:cNvPr>
          <p:cNvPicPr>
            <a:picLocks noChangeAspect="1"/>
          </p:cNvPicPr>
          <p:nvPr/>
        </p:nvPicPr>
        <p:blipFill>
          <a:blip r:embed="rId3"/>
          <a:stretch>
            <a:fillRect/>
          </a:stretch>
        </p:blipFill>
        <p:spPr>
          <a:xfrm>
            <a:off x="319084" y="1817276"/>
            <a:ext cx="6424616" cy="4272370"/>
          </a:xfrm>
          <a:prstGeom prst="rect">
            <a:avLst/>
          </a:prstGeom>
        </p:spPr>
      </p:pic>
      <p:sp>
        <p:nvSpPr>
          <p:cNvPr id="3" name="文本框 2">
            <a:extLst>
              <a:ext uri="{FF2B5EF4-FFF2-40B4-BE49-F238E27FC236}">
                <a16:creationId xmlns:a16="http://schemas.microsoft.com/office/drawing/2014/main" id="{F6147E5A-59C8-4C29-8877-E5CE34F189BB}"/>
              </a:ext>
            </a:extLst>
          </p:cNvPr>
          <p:cNvSpPr txBox="1"/>
          <p:nvPr/>
        </p:nvSpPr>
        <p:spPr>
          <a:xfrm>
            <a:off x="6883947" y="1142734"/>
            <a:ext cx="5266516" cy="5216813"/>
          </a:xfrm>
          <a:prstGeom prst="rect">
            <a:avLst/>
          </a:prstGeom>
          <a:noFill/>
        </p:spPr>
        <p:txBody>
          <a:bodyPr wrap="square" rtlCol="0">
            <a:spAutoFit/>
          </a:bodyPr>
          <a:lstStyle/>
          <a:p>
            <a:pPr>
              <a:lnSpc>
                <a:spcPct val="150000"/>
              </a:lnSpc>
            </a:pPr>
            <a:r>
              <a:rPr lang="zh-CN" altLang="en-US" dirty="0">
                <a:latin typeface="+mn-ea"/>
                <a:ea typeface="+mn-ea"/>
              </a:rPr>
              <a:t>以年龄，学历，月均到网点频次</a:t>
            </a:r>
            <a:r>
              <a:rPr lang="en-US" altLang="zh-CN" dirty="0">
                <a:latin typeface="+mn-ea"/>
                <a:ea typeface="+mn-ea"/>
              </a:rPr>
              <a:t>+</a:t>
            </a:r>
            <a:r>
              <a:rPr lang="zh-CN" altLang="en-US" dirty="0">
                <a:latin typeface="+mn-ea"/>
                <a:ea typeface="+mn-ea"/>
              </a:rPr>
              <a:t>月均使用手机银行频次，手机银行功能使用个数，银行产品持有数量</a:t>
            </a:r>
            <a:r>
              <a:rPr lang="en-US" altLang="zh-CN" dirty="0">
                <a:latin typeface="+mn-ea"/>
                <a:ea typeface="+mn-ea"/>
              </a:rPr>
              <a:t>5</a:t>
            </a:r>
            <a:r>
              <a:rPr lang="zh-CN" altLang="en-US" dirty="0">
                <a:latin typeface="+mn-ea"/>
                <a:ea typeface="+mn-ea"/>
              </a:rPr>
              <a:t>个特征进行聚类分析（</a:t>
            </a:r>
            <a:r>
              <a:rPr lang="en-US" altLang="zh-CN" dirty="0">
                <a:latin typeface="+mn-ea"/>
                <a:ea typeface="+mn-ea"/>
              </a:rPr>
              <a:t>k-means)</a:t>
            </a:r>
            <a:r>
              <a:rPr lang="zh-CN" altLang="en-US" dirty="0">
                <a:latin typeface="+mn-ea"/>
                <a:ea typeface="+mn-ea"/>
              </a:rPr>
              <a:t>得出：</a:t>
            </a:r>
            <a:endParaRPr lang="en-US" altLang="zh-CN" dirty="0">
              <a:latin typeface="+mn-ea"/>
              <a:ea typeface="+mn-ea"/>
            </a:endParaRPr>
          </a:p>
          <a:p>
            <a:pPr>
              <a:lnSpc>
                <a:spcPct val="150000"/>
              </a:lnSpc>
            </a:pPr>
            <a:endParaRPr lang="en-US" altLang="zh-CN" dirty="0">
              <a:latin typeface="+mn-ea"/>
              <a:ea typeface="+mn-ea"/>
            </a:endParaRPr>
          </a:p>
          <a:p>
            <a:pPr marL="285750" indent="-285750">
              <a:lnSpc>
                <a:spcPct val="150000"/>
              </a:lnSpc>
              <a:buFont typeface="Arial" panose="020B0604020202020204" pitchFamily="34" charset="0"/>
              <a:buChar char="•"/>
            </a:pPr>
            <a:r>
              <a:rPr lang="zh-CN" altLang="en-US" dirty="0">
                <a:latin typeface="+mn-ea"/>
                <a:ea typeface="+mn-ea"/>
              </a:rPr>
              <a:t>客户群</a:t>
            </a:r>
            <a:r>
              <a:rPr lang="en-US" altLang="zh-CN" dirty="0">
                <a:latin typeface="+mn-ea"/>
                <a:ea typeface="+mn-ea"/>
              </a:rPr>
              <a:t>1</a:t>
            </a:r>
            <a:r>
              <a:rPr lang="zh-CN" altLang="en-US" dirty="0">
                <a:latin typeface="+mn-ea"/>
                <a:ea typeface="+mn-ea"/>
              </a:rPr>
              <a:t>（蓝色）：年龄适中，学历较低，银行产品使用频次高</a:t>
            </a:r>
            <a:endParaRPr lang="en-US" altLang="zh-CN" dirty="0">
              <a:latin typeface="+mn-ea"/>
              <a:ea typeface="+mn-ea"/>
            </a:endParaRPr>
          </a:p>
          <a:p>
            <a:pPr marL="285750" indent="-285750">
              <a:lnSpc>
                <a:spcPct val="150000"/>
              </a:lnSpc>
              <a:buFont typeface="Arial" panose="020B0604020202020204" pitchFamily="34" charset="0"/>
              <a:buChar char="•"/>
            </a:pPr>
            <a:r>
              <a:rPr lang="zh-CN" altLang="en-US" b="1" dirty="0">
                <a:latin typeface="+mn-ea"/>
                <a:ea typeface="+mn-ea"/>
              </a:rPr>
              <a:t>建议：</a:t>
            </a:r>
            <a:r>
              <a:rPr lang="zh-CN" altLang="en-US" dirty="0">
                <a:latin typeface="+mn-ea"/>
                <a:ea typeface="+mn-ea"/>
              </a:rPr>
              <a:t>相对有价值客户</a:t>
            </a:r>
            <a:endParaRPr lang="en-US" altLang="zh-CN" dirty="0">
              <a:latin typeface="+mn-ea"/>
              <a:ea typeface="+mn-ea"/>
            </a:endParaRPr>
          </a:p>
          <a:p>
            <a:pPr>
              <a:lnSpc>
                <a:spcPct val="150000"/>
              </a:lnSpc>
            </a:pPr>
            <a:endParaRPr lang="en-US" altLang="zh-CN" dirty="0">
              <a:latin typeface="+mn-ea"/>
              <a:ea typeface="+mn-ea"/>
            </a:endParaRPr>
          </a:p>
          <a:p>
            <a:pPr marL="285750" indent="-285750">
              <a:lnSpc>
                <a:spcPct val="150000"/>
              </a:lnSpc>
              <a:buFont typeface="Arial" panose="020B0604020202020204" pitchFamily="34" charset="0"/>
              <a:buChar char="•"/>
            </a:pPr>
            <a:r>
              <a:rPr lang="zh-CN" altLang="en-US" dirty="0">
                <a:latin typeface="+mn-ea"/>
                <a:ea typeface="+mn-ea"/>
              </a:rPr>
              <a:t>客户群</a:t>
            </a:r>
            <a:r>
              <a:rPr lang="en-US" altLang="zh-CN" dirty="0">
                <a:latin typeface="+mn-ea"/>
                <a:ea typeface="+mn-ea"/>
              </a:rPr>
              <a:t>2</a:t>
            </a:r>
            <a:r>
              <a:rPr lang="zh-CN" altLang="en-US" dirty="0">
                <a:latin typeface="+mn-ea"/>
                <a:ea typeface="+mn-ea"/>
              </a:rPr>
              <a:t>（绿色）：年龄较低，学历高，银行产品使用频次很高</a:t>
            </a:r>
            <a:endParaRPr lang="en-US" altLang="zh-CN" dirty="0">
              <a:latin typeface="+mn-ea"/>
              <a:ea typeface="+mn-ea"/>
            </a:endParaRPr>
          </a:p>
          <a:p>
            <a:pPr marL="285750" indent="-285750">
              <a:lnSpc>
                <a:spcPct val="150000"/>
              </a:lnSpc>
              <a:buFont typeface="Arial" panose="020B0604020202020204" pitchFamily="34" charset="0"/>
              <a:buChar char="•"/>
            </a:pPr>
            <a:r>
              <a:rPr lang="zh-CN" altLang="en-US" b="1" dirty="0">
                <a:latin typeface="+mn-ea"/>
                <a:ea typeface="+mn-ea"/>
              </a:rPr>
              <a:t>建议：</a:t>
            </a:r>
            <a:r>
              <a:rPr lang="zh-CN" altLang="en-US" dirty="0">
                <a:latin typeface="+mn-ea"/>
                <a:ea typeface="+mn-ea"/>
              </a:rPr>
              <a:t>有价值客户</a:t>
            </a:r>
            <a:endParaRPr lang="en-US" altLang="zh-CN" dirty="0">
              <a:latin typeface="+mn-ea"/>
              <a:ea typeface="+mn-ea"/>
            </a:endParaRPr>
          </a:p>
          <a:p>
            <a:endParaRPr lang="en-US" altLang="zh-CN" dirty="0">
              <a:latin typeface="+mn-ea"/>
              <a:ea typeface="+mn-ea"/>
            </a:endParaRPr>
          </a:p>
          <a:p>
            <a:endParaRPr lang="en-US" altLang="zh-CN" dirty="0"/>
          </a:p>
        </p:txBody>
      </p:sp>
    </p:spTree>
    <p:extLst>
      <p:ext uri="{BB962C8B-B14F-4D97-AF65-F5344CB8AC3E}">
        <p14:creationId xmlns:p14="http://schemas.microsoft.com/office/powerpoint/2010/main" val="208736884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02FC558D-5B65-4B7F-8554-5785502669D7}"/>
              </a:ext>
            </a:extLst>
          </p:cNvPr>
          <p:cNvGrpSpPr/>
          <p:nvPr/>
        </p:nvGrpSpPr>
        <p:grpSpPr>
          <a:xfrm>
            <a:off x="-1708812" y="-3944515"/>
            <a:ext cx="6515217" cy="5087249"/>
            <a:chOff x="-1708812" y="-3944515"/>
            <a:chExt cx="6515217" cy="5087249"/>
          </a:xfrm>
        </p:grpSpPr>
        <p:sp>
          <p:nvSpPr>
            <p:cNvPr id="35" name="TextBox 8">
              <a:extLst>
                <a:ext uri="{FF2B5EF4-FFF2-40B4-BE49-F238E27FC236}">
                  <a16:creationId xmlns:a16="http://schemas.microsoft.com/office/drawing/2014/main" id="{153BFB69-2356-41C1-AF7A-1DE8A5D8F328}"/>
                </a:ext>
              </a:extLst>
            </p:cNvPr>
            <p:cNvSpPr txBox="1"/>
            <p:nvPr/>
          </p:nvSpPr>
          <p:spPr>
            <a:xfrm>
              <a:off x="857250" y="295123"/>
              <a:ext cx="3949155" cy="369332"/>
            </a:xfrm>
            <a:prstGeom prst="rect">
              <a:avLst/>
            </a:prstGeom>
            <a:noFill/>
          </p:spPr>
          <p:txBody>
            <a:bodyPr wrap="square" lIns="0" tIns="0" rIns="0" bIns="0" rtlCol="0" anchor="ctr">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Arial" panose="020B0604020202020204" pitchFamily="34" charset="0"/>
                </a:rPr>
                <a:t>用户画像构建（总体）</a:t>
              </a:r>
            </a:p>
          </p:txBody>
        </p:sp>
        <p:sp>
          <p:nvSpPr>
            <p:cNvPr id="36" name="矩形 35">
              <a:extLst>
                <a:ext uri="{FF2B5EF4-FFF2-40B4-BE49-F238E27FC236}">
                  <a16:creationId xmlns:a16="http://schemas.microsoft.com/office/drawing/2014/main" id="{88A30CB9-3DD9-41D6-BD89-75DF7DDD6FFD}"/>
                </a:ext>
              </a:extLst>
            </p:cNvPr>
            <p:cNvSpPr/>
            <p:nvPr/>
          </p:nvSpPr>
          <p:spPr>
            <a:xfrm>
              <a:off x="-1708812" y="840765"/>
              <a:ext cx="494323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7" name="矩形 36">
              <a:extLst>
                <a:ext uri="{FF2B5EF4-FFF2-40B4-BE49-F238E27FC236}">
                  <a16:creationId xmlns:a16="http://schemas.microsoft.com/office/drawing/2014/main" id="{7898A14D-815A-4515-900F-E7A20D449118}"/>
                </a:ext>
              </a:extLst>
            </p:cNvPr>
            <p:cNvSpPr/>
            <p:nvPr/>
          </p:nvSpPr>
          <p:spPr>
            <a:xfrm>
              <a:off x="-1246495" y="743055"/>
              <a:ext cx="4943233" cy="45719"/>
            </a:xfrm>
            <a:prstGeom prst="rect">
              <a:avLst/>
            </a:prstGeom>
            <a:solidFill>
              <a:srgbClr val="005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8" name="矩形 37">
              <a:extLst>
                <a:ext uri="{FF2B5EF4-FFF2-40B4-BE49-F238E27FC236}">
                  <a16:creationId xmlns:a16="http://schemas.microsoft.com/office/drawing/2014/main" id="{8ED000F7-A292-49C6-941E-FD1749B409BD}"/>
                </a:ext>
              </a:extLst>
            </p:cNvPr>
            <p:cNvSpPr/>
            <p:nvPr/>
          </p:nvSpPr>
          <p:spPr>
            <a:xfrm rot="5400000">
              <a:off x="-1763666" y="-1351742"/>
              <a:ext cx="4943233" cy="45719"/>
            </a:xfrm>
            <a:prstGeom prst="rect">
              <a:avLst/>
            </a:prstGeom>
            <a:solidFill>
              <a:srgbClr val="005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9" name="矩形 38">
              <a:extLst>
                <a:ext uri="{FF2B5EF4-FFF2-40B4-BE49-F238E27FC236}">
                  <a16:creationId xmlns:a16="http://schemas.microsoft.com/office/drawing/2014/main" id="{0FA0C2A8-3349-447B-AA1C-1C286D71200C}"/>
                </a:ext>
              </a:extLst>
            </p:cNvPr>
            <p:cNvSpPr/>
            <p:nvPr/>
          </p:nvSpPr>
          <p:spPr>
            <a:xfrm rot="5400000">
              <a:off x="-1844387" y="-1495758"/>
              <a:ext cx="494323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pic>
        <p:nvPicPr>
          <p:cNvPr id="2" name="图片 1">
            <a:extLst>
              <a:ext uri="{FF2B5EF4-FFF2-40B4-BE49-F238E27FC236}">
                <a16:creationId xmlns:a16="http://schemas.microsoft.com/office/drawing/2014/main" id="{51E63FEF-C80A-40B8-A25F-19DF6D2E7016}"/>
              </a:ext>
            </a:extLst>
          </p:cNvPr>
          <p:cNvPicPr>
            <a:picLocks noChangeAspect="1"/>
          </p:cNvPicPr>
          <p:nvPr/>
        </p:nvPicPr>
        <p:blipFill>
          <a:blip r:embed="rId3"/>
          <a:stretch>
            <a:fillRect/>
          </a:stretch>
        </p:blipFill>
        <p:spPr>
          <a:xfrm>
            <a:off x="319084" y="1817276"/>
            <a:ext cx="6424616" cy="4272370"/>
          </a:xfrm>
          <a:prstGeom prst="rect">
            <a:avLst/>
          </a:prstGeom>
        </p:spPr>
      </p:pic>
      <p:sp>
        <p:nvSpPr>
          <p:cNvPr id="3" name="文本框 2">
            <a:extLst>
              <a:ext uri="{FF2B5EF4-FFF2-40B4-BE49-F238E27FC236}">
                <a16:creationId xmlns:a16="http://schemas.microsoft.com/office/drawing/2014/main" id="{F6147E5A-59C8-4C29-8877-E5CE34F189BB}"/>
              </a:ext>
            </a:extLst>
          </p:cNvPr>
          <p:cNvSpPr txBox="1"/>
          <p:nvPr/>
        </p:nvSpPr>
        <p:spPr>
          <a:xfrm>
            <a:off x="6743700" y="2266781"/>
            <a:ext cx="5266516" cy="337335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mn-ea"/>
                <a:ea typeface="+mn-ea"/>
              </a:rPr>
              <a:t>客户群</a:t>
            </a:r>
            <a:r>
              <a:rPr lang="en-US" altLang="zh-CN" dirty="0">
                <a:latin typeface="+mn-ea"/>
                <a:ea typeface="+mn-ea"/>
              </a:rPr>
              <a:t>3</a:t>
            </a:r>
            <a:r>
              <a:rPr lang="zh-CN" altLang="en-US" dirty="0">
                <a:latin typeface="+mn-ea"/>
                <a:ea typeface="+mn-ea"/>
              </a:rPr>
              <a:t>（红色）：年龄大，学历低，银行产品使用频次很低</a:t>
            </a:r>
            <a:endParaRPr lang="en-US" altLang="zh-CN" dirty="0">
              <a:latin typeface="+mn-ea"/>
              <a:ea typeface="+mn-ea"/>
            </a:endParaRPr>
          </a:p>
          <a:p>
            <a:pPr marL="285750" indent="-285750">
              <a:lnSpc>
                <a:spcPct val="150000"/>
              </a:lnSpc>
              <a:buFont typeface="Arial" panose="020B0604020202020204" pitchFamily="34" charset="0"/>
              <a:buChar char="•"/>
            </a:pPr>
            <a:r>
              <a:rPr lang="zh-CN" altLang="en-US" b="1" dirty="0">
                <a:latin typeface="+mn-ea"/>
                <a:ea typeface="+mn-ea"/>
              </a:rPr>
              <a:t>建议：</a:t>
            </a:r>
            <a:r>
              <a:rPr lang="zh-CN" altLang="en-US" dirty="0">
                <a:latin typeface="+mn-ea"/>
                <a:ea typeface="+mn-ea"/>
              </a:rPr>
              <a:t>低价值客户，一般挽留客户</a:t>
            </a:r>
            <a:endParaRPr lang="en-US" altLang="zh-CN" dirty="0">
              <a:latin typeface="+mn-ea"/>
              <a:ea typeface="+mn-ea"/>
            </a:endParaRPr>
          </a:p>
          <a:p>
            <a:pPr>
              <a:lnSpc>
                <a:spcPct val="150000"/>
              </a:lnSpc>
            </a:pPr>
            <a:endParaRPr lang="en-US" altLang="zh-CN" dirty="0">
              <a:latin typeface="+mn-ea"/>
              <a:ea typeface="+mn-ea"/>
            </a:endParaRPr>
          </a:p>
          <a:p>
            <a:pPr marL="285750" indent="-285750">
              <a:lnSpc>
                <a:spcPct val="150000"/>
              </a:lnSpc>
              <a:buFont typeface="Arial" panose="020B0604020202020204" pitchFamily="34" charset="0"/>
              <a:buChar char="•"/>
            </a:pPr>
            <a:r>
              <a:rPr lang="zh-CN" altLang="en-US" dirty="0">
                <a:latin typeface="+mn-ea"/>
                <a:ea typeface="+mn-ea"/>
              </a:rPr>
              <a:t>客户群</a:t>
            </a:r>
            <a:r>
              <a:rPr lang="en-US" altLang="zh-CN" dirty="0">
                <a:latin typeface="+mn-ea"/>
                <a:ea typeface="+mn-ea"/>
              </a:rPr>
              <a:t>4</a:t>
            </a:r>
            <a:r>
              <a:rPr lang="zh-CN" altLang="en-US" dirty="0">
                <a:latin typeface="+mn-ea"/>
                <a:ea typeface="+mn-ea"/>
              </a:rPr>
              <a:t>（紫色）：年龄低，学历高，银行产品使用频次较低</a:t>
            </a:r>
            <a:endParaRPr lang="en-US" altLang="zh-CN" dirty="0">
              <a:latin typeface="+mn-ea"/>
              <a:ea typeface="+mn-ea"/>
            </a:endParaRPr>
          </a:p>
          <a:p>
            <a:pPr marL="285750" indent="-285750">
              <a:lnSpc>
                <a:spcPct val="150000"/>
              </a:lnSpc>
              <a:buFont typeface="Arial" panose="020B0604020202020204" pitchFamily="34" charset="0"/>
              <a:buChar char="•"/>
            </a:pPr>
            <a:r>
              <a:rPr lang="zh-CN" altLang="en-US" b="1" dirty="0">
                <a:latin typeface="+mn-ea"/>
                <a:ea typeface="+mn-ea"/>
              </a:rPr>
              <a:t>建议：</a:t>
            </a:r>
            <a:r>
              <a:rPr lang="zh-CN" altLang="en-US" dirty="0">
                <a:latin typeface="+mn-ea"/>
                <a:ea typeface="+mn-ea"/>
              </a:rPr>
              <a:t>较有潜力客户</a:t>
            </a:r>
            <a:endParaRPr lang="en-US" altLang="zh-CN" dirty="0">
              <a:latin typeface="+mn-ea"/>
              <a:ea typeface="+mn-ea"/>
            </a:endParaRPr>
          </a:p>
          <a:p>
            <a:pPr>
              <a:lnSpc>
                <a:spcPct val="150000"/>
              </a:lnSpc>
            </a:pPr>
            <a:endParaRPr lang="en-US" altLang="zh-CN" dirty="0"/>
          </a:p>
        </p:txBody>
      </p:sp>
    </p:spTree>
    <p:extLst>
      <p:ext uri="{BB962C8B-B14F-4D97-AF65-F5344CB8AC3E}">
        <p14:creationId xmlns:p14="http://schemas.microsoft.com/office/powerpoint/2010/main" val="257696075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02FC558D-5B65-4B7F-8554-5785502669D7}"/>
              </a:ext>
            </a:extLst>
          </p:cNvPr>
          <p:cNvGrpSpPr/>
          <p:nvPr/>
        </p:nvGrpSpPr>
        <p:grpSpPr>
          <a:xfrm>
            <a:off x="-1708812" y="-3944515"/>
            <a:ext cx="6515217" cy="5087249"/>
            <a:chOff x="-1708812" y="-3944515"/>
            <a:chExt cx="6515217" cy="5087249"/>
          </a:xfrm>
        </p:grpSpPr>
        <p:sp>
          <p:nvSpPr>
            <p:cNvPr id="35" name="TextBox 8">
              <a:extLst>
                <a:ext uri="{FF2B5EF4-FFF2-40B4-BE49-F238E27FC236}">
                  <a16:creationId xmlns:a16="http://schemas.microsoft.com/office/drawing/2014/main" id="{153BFB69-2356-41C1-AF7A-1DE8A5D8F328}"/>
                </a:ext>
              </a:extLst>
            </p:cNvPr>
            <p:cNvSpPr txBox="1"/>
            <p:nvPr/>
          </p:nvSpPr>
          <p:spPr>
            <a:xfrm>
              <a:off x="857250" y="295123"/>
              <a:ext cx="3949155" cy="369332"/>
            </a:xfrm>
            <a:prstGeom prst="rect">
              <a:avLst/>
            </a:prstGeom>
            <a:noFill/>
          </p:spPr>
          <p:txBody>
            <a:bodyPr wrap="square" lIns="0" tIns="0" rIns="0" bIns="0" rtlCol="0" anchor="ctr">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Arial" panose="020B0604020202020204" pitchFamily="34" charset="0"/>
                </a:rPr>
                <a:t>用户画像构建（贷款兴趣）</a:t>
              </a:r>
            </a:p>
          </p:txBody>
        </p:sp>
        <p:sp>
          <p:nvSpPr>
            <p:cNvPr id="36" name="矩形 35">
              <a:extLst>
                <a:ext uri="{FF2B5EF4-FFF2-40B4-BE49-F238E27FC236}">
                  <a16:creationId xmlns:a16="http://schemas.microsoft.com/office/drawing/2014/main" id="{88A30CB9-3DD9-41D6-BD89-75DF7DDD6FFD}"/>
                </a:ext>
              </a:extLst>
            </p:cNvPr>
            <p:cNvSpPr/>
            <p:nvPr/>
          </p:nvSpPr>
          <p:spPr>
            <a:xfrm>
              <a:off x="-1708812" y="840765"/>
              <a:ext cx="494323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7" name="矩形 36">
              <a:extLst>
                <a:ext uri="{FF2B5EF4-FFF2-40B4-BE49-F238E27FC236}">
                  <a16:creationId xmlns:a16="http://schemas.microsoft.com/office/drawing/2014/main" id="{7898A14D-815A-4515-900F-E7A20D449118}"/>
                </a:ext>
              </a:extLst>
            </p:cNvPr>
            <p:cNvSpPr/>
            <p:nvPr/>
          </p:nvSpPr>
          <p:spPr>
            <a:xfrm>
              <a:off x="-1246495" y="743055"/>
              <a:ext cx="4943233" cy="45719"/>
            </a:xfrm>
            <a:prstGeom prst="rect">
              <a:avLst/>
            </a:prstGeom>
            <a:solidFill>
              <a:srgbClr val="005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8" name="矩形 37">
              <a:extLst>
                <a:ext uri="{FF2B5EF4-FFF2-40B4-BE49-F238E27FC236}">
                  <a16:creationId xmlns:a16="http://schemas.microsoft.com/office/drawing/2014/main" id="{8ED000F7-A292-49C6-941E-FD1749B409BD}"/>
                </a:ext>
              </a:extLst>
            </p:cNvPr>
            <p:cNvSpPr/>
            <p:nvPr/>
          </p:nvSpPr>
          <p:spPr>
            <a:xfrm rot="5400000">
              <a:off x="-1763666" y="-1351742"/>
              <a:ext cx="4943233" cy="45719"/>
            </a:xfrm>
            <a:prstGeom prst="rect">
              <a:avLst/>
            </a:prstGeom>
            <a:solidFill>
              <a:srgbClr val="005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9" name="矩形 38">
              <a:extLst>
                <a:ext uri="{FF2B5EF4-FFF2-40B4-BE49-F238E27FC236}">
                  <a16:creationId xmlns:a16="http://schemas.microsoft.com/office/drawing/2014/main" id="{0FA0C2A8-3349-447B-AA1C-1C286D71200C}"/>
                </a:ext>
              </a:extLst>
            </p:cNvPr>
            <p:cNvSpPr/>
            <p:nvPr/>
          </p:nvSpPr>
          <p:spPr>
            <a:xfrm rot="5400000">
              <a:off x="-1844387" y="-1495758"/>
              <a:ext cx="494323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3" name="文本框 2">
            <a:extLst>
              <a:ext uri="{FF2B5EF4-FFF2-40B4-BE49-F238E27FC236}">
                <a16:creationId xmlns:a16="http://schemas.microsoft.com/office/drawing/2014/main" id="{F6147E5A-59C8-4C29-8877-E5CE34F189BB}"/>
              </a:ext>
            </a:extLst>
          </p:cNvPr>
          <p:cNvSpPr txBox="1"/>
          <p:nvPr/>
        </p:nvSpPr>
        <p:spPr>
          <a:xfrm>
            <a:off x="6717407" y="797069"/>
            <a:ext cx="5266516" cy="5446363"/>
          </a:xfrm>
          <a:prstGeom prst="rect">
            <a:avLst/>
          </a:prstGeom>
          <a:noFill/>
        </p:spPr>
        <p:txBody>
          <a:bodyPr wrap="square" rtlCol="0">
            <a:spAutoFit/>
          </a:bodyPr>
          <a:lstStyle/>
          <a:p>
            <a:pPr>
              <a:lnSpc>
                <a:spcPct val="150000"/>
              </a:lnSpc>
            </a:pPr>
            <a:r>
              <a:rPr lang="zh-CN" altLang="en-US" dirty="0">
                <a:latin typeface="+mn-ea"/>
                <a:ea typeface="+mn-ea"/>
              </a:rPr>
              <a:t>以性别，年龄，学历和贷款兴趣</a:t>
            </a:r>
            <a:r>
              <a:rPr lang="en-US" altLang="zh-CN" dirty="0">
                <a:latin typeface="+mn-ea"/>
                <a:ea typeface="+mn-ea"/>
              </a:rPr>
              <a:t>4</a:t>
            </a:r>
            <a:r>
              <a:rPr lang="zh-CN" altLang="en-US" dirty="0">
                <a:latin typeface="+mn-ea"/>
                <a:ea typeface="+mn-ea"/>
              </a:rPr>
              <a:t>个特征进行聚类分析得出（其中贷款兴趣以是否使用手机银行</a:t>
            </a:r>
            <a:r>
              <a:rPr lang="en-US" altLang="zh-CN" dirty="0">
                <a:latin typeface="+mn-ea"/>
                <a:ea typeface="+mn-ea"/>
              </a:rPr>
              <a:t>APP</a:t>
            </a:r>
            <a:r>
              <a:rPr lang="zh-CN" altLang="en-US" dirty="0">
                <a:latin typeface="+mn-ea"/>
                <a:ea typeface="+mn-ea"/>
              </a:rPr>
              <a:t>的贷款相关功能以及目前使用银行产品是否有消费贷款为衡量标准）：</a:t>
            </a:r>
            <a:endParaRPr lang="en-US" altLang="zh-CN" dirty="0">
              <a:latin typeface="+mn-ea"/>
              <a:ea typeface="+mn-ea"/>
            </a:endParaRPr>
          </a:p>
          <a:p>
            <a:pPr>
              <a:lnSpc>
                <a:spcPct val="150000"/>
              </a:lnSpc>
            </a:pPr>
            <a:endParaRPr lang="en-US" altLang="zh-CN" dirty="0">
              <a:latin typeface="+mn-ea"/>
              <a:ea typeface="+mn-ea"/>
            </a:endParaRPr>
          </a:p>
          <a:p>
            <a:pPr marL="285750" indent="-285750">
              <a:lnSpc>
                <a:spcPct val="150000"/>
              </a:lnSpc>
              <a:buFont typeface="Arial" panose="020B0604020202020204" pitchFamily="34" charset="0"/>
              <a:buChar char="•"/>
            </a:pPr>
            <a:r>
              <a:rPr lang="zh-CN" altLang="en-US" dirty="0">
                <a:latin typeface="+mn-ea"/>
                <a:ea typeface="+mn-ea"/>
              </a:rPr>
              <a:t>客户群</a:t>
            </a:r>
            <a:r>
              <a:rPr lang="en-US" altLang="zh-CN" dirty="0">
                <a:latin typeface="+mn-ea"/>
                <a:ea typeface="+mn-ea"/>
              </a:rPr>
              <a:t>1</a:t>
            </a:r>
            <a:r>
              <a:rPr lang="zh-CN" altLang="en-US" dirty="0">
                <a:latin typeface="+mn-ea"/>
                <a:ea typeface="+mn-ea"/>
              </a:rPr>
              <a:t>（蓝色）：女性，年龄较大，学历低，贷款兴趣低</a:t>
            </a:r>
          </a:p>
          <a:p>
            <a:pPr marL="285750" indent="-285750">
              <a:lnSpc>
                <a:spcPct val="150000"/>
              </a:lnSpc>
              <a:buFont typeface="Arial" panose="020B0604020202020204" pitchFamily="34" charset="0"/>
              <a:buChar char="•"/>
            </a:pPr>
            <a:r>
              <a:rPr lang="zh-CN" altLang="en-US" b="1" dirty="0">
                <a:latin typeface="+mn-ea"/>
                <a:ea typeface="+mn-ea"/>
              </a:rPr>
              <a:t>建议：</a:t>
            </a:r>
            <a:r>
              <a:rPr lang="zh-CN" altLang="en-US" dirty="0">
                <a:latin typeface="+mn-ea"/>
                <a:ea typeface="+mn-ea"/>
              </a:rPr>
              <a:t>无需花费太多时间和精力进行贷款方面的推荐</a:t>
            </a:r>
            <a:endParaRPr lang="en-US" altLang="zh-CN" dirty="0">
              <a:latin typeface="+mn-ea"/>
              <a:ea typeface="+mn-ea"/>
            </a:endParaRPr>
          </a:p>
          <a:p>
            <a:pPr>
              <a:lnSpc>
                <a:spcPct val="150000"/>
              </a:lnSpc>
            </a:pPr>
            <a:endParaRPr lang="en-US" altLang="zh-CN" dirty="0">
              <a:latin typeface="+mn-ea"/>
              <a:ea typeface="+mn-ea"/>
            </a:endParaRPr>
          </a:p>
          <a:p>
            <a:pPr marL="285750" indent="-285750">
              <a:lnSpc>
                <a:spcPct val="150000"/>
              </a:lnSpc>
              <a:buFont typeface="Arial" panose="020B0604020202020204" pitchFamily="34" charset="0"/>
              <a:buChar char="•"/>
            </a:pPr>
            <a:r>
              <a:rPr lang="zh-CN" altLang="en-US" dirty="0">
                <a:latin typeface="+mn-ea"/>
                <a:ea typeface="+mn-ea"/>
              </a:rPr>
              <a:t>客户群</a:t>
            </a:r>
            <a:r>
              <a:rPr lang="en-US" altLang="zh-CN" dirty="0">
                <a:latin typeface="+mn-ea"/>
                <a:ea typeface="+mn-ea"/>
              </a:rPr>
              <a:t>2</a:t>
            </a:r>
            <a:r>
              <a:rPr lang="zh-CN" altLang="en-US" dirty="0">
                <a:latin typeface="+mn-ea"/>
                <a:ea typeface="+mn-ea"/>
              </a:rPr>
              <a:t>（绿色）：男性，年龄适中，学历中等，贷款兴趣很高</a:t>
            </a:r>
          </a:p>
          <a:p>
            <a:pPr marL="285750" indent="-285750">
              <a:lnSpc>
                <a:spcPct val="150000"/>
              </a:lnSpc>
              <a:buFont typeface="Arial" panose="020B0604020202020204" pitchFamily="34" charset="0"/>
              <a:buChar char="•"/>
            </a:pPr>
            <a:r>
              <a:rPr lang="zh-CN" altLang="en-US" b="1" dirty="0">
                <a:latin typeface="+mn-ea"/>
                <a:ea typeface="+mn-ea"/>
              </a:rPr>
              <a:t>建议：</a:t>
            </a:r>
            <a:r>
              <a:rPr lang="zh-CN" altLang="en-US" dirty="0">
                <a:latin typeface="+mn-ea"/>
                <a:ea typeface="+mn-ea"/>
              </a:rPr>
              <a:t>加强贷款产品推荐</a:t>
            </a:r>
            <a:endParaRPr lang="en-US" altLang="zh-CN" dirty="0">
              <a:latin typeface="+mn-ea"/>
              <a:ea typeface="+mn-ea"/>
            </a:endParaRPr>
          </a:p>
        </p:txBody>
      </p:sp>
      <p:pic>
        <p:nvPicPr>
          <p:cNvPr id="10" name="内容占位符 4">
            <a:extLst>
              <a:ext uri="{FF2B5EF4-FFF2-40B4-BE49-F238E27FC236}">
                <a16:creationId xmlns:a16="http://schemas.microsoft.com/office/drawing/2014/main" id="{C52C02FA-1F2E-4EEF-A8C9-911D93793355}"/>
              </a:ext>
            </a:extLst>
          </p:cNvPr>
          <p:cNvPicPr>
            <a:picLocks noChangeAspect="1"/>
          </p:cNvPicPr>
          <p:nvPr/>
        </p:nvPicPr>
        <p:blipFill>
          <a:blip r:embed="rId3"/>
          <a:stretch>
            <a:fillRect/>
          </a:stretch>
        </p:blipFill>
        <p:spPr>
          <a:xfrm>
            <a:off x="236687" y="1744117"/>
            <a:ext cx="6358861" cy="4228643"/>
          </a:xfrm>
          <a:prstGeom prst="rect">
            <a:avLst/>
          </a:prstGeom>
        </p:spPr>
      </p:pic>
    </p:spTree>
    <p:extLst>
      <p:ext uri="{BB962C8B-B14F-4D97-AF65-F5344CB8AC3E}">
        <p14:creationId xmlns:p14="http://schemas.microsoft.com/office/powerpoint/2010/main" val="176479542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02FC558D-5B65-4B7F-8554-5785502669D7}"/>
              </a:ext>
            </a:extLst>
          </p:cNvPr>
          <p:cNvGrpSpPr/>
          <p:nvPr/>
        </p:nvGrpSpPr>
        <p:grpSpPr>
          <a:xfrm>
            <a:off x="-1708812" y="-3944515"/>
            <a:ext cx="6515217" cy="5087249"/>
            <a:chOff x="-1708812" y="-3944515"/>
            <a:chExt cx="6515217" cy="5087249"/>
          </a:xfrm>
        </p:grpSpPr>
        <p:sp>
          <p:nvSpPr>
            <p:cNvPr id="35" name="TextBox 8">
              <a:extLst>
                <a:ext uri="{FF2B5EF4-FFF2-40B4-BE49-F238E27FC236}">
                  <a16:creationId xmlns:a16="http://schemas.microsoft.com/office/drawing/2014/main" id="{153BFB69-2356-41C1-AF7A-1DE8A5D8F328}"/>
                </a:ext>
              </a:extLst>
            </p:cNvPr>
            <p:cNvSpPr txBox="1"/>
            <p:nvPr/>
          </p:nvSpPr>
          <p:spPr>
            <a:xfrm>
              <a:off x="857250" y="295123"/>
              <a:ext cx="3949155" cy="369332"/>
            </a:xfrm>
            <a:prstGeom prst="rect">
              <a:avLst/>
            </a:prstGeom>
            <a:noFill/>
          </p:spPr>
          <p:txBody>
            <a:bodyPr wrap="square" lIns="0" tIns="0" rIns="0" bIns="0" rtlCol="0" anchor="ctr">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Arial" panose="020B0604020202020204" pitchFamily="34" charset="0"/>
                </a:rPr>
                <a:t>用户画像构建（贷款兴趣）</a:t>
              </a:r>
            </a:p>
          </p:txBody>
        </p:sp>
        <p:sp>
          <p:nvSpPr>
            <p:cNvPr id="36" name="矩形 35">
              <a:extLst>
                <a:ext uri="{FF2B5EF4-FFF2-40B4-BE49-F238E27FC236}">
                  <a16:creationId xmlns:a16="http://schemas.microsoft.com/office/drawing/2014/main" id="{88A30CB9-3DD9-41D6-BD89-75DF7DDD6FFD}"/>
                </a:ext>
              </a:extLst>
            </p:cNvPr>
            <p:cNvSpPr/>
            <p:nvPr/>
          </p:nvSpPr>
          <p:spPr>
            <a:xfrm>
              <a:off x="-1708812" y="840765"/>
              <a:ext cx="494323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7" name="矩形 36">
              <a:extLst>
                <a:ext uri="{FF2B5EF4-FFF2-40B4-BE49-F238E27FC236}">
                  <a16:creationId xmlns:a16="http://schemas.microsoft.com/office/drawing/2014/main" id="{7898A14D-815A-4515-900F-E7A20D449118}"/>
                </a:ext>
              </a:extLst>
            </p:cNvPr>
            <p:cNvSpPr/>
            <p:nvPr/>
          </p:nvSpPr>
          <p:spPr>
            <a:xfrm>
              <a:off x="-1246495" y="743055"/>
              <a:ext cx="4943233" cy="45719"/>
            </a:xfrm>
            <a:prstGeom prst="rect">
              <a:avLst/>
            </a:prstGeom>
            <a:solidFill>
              <a:srgbClr val="005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8" name="矩形 37">
              <a:extLst>
                <a:ext uri="{FF2B5EF4-FFF2-40B4-BE49-F238E27FC236}">
                  <a16:creationId xmlns:a16="http://schemas.microsoft.com/office/drawing/2014/main" id="{8ED000F7-A292-49C6-941E-FD1749B409BD}"/>
                </a:ext>
              </a:extLst>
            </p:cNvPr>
            <p:cNvSpPr/>
            <p:nvPr/>
          </p:nvSpPr>
          <p:spPr>
            <a:xfrm rot="5400000">
              <a:off x="-1763666" y="-1351742"/>
              <a:ext cx="4943233" cy="45719"/>
            </a:xfrm>
            <a:prstGeom prst="rect">
              <a:avLst/>
            </a:prstGeom>
            <a:solidFill>
              <a:srgbClr val="005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9" name="矩形 38">
              <a:extLst>
                <a:ext uri="{FF2B5EF4-FFF2-40B4-BE49-F238E27FC236}">
                  <a16:creationId xmlns:a16="http://schemas.microsoft.com/office/drawing/2014/main" id="{0FA0C2A8-3349-447B-AA1C-1C286D71200C}"/>
                </a:ext>
              </a:extLst>
            </p:cNvPr>
            <p:cNvSpPr/>
            <p:nvPr/>
          </p:nvSpPr>
          <p:spPr>
            <a:xfrm rot="5400000">
              <a:off x="-1844387" y="-1495758"/>
              <a:ext cx="494323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3" name="文本框 2">
            <a:extLst>
              <a:ext uri="{FF2B5EF4-FFF2-40B4-BE49-F238E27FC236}">
                <a16:creationId xmlns:a16="http://schemas.microsoft.com/office/drawing/2014/main" id="{F6147E5A-59C8-4C29-8877-E5CE34F189BB}"/>
              </a:ext>
            </a:extLst>
          </p:cNvPr>
          <p:cNvSpPr txBox="1"/>
          <p:nvPr/>
        </p:nvSpPr>
        <p:spPr>
          <a:xfrm>
            <a:off x="6717407" y="1109645"/>
            <a:ext cx="5266516" cy="501336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mn-ea"/>
                <a:ea typeface="+mn-ea"/>
              </a:rPr>
              <a:t>客户群</a:t>
            </a:r>
            <a:r>
              <a:rPr lang="en-US" altLang="zh-CN" dirty="0">
                <a:latin typeface="+mn-ea"/>
                <a:ea typeface="+mn-ea"/>
              </a:rPr>
              <a:t>3</a:t>
            </a:r>
            <a:r>
              <a:rPr lang="zh-CN" altLang="en-US" dirty="0">
                <a:latin typeface="+mn-ea"/>
                <a:ea typeface="+mn-ea"/>
              </a:rPr>
              <a:t>（红色）：男性，年龄小，学历较高，贷款兴趣较低</a:t>
            </a:r>
            <a:endParaRPr lang="en-US" altLang="zh-CN" dirty="0">
              <a:latin typeface="+mn-ea"/>
              <a:ea typeface="+mn-ea"/>
            </a:endParaRPr>
          </a:p>
          <a:p>
            <a:pPr marL="285750" indent="-285750">
              <a:lnSpc>
                <a:spcPct val="150000"/>
              </a:lnSpc>
              <a:buFont typeface="Arial" panose="020B0604020202020204" pitchFamily="34" charset="0"/>
              <a:buChar char="•"/>
            </a:pPr>
            <a:r>
              <a:rPr lang="zh-CN" altLang="en-US" sz="1800" b="1" dirty="0">
                <a:latin typeface="+mn-ea"/>
                <a:ea typeface="+mn-ea"/>
              </a:rPr>
              <a:t>建议：</a:t>
            </a:r>
            <a:r>
              <a:rPr lang="zh-CN" altLang="en-US" sz="1800" dirty="0">
                <a:latin typeface="+mn-ea"/>
                <a:ea typeface="+mn-ea"/>
              </a:rPr>
              <a:t>适当进行贷款方面的介绍</a:t>
            </a:r>
            <a:endParaRPr lang="en-US" altLang="zh-CN" sz="1800" dirty="0">
              <a:latin typeface="+mn-ea"/>
              <a:ea typeface="+mn-ea"/>
            </a:endParaRPr>
          </a:p>
          <a:p>
            <a:pPr marL="285750" indent="-285750">
              <a:lnSpc>
                <a:spcPct val="150000"/>
              </a:lnSpc>
              <a:buFont typeface="Arial" panose="020B0604020202020204" pitchFamily="34" charset="0"/>
              <a:buChar char="•"/>
            </a:pPr>
            <a:endParaRPr lang="en-US" altLang="zh-CN" dirty="0">
              <a:latin typeface="+mn-ea"/>
              <a:ea typeface="+mn-ea"/>
            </a:endParaRPr>
          </a:p>
          <a:p>
            <a:pPr marL="285750" indent="-285750">
              <a:lnSpc>
                <a:spcPct val="150000"/>
              </a:lnSpc>
              <a:buFont typeface="Arial" panose="020B0604020202020204" pitchFamily="34" charset="0"/>
              <a:buChar char="•"/>
            </a:pPr>
            <a:r>
              <a:rPr lang="zh-CN" altLang="en-US" dirty="0">
                <a:latin typeface="+mn-ea"/>
                <a:ea typeface="+mn-ea"/>
              </a:rPr>
              <a:t>客户群</a:t>
            </a:r>
            <a:r>
              <a:rPr lang="en-US" altLang="zh-CN" dirty="0">
                <a:latin typeface="+mn-ea"/>
                <a:ea typeface="+mn-ea"/>
              </a:rPr>
              <a:t>4</a:t>
            </a:r>
            <a:r>
              <a:rPr lang="zh-CN" altLang="en-US" dirty="0">
                <a:latin typeface="+mn-ea"/>
                <a:ea typeface="+mn-ea"/>
              </a:rPr>
              <a:t>（紫色）：男性，年龄大，学历低，贷款兴趣低</a:t>
            </a:r>
          </a:p>
          <a:p>
            <a:pPr marL="285750" indent="-285750">
              <a:lnSpc>
                <a:spcPct val="150000"/>
              </a:lnSpc>
              <a:buFont typeface="Arial" panose="020B0604020202020204" pitchFamily="34" charset="0"/>
              <a:buChar char="•"/>
            </a:pPr>
            <a:r>
              <a:rPr lang="zh-CN" altLang="en-US" b="1" dirty="0">
                <a:latin typeface="+mn-ea"/>
                <a:ea typeface="+mn-ea"/>
              </a:rPr>
              <a:t>建议：</a:t>
            </a:r>
            <a:r>
              <a:rPr lang="zh-CN" altLang="en-US" dirty="0">
                <a:latin typeface="+mn-ea"/>
                <a:ea typeface="+mn-ea"/>
              </a:rPr>
              <a:t>无需花费太多时间和精力进行贷款方面的推荐</a:t>
            </a:r>
            <a:endParaRPr lang="en-US" altLang="zh-CN" dirty="0">
              <a:latin typeface="+mn-ea"/>
              <a:ea typeface="+mn-ea"/>
            </a:endParaRPr>
          </a:p>
          <a:p>
            <a:pPr marL="285750" indent="-285750">
              <a:lnSpc>
                <a:spcPct val="150000"/>
              </a:lnSpc>
              <a:buFont typeface="Arial" panose="020B0604020202020204" pitchFamily="34" charset="0"/>
              <a:buChar char="•"/>
            </a:pPr>
            <a:endParaRPr lang="en-US" altLang="zh-CN" dirty="0">
              <a:latin typeface="+mn-ea"/>
              <a:ea typeface="+mn-ea"/>
            </a:endParaRPr>
          </a:p>
          <a:p>
            <a:pPr marL="285750" indent="-285750">
              <a:lnSpc>
                <a:spcPct val="150000"/>
              </a:lnSpc>
              <a:buFont typeface="Arial" panose="020B0604020202020204" pitchFamily="34" charset="0"/>
              <a:buChar char="•"/>
            </a:pPr>
            <a:r>
              <a:rPr lang="zh-CN" altLang="en-US" dirty="0">
                <a:latin typeface="+mn-ea"/>
                <a:ea typeface="+mn-ea"/>
              </a:rPr>
              <a:t>客户群</a:t>
            </a:r>
            <a:r>
              <a:rPr lang="en-US" altLang="zh-CN" dirty="0">
                <a:latin typeface="+mn-ea"/>
                <a:ea typeface="+mn-ea"/>
              </a:rPr>
              <a:t>5</a:t>
            </a:r>
            <a:r>
              <a:rPr lang="zh-CN" altLang="en-US" dirty="0">
                <a:latin typeface="+mn-ea"/>
                <a:ea typeface="+mn-ea"/>
              </a:rPr>
              <a:t>（橙色）：女性，年龄较小，学历高，贷款兴趣适中</a:t>
            </a:r>
          </a:p>
          <a:p>
            <a:pPr marL="285750" indent="-285750">
              <a:lnSpc>
                <a:spcPct val="150000"/>
              </a:lnSpc>
              <a:buFont typeface="Arial" panose="020B0604020202020204" pitchFamily="34" charset="0"/>
              <a:buChar char="•"/>
            </a:pPr>
            <a:r>
              <a:rPr lang="zh-CN" altLang="en-US" b="1" dirty="0">
                <a:latin typeface="+mn-ea"/>
                <a:ea typeface="+mn-ea"/>
              </a:rPr>
              <a:t>建议：</a:t>
            </a:r>
            <a:r>
              <a:rPr lang="zh-CN" altLang="en-US" sz="1800" dirty="0">
                <a:latin typeface="+mn-ea"/>
                <a:ea typeface="+mn-ea"/>
              </a:rPr>
              <a:t>适当进行贷款方面的介绍</a:t>
            </a:r>
            <a:endParaRPr lang="zh-CN" altLang="en-US" dirty="0">
              <a:latin typeface="+mn-ea"/>
              <a:ea typeface="+mn-ea"/>
            </a:endParaRPr>
          </a:p>
        </p:txBody>
      </p:sp>
      <p:pic>
        <p:nvPicPr>
          <p:cNvPr id="10" name="内容占位符 4">
            <a:extLst>
              <a:ext uri="{FF2B5EF4-FFF2-40B4-BE49-F238E27FC236}">
                <a16:creationId xmlns:a16="http://schemas.microsoft.com/office/drawing/2014/main" id="{C52C02FA-1F2E-4EEF-A8C9-911D93793355}"/>
              </a:ext>
            </a:extLst>
          </p:cNvPr>
          <p:cNvPicPr>
            <a:picLocks noChangeAspect="1"/>
          </p:cNvPicPr>
          <p:nvPr/>
        </p:nvPicPr>
        <p:blipFill>
          <a:blip r:embed="rId3"/>
          <a:stretch>
            <a:fillRect/>
          </a:stretch>
        </p:blipFill>
        <p:spPr>
          <a:xfrm>
            <a:off x="236687" y="1744117"/>
            <a:ext cx="6358861" cy="4228643"/>
          </a:xfrm>
          <a:prstGeom prst="rect">
            <a:avLst/>
          </a:prstGeom>
        </p:spPr>
      </p:pic>
    </p:spTree>
    <p:extLst>
      <p:ext uri="{BB962C8B-B14F-4D97-AF65-F5344CB8AC3E}">
        <p14:creationId xmlns:p14="http://schemas.microsoft.com/office/powerpoint/2010/main" val="255223721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02FC558D-5B65-4B7F-8554-5785502669D7}"/>
              </a:ext>
            </a:extLst>
          </p:cNvPr>
          <p:cNvGrpSpPr/>
          <p:nvPr/>
        </p:nvGrpSpPr>
        <p:grpSpPr>
          <a:xfrm>
            <a:off x="-1708812" y="-3944515"/>
            <a:ext cx="7673012" cy="5087249"/>
            <a:chOff x="-1708812" y="-3944515"/>
            <a:chExt cx="7673012" cy="5087249"/>
          </a:xfrm>
        </p:grpSpPr>
        <p:sp>
          <p:nvSpPr>
            <p:cNvPr id="35" name="TextBox 8">
              <a:extLst>
                <a:ext uri="{FF2B5EF4-FFF2-40B4-BE49-F238E27FC236}">
                  <a16:creationId xmlns:a16="http://schemas.microsoft.com/office/drawing/2014/main" id="{153BFB69-2356-41C1-AF7A-1DE8A5D8F328}"/>
                </a:ext>
              </a:extLst>
            </p:cNvPr>
            <p:cNvSpPr txBox="1"/>
            <p:nvPr/>
          </p:nvSpPr>
          <p:spPr>
            <a:xfrm>
              <a:off x="857250" y="295123"/>
              <a:ext cx="5106950" cy="369332"/>
            </a:xfrm>
            <a:prstGeom prst="rect">
              <a:avLst/>
            </a:prstGeom>
            <a:noFill/>
          </p:spPr>
          <p:txBody>
            <a:bodyPr wrap="square" lIns="0" tIns="0" rIns="0" bIns="0" rtlCol="0" anchor="ctr">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Arial" panose="020B0604020202020204" pitchFamily="34" charset="0"/>
                </a:rPr>
                <a:t>用户画像构建（基金和投资理财兴趣）</a:t>
              </a:r>
            </a:p>
          </p:txBody>
        </p:sp>
        <p:sp>
          <p:nvSpPr>
            <p:cNvPr id="36" name="矩形 35">
              <a:extLst>
                <a:ext uri="{FF2B5EF4-FFF2-40B4-BE49-F238E27FC236}">
                  <a16:creationId xmlns:a16="http://schemas.microsoft.com/office/drawing/2014/main" id="{88A30CB9-3DD9-41D6-BD89-75DF7DDD6FFD}"/>
                </a:ext>
              </a:extLst>
            </p:cNvPr>
            <p:cNvSpPr/>
            <p:nvPr/>
          </p:nvSpPr>
          <p:spPr>
            <a:xfrm>
              <a:off x="-1708812" y="840765"/>
              <a:ext cx="494323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7" name="矩形 36">
              <a:extLst>
                <a:ext uri="{FF2B5EF4-FFF2-40B4-BE49-F238E27FC236}">
                  <a16:creationId xmlns:a16="http://schemas.microsoft.com/office/drawing/2014/main" id="{7898A14D-815A-4515-900F-E7A20D449118}"/>
                </a:ext>
              </a:extLst>
            </p:cNvPr>
            <p:cNvSpPr/>
            <p:nvPr/>
          </p:nvSpPr>
          <p:spPr>
            <a:xfrm>
              <a:off x="-1246495" y="743055"/>
              <a:ext cx="4943233" cy="45719"/>
            </a:xfrm>
            <a:prstGeom prst="rect">
              <a:avLst/>
            </a:prstGeom>
            <a:solidFill>
              <a:srgbClr val="005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8" name="矩形 37">
              <a:extLst>
                <a:ext uri="{FF2B5EF4-FFF2-40B4-BE49-F238E27FC236}">
                  <a16:creationId xmlns:a16="http://schemas.microsoft.com/office/drawing/2014/main" id="{8ED000F7-A292-49C6-941E-FD1749B409BD}"/>
                </a:ext>
              </a:extLst>
            </p:cNvPr>
            <p:cNvSpPr/>
            <p:nvPr/>
          </p:nvSpPr>
          <p:spPr>
            <a:xfrm rot="5400000">
              <a:off x="-1763666" y="-1351742"/>
              <a:ext cx="4943233" cy="45719"/>
            </a:xfrm>
            <a:prstGeom prst="rect">
              <a:avLst/>
            </a:prstGeom>
            <a:solidFill>
              <a:srgbClr val="005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9" name="矩形 38">
              <a:extLst>
                <a:ext uri="{FF2B5EF4-FFF2-40B4-BE49-F238E27FC236}">
                  <a16:creationId xmlns:a16="http://schemas.microsoft.com/office/drawing/2014/main" id="{0FA0C2A8-3349-447B-AA1C-1C286D71200C}"/>
                </a:ext>
              </a:extLst>
            </p:cNvPr>
            <p:cNvSpPr/>
            <p:nvPr/>
          </p:nvSpPr>
          <p:spPr>
            <a:xfrm rot="5400000">
              <a:off x="-1844387" y="-1495758"/>
              <a:ext cx="494323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3" name="文本框 2">
            <a:extLst>
              <a:ext uri="{FF2B5EF4-FFF2-40B4-BE49-F238E27FC236}">
                <a16:creationId xmlns:a16="http://schemas.microsoft.com/office/drawing/2014/main" id="{F6147E5A-59C8-4C29-8877-E5CE34F189BB}"/>
              </a:ext>
            </a:extLst>
          </p:cNvPr>
          <p:cNvSpPr txBox="1"/>
          <p:nvPr/>
        </p:nvSpPr>
        <p:spPr>
          <a:xfrm>
            <a:off x="6710023" y="664455"/>
            <a:ext cx="5266516" cy="625985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mn-ea"/>
                <a:ea typeface="+mn-ea"/>
              </a:rPr>
              <a:t>以性别，年龄，学历和基金及投资理财兴趣</a:t>
            </a:r>
            <a:r>
              <a:rPr lang="en-US" altLang="zh-CN" dirty="0">
                <a:latin typeface="+mn-ea"/>
                <a:ea typeface="+mn-ea"/>
              </a:rPr>
              <a:t>4</a:t>
            </a:r>
            <a:r>
              <a:rPr lang="zh-CN" altLang="en-US" dirty="0">
                <a:latin typeface="+mn-ea"/>
                <a:ea typeface="+mn-ea"/>
              </a:rPr>
              <a:t>个特征进行聚类分析得出（其中基金及投资理财兴趣以是否使用手机银行</a:t>
            </a:r>
            <a:r>
              <a:rPr lang="en-US" altLang="zh-CN" dirty="0">
                <a:latin typeface="+mn-ea"/>
                <a:ea typeface="+mn-ea"/>
              </a:rPr>
              <a:t>APP</a:t>
            </a:r>
            <a:r>
              <a:rPr lang="zh-CN" altLang="en-US" dirty="0">
                <a:latin typeface="+mn-ea"/>
                <a:ea typeface="+mn-ea"/>
              </a:rPr>
              <a:t>的基金或投资理财功能以及目前使用银行产品是否有基金等投资理财为衡量标准）：</a:t>
            </a:r>
            <a:endParaRPr lang="en-US" altLang="zh-CN" dirty="0">
              <a:latin typeface="+mn-ea"/>
              <a:ea typeface="+mn-ea"/>
            </a:endParaRPr>
          </a:p>
          <a:p>
            <a:pPr marL="285750" indent="-285750">
              <a:lnSpc>
                <a:spcPct val="150000"/>
              </a:lnSpc>
              <a:buFont typeface="Arial" panose="020B0604020202020204" pitchFamily="34" charset="0"/>
              <a:buChar char="•"/>
            </a:pPr>
            <a:endParaRPr lang="en-US" altLang="zh-CN" dirty="0">
              <a:latin typeface="+mn-ea"/>
              <a:ea typeface="+mn-ea"/>
            </a:endParaRPr>
          </a:p>
          <a:p>
            <a:pPr marL="285750" indent="-285750">
              <a:lnSpc>
                <a:spcPct val="150000"/>
              </a:lnSpc>
              <a:buFont typeface="Arial" panose="020B0604020202020204" pitchFamily="34" charset="0"/>
              <a:buChar char="•"/>
            </a:pPr>
            <a:r>
              <a:rPr lang="zh-CN" altLang="en-US" dirty="0">
                <a:latin typeface="+mn-ea"/>
                <a:ea typeface="+mn-ea"/>
              </a:rPr>
              <a:t>客户群</a:t>
            </a:r>
            <a:r>
              <a:rPr lang="en-US" altLang="zh-CN" dirty="0">
                <a:latin typeface="+mn-ea"/>
                <a:ea typeface="+mn-ea"/>
              </a:rPr>
              <a:t>1</a:t>
            </a:r>
            <a:r>
              <a:rPr lang="zh-CN" altLang="en-US" dirty="0">
                <a:latin typeface="+mn-ea"/>
                <a:ea typeface="+mn-ea"/>
              </a:rPr>
              <a:t>（蓝色）：男性，年龄较低，学历高，基金和投资理财兴趣较高</a:t>
            </a:r>
          </a:p>
          <a:p>
            <a:pPr marL="285750" indent="-285750">
              <a:lnSpc>
                <a:spcPct val="150000"/>
              </a:lnSpc>
              <a:buFont typeface="Arial" panose="020B0604020202020204" pitchFamily="34" charset="0"/>
              <a:buChar char="•"/>
            </a:pPr>
            <a:r>
              <a:rPr lang="zh-CN" altLang="en-US" b="1" dirty="0">
                <a:latin typeface="+mn-ea"/>
                <a:ea typeface="+mn-ea"/>
              </a:rPr>
              <a:t>建议：</a:t>
            </a:r>
            <a:r>
              <a:rPr lang="zh-CN" altLang="en-US" dirty="0">
                <a:latin typeface="+mn-ea"/>
                <a:ea typeface="+mn-ea"/>
              </a:rPr>
              <a:t>推荐金额较小，风险较低的基金或投资理财产品</a:t>
            </a:r>
            <a:endParaRPr lang="en-US" altLang="zh-CN" dirty="0">
              <a:latin typeface="+mn-ea"/>
              <a:ea typeface="+mn-ea"/>
            </a:endParaRPr>
          </a:p>
          <a:p>
            <a:pPr marL="285750" indent="-285750">
              <a:lnSpc>
                <a:spcPct val="150000"/>
              </a:lnSpc>
              <a:buFont typeface="Arial" panose="020B0604020202020204" pitchFamily="34" charset="0"/>
              <a:buChar char="•"/>
            </a:pPr>
            <a:endParaRPr lang="en-US" altLang="zh-CN" dirty="0">
              <a:latin typeface="+mn-ea"/>
              <a:ea typeface="+mn-ea"/>
            </a:endParaRPr>
          </a:p>
          <a:p>
            <a:pPr marL="285750" indent="-285750">
              <a:lnSpc>
                <a:spcPct val="150000"/>
              </a:lnSpc>
              <a:buFont typeface="Arial" panose="020B0604020202020204" pitchFamily="34" charset="0"/>
              <a:buChar char="•"/>
            </a:pPr>
            <a:r>
              <a:rPr lang="zh-CN" altLang="en-US" dirty="0">
                <a:latin typeface="+mn-ea"/>
                <a:ea typeface="+mn-ea"/>
              </a:rPr>
              <a:t>客户群</a:t>
            </a:r>
            <a:r>
              <a:rPr lang="en-US" altLang="zh-CN" dirty="0">
                <a:latin typeface="+mn-ea"/>
                <a:ea typeface="+mn-ea"/>
              </a:rPr>
              <a:t>2</a:t>
            </a:r>
            <a:r>
              <a:rPr lang="zh-CN" altLang="en-US" dirty="0">
                <a:latin typeface="+mn-ea"/>
                <a:ea typeface="+mn-ea"/>
              </a:rPr>
              <a:t>（绿色）：女性，年龄较大，学历低，基金投资理财兴趣低</a:t>
            </a:r>
          </a:p>
          <a:p>
            <a:pPr marL="285750" indent="-285750">
              <a:lnSpc>
                <a:spcPct val="150000"/>
              </a:lnSpc>
              <a:buFont typeface="Arial" panose="020B0604020202020204" pitchFamily="34" charset="0"/>
              <a:buChar char="•"/>
            </a:pPr>
            <a:r>
              <a:rPr lang="zh-CN" altLang="en-US" b="1" dirty="0">
                <a:latin typeface="+mn-ea"/>
                <a:ea typeface="+mn-ea"/>
              </a:rPr>
              <a:t>建议：</a:t>
            </a:r>
            <a:r>
              <a:rPr lang="zh-CN" altLang="en-US" dirty="0">
                <a:latin typeface="+mn-ea"/>
                <a:ea typeface="+mn-ea"/>
              </a:rPr>
              <a:t>无需花费太多时间和精力去推荐基金投资理财产品</a:t>
            </a:r>
          </a:p>
        </p:txBody>
      </p:sp>
      <p:pic>
        <p:nvPicPr>
          <p:cNvPr id="11" name="内容占位符 4">
            <a:extLst>
              <a:ext uri="{FF2B5EF4-FFF2-40B4-BE49-F238E27FC236}">
                <a16:creationId xmlns:a16="http://schemas.microsoft.com/office/drawing/2014/main" id="{20074A57-B954-495A-BDA9-269DA3958753}"/>
              </a:ext>
            </a:extLst>
          </p:cNvPr>
          <p:cNvPicPr>
            <a:picLocks noChangeAspect="1"/>
          </p:cNvPicPr>
          <p:nvPr/>
        </p:nvPicPr>
        <p:blipFill>
          <a:blip r:embed="rId3"/>
          <a:stretch>
            <a:fillRect/>
          </a:stretch>
        </p:blipFill>
        <p:spPr>
          <a:xfrm>
            <a:off x="261526" y="1816125"/>
            <a:ext cx="6298398" cy="4188435"/>
          </a:xfrm>
          <a:prstGeom prst="rect">
            <a:avLst/>
          </a:prstGeom>
        </p:spPr>
      </p:pic>
    </p:spTree>
    <p:extLst>
      <p:ext uri="{BB962C8B-B14F-4D97-AF65-F5344CB8AC3E}">
        <p14:creationId xmlns:p14="http://schemas.microsoft.com/office/powerpoint/2010/main" val="277126485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02FC558D-5B65-4B7F-8554-5785502669D7}"/>
              </a:ext>
            </a:extLst>
          </p:cNvPr>
          <p:cNvGrpSpPr/>
          <p:nvPr/>
        </p:nvGrpSpPr>
        <p:grpSpPr>
          <a:xfrm>
            <a:off x="-1708812" y="-3944515"/>
            <a:ext cx="7673012" cy="5087249"/>
            <a:chOff x="-1708812" y="-3944515"/>
            <a:chExt cx="7673012" cy="5087249"/>
          </a:xfrm>
        </p:grpSpPr>
        <p:sp>
          <p:nvSpPr>
            <p:cNvPr id="35" name="TextBox 8">
              <a:extLst>
                <a:ext uri="{FF2B5EF4-FFF2-40B4-BE49-F238E27FC236}">
                  <a16:creationId xmlns:a16="http://schemas.microsoft.com/office/drawing/2014/main" id="{153BFB69-2356-41C1-AF7A-1DE8A5D8F328}"/>
                </a:ext>
              </a:extLst>
            </p:cNvPr>
            <p:cNvSpPr txBox="1"/>
            <p:nvPr/>
          </p:nvSpPr>
          <p:spPr>
            <a:xfrm>
              <a:off x="857250" y="295123"/>
              <a:ext cx="5106950" cy="369332"/>
            </a:xfrm>
            <a:prstGeom prst="rect">
              <a:avLst/>
            </a:prstGeom>
            <a:noFill/>
          </p:spPr>
          <p:txBody>
            <a:bodyPr wrap="square" lIns="0" tIns="0" rIns="0" bIns="0" rtlCol="0" anchor="ctr">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Arial" panose="020B0604020202020204" pitchFamily="34" charset="0"/>
                </a:rPr>
                <a:t>用户画像构建（基金和投资理财兴趣）</a:t>
              </a:r>
            </a:p>
          </p:txBody>
        </p:sp>
        <p:sp>
          <p:nvSpPr>
            <p:cNvPr id="36" name="矩形 35">
              <a:extLst>
                <a:ext uri="{FF2B5EF4-FFF2-40B4-BE49-F238E27FC236}">
                  <a16:creationId xmlns:a16="http://schemas.microsoft.com/office/drawing/2014/main" id="{88A30CB9-3DD9-41D6-BD89-75DF7DDD6FFD}"/>
                </a:ext>
              </a:extLst>
            </p:cNvPr>
            <p:cNvSpPr/>
            <p:nvPr/>
          </p:nvSpPr>
          <p:spPr>
            <a:xfrm>
              <a:off x="-1708812" y="840765"/>
              <a:ext cx="494323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7" name="矩形 36">
              <a:extLst>
                <a:ext uri="{FF2B5EF4-FFF2-40B4-BE49-F238E27FC236}">
                  <a16:creationId xmlns:a16="http://schemas.microsoft.com/office/drawing/2014/main" id="{7898A14D-815A-4515-900F-E7A20D449118}"/>
                </a:ext>
              </a:extLst>
            </p:cNvPr>
            <p:cNvSpPr/>
            <p:nvPr/>
          </p:nvSpPr>
          <p:spPr>
            <a:xfrm>
              <a:off x="-1246495" y="743055"/>
              <a:ext cx="4943233" cy="45719"/>
            </a:xfrm>
            <a:prstGeom prst="rect">
              <a:avLst/>
            </a:prstGeom>
            <a:solidFill>
              <a:srgbClr val="005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8" name="矩形 37">
              <a:extLst>
                <a:ext uri="{FF2B5EF4-FFF2-40B4-BE49-F238E27FC236}">
                  <a16:creationId xmlns:a16="http://schemas.microsoft.com/office/drawing/2014/main" id="{8ED000F7-A292-49C6-941E-FD1749B409BD}"/>
                </a:ext>
              </a:extLst>
            </p:cNvPr>
            <p:cNvSpPr/>
            <p:nvPr/>
          </p:nvSpPr>
          <p:spPr>
            <a:xfrm rot="5400000">
              <a:off x="-1763666" y="-1351742"/>
              <a:ext cx="4943233" cy="45719"/>
            </a:xfrm>
            <a:prstGeom prst="rect">
              <a:avLst/>
            </a:prstGeom>
            <a:solidFill>
              <a:srgbClr val="005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9" name="矩形 38">
              <a:extLst>
                <a:ext uri="{FF2B5EF4-FFF2-40B4-BE49-F238E27FC236}">
                  <a16:creationId xmlns:a16="http://schemas.microsoft.com/office/drawing/2014/main" id="{0FA0C2A8-3349-447B-AA1C-1C286D71200C}"/>
                </a:ext>
              </a:extLst>
            </p:cNvPr>
            <p:cNvSpPr/>
            <p:nvPr/>
          </p:nvSpPr>
          <p:spPr>
            <a:xfrm rot="5400000">
              <a:off x="-1844387" y="-1495758"/>
              <a:ext cx="494323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3" name="文本框 2">
            <a:extLst>
              <a:ext uri="{FF2B5EF4-FFF2-40B4-BE49-F238E27FC236}">
                <a16:creationId xmlns:a16="http://schemas.microsoft.com/office/drawing/2014/main" id="{F6147E5A-59C8-4C29-8877-E5CE34F189BB}"/>
              </a:ext>
            </a:extLst>
          </p:cNvPr>
          <p:cNvSpPr txBox="1"/>
          <p:nvPr/>
        </p:nvSpPr>
        <p:spPr>
          <a:xfrm>
            <a:off x="6789415" y="1822424"/>
            <a:ext cx="5266516" cy="418236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mn-ea"/>
                <a:ea typeface="+mn-ea"/>
              </a:rPr>
              <a:t>客户群</a:t>
            </a:r>
            <a:r>
              <a:rPr lang="en-US" altLang="zh-CN" dirty="0">
                <a:latin typeface="+mn-ea"/>
                <a:ea typeface="+mn-ea"/>
              </a:rPr>
              <a:t>3</a:t>
            </a:r>
            <a:r>
              <a:rPr lang="zh-CN" altLang="en-US" dirty="0">
                <a:latin typeface="+mn-ea"/>
                <a:ea typeface="+mn-ea"/>
              </a:rPr>
              <a:t>（红色）：男性，年龄大，学历低，基金投资理财兴趣较低</a:t>
            </a:r>
            <a:endParaRPr lang="en-US" altLang="zh-CN" dirty="0">
              <a:latin typeface="+mn-ea"/>
              <a:ea typeface="+mn-ea"/>
            </a:endParaRPr>
          </a:p>
          <a:p>
            <a:pPr marL="285750" indent="-285750">
              <a:lnSpc>
                <a:spcPct val="150000"/>
              </a:lnSpc>
              <a:buFont typeface="Arial" panose="020B0604020202020204" pitchFamily="34" charset="0"/>
              <a:buChar char="•"/>
            </a:pPr>
            <a:r>
              <a:rPr lang="zh-CN" altLang="en-US" b="1" dirty="0">
                <a:latin typeface="+mn-ea"/>
                <a:ea typeface="+mn-ea"/>
              </a:rPr>
              <a:t>建议：</a:t>
            </a:r>
            <a:r>
              <a:rPr lang="zh-CN" altLang="en-US" dirty="0">
                <a:latin typeface="+mn-ea"/>
                <a:ea typeface="+mn-ea"/>
              </a:rPr>
              <a:t>无需花费太多时间和精力去推荐基金投资理财产品</a:t>
            </a:r>
            <a:endParaRPr lang="en-US" altLang="zh-CN" dirty="0">
              <a:latin typeface="+mn-ea"/>
              <a:ea typeface="+mn-ea"/>
            </a:endParaRPr>
          </a:p>
          <a:p>
            <a:pPr marL="285750" indent="-285750">
              <a:lnSpc>
                <a:spcPct val="150000"/>
              </a:lnSpc>
              <a:buFont typeface="Arial" panose="020B0604020202020204" pitchFamily="34" charset="0"/>
              <a:buChar char="•"/>
            </a:pPr>
            <a:endParaRPr lang="en-US" altLang="zh-CN" dirty="0">
              <a:latin typeface="+mn-ea"/>
              <a:ea typeface="+mn-ea"/>
            </a:endParaRPr>
          </a:p>
          <a:p>
            <a:pPr marL="285750" indent="-285750">
              <a:lnSpc>
                <a:spcPct val="150000"/>
              </a:lnSpc>
              <a:buFont typeface="Arial" panose="020B0604020202020204" pitchFamily="34" charset="0"/>
              <a:buChar char="•"/>
            </a:pPr>
            <a:r>
              <a:rPr lang="zh-CN" altLang="en-US" dirty="0">
                <a:latin typeface="+mn-ea"/>
                <a:ea typeface="+mn-ea"/>
              </a:rPr>
              <a:t>客户群</a:t>
            </a:r>
            <a:r>
              <a:rPr lang="en-US" altLang="zh-CN" dirty="0">
                <a:latin typeface="+mn-ea"/>
                <a:ea typeface="+mn-ea"/>
              </a:rPr>
              <a:t>4</a:t>
            </a:r>
            <a:r>
              <a:rPr lang="zh-CN" altLang="en-US" dirty="0">
                <a:latin typeface="+mn-ea"/>
                <a:ea typeface="+mn-ea"/>
              </a:rPr>
              <a:t>（紫色）：女性，年龄适中，学历高，基金和投资理财兴趣很高</a:t>
            </a:r>
          </a:p>
          <a:p>
            <a:pPr marL="285750" indent="-285750">
              <a:lnSpc>
                <a:spcPct val="150000"/>
              </a:lnSpc>
              <a:buFont typeface="Arial" panose="020B0604020202020204" pitchFamily="34" charset="0"/>
              <a:buChar char="•"/>
            </a:pPr>
            <a:r>
              <a:rPr lang="zh-CN" altLang="en-US" b="1" dirty="0">
                <a:latin typeface="+mn-ea"/>
                <a:ea typeface="+mn-ea"/>
              </a:rPr>
              <a:t>建议：</a:t>
            </a:r>
            <a:r>
              <a:rPr lang="zh-CN" altLang="en-US" dirty="0">
                <a:latin typeface="+mn-ea"/>
                <a:ea typeface="+mn-ea"/>
              </a:rPr>
              <a:t>根据其实际情况推荐推荐一些风险较高回报高或风险较低回报低的基金投资理财类产品。</a:t>
            </a:r>
          </a:p>
        </p:txBody>
      </p:sp>
      <p:pic>
        <p:nvPicPr>
          <p:cNvPr id="11" name="内容占位符 4">
            <a:extLst>
              <a:ext uri="{FF2B5EF4-FFF2-40B4-BE49-F238E27FC236}">
                <a16:creationId xmlns:a16="http://schemas.microsoft.com/office/drawing/2014/main" id="{20074A57-B954-495A-BDA9-269DA3958753}"/>
              </a:ext>
            </a:extLst>
          </p:cNvPr>
          <p:cNvPicPr>
            <a:picLocks noChangeAspect="1"/>
          </p:cNvPicPr>
          <p:nvPr/>
        </p:nvPicPr>
        <p:blipFill>
          <a:blip r:embed="rId3"/>
          <a:stretch>
            <a:fillRect/>
          </a:stretch>
        </p:blipFill>
        <p:spPr>
          <a:xfrm>
            <a:off x="261526" y="1816125"/>
            <a:ext cx="6298398" cy="4188435"/>
          </a:xfrm>
          <a:prstGeom prst="rect">
            <a:avLst/>
          </a:prstGeom>
        </p:spPr>
      </p:pic>
    </p:spTree>
    <p:extLst>
      <p:ext uri="{BB962C8B-B14F-4D97-AF65-F5344CB8AC3E}">
        <p14:creationId xmlns:p14="http://schemas.microsoft.com/office/powerpoint/2010/main" val="157382706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文本框 2"/>
          <p:cNvSpPr txBox="1">
            <a:spLocks noChangeArrowheads="1"/>
          </p:cNvSpPr>
          <p:nvPr>
            <p:custDataLst>
              <p:tags r:id="rId2"/>
            </p:custDataLst>
          </p:nvPr>
        </p:nvSpPr>
        <p:spPr bwMode="auto">
          <a:xfrm>
            <a:off x="1582725" y="1955417"/>
            <a:ext cx="4434778" cy="3229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986"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sym typeface="Arial" panose="020B0604020202020204" pitchFamily="34" charset="0"/>
              </a:rPr>
              <a:t>01</a:t>
            </a:r>
            <a:endParaRPr lang="zh-CN" altLang="en-US" sz="20986"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sym typeface="Arial" panose="020B0604020202020204" pitchFamily="34" charset="0"/>
            </a:endParaRPr>
          </a:p>
        </p:txBody>
      </p:sp>
      <p:cxnSp>
        <p:nvCxnSpPr>
          <p:cNvPr id="7" name="直接连接符 6"/>
          <p:cNvCxnSpPr/>
          <p:nvPr>
            <p:custDataLst>
              <p:tags r:id="rId3"/>
            </p:custDataLst>
          </p:nvPr>
        </p:nvCxnSpPr>
        <p:spPr>
          <a:xfrm>
            <a:off x="6247933" y="3616325"/>
            <a:ext cx="4860006"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052" name="文本框 11"/>
          <p:cNvSpPr txBox="1">
            <a:spLocks noChangeArrowheads="1"/>
          </p:cNvSpPr>
          <p:nvPr>
            <p:custDataLst>
              <p:tags r:id="rId4"/>
            </p:custDataLst>
          </p:nvPr>
        </p:nvSpPr>
        <p:spPr bwMode="auto">
          <a:xfrm>
            <a:off x="2066756" y="3324179"/>
            <a:ext cx="3466715" cy="5843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797"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sym typeface="Arial" panose="020B0604020202020204" pitchFamily="34" charset="0"/>
              </a:rPr>
              <a:t>章节 </a:t>
            </a:r>
            <a:r>
              <a:rPr lang="en-US" altLang="zh-CN" sz="3797"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sym typeface="Arial" panose="020B0604020202020204" pitchFamily="34" charset="0"/>
              </a:rPr>
              <a:t>PART</a:t>
            </a:r>
            <a:endParaRPr lang="zh-CN" altLang="en-US" sz="3797"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sym typeface="Arial" panose="020B0604020202020204" pitchFamily="34" charset="0"/>
            </a:endParaRPr>
          </a:p>
        </p:txBody>
      </p:sp>
      <p:sp>
        <p:nvSpPr>
          <p:cNvPr id="8" name="矩形 7"/>
          <p:cNvSpPr/>
          <p:nvPr/>
        </p:nvSpPr>
        <p:spPr>
          <a:xfrm>
            <a:off x="6009621" y="2748544"/>
            <a:ext cx="5336630" cy="830997"/>
          </a:xfrm>
          <a:prstGeom prst="rect">
            <a:avLst/>
          </a:prstGeom>
        </p:spPr>
        <p:txBody>
          <a:bodyPr wrap="square" lIns="0" tIns="0" rIns="0" bIns="0">
            <a:spAutoFit/>
          </a:bodyPr>
          <a:lstStyle/>
          <a:p>
            <a:pPr algn="ctr"/>
            <a:r>
              <a:rPr lang="zh-CN" altLang="en-US" sz="5400" b="1" dirty="0">
                <a:solidFill>
                  <a:schemeClr val="accent1"/>
                </a:solidFill>
                <a:latin typeface="微软雅黑" panose="020B0503020204020204" pitchFamily="34" charset="-122"/>
                <a:ea typeface="微软雅黑" panose="020B0503020204020204" pitchFamily="34" charset="-122"/>
                <a:cs typeface="+mn-ea"/>
                <a:sym typeface="Arial" panose="020B0604020202020204" pitchFamily="34" charset="0"/>
              </a:rPr>
              <a:t>问卷结果统计</a:t>
            </a:r>
          </a:p>
        </p:txBody>
      </p:sp>
    </p:spTree>
    <p:custDataLst>
      <p:tags r:id="rId1"/>
    </p:custDataLst>
    <p:extLst>
      <p:ext uri="{BB962C8B-B14F-4D97-AF65-F5344CB8AC3E}">
        <p14:creationId xmlns:p14="http://schemas.microsoft.com/office/powerpoint/2010/main" val="41095012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052"/>
                                        </p:tgtEl>
                                        <p:attrNameLst>
                                          <p:attrName>style.visibility</p:attrName>
                                        </p:attrNameLst>
                                      </p:cBhvr>
                                      <p:to>
                                        <p:strVal val="visible"/>
                                      </p:to>
                                    </p:set>
                                    <p:anim calcmode="lin" valueType="num">
                                      <p:cBhvr additive="base">
                                        <p:cTn id="12" dur="500" fill="hold"/>
                                        <p:tgtEl>
                                          <p:spTgt spid="2052"/>
                                        </p:tgtEl>
                                        <p:attrNameLst>
                                          <p:attrName>ppt_x</p:attrName>
                                        </p:attrNameLst>
                                      </p:cBhvr>
                                      <p:tavLst>
                                        <p:tav tm="0">
                                          <p:val>
                                            <p:strVal val="0-#ppt_w/2"/>
                                          </p:val>
                                        </p:tav>
                                        <p:tav tm="100000">
                                          <p:val>
                                            <p:strVal val="#ppt_x"/>
                                          </p:val>
                                        </p:tav>
                                      </p:tavLst>
                                    </p:anim>
                                    <p:anim calcmode="lin" valueType="num">
                                      <p:cBhvr additive="base">
                                        <p:cTn id="13" dur="500" fill="hold"/>
                                        <p:tgtEl>
                                          <p:spTgt spid="205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32"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strVal val="4*#ppt_w"/>
                                          </p:val>
                                        </p:tav>
                                        <p:tav tm="100000">
                                          <p:val>
                                            <p:strVal val="#ppt_w"/>
                                          </p:val>
                                        </p:tav>
                                      </p:tavLst>
                                    </p:anim>
                                    <p:anim calcmode="lin" valueType="num">
                                      <p:cBhvr>
                                        <p:cTn id="19" dur="500" fill="hold"/>
                                        <p:tgtEl>
                                          <p:spTgt spid="8"/>
                                        </p:tgtEl>
                                        <p:attrNameLst>
                                          <p:attrName>ppt_h</p:attrName>
                                        </p:attrNameLst>
                                      </p:cBhvr>
                                      <p:tavLst>
                                        <p:tav tm="0">
                                          <p:val>
                                            <p:strVal val="4*#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arn(inVertical)">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P spid="2052" grpId="0" animBg="1"/>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文本框 2"/>
          <p:cNvSpPr txBox="1">
            <a:spLocks noChangeArrowheads="1"/>
          </p:cNvSpPr>
          <p:nvPr>
            <p:custDataLst>
              <p:tags r:id="rId2"/>
            </p:custDataLst>
          </p:nvPr>
        </p:nvSpPr>
        <p:spPr bwMode="auto">
          <a:xfrm>
            <a:off x="1582725" y="1955417"/>
            <a:ext cx="4434778" cy="3229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986"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sym typeface="Arial" panose="020B0604020202020204" pitchFamily="34" charset="0"/>
              </a:rPr>
              <a:t>06</a:t>
            </a:r>
            <a:endParaRPr lang="zh-CN" altLang="en-US" sz="20986"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sym typeface="Arial" panose="020B0604020202020204" pitchFamily="34" charset="0"/>
            </a:endParaRPr>
          </a:p>
        </p:txBody>
      </p:sp>
      <p:cxnSp>
        <p:nvCxnSpPr>
          <p:cNvPr id="7" name="直接连接符 6"/>
          <p:cNvCxnSpPr>
            <a:cxnSpLocks/>
          </p:cNvCxnSpPr>
          <p:nvPr>
            <p:custDataLst>
              <p:tags r:id="rId3"/>
            </p:custDataLst>
          </p:nvPr>
        </p:nvCxnSpPr>
        <p:spPr>
          <a:xfrm>
            <a:off x="6017502" y="3475716"/>
            <a:ext cx="3004161"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052" name="文本框 11"/>
          <p:cNvSpPr txBox="1">
            <a:spLocks noChangeArrowheads="1"/>
          </p:cNvSpPr>
          <p:nvPr>
            <p:custDataLst>
              <p:tags r:id="rId4"/>
            </p:custDataLst>
          </p:nvPr>
        </p:nvSpPr>
        <p:spPr bwMode="auto">
          <a:xfrm>
            <a:off x="2066756" y="3324179"/>
            <a:ext cx="3466715" cy="5843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797"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sym typeface="Arial" panose="020B0604020202020204" pitchFamily="34" charset="0"/>
              </a:rPr>
              <a:t>章节 </a:t>
            </a:r>
            <a:r>
              <a:rPr lang="en-US" altLang="zh-CN" sz="3797"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sym typeface="Arial" panose="020B0604020202020204" pitchFamily="34" charset="0"/>
              </a:rPr>
              <a:t>PART</a:t>
            </a:r>
            <a:endParaRPr lang="zh-CN" altLang="en-US" sz="3797"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sym typeface="Arial" panose="020B0604020202020204" pitchFamily="34" charset="0"/>
            </a:endParaRPr>
          </a:p>
        </p:txBody>
      </p:sp>
      <p:sp>
        <p:nvSpPr>
          <p:cNvPr id="8" name="矩形 7"/>
          <p:cNvSpPr/>
          <p:nvPr/>
        </p:nvSpPr>
        <p:spPr>
          <a:xfrm>
            <a:off x="6017502" y="2675241"/>
            <a:ext cx="6880140" cy="1477328"/>
          </a:xfrm>
          <a:prstGeom prst="rect">
            <a:avLst/>
          </a:prstGeom>
        </p:spPr>
        <p:txBody>
          <a:bodyPr wrap="square" lIns="0" tIns="0" rIns="0" bIns="0">
            <a:spAutoFit/>
          </a:bodyPr>
          <a:lstStyle/>
          <a:p>
            <a:r>
              <a:rPr lang="zh-CN" altLang="en-US" sz="4800" dirty="0">
                <a:solidFill>
                  <a:schemeClr val="accent2"/>
                </a:solidFill>
                <a:latin typeface="微软雅黑" panose="020B0503020204020204" pitchFamily="34" charset="-122"/>
                <a:ea typeface="微软雅黑" panose="020B0503020204020204" pitchFamily="34" charset="-122"/>
                <a:sym typeface="Arial" panose="020B0604020202020204" pitchFamily="34" charset="0"/>
              </a:rPr>
              <a:t>挖掘新客户</a:t>
            </a:r>
            <a:endParaRPr lang="en-US" altLang="zh-CN" sz="4800" dirty="0">
              <a:solidFill>
                <a:schemeClr val="accent2"/>
              </a:solidFill>
              <a:latin typeface="微软雅黑" panose="020B0503020204020204" pitchFamily="34" charset="-122"/>
              <a:ea typeface="微软雅黑" panose="020B0503020204020204" pitchFamily="34" charset="-122"/>
              <a:sym typeface="Arial" panose="020B0604020202020204" pitchFamily="34" charset="0"/>
            </a:endParaRPr>
          </a:p>
          <a:p>
            <a:endParaRPr lang="zh-CN" altLang="en-US" sz="4800" b="1" dirty="0">
              <a:solidFill>
                <a:schemeClr val="accent1"/>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Tree>
    <p:custDataLst>
      <p:tags r:id="rId1"/>
    </p:custDataLst>
    <p:extLst>
      <p:ext uri="{BB962C8B-B14F-4D97-AF65-F5344CB8AC3E}">
        <p14:creationId xmlns:p14="http://schemas.microsoft.com/office/powerpoint/2010/main" val="27363421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052"/>
                                        </p:tgtEl>
                                        <p:attrNameLst>
                                          <p:attrName>style.visibility</p:attrName>
                                        </p:attrNameLst>
                                      </p:cBhvr>
                                      <p:to>
                                        <p:strVal val="visible"/>
                                      </p:to>
                                    </p:set>
                                    <p:anim calcmode="lin" valueType="num">
                                      <p:cBhvr additive="base">
                                        <p:cTn id="12" dur="500" fill="hold"/>
                                        <p:tgtEl>
                                          <p:spTgt spid="2052"/>
                                        </p:tgtEl>
                                        <p:attrNameLst>
                                          <p:attrName>ppt_x</p:attrName>
                                        </p:attrNameLst>
                                      </p:cBhvr>
                                      <p:tavLst>
                                        <p:tav tm="0">
                                          <p:val>
                                            <p:strVal val="0-#ppt_w/2"/>
                                          </p:val>
                                        </p:tav>
                                        <p:tav tm="100000">
                                          <p:val>
                                            <p:strVal val="#ppt_x"/>
                                          </p:val>
                                        </p:tav>
                                      </p:tavLst>
                                    </p:anim>
                                    <p:anim calcmode="lin" valueType="num">
                                      <p:cBhvr additive="base">
                                        <p:cTn id="13" dur="500" fill="hold"/>
                                        <p:tgtEl>
                                          <p:spTgt spid="205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32"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strVal val="4*#ppt_w"/>
                                          </p:val>
                                        </p:tav>
                                        <p:tav tm="100000">
                                          <p:val>
                                            <p:strVal val="#ppt_w"/>
                                          </p:val>
                                        </p:tav>
                                      </p:tavLst>
                                    </p:anim>
                                    <p:anim calcmode="lin" valueType="num">
                                      <p:cBhvr>
                                        <p:cTn id="19" dur="500" fill="hold"/>
                                        <p:tgtEl>
                                          <p:spTgt spid="8"/>
                                        </p:tgtEl>
                                        <p:attrNameLst>
                                          <p:attrName>ppt_h</p:attrName>
                                        </p:attrNameLst>
                                      </p:cBhvr>
                                      <p:tavLst>
                                        <p:tav tm="0">
                                          <p:val>
                                            <p:strVal val="4*#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arn(inVertical)">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P spid="2052" grpId="0" animBg="1"/>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a:extLst>
              <a:ext uri="{FF2B5EF4-FFF2-40B4-BE49-F238E27FC236}">
                <a16:creationId xmlns:a16="http://schemas.microsoft.com/office/drawing/2014/main" id="{EEFD7A81-1444-4BDC-9996-B44BD729FB68}"/>
              </a:ext>
            </a:extLst>
          </p:cNvPr>
          <p:cNvGrpSpPr/>
          <p:nvPr/>
        </p:nvGrpSpPr>
        <p:grpSpPr>
          <a:xfrm>
            <a:off x="-1708812" y="-3944515"/>
            <a:ext cx="6515217" cy="5087249"/>
            <a:chOff x="-1708812" y="-3944515"/>
            <a:chExt cx="6515217" cy="5087249"/>
          </a:xfrm>
        </p:grpSpPr>
        <p:sp>
          <p:nvSpPr>
            <p:cNvPr id="46" name="TextBox 8">
              <a:extLst>
                <a:ext uri="{FF2B5EF4-FFF2-40B4-BE49-F238E27FC236}">
                  <a16:creationId xmlns:a16="http://schemas.microsoft.com/office/drawing/2014/main" id="{963427BA-2817-4565-8848-9FF9170C89E6}"/>
                </a:ext>
              </a:extLst>
            </p:cNvPr>
            <p:cNvSpPr txBox="1"/>
            <p:nvPr/>
          </p:nvSpPr>
          <p:spPr>
            <a:xfrm>
              <a:off x="857250" y="295123"/>
              <a:ext cx="3949155" cy="369332"/>
            </a:xfrm>
            <a:prstGeom prst="rect">
              <a:avLst/>
            </a:prstGeom>
            <a:noFill/>
          </p:spPr>
          <p:txBody>
            <a:bodyPr wrap="square" lIns="0" tIns="0" rIns="0" bIns="0" rtlCol="0" anchor="ctr">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Arial" panose="020B0604020202020204" pitchFamily="34" charset="0"/>
                </a:rPr>
                <a:t>挖掘新客户</a:t>
              </a:r>
            </a:p>
          </p:txBody>
        </p:sp>
        <p:sp>
          <p:nvSpPr>
            <p:cNvPr id="47" name="矩形 46">
              <a:extLst>
                <a:ext uri="{FF2B5EF4-FFF2-40B4-BE49-F238E27FC236}">
                  <a16:creationId xmlns:a16="http://schemas.microsoft.com/office/drawing/2014/main" id="{06005C04-1962-482F-AC3F-429A6B3982D0}"/>
                </a:ext>
              </a:extLst>
            </p:cNvPr>
            <p:cNvSpPr/>
            <p:nvPr/>
          </p:nvSpPr>
          <p:spPr>
            <a:xfrm>
              <a:off x="-1708812" y="840765"/>
              <a:ext cx="494323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8" name="矩形 47">
              <a:extLst>
                <a:ext uri="{FF2B5EF4-FFF2-40B4-BE49-F238E27FC236}">
                  <a16:creationId xmlns:a16="http://schemas.microsoft.com/office/drawing/2014/main" id="{09F0CD76-FE95-4DBF-8572-B32ED82DAA5C}"/>
                </a:ext>
              </a:extLst>
            </p:cNvPr>
            <p:cNvSpPr/>
            <p:nvPr/>
          </p:nvSpPr>
          <p:spPr>
            <a:xfrm>
              <a:off x="-1246495" y="743055"/>
              <a:ext cx="4943233" cy="45719"/>
            </a:xfrm>
            <a:prstGeom prst="rect">
              <a:avLst/>
            </a:prstGeom>
            <a:solidFill>
              <a:srgbClr val="005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矩形 48">
              <a:extLst>
                <a:ext uri="{FF2B5EF4-FFF2-40B4-BE49-F238E27FC236}">
                  <a16:creationId xmlns:a16="http://schemas.microsoft.com/office/drawing/2014/main" id="{65C5FADB-6579-49F8-88AD-A71AA2972C40}"/>
                </a:ext>
              </a:extLst>
            </p:cNvPr>
            <p:cNvSpPr/>
            <p:nvPr/>
          </p:nvSpPr>
          <p:spPr>
            <a:xfrm rot="5400000">
              <a:off x="-1763666" y="-1351742"/>
              <a:ext cx="4943233" cy="45719"/>
            </a:xfrm>
            <a:prstGeom prst="rect">
              <a:avLst/>
            </a:prstGeom>
            <a:solidFill>
              <a:srgbClr val="005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0" name="矩形 49">
              <a:extLst>
                <a:ext uri="{FF2B5EF4-FFF2-40B4-BE49-F238E27FC236}">
                  <a16:creationId xmlns:a16="http://schemas.microsoft.com/office/drawing/2014/main" id="{D3D9CA03-EB77-45D9-9A7A-A2C5A7F836B8}"/>
                </a:ext>
              </a:extLst>
            </p:cNvPr>
            <p:cNvSpPr/>
            <p:nvPr/>
          </p:nvSpPr>
          <p:spPr>
            <a:xfrm rot="5400000">
              <a:off x="-1844387" y="-1495758"/>
              <a:ext cx="494323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2" name="文本框 1">
            <a:extLst>
              <a:ext uri="{FF2B5EF4-FFF2-40B4-BE49-F238E27FC236}">
                <a16:creationId xmlns:a16="http://schemas.microsoft.com/office/drawing/2014/main" id="{55C4D623-A91E-4639-8CB3-4A1CF8E46D1B}"/>
              </a:ext>
            </a:extLst>
          </p:cNvPr>
          <p:cNvSpPr txBox="1"/>
          <p:nvPr/>
        </p:nvSpPr>
        <p:spPr>
          <a:xfrm>
            <a:off x="1532831" y="1312069"/>
            <a:ext cx="9721080" cy="5040291"/>
          </a:xfrm>
          <a:prstGeom prst="rect">
            <a:avLst/>
          </a:prstGeom>
          <a:noFill/>
        </p:spPr>
        <p:txBody>
          <a:bodyPr wrap="square" rtlCol="0">
            <a:spAutoFit/>
          </a:bodyPr>
          <a:lstStyle/>
          <a:p>
            <a:pPr>
              <a:lnSpc>
                <a:spcPct val="200000"/>
              </a:lnSpc>
            </a:pPr>
            <a:r>
              <a:rPr lang="zh-CN" altLang="en-US" sz="2000" dirty="0">
                <a:latin typeface="+mn-ea"/>
                <a:ea typeface="+mn-ea"/>
              </a:rPr>
              <a:t>测试表基本信息：</a:t>
            </a:r>
          </a:p>
          <a:p>
            <a:pPr marL="285750" indent="-285750">
              <a:lnSpc>
                <a:spcPct val="200000"/>
              </a:lnSpc>
              <a:buFont typeface="Arial" panose="020B0604020202020204" pitchFamily="34" charset="0"/>
              <a:buChar char="•"/>
            </a:pPr>
            <a:r>
              <a:rPr lang="zh-CN" altLang="en-US" dirty="0">
                <a:latin typeface="+mn-ea"/>
                <a:ea typeface="+mn-ea"/>
              </a:rPr>
              <a:t>性别：女</a:t>
            </a:r>
          </a:p>
          <a:p>
            <a:pPr marL="285750" indent="-285750">
              <a:lnSpc>
                <a:spcPct val="200000"/>
              </a:lnSpc>
              <a:buFont typeface="Arial" panose="020B0604020202020204" pitchFamily="34" charset="0"/>
              <a:buChar char="•"/>
            </a:pPr>
            <a:r>
              <a:rPr lang="zh-CN" altLang="en-US" dirty="0">
                <a:latin typeface="+mn-ea"/>
                <a:ea typeface="+mn-ea"/>
              </a:rPr>
              <a:t>年龄：</a:t>
            </a:r>
            <a:r>
              <a:rPr lang="en-US" altLang="zh-CN" dirty="0">
                <a:latin typeface="+mn-ea"/>
                <a:ea typeface="+mn-ea"/>
              </a:rPr>
              <a:t>20-30</a:t>
            </a:r>
            <a:r>
              <a:rPr lang="zh-CN" altLang="en-US" dirty="0">
                <a:latin typeface="+mn-ea"/>
                <a:ea typeface="+mn-ea"/>
              </a:rPr>
              <a:t>岁</a:t>
            </a:r>
          </a:p>
          <a:p>
            <a:pPr marL="285750" indent="-285750">
              <a:lnSpc>
                <a:spcPct val="200000"/>
              </a:lnSpc>
              <a:buFont typeface="Arial" panose="020B0604020202020204" pitchFamily="34" charset="0"/>
              <a:buChar char="•"/>
            </a:pPr>
            <a:r>
              <a:rPr lang="zh-CN" altLang="en-US" dirty="0">
                <a:latin typeface="+mn-ea"/>
                <a:ea typeface="+mn-ea"/>
              </a:rPr>
              <a:t>学历：高中及以下</a:t>
            </a:r>
          </a:p>
          <a:p>
            <a:pPr marL="285750" indent="-285750">
              <a:lnSpc>
                <a:spcPct val="200000"/>
              </a:lnSpc>
              <a:buFont typeface="Arial" panose="020B0604020202020204" pitchFamily="34" charset="0"/>
              <a:buChar char="•"/>
            </a:pPr>
            <a:r>
              <a:rPr lang="zh-CN" altLang="en-US" dirty="0">
                <a:latin typeface="+mn-ea"/>
                <a:ea typeface="+mn-ea"/>
              </a:rPr>
              <a:t>月均到网点次数：</a:t>
            </a:r>
            <a:r>
              <a:rPr lang="en-US" altLang="zh-CN" dirty="0">
                <a:latin typeface="+mn-ea"/>
                <a:ea typeface="+mn-ea"/>
              </a:rPr>
              <a:t>1-2</a:t>
            </a:r>
            <a:r>
              <a:rPr lang="zh-CN" altLang="en-US" dirty="0">
                <a:latin typeface="+mn-ea"/>
                <a:ea typeface="+mn-ea"/>
              </a:rPr>
              <a:t>次</a:t>
            </a:r>
          </a:p>
          <a:p>
            <a:pPr marL="285750" indent="-285750">
              <a:lnSpc>
                <a:spcPct val="200000"/>
              </a:lnSpc>
              <a:buFont typeface="Arial" panose="020B0604020202020204" pitchFamily="34" charset="0"/>
              <a:buChar char="•"/>
            </a:pPr>
            <a:r>
              <a:rPr lang="zh-CN" altLang="en-US" dirty="0">
                <a:latin typeface="+mn-ea"/>
                <a:ea typeface="+mn-ea"/>
              </a:rPr>
              <a:t>月均使用手机银行次数：</a:t>
            </a:r>
            <a:r>
              <a:rPr lang="en-US" altLang="zh-CN" dirty="0">
                <a:latin typeface="+mn-ea"/>
                <a:ea typeface="+mn-ea"/>
              </a:rPr>
              <a:t>1-2</a:t>
            </a:r>
            <a:r>
              <a:rPr lang="zh-CN" altLang="en-US" dirty="0">
                <a:latin typeface="+mn-ea"/>
                <a:ea typeface="+mn-ea"/>
              </a:rPr>
              <a:t>次</a:t>
            </a:r>
          </a:p>
          <a:p>
            <a:pPr marL="285750" indent="-285750">
              <a:lnSpc>
                <a:spcPct val="200000"/>
              </a:lnSpc>
              <a:buFont typeface="Arial" panose="020B0604020202020204" pitchFamily="34" charset="0"/>
              <a:buChar char="•"/>
            </a:pPr>
            <a:r>
              <a:rPr lang="zh-CN" altLang="en-US" dirty="0">
                <a:latin typeface="+mn-ea"/>
                <a:ea typeface="+mn-ea"/>
              </a:rPr>
              <a:t>手机银行</a:t>
            </a:r>
            <a:r>
              <a:rPr lang="en-US" altLang="zh-CN" dirty="0">
                <a:latin typeface="+mn-ea"/>
                <a:ea typeface="+mn-ea"/>
              </a:rPr>
              <a:t>APP</a:t>
            </a:r>
            <a:r>
              <a:rPr lang="zh-CN" altLang="en-US" dirty="0">
                <a:latin typeface="+mn-ea"/>
                <a:ea typeface="+mn-ea"/>
              </a:rPr>
              <a:t>功能使用：转账支付 </a:t>
            </a:r>
            <a:r>
              <a:rPr lang="en-US" altLang="zh-CN" dirty="0">
                <a:latin typeface="+mn-ea"/>
                <a:ea typeface="+mn-ea"/>
              </a:rPr>
              <a:t>&amp; </a:t>
            </a:r>
            <a:r>
              <a:rPr lang="zh-CN" altLang="en-US" dirty="0">
                <a:latin typeface="+mn-ea"/>
                <a:ea typeface="+mn-ea"/>
              </a:rPr>
              <a:t>基金或投资理财类 </a:t>
            </a:r>
            <a:r>
              <a:rPr lang="en-US" altLang="zh-CN" dirty="0">
                <a:latin typeface="+mn-ea"/>
                <a:ea typeface="+mn-ea"/>
              </a:rPr>
              <a:t>&amp; </a:t>
            </a:r>
            <a:r>
              <a:rPr lang="zh-CN" altLang="en-US" dirty="0">
                <a:latin typeface="+mn-ea"/>
                <a:ea typeface="+mn-ea"/>
              </a:rPr>
              <a:t>查询账户 </a:t>
            </a:r>
            <a:r>
              <a:rPr lang="en-US" altLang="zh-CN" dirty="0">
                <a:latin typeface="+mn-ea"/>
                <a:ea typeface="+mn-ea"/>
              </a:rPr>
              <a:t>&amp; </a:t>
            </a:r>
            <a:r>
              <a:rPr lang="zh-CN" altLang="en-US" dirty="0">
                <a:latin typeface="+mn-ea"/>
                <a:ea typeface="+mn-ea"/>
              </a:rPr>
              <a:t>生活缴费</a:t>
            </a:r>
          </a:p>
          <a:p>
            <a:pPr marL="285750" indent="-285750">
              <a:lnSpc>
                <a:spcPct val="200000"/>
              </a:lnSpc>
              <a:buFont typeface="Arial" panose="020B0604020202020204" pitchFamily="34" charset="0"/>
              <a:buChar char="•"/>
            </a:pPr>
            <a:r>
              <a:rPr lang="zh-CN" altLang="en-US" dirty="0">
                <a:latin typeface="+mn-ea"/>
                <a:ea typeface="+mn-ea"/>
              </a:rPr>
              <a:t>持有银行产品：手机银行 </a:t>
            </a:r>
            <a:r>
              <a:rPr lang="en-US" altLang="zh-CN" dirty="0">
                <a:latin typeface="+mn-ea"/>
                <a:ea typeface="+mn-ea"/>
              </a:rPr>
              <a:t>&amp; </a:t>
            </a:r>
            <a:r>
              <a:rPr lang="zh-CN" altLang="en-US" dirty="0">
                <a:latin typeface="+mn-ea"/>
                <a:ea typeface="+mn-ea"/>
              </a:rPr>
              <a:t>信用卡透支</a:t>
            </a:r>
          </a:p>
          <a:p>
            <a:pPr marL="285750" indent="-285750">
              <a:lnSpc>
                <a:spcPct val="200000"/>
              </a:lnSpc>
              <a:buFont typeface="Arial" panose="020B0604020202020204" pitchFamily="34" charset="0"/>
              <a:buChar char="•"/>
            </a:pPr>
            <a:r>
              <a:rPr lang="zh-CN" altLang="en-US" dirty="0">
                <a:latin typeface="+mn-ea"/>
                <a:ea typeface="+mn-ea"/>
              </a:rPr>
              <a:t>期望了解贷款产品途径：银行网点面对面 </a:t>
            </a:r>
            <a:r>
              <a:rPr lang="en-US" altLang="zh-CN" dirty="0">
                <a:latin typeface="+mn-ea"/>
                <a:ea typeface="+mn-ea"/>
              </a:rPr>
              <a:t>&amp; </a:t>
            </a:r>
            <a:r>
              <a:rPr lang="zh-CN" altLang="en-US" dirty="0">
                <a:latin typeface="+mn-ea"/>
                <a:ea typeface="+mn-ea"/>
              </a:rPr>
              <a:t>手机银行</a:t>
            </a:r>
          </a:p>
        </p:txBody>
      </p:sp>
    </p:spTree>
    <p:extLst>
      <p:ext uri="{BB962C8B-B14F-4D97-AF65-F5344CB8AC3E}">
        <p14:creationId xmlns:p14="http://schemas.microsoft.com/office/powerpoint/2010/main" val="112993053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a:extLst>
              <a:ext uri="{FF2B5EF4-FFF2-40B4-BE49-F238E27FC236}">
                <a16:creationId xmlns:a16="http://schemas.microsoft.com/office/drawing/2014/main" id="{EEFD7A81-1444-4BDC-9996-B44BD729FB68}"/>
              </a:ext>
            </a:extLst>
          </p:cNvPr>
          <p:cNvGrpSpPr/>
          <p:nvPr/>
        </p:nvGrpSpPr>
        <p:grpSpPr>
          <a:xfrm>
            <a:off x="-1708812" y="-3944515"/>
            <a:ext cx="6515217" cy="5087249"/>
            <a:chOff x="-1708812" y="-3944515"/>
            <a:chExt cx="6515217" cy="5087249"/>
          </a:xfrm>
        </p:grpSpPr>
        <p:sp>
          <p:nvSpPr>
            <p:cNvPr id="46" name="TextBox 8">
              <a:extLst>
                <a:ext uri="{FF2B5EF4-FFF2-40B4-BE49-F238E27FC236}">
                  <a16:creationId xmlns:a16="http://schemas.microsoft.com/office/drawing/2014/main" id="{963427BA-2817-4565-8848-9FF9170C89E6}"/>
                </a:ext>
              </a:extLst>
            </p:cNvPr>
            <p:cNvSpPr txBox="1"/>
            <p:nvPr/>
          </p:nvSpPr>
          <p:spPr>
            <a:xfrm>
              <a:off x="857250" y="295123"/>
              <a:ext cx="3949155" cy="369332"/>
            </a:xfrm>
            <a:prstGeom prst="rect">
              <a:avLst/>
            </a:prstGeom>
            <a:noFill/>
          </p:spPr>
          <p:txBody>
            <a:bodyPr wrap="square" lIns="0" tIns="0" rIns="0" bIns="0" rtlCol="0" anchor="ctr">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Arial" panose="020B0604020202020204" pitchFamily="34" charset="0"/>
                </a:rPr>
                <a:t>挖掘新客户</a:t>
              </a:r>
            </a:p>
          </p:txBody>
        </p:sp>
        <p:sp>
          <p:nvSpPr>
            <p:cNvPr id="47" name="矩形 46">
              <a:extLst>
                <a:ext uri="{FF2B5EF4-FFF2-40B4-BE49-F238E27FC236}">
                  <a16:creationId xmlns:a16="http://schemas.microsoft.com/office/drawing/2014/main" id="{06005C04-1962-482F-AC3F-429A6B3982D0}"/>
                </a:ext>
              </a:extLst>
            </p:cNvPr>
            <p:cNvSpPr/>
            <p:nvPr/>
          </p:nvSpPr>
          <p:spPr>
            <a:xfrm>
              <a:off x="-1708812" y="840765"/>
              <a:ext cx="494323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8" name="矩形 47">
              <a:extLst>
                <a:ext uri="{FF2B5EF4-FFF2-40B4-BE49-F238E27FC236}">
                  <a16:creationId xmlns:a16="http://schemas.microsoft.com/office/drawing/2014/main" id="{09F0CD76-FE95-4DBF-8572-B32ED82DAA5C}"/>
                </a:ext>
              </a:extLst>
            </p:cNvPr>
            <p:cNvSpPr/>
            <p:nvPr/>
          </p:nvSpPr>
          <p:spPr>
            <a:xfrm>
              <a:off x="-1246495" y="743055"/>
              <a:ext cx="4943233" cy="45719"/>
            </a:xfrm>
            <a:prstGeom prst="rect">
              <a:avLst/>
            </a:prstGeom>
            <a:solidFill>
              <a:srgbClr val="005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矩形 48">
              <a:extLst>
                <a:ext uri="{FF2B5EF4-FFF2-40B4-BE49-F238E27FC236}">
                  <a16:creationId xmlns:a16="http://schemas.microsoft.com/office/drawing/2014/main" id="{65C5FADB-6579-49F8-88AD-A71AA2972C40}"/>
                </a:ext>
              </a:extLst>
            </p:cNvPr>
            <p:cNvSpPr/>
            <p:nvPr/>
          </p:nvSpPr>
          <p:spPr>
            <a:xfrm rot="5400000">
              <a:off x="-1763666" y="-1351742"/>
              <a:ext cx="4943233" cy="45719"/>
            </a:xfrm>
            <a:prstGeom prst="rect">
              <a:avLst/>
            </a:prstGeom>
            <a:solidFill>
              <a:srgbClr val="005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0" name="矩形 49">
              <a:extLst>
                <a:ext uri="{FF2B5EF4-FFF2-40B4-BE49-F238E27FC236}">
                  <a16:creationId xmlns:a16="http://schemas.microsoft.com/office/drawing/2014/main" id="{D3D9CA03-EB77-45D9-9A7A-A2C5A7F836B8}"/>
                </a:ext>
              </a:extLst>
            </p:cNvPr>
            <p:cNvSpPr/>
            <p:nvPr/>
          </p:nvSpPr>
          <p:spPr>
            <a:xfrm rot="5400000">
              <a:off x="-1844387" y="-1495758"/>
              <a:ext cx="494323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2" name="文本框 1">
            <a:extLst>
              <a:ext uri="{FF2B5EF4-FFF2-40B4-BE49-F238E27FC236}">
                <a16:creationId xmlns:a16="http://schemas.microsoft.com/office/drawing/2014/main" id="{55C4D623-A91E-4639-8CB3-4A1CF8E46D1B}"/>
              </a:ext>
            </a:extLst>
          </p:cNvPr>
          <p:cNvSpPr txBox="1"/>
          <p:nvPr/>
        </p:nvSpPr>
        <p:spPr>
          <a:xfrm>
            <a:off x="1460823" y="1600101"/>
            <a:ext cx="9721080" cy="3316742"/>
          </a:xfrm>
          <a:prstGeom prst="rect">
            <a:avLst/>
          </a:prstGeom>
          <a:noFill/>
        </p:spPr>
        <p:txBody>
          <a:bodyPr wrap="square" rtlCol="0">
            <a:spAutoFit/>
          </a:bodyPr>
          <a:lstStyle/>
          <a:p>
            <a:pPr>
              <a:lnSpc>
                <a:spcPct val="200000"/>
              </a:lnSpc>
            </a:pPr>
            <a:r>
              <a:rPr lang="zh-CN" altLang="en-US" dirty="0">
                <a:latin typeface="+mn-ea"/>
                <a:ea typeface="+mn-ea"/>
              </a:rPr>
              <a:t>利用</a:t>
            </a:r>
            <a:r>
              <a:rPr lang="en-US" altLang="zh-CN" dirty="0">
                <a:latin typeface="+mn-ea"/>
                <a:ea typeface="+mn-ea"/>
              </a:rPr>
              <a:t>KNN</a:t>
            </a:r>
            <a:r>
              <a:rPr lang="zh-CN" altLang="en-US" dirty="0">
                <a:latin typeface="+mn-ea"/>
                <a:ea typeface="+mn-ea"/>
              </a:rPr>
              <a:t>分类算法对此测试表进行分类：</a:t>
            </a:r>
          </a:p>
          <a:p>
            <a:pPr marL="285750" indent="-285750">
              <a:lnSpc>
                <a:spcPct val="200000"/>
              </a:lnSpc>
              <a:buFont typeface="Arial" panose="020B0604020202020204" pitchFamily="34" charset="0"/>
              <a:buChar char="•"/>
            </a:pPr>
            <a:r>
              <a:rPr lang="zh-CN" altLang="en-US" dirty="0">
                <a:latin typeface="+mn-ea"/>
                <a:ea typeface="+mn-ea"/>
              </a:rPr>
              <a:t>总体上对此测试表进行划分：客户群</a:t>
            </a:r>
            <a:r>
              <a:rPr lang="en-US" altLang="zh-CN" dirty="0">
                <a:latin typeface="+mn-ea"/>
                <a:ea typeface="+mn-ea"/>
              </a:rPr>
              <a:t>1</a:t>
            </a:r>
          </a:p>
          <a:p>
            <a:pPr marL="285750" indent="-285750">
              <a:lnSpc>
                <a:spcPct val="200000"/>
              </a:lnSpc>
              <a:buFont typeface="Arial" panose="020B0604020202020204" pitchFamily="34" charset="0"/>
              <a:buChar char="•"/>
            </a:pPr>
            <a:r>
              <a:rPr lang="zh-CN" altLang="en-US" dirty="0">
                <a:latin typeface="+mn-ea"/>
                <a:ea typeface="+mn-ea"/>
              </a:rPr>
              <a:t>根据贷款兴趣对此测试表进行划分：客户群</a:t>
            </a:r>
            <a:r>
              <a:rPr lang="en-US" altLang="zh-CN" dirty="0">
                <a:latin typeface="+mn-ea"/>
                <a:ea typeface="+mn-ea"/>
              </a:rPr>
              <a:t>1</a:t>
            </a:r>
          </a:p>
          <a:p>
            <a:pPr marL="285750" indent="-285750">
              <a:lnSpc>
                <a:spcPct val="200000"/>
              </a:lnSpc>
              <a:buFont typeface="Arial" panose="020B0604020202020204" pitchFamily="34" charset="0"/>
              <a:buChar char="•"/>
            </a:pPr>
            <a:r>
              <a:rPr lang="zh-CN" altLang="en-US" dirty="0">
                <a:latin typeface="+mn-ea"/>
                <a:ea typeface="+mn-ea"/>
              </a:rPr>
              <a:t>根据基金和投资理财兴趣对此测试表进行划分：客户群</a:t>
            </a:r>
            <a:r>
              <a:rPr lang="en-US" altLang="zh-CN" dirty="0">
                <a:latin typeface="+mn-ea"/>
                <a:ea typeface="+mn-ea"/>
              </a:rPr>
              <a:t>2</a:t>
            </a:r>
          </a:p>
          <a:p>
            <a:pPr marL="285750" indent="-285750">
              <a:lnSpc>
                <a:spcPct val="200000"/>
              </a:lnSpc>
              <a:buFont typeface="Arial" panose="020B0604020202020204" pitchFamily="34" charset="0"/>
              <a:buChar char="•"/>
            </a:pPr>
            <a:endParaRPr lang="en-US" altLang="zh-CN" dirty="0">
              <a:latin typeface="+mn-ea"/>
              <a:ea typeface="+mn-ea"/>
            </a:endParaRPr>
          </a:p>
          <a:p>
            <a:pPr marL="285750" indent="-285750">
              <a:lnSpc>
                <a:spcPct val="200000"/>
              </a:lnSpc>
              <a:buFont typeface="Arial" panose="020B0604020202020204" pitchFamily="34" charset="0"/>
              <a:buChar char="•"/>
            </a:pPr>
            <a:r>
              <a:rPr lang="zh-CN" altLang="en-US" b="1" dirty="0">
                <a:latin typeface="+mn-ea"/>
                <a:ea typeface="+mn-ea"/>
              </a:rPr>
              <a:t>建议：</a:t>
            </a:r>
            <a:r>
              <a:rPr lang="zh-CN" altLang="en-US" dirty="0">
                <a:latin typeface="+mn-ea"/>
                <a:ea typeface="+mn-ea"/>
              </a:rPr>
              <a:t>相对有价值的客户，</a:t>
            </a:r>
            <a:r>
              <a:rPr lang="zh-CN" altLang="en-US" sz="1800" dirty="0">
                <a:solidFill>
                  <a:schemeClr val="tx1"/>
                </a:solidFill>
                <a:latin typeface="+mn-ea"/>
              </a:rPr>
              <a:t>贷款兴趣很低，基金或投资理财兴趣较低</a:t>
            </a:r>
            <a:endParaRPr lang="zh-CN" altLang="en-US" dirty="0">
              <a:latin typeface="+mn-ea"/>
              <a:ea typeface="+mn-ea"/>
            </a:endParaRPr>
          </a:p>
        </p:txBody>
      </p:sp>
    </p:spTree>
    <p:extLst>
      <p:ext uri="{BB962C8B-B14F-4D97-AF65-F5344CB8AC3E}">
        <p14:creationId xmlns:p14="http://schemas.microsoft.com/office/powerpoint/2010/main" val="305773228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a:extLst>
              <a:ext uri="{FF2B5EF4-FFF2-40B4-BE49-F238E27FC236}">
                <a16:creationId xmlns:a16="http://schemas.microsoft.com/office/drawing/2014/main" id="{EEFD7A81-1444-4BDC-9996-B44BD729FB68}"/>
              </a:ext>
            </a:extLst>
          </p:cNvPr>
          <p:cNvGrpSpPr/>
          <p:nvPr/>
        </p:nvGrpSpPr>
        <p:grpSpPr>
          <a:xfrm>
            <a:off x="-1708812" y="-3944515"/>
            <a:ext cx="6515217" cy="5087249"/>
            <a:chOff x="-1708812" y="-3944515"/>
            <a:chExt cx="6515217" cy="5087249"/>
          </a:xfrm>
        </p:grpSpPr>
        <p:sp>
          <p:nvSpPr>
            <p:cNvPr id="46" name="TextBox 8">
              <a:extLst>
                <a:ext uri="{FF2B5EF4-FFF2-40B4-BE49-F238E27FC236}">
                  <a16:creationId xmlns:a16="http://schemas.microsoft.com/office/drawing/2014/main" id="{963427BA-2817-4565-8848-9FF9170C89E6}"/>
                </a:ext>
              </a:extLst>
            </p:cNvPr>
            <p:cNvSpPr txBox="1"/>
            <p:nvPr/>
          </p:nvSpPr>
          <p:spPr>
            <a:xfrm>
              <a:off x="857250" y="295123"/>
              <a:ext cx="3949155" cy="369332"/>
            </a:xfrm>
            <a:prstGeom prst="rect">
              <a:avLst/>
            </a:prstGeom>
            <a:noFill/>
          </p:spPr>
          <p:txBody>
            <a:bodyPr wrap="square" lIns="0" tIns="0" rIns="0" bIns="0" rtlCol="0" anchor="ctr">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Arial" panose="020B0604020202020204" pitchFamily="34" charset="0"/>
                </a:rPr>
                <a:t>插入数据</a:t>
              </a:r>
            </a:p>
          </p:txBody>
        </p:sp>
        <p:sp>
          <p:nvSpPr>
            <p:cNvPr id="47" name="矩形 46">
              <a:extLst>
                <a:ext uri="{FF2B5EF4-FFF2-40B4-BE49-F238E27FC236}">
                  <a16:creationId xmlns:a16="http://schemas.microsoft.com/office/drawing/2014/main" id="{06005C04-1962-482F-AC3F-429A6B3982D0}"/>
                </a:ext>
              </a:extLst>
            </p:cNvPr>
            <p:cNvSpPr/>
            <p:nvPr/>
          </p:nvSpPr>
          <p:spPr>
            <a:xfrm>
              <a:off x="-1708812" y="840765"/>
              <a:ext cx="494323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8" name="矩形 47">
              <a:extLst>
                <a:ext uri="{FF2B5EF4-FFF2-40B4-BE49-F238E27FC236}">
                  <a16:creationId xmlns:a16="http://schemas.microsoft.com/office/drawing/2014/main" id="{09F0CD76-FE95-4DBF-8572-B32ED82DAA5C}"/>
                </a:ext>
              </a:extLst>
            </p:cNvPr>
            <p:cNvSpPr/>
            <p:nvPr/>
          </p:nvSpPr>
          <p:spPr>
            <a:xfrm>
              <a:off x="-1246495" y="743055"/>
              <a:ext cx="4943233" cy="45719"/>
            </a:xfrm>
            <a:prstGeom prst="rect">
              <a:avLst/>
            </a:prstGeom>
            <a:solidFill>
              <a:srgbClr val="005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矩形 48">
              <a:extLst>
                <a:ext uri="{FF2B5EF4-FFF2-40B4-BE49-F238E27FC236}">
                  <a16:creationId xmlns:a16="http://schemas.microsoft.com/office/drawing/2014/main" id="{65C5FADB-6579-49F8-88AD-A71AA2972C40}"/>
                </a:ext>
              </a:extLst>
            </p:cNvPr>
            <p:cNvSpPr/>
            <p:nvPr/>
          </p:nvSpPr>
          <p:spPr>
            <a:xfrm rot="5400000">
              <a:off x="-1763666" y="-1351742"/>
              <a:ext cx="4943233" cy="45719"/>
            </a:xfrm>
            <a:prstGeom prst="rect">
              <a:avLst/>
            </a:prstGeom>
            <a:solidFill>
              <a:srgbClr val="005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0" name="矩形 49">
              <a:extLst>
                <a:ext uri="{FF2B5EF4-FFF2-40B4-BE49-F238E27FC236}">
                  <a16:creationId xmlns:a16="http://schemas.microsoft.com/office/drawing/2014/main" id="{D3D9CA03-EB77-45D9-9A7A-A2C5A7F836B8}"/>
                </a:ext>
              </a:extLst>
            </p:cNvPr>
            <p:cNvSpPr/>
            <p:nvPr/>
          </p:nvSpPr>
          <p:spPr>
            <a:xfrm rot="5400000">
              <a:off x="-1844387" y="-1495758"/>
              <a:ext cx="494323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2" name="文本框 1">
            <a:extLst>
              <a:ext uri="{FF2B5EF4-FFF2-40B4-BE49-F238E27FC236}">
                <a16:creationId xmlns:a16="http://schemas.microsoft.com/office/drawing/2014/main" id="{55C4D623-A91E-4639-8CB3-4A1CF8E46D1B}"/>
              </a:ext>
            </a:extLst>
          </p:cNvPr>
          <p:cNvSpPr txBox="1"/>
          <p:nvPr/>
        </p:nvSpPr>
        <p:spPr>
          <a:xfrm>
            <a:off x="1460823" y="1600101"/>
            <a:ext cx="9721080" cy="4424737"/>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tLang="zh-CN" dirty="0" err="1">
                <a:latin typeface="+mn-ea"/>
                <a:ea typeface="+mn-ea"/>
              </a:rPr>
              <a:t>insert_one</a:t>
            </a:r>
            <a:r>
              <a:rPr lang="en-US" altLang="zh-CN" dirty="0">
                <a:latin typeface="+mn-ea"/>
                <a:ea typeface="+mn-ea"/>
              </a:rPr>
              <a:t>():</a:t>
            </a:r>
          </a:p>
          <a:p>
            <a:pPr>
              <a:lnSpc>
                <a:spcPct val="200000"/>
              </a:lnSpc>
            </a:pPr>
            <a:r>
              <a:rPr lang="zh-CN" altLang="en-US" dirty="0">
                <a:latin typeface="+mn-ea"/>
                <a:ea typeface="+mn-ea"/>
              </a:rPr>
              <a:t>存储</a:t>
            </a:r>
            <a:r>
              <a:rPr lang="en-US" altLang="zh-CN" dirty="0">
                <a:latin typeface="+mn-ea"/>
                <a:ea typeface="+mn-ea"/>
              </a:rPr>
              <a:t>1000</a:t>
            </a:r>
            <a:r>
              <a:rPr lang="zh-CN" altLang="en-US" dirty="0">
                <a:latin typeface="+mn-ea"/>
                <a:ea typeface="+mn-ea"/>
              </a:rPr>
              <a:t>条：不足</a:t>
            </a:r>
            <a:r>
              <a:rPr lang="en-US" altLang="zh-CN" dirty="0">
                <a:latin typeface="+mn-ea"/>
                <a:ea typeface="+mn-ea"/>
              </a:rPr>
              <a:t>1 second</a:t>
            </a:r>
          </a:p>
          <a:p>
            <a:pPr>
              <a:lnSpc>
                <a:spcPct val="200000"/>
              </a:lnSpc>
            </a:pPr>
            <a:r>
              <a:rPr lang="zh-CN" altLang="en-US" dirty="0">
                <a:latin typeface="+mn-ea"/>
                <a:ea typeface="+mn-ea"/>
              </a:rPr>
              <a:t>存储</a:t>
            </a:r>
            <a:r>
              <a:rPr lang="en-US" altLang="zh-CN" dirty="0">
                <a:latin typeface="+mn-ea"/>
                <a:ea typeface="+mn-ea"/>
              </a:rPr>
              <a:t>10000</a:t>
            </a:r>
            <a:r>
              <a:rPr lang="zh-CN" altLang="en-US" dirty="0">
                <a:latin typeface="+mn-ea"/>
                <a:ea typeface="+mn-ea"/>
              </a:rPr>
              <a:t>条：</a:t>
            </a:r>
            <a:r>
              <a:rPr lang="en-US" altLang="zh-CN" dirty="0">
                <a:latin typeface="+mn-ea"/>
                <a:ea typeface="+mn-ea"/>
              </a:rPr>
              <a:t>5 seconds</a:t>
            </a:r>
          </a:p>
          <a:p>
            <a:pPr>
              <a:lnSpc>
                <a:spcPct val="200000"/>
              </a:lnSpc>
            </a:pPr>
            <a:r>
              <a:rPr lang="zh-CN" altLang="en-US" dirty="0">
                <a:latin typeface="+mn-ea"/>
                <a:ea typeface="+mn-ea"/>
              </a:rPr>
              <a:t>存储</a:t>
            </a:r>
            <a:r>
              <a:rPr lang="en-US" altLang="zh-CN" dirty="0">
                <a:latin typeface="+mn-ea"/>
                <a:ea typeface="+mn-ea"/>
              </a:rPr>
              <a:t>100000</a:t>
            </a:r>
            <a:r>
              <a:rPr lang="zh-CN" altLang="en-US" dirty="0">
                <a:latin typeface="+mn-ea"/>
                <a:ea typeface="+mn-ea"/>
              </a:rPr>
              <a:t>条：</a:t>
            </a:r>
            <a:r>
              <a:rPr lang="en-US" altLang="zh-CN" dirty="0">
                <a:latin typeface="+mn-ea"/>
                <a:ea typeface="+mn-ea"/>
              </a:rPr>
              <a:t>63 seconds</a:t>
            </a:r>
          </a:p>
          <a:p>
            <a:pPr>
              <a:lnSpc>
                <a:spcPct val="200000"/>
              </a:lnSpc>
            </a:pPr>
            <a:r>
              <a:rPr lang="zh-CN" altLang="en-US" dirty="0">
                <a:latin typeface="+mn-ea"/>
                <a:ea typeface="+mn-ea"/>
              </a:rPr>
              <a:t>存储</a:t>
            </a:r>
            <a:r>
              <a:rPr lang="en-US" altLang="zh-CN" dirty="0">
                <a:latin typeface="+mn-ea"/>
                <a:ea typeface="+mn-ea"/>
              </a:rPr>
              <a:t>1000000</a:t>
            </a:r>
            <a:r>
              <a:rPr lang="zh-CN" altLang="en-US" dirty="0">
                <a:latin typeface="+mn-ea"/>
                <a:ea typeface="+mn-ea"/>
              </a:rPr>
              <a:t>条：</a:t>
            </a:r>
            <a:r>
              <a:rPr lang="en-US" altLang="zh-CN" dirty="0">
                <a:latin typeface="+mn-ea"/>
                <a:ea typeface="+mn-ea"/>
              </a:rPr>
              <a:t>579 seconds</a:t>
            </a:r>
          </a:p>
          <a:p>
            <a:pPr marL="285750" indent="-285750">
              <a:lnSpc>
                <a:spcPct val="200000"/>
              </a:lnSpc>
              <a:buFont typeface="Arial" panose="020B0604020202020204" pitchFamily="34" charset="0"/>
              <a:buChar char="•"/>
            </a:pPr>
            <a:r>
              <a:rPr lang="en-US" altLang="zh-CN" dirty="0" err="1">
                <a:latin typeface="+mn-ea"/>
                <a:ea typeface="+mn-ea"/>
              </a:rPr>
              <a:t>insert_many</a:t>
            </a:r>
            <a:r>
              <a:rPr lang="en-US" altLang="zh-CN" dirty="0">
                <a:latin typeface="+mn-ea"/>
                <a:ea typeface="+mn-ea"/>
              </a:rPr>
              <a:t>():</a:t>
            </a:r>
          </a:p>
          <a:p>
            <a:pPr>
              <a:lnSpc>
                <a:spcPct val="200000"/>
              </a:lnSpc>
            </a:pPr>
            <a:r>
              <a:rPr lang="zh-CN" altLang="en-US" dirty="0">
                <a:latin typeface="+mn-ea"/>
                <a:ea typeface="+mn-ea"/>
              </a:rPr>
              <a:t>存储</a:t>
            </a:r>
            <a:r>
              <a:rPr lang="en-US" altLang="zh-CN" dirty="0">
                <a:latin typeface="+mn-ea"/>
                <a:ea typeface="+mn-ea"/>
              </a:rPr>
              <a:t>100000</a:t>
            </a:r>
            <a:r>
              <a:rPr lang="zh-CN" altLang="en-US" dirty="0">
                <a:latin typeface="+mn-ea"/>
                <a:ea typeface="+mn-ea"/>
              </a:rPr>
              <a:t>条：</a:t>
            </a:r>
            <a:r>
              <a:rPr lang="en-US" altLang="zh-CN" dirty="0">
                <a:latin typeface="+mn-ea"/>
                <a:ea typeface="+mn-ea"/>
              </a:rPr>
              <a:t>3 seconds</a:t>
            </a:r>
          </a:p>
          <a:p>
            <a:pPr>
              <a:lnSpc>
                <a:spcPct val="200000"/>
              </a:lnSpc>
            </a:pPr>
            <a:r>
              <a:rPr lang="zh-CN" altLang="en-US" dirty="0">
                <a:latin typeface="+mn-ea"/>
                <a:ea typeface="+mn-ea"/>
              </a:rPr>
              <a:t>存储</a:t>
            </a:r>
            <a:r>
              <a:rPr lang="en-US" altLang="zh-CN" dirty="0">
                <a:latin typeface="+mn-ea"/>
                <a:ea typeface="+mn-ea"/>
              </a:rPr>
              <a:t>1000000</a:t>
            </a:r>
            <a:r>
              <a:rPr lang="zh-CN" altLang="en-US" dirty="0">
                <a:latin typeface="+mn-ea"/>
                <a:ea typeface="+mn-ea"/>
              </a:rPr>
              <a:t>条：</a:t>
            </a:r>
            <a:r>
              <a:rPr lang="en-US" altLang="zh-CN" dirty="0">
                <a:latin typeface="+mn-ea"/>
                <a:ea typeface="+mn-ea"/>
              </a:rPr>
              <a:t>28 seconds</a:t>
            </a:r>
          </a:p>
        </p:txBody>
      </p:sp>
    </p:spTree>
    <p:extLst>
      <p:ext uri="{BB962C8B-B14F-4D97-AF65-F5344CB8AC3E}">
        <p14:creationId xmlns:p14="http://schemas.microsoft.com/office/powerpoint/2010/main" val="179764730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a:extLst>
              <a:ext uri="{FF2B5EF4-FFF2-40B4-BE49-F238E27FC236}">
                <a16:creationId xmlns:a16="http://schemas.microsoft.com/office/drawing/2014/main" id="{EEFD7A81-1444-4BDC-9996-B44BD729FB68}"/>
              </a:ext>
            </a:extLst>
          </p:cNvPr>
          <p:cNvGrpSpPr/>
          <p:nvPr/>
        </p:nvGrpSpPr>
        <p:grpSpPr>
          <a:xfrm>
            <a:off x="-1708812" y="-3944515"/>
            <a:ext cx="6515217" cy="5087249"/>
            <a:chOff x="-1708812" y="-3944515"/>
            <a:chExt cx="6515217" cy="5087249"/>
          </a:xfrm>
        </p:grpSpPr>
        <p:sp>
          <p:nvSpPr>
            <p:cNvPr id="46" name="TextBox 8">
              <a:extLst>
                <a:ext uri="{FF2B5EF4-FFF2-40B4-BE49-F238E27FC236}">
                  <a16:creationId xmlns:a16="http://schemas.microsoft.com/office/drawing/2014/main" id="{963427BA-2817-4565-8848-9FF9170C89E6}"/>
                </a:ext>
              </a:extLst>
            </p:cNvPr>
            <p:cNvSpPr txBox="1"/>
            <p:nvPr/>
          </p:nvSpPr>
          <p:spPr>
            <a:xfrm>
              <a:off x="857250" y="295123"/>
              <a:ext cx="3949155" cy="369332"/>
            </a:xfrm>
            <a:prstGeom prst="rect">
              <a:avLst/>
            </a:prstGeom>
            <a:noFill/>
          </p:spPr>
          <p:txBody>
            <a:bodyPr wrap="square" lIns="0" tIns="0" rIns="0" bIns="0" rtlCol="0" anchor="ctr">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Arial" panose="020B0604020202020204" pitchFamily="34" charset="0"/>
                </a:rPr>
                <a:t>更新数据</a:t>
              </a:r>
            </a:p>
          </p:txBody>
        </p:sp>
        <p:sp>
          <p:nvSpPr>
            <p:cNvPr id="47" name="矩形 46">
              <a:extLst>
                <a:ext uri="{FF2B5EF4-FFF2-40B4-BE49-F238E27FC236}">
                  <a16:creationId xmlns:a16="http://schemas.microsoft.com/office/drawing/2014/main" id="{06005C04-1962-482F-AC3F-429A6B3982D0}"/>
                </a:ext>
              </a:extLst>
            </p:cNvPr>
            <p:cNvSpPr/>
            <p:nvPr/>
          </p:nvSpPr>
          <p:spPr>
            <a:xfrm>
              <a:off x="-1708812" y="840765"/>
              <a:ext cx="494323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8" name="矩形 47">
              <a:extLst>
                <a:ext uri="{FF2B5EF4-FFF2-40B4-BE49-F238E27FC236}">
                  <a16:creationId xmlns:a16="http://schemas.microsoft.com/office/drawing/2014/main" id="{09F0CD76-FE95-4DBF-8572-B32ED82DAA5C}"/>
                </a:ext>
              </a:extLst>
            </p:cNvPr>
            <p:cNvSpPr/>
            <p:nvPr/>
          </p:nvSpPr>
          <p:spPr>
            <a:xfrm>
              <a:off x="-1246495" y="743055"/>
              <a:ext cx="4943233" cy="45719"/>
            </a:xfrm>
            <a:prstGeom prst="rect">
              <a:avLst/>
            </a:prstGeom>
            <a:solidFill>
              <a:srgbClr val="005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矩形 48">
              <a:extLst>
                <a:ext uri="{FF2B5EF4-FFF2-40B4-BE49-F238E27FC236}">
                  <a16:creationId xmlns:a16="http://schemas.microsoft.com/office/drawing/2014/main" id="{65C5FADB-6579-49F8-88AD-A71AA2972C40}"/>
                </a:ext>
              </a:extLst>
            </p:cNvPr>
            <p:cNvSpPr/>
            <p:nvPr/>
          </p:nvSpPr>
          <p:spPr>
            <a:xfrm rot="5400000">
              <a:off x="-1763666" y="-1351742"/>
              <a:ext cx="4943233" cy="45719"/>
            </a:xfrm>
            <a:prstGeom prst="rect">
              <a:avLst/>
            </a:prstGeom>
            <a:solidFill>
              <a:srgbClr val="005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0" name="矩形 49">
              <a:extLst>
                <a:ext uri="{FF2B5EF4-FFF2-40B4-BE49-F238E27FC236}">
                  <a16:creationId xmlns:a16="http://schemas.microsoft.com/office/drawing/2014/main" id="{D3D9CA03-EB77-45D9-9A7A-A2C5A7F836B8}"/>
                </a:ext>
              </a:extLst>
            </p:cNvPr>
            <p:cNvSpPr/>
            <p:nvPr/>
          </p:nvSpPr>
          <p:spPr>
            <a:xfrm rot="5400000">
              <a:off x="-1844387" y="-1495758"/>
              <a:ext cx="494323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2" name="文本框 1">
            <a:extLst>
              <a:ext uri="{FF2B5EF4-FFF2-40B4-BE49-F238E27FC236}">
                <a16:creationId xmlns:a16="http://schemas.microsoft.com/office/drawing/2014/main" id="{55C4D623-A91E-4639-8CB3-4A1CF8E46D1B}"/>
              </a:ext>
            </a:extLst>
          </p:cNvPr>
          <p:cNvSpPr txBox="1"/>
          <p:nvPr/>
        </p:nvSpPr>
        <p:spPr>
          <a:xfrm>
            <a:off x="1460823" y="1600101"/>
            <a:ext cx="9721080" cy="4999189"/>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zh-CN" altLang="en-US" dirty="0">
                <a:latin typeface="+mn-ea"/>
                <a:ea typeface="+mn-ea"/>
              </a:rPr>
              <a:t>若两次调查问卷收集顺序相同，则在第一次存数据时用顺序</a:t>
            </a:r>
            <a:r>
              <a:rPr lang="en-US" altLang="zh-CN" dirty="0">
                <a:latin typeface="+mn-ea"/>
                <a:ea typeface="+mn-ea"/>
              </a:rPr>
              <a:t>id</a:t>
            </a:r>
            <a:r>
              <a:rPr lang="zh-CN" altLang="en-US" dirty="0">
                <a:latin typeface="+mn-ea"/>
                <a:ea typeface="+mn-ea"/>
              </a:rPr>
              <a:t>，然后第二次更新时再利用</a:t>
            </a:r>
            <a:r>
              <a:rPr lang="en-US" altLang="zh-CN" dirty="0">
                <a:latin typeface="+mn-ea"/>
                <a:ea typeface="+mn-ea"/>
              </a:rPr>
              <a:t>id</a:t>
            </a:r>
            <a:r>
              <a:rPr lang="zh-CN" altLang="en-US" dirty="0">
                <a:latin typeface="+mn-ea"/>
                <a:ea typeface="+mn-ea"/>
              </a:rPr>
              <a:t>进行新数据插入：</a:t>
            </a:r>
          </a:p>
          <a:p>
            <a:pPr>
              <a:lnSpc>
                <a:spcPct val="200000"/>
              </a:lnSpc>
            </a:pPr>
            <a:r>
              <a:rPr lang="en-US" altLang="zh-CN" dirty="0">
                <a:latin typeface="Consolas" panose="020B0609020204030204" pitchFamily="49" charset="0"/>
                <a:ea typeface="+mn-ea"/>
              </a:rPr>
              <a:t>for </a:t>
            </a:r>
            <a:r>
              <a:rPr lang="en-US" altLang="zh-CN" dirty="0" err="1">
                <a:latin typeface="Consolas" panose="020B0609020204030204" pitchFamily="49" charset="0"/>
                <a:ea typeface="+mn-ea"/>
              </a:rPr>
              <a:t>i</a:t>
            </a:r>
            <a:r>
              <a:rPr lang="en-US" altLang="zh-CN" dirty="0">
                <a:latin typeface="Consolas" panose="020B0609020204030204" pitchFamily="49" charset="0"/>
                <a:ea typeface="+mn-ea"/>
              </a:rPr>
              <a:t> in range(8344):</a:t>
            </a:r>
          </a:p>
          <a:p>
            <a:pPr>
              <a:lnSpc>
                <a:spcPct val="200000"/>
              </a:lnSpc>
            </a:pPr>
            <a:r>
              <a:rPr lang="en-US" altLang="zh-CN" dirty="0">
                <a:latin typeface="Consolas" panose="020B0609020204030204" pitchFamily="49" charset="0"/>
                <a:ea typeface="+mn-ea"/>
              </a:rPr>
              <a:t>    </a:t>
            </a:r>
            <a:r>
              <a:rPr lang="en-US" altLang="zh-CN" dirty="0" err="1">
                <a:latin typeface="Consolas" panose="020B0609020204030204" pitchFamily="49" charset="0"/>
                <a:ea typeface="+mn-ea"/>
              </a:rPr>
              <a:t>collection.update</a:t>
            </a:r>
            <a:r>
              <a:rPr lang="en-US" altLang="zh-CN" dirty="0">
                <a:latin typeface="Consolas" panose="020B0609020204030204" pitchFamily="49" charset="0"/>
                <a:ea typeface="+mn-ea"/>
              </a:rPr>
              <a:t>({"_id": </a:t>
            </a:r>
            <a:r>
              <a:rPr lang="en-US" altLang="zh-CN" dirty="0" err="1">
                <a:latin typeface="Consolas" panose="020B0609020204030204" pitchFamily="49" charset="0"/>
                <a:ea typeface="+mn-ea"/>
              </a:rPr>
              <a:t>i</a:t>
            </a:r>
            <a:r>
              <a:rPr lang="en-US" altLang="zh-CN" dirty="0">
                <a:latin typeface="Consolas" panose="020B0609020204030204" pitchFamily="49" charset="0"/>
                <a:ea typeface="+mn-ea"/>
              </a:rPr>
              <a:t>}, {"$set": {"key": "value"}})</a:t>
            </a:r>
          </a:p>
          <a:p>
            <a:pPr marL="285750" indent="-285750">
              <a:lnSpc>
                <a:spcPct val="200000"/>
              </a:lnSpc>
              <a:buFont typeface="Arial" panose="020B0604020202020204" pitchFamily="34" charset="0"/>
              <a:buChar char="•"/>
            </a:pPr>
            <a:r>
              <a:rPr lang="zh-CN" altLang="en-US" dirty="0">
                <a:latin typeface="Consolas" panose="020B0609020204030204" pitchFamily="49" charset="0"/>
                <a:ea typeface="+mn-ea"/>
              </a:rPr>
              <a:t>若两次调查问卷收集顺序混乱，则在第一次存数据时</a:t>
            </a:r>
            <a:r>
              <a:rPr lang="en-US" altLang="zh-CN" dirty="0">
                <a:latin typeface="Consolas" panose="020B0609020204030204" pitchFamily="49" charset="0"/>
                <a:ea typeface="+mn-ea"/>
              </a:rPr>
              <a:t>id</a:t>
            </a:r>
            <a:r>
              <a:rPr lang="zh-CN" altLang="en-US" dirty="0">
                <a:latin typeface="Consolas" panose="020B0609020204030204" pitchFamily="49" charset="0"/>
                <a:ea typeface="+mn-ea"/>
              </a:rPr>
              <a:t>应该是一个有含义的字符串序列，能够代表这张调查问卷的答复结果，然后第二次插入新数据时以同样的方式计算第二次收集的调查问卷的对应</a:t>
            </a:r>
            <a:r>
              <a:rPr lang="en-US" altLang="zh-CN" dirty="0">
                <a:latin typeface="Consolas" panose="020B0609020204030204" pitchFamily="49" charset="0"/>
                <a:ea typeface="+mn-ea"/>
              </a:rPr>
              <a:t>id</a:t>
            </a:r>
            <a:r>
              <a:rPr lang="zh-CN" altLang="en-US" dirty="0">
                <a:latin typeface="Consolas" panose="020B0609020204030204" pitchFamily="49" charset="0"/>
                <a:ea typeface="+mn-ea"/>
              </a:rPr>
              <a:t>，从而将新数据插入正确的位置。若考虑可能有完全相同的两张调查问卷结果，可以借助序列或字典加以区分。</a:t>
            </a:r>
          </a:p>
          <a:p>
            <a:pPr marL="285750" indent="-285750">
              <a:lnSpc>
                <a:spcPct val="200000"/>
              </a:lnSpc>
              <a:buFont typeface="Arial" panose="020B0604020202020204" pitchFamily="34" charset="0"/>
              <a:buChar char="•"/>
            </a:pPr>
            <a:endParaRPr lang="en-US" altLang="zh-CN" dirty="0">
              <a:latin typeface="Consolas" panose="020B0609020204030204" pitchFamily="49" charset="0"/>
              <a:ea typeface="+mn-ea"/>
            </a:endParaRPr>
          </a:p>
        </p:txBody>
      </p:sp>
    </p:spTree>
    <p:extLst>
      <p:ext uri="{BB962C8B-B14F-4D97-AF65-F5344CB8AC3E}">
        <p14:creationId xmlns:p14="http://schemas.microsoft.com/office/powerpoint/2010/main" val="94854231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13394" y="-12477"/>
            <a:ext cx="12872145" cy="7244210"/>
          </a:xfrm>
          <a:prstGeom prst="rect">
            <a:avLst/>
          </a:prstGeom>
          <a:solidFill>
            <a:schemeClr val="accent1">
              <a:alpha val="89803"/>
            </a:schemeClr>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669"/>
          </a:p>
        </p:txBody>
      </p:sp>
      <p:sp>
        <p:nvSpPr>
          <p:cNvPr id="4099" name="Rectangle 3"/>
          <p:cNvSpPr>
            <a:spLocks noChangeArrowheads="1"/>
          </p:cNvSpPr>
          <p:nvPr/>
        </p:nvSpPr>
        <p:spPr bwMode="auto">
          <a:xfrm>
            <a:off x="156270" y="206301"/>
            <a:ext cx="12532816" cy="6858000"/>
          </a:xfrm>
          <a:prstGeom prst="rect">
            <a:avLst/>
          </a:prstGeom>
          <a:noFill/>
          <a:ln w="635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669"/>
          </a:p>
        </p:txBody>
      </p:sp>
      <p:grpSp>
        <p:nvGrpSpPr>
          <p:cNvPr id="4100" name="Group 4"/>
          <p:cNvGrpSpPr>
            <a:grpSpLocks/>
          </p:cNvGrpSpPr>
          <p:nvPr/>
        </p:nvGrpSpPr>
        <p:grpSpPr bwMode="auto">
          <a:xfrm>
            <a:off x="3000375" y="2824933"/>
            <a:ext cx="6858000" cy="0"/>
            <a:chOff x="0" y="0"/>
            <a:chExt cx="3072" cy="0"/>
          </a:xfrm>
        </p:grpSpPr>
        <p:sp>
          <p:nvSpPr>
            <p:cNvPr id="4110" name="Line 5"/>
            <p:cNvSpPr>
              <a:spLocks noChangeShapeType="1"/>
            </p:cNvSpPr>
            <p:nvPr/>
          </p:nvSpPr>
          <p:spPr bwMode="auto">
            <a:xfrm rot="10800000" flipV="1">
              <a:off x="1305" y="0"/>
              <a:ext cx="1767"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69">
                <a:solidFill>
                  <a:schemeClr val="accent2"/>
                </a:solidFill>
              </a:endParaRPr>
            </a:p>
          </p:txBody>
        </p:sp>
        <p:sp>
          <p:nvSpPr>
            <p:cNvPr id="4111" name="Line 6"/>
            <p:cNvSpPr>
              <a:spLocks noChangeShapeType="1"/>
            </p:cNvSpPr>
            <p:nvPr/>
          </p:nvSpPr>
          <p:spPr bwMode="auto">
            <a:xfrm rot="10800000" flipV="1">
              <a:off x="0" y="0"/>
              <a:ext cx="1305"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69">
                <a:solidFill>
                  <a:schemeClr val="accent2"/>
                </a:solidFill>
              </a:endParaRPr>
            </a:p>
          </p:txBody>
        </p:sp>
      </p:grpSp>
      <p:grpSp>
        <p:nvGrpSpPr>
          <p:cNvPr id="4104" name="Group 10"/>
          <p:cNvGrpSpPr>
            <a:grpSpLocks/>
          </p:cNvGrpSpPr>
          <p:nvPr/>
        </p:nvGrpSpPr>
        <p:grpSpPr bwMode="auto">
          <a:xfrm>
            <a:off x="3000375" y="4912469"/>
            <a:ext cx="6858000" cy="0"/>
            <a:chOff x="0" y="0"/>
            <a:chExt cx="3072" cy="0"/>
          </a:xfrm>
        </p:grpSpPr>
        <p:sp>
          <p:nvSpPr>
            <p:cNvPr id="4107" name="Line 11"/>
            <p:cNvSpPr>
              <a:spLocks noChangeShapeType="1"/>
            </p:cNvSpPr>
            <p:nvPr/>
          </p:nvSpPr>
          <p:spPr bwMode="auto">
            <a:xfrm rot="10800000" flipV="1">
              <a:off x="1181" y="0"/>
              <a:ext cx="1891"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69">
                <a:solidFill>
                  <a:schemeClr val="accent2"/>
                </a:solidFill>
              </a:endParaRPr>
            </a:p>
          </p:txBody>
        </p:sp>
        <p:sp>
          <p:nvSpPr>
            <p:cNvPr id="4108" name="Line 12"/>
            <p:cNvSpPr>
              <a:spLocks noChangeShapeType="1"/>
            </p:cNvSpPr>
            <p:nvPr/>
          </p:nvSpPr>
          <p:spPr bwMode="auto">
            <a:xfrm rot="10800000" flipV="1">
              <a:off x="0" y="0"/>
              <a:ext cx="1305"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69">
                <a:solidFill>
                  <a:schemeClr val="accent2"/>
                </a:solidFill>
              </a:endParaRPr>
            </a:p>
          </p:txBody>
        </p:sp>
      </p:grpSp>
      <p:sp>
        <p:nvSpPr>
          <p:cNvPr id="16" name="矩形 259"/>
          <p:cNvSpPr>
            <a:spLocks noChangeArrowheads="1"/>
          </p:cNvSpPr>
          <p:nvPr/>
        </p:nvSpPr>
        <p:spPr bwMode="auto">
          <a:xfrm>
            <a:off x="3337379" y="2995335"/>
            <a:ext cx="6183992" cy="12311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8000" b="1" cap="all" dirty="0">
                <a:solidFill>
                  <a:schemeClr val="accent2"/>
                </a:solidFill>
                <a:latin typeface="Arial" panose="020B0604020202020204" pitchFamily="34" charset="0"/>
                <a:cs typeface="Arial" panose="020B0604020202020204" pitchFamily="34" charset="0"/>
              </a:rPr>
              <a:t>Thank you</a:t>
            </a:r>
            <a:endParaRPr lang="zh-CN" altLang="en-US" sz="8000" cap="all" dirty="0">
              <a:solidFill>
                <a:schemeClr val="accent2"/>
              </a:solidFill>
              <a:latin typeface="Arial" panose="020B0604020202020204" pitchFamily="34" charset="0"/>
              <a:cs typeface="Arial" panose="020B0604020202020204" pitchFamily="34" charset="0"/>
            </a:endParaRPr>
          </a:p>
        </p:txBody>
      </p:sp>
      <p:sp>
        <p:nvSpPr>
          <p:cNvPr id="18" name="矩形 259"/>
          <p:cNvSpPr>
            <a:spLocks noChangeArrowheads="1"/>
          </p:cNvSpPr>
          <p:nvPr/>
        </p:nvSpPr>
        <p:spPr bwMode="auto">
          <a:xfrm>
            <a:off x="4338866" y="4103938"/>
            <a:ext cx="4181020" cy="430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2800" dirty="0">
                <a:solidFill>
                  <a:schemeClr val="accent2"/>
                </a:solidFill>
                <a:cs typeface="Arial" panose="020B0604020202020204" pitchFamily="34" charset="0"/>
              </a:rPr>
              <a:t>感谢聆听，批评指导</a:t>
            </a:r>
          </a:p>
        </p:txBody>
      </p:sp>
    </p:spTree>
    <p:extLst>
      <p:ext uri="{BB962C8B-B14F-4D97-AF65-F5344CB8AC3E}">
        <p14:creationId xmlns:p14="http://schemas.microsoft.com/office/powerpoint/2010/main" val="4911046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4099"/>
                                        </p:tgtEl>
                                        <p:attrNameLst>
                                          <p:attrName>style.visibility</p:attrName>
                                        </p:attrNameLst>
                                      </p:cBhvr>
                                      <p:to>
                                        <p:strVal val="visible"/>
                                      </p:to>
                                    </p:set>
                                    <p:animEffect transition="in" filter="wheel(1)">
                                      <p:cBhvr>
                                        <p:cTn id="12" dur="2000"/>
                                        <p:tgtEl>
                                          <p:spTgt spid="4099"/>
                                        </p:tgtEl>
                                      </p:cBhvr>
                                    </p:animEffect>
                                  </p:childTnLst>
                                </p:cTn>
                              </p:par>
                            </p:childTnLst>
                          </p:cTn>
                        </p:par>
                        <p:par>
                          <p:cTn id="13" fill="hold">
                            <p:stCondLst>
                              <p:cond delay="20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16"/>
                                        </p:tgtEl>
                                        <p:attrNameLst>
                                          <p:attrName>ppt_y</p:attrName>
                                        </p:attrNameLst>
                                      </p:cBhvr>
                                      <p:tavLst>
                                        <p:tav tm="0">
                                          <p:val>
                                            <p:strVal val="#ppt_y"/>
                                          </p:val>
                                        </p:tav>
                                        <p:tav tm="100000">
                                          <p:val>
                                            <p:strVal val="#ppt_y"/>
                                          </p:val>
                                        </p:tav>
                                      </p:tavLst>
                                    </p:anim>
                                    <p:anim calcmode="lin" valueType="num">
                                      <p:cBhvr>
                                        <p:cTn id="18"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16"/>
                                        </p:tgtEl>
                                      </p:cBhvr>
                                    </p:animEffect>
                                  </p:childTnLst>
                                </p:cTn>
                              </p:par>
                            </p:childTnLst>
                          </p:cTn>
                        </p:par>
                        <p:par>
                          <p:cTn id="21" fill="hold">
                            <p:stCondLst>
                              <p:cond delay="2850"/>
                            </p:stCondLst>
                            <p:childTnLst>
                              <p:par>
                                <p:cTn id="22" presetID="26" presetClass="emph" presetSubtype="0" fill="hold" grpId="1" nodeType="afterEffect">
                                  <p:stCondLst>
                                    <p:cond delay="0"/>
                                  </p:stCondLst>
                                  <p:iterate type="lt">
                                    <p:tmPct val="0"/>
                                  </p:iterate>
                                  <p:childTnLst>
                                    <p:animEffect transition="out" filter="fade">
                                      <p:cBhvr>
                                        <p:cTn id="23" dur="500" tmFilter="0, 0; .2, .5; .8, .5; 1, 0"/>
                                        <p:tgtEl>
                                          <p:spTgt spid="16"/>
                                        </p:tgtEl>
                                      </p:cBhvr>
                                    </p:animEffect>
                                    <p:animScale>
                                      <p:cBhvr>
                                        <p:cTn id="24" dur="250" autoRev="1" fill="hold"/>
                                        <p:tgtEl>
                                          <p:spTgt spid="16"/>
                                        </p:tgtEl>
                                      </p:cBhvr>
                                      <p:by x="105000" y="105000"/>
                                    </p:animScale>
                                  </p:childTnLst>
                                </p:cTn>
                              </p:par>
                            </p:childTnLst>
                          </p:cTn>
                        </p:par>
                        <p:par>
                          <p:cTn id="25" fill="hold">
                            <p:stCondLst>
                              <p:cond delay="335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18"/>
                                        </p:tgtEl>
                                        <p:attrNameLst>
                                          <p:attrName>style.visibility</p:attrName>
                                        </p:attrNameLst>
                                      </p:cBhvr>
                                      <p:to>
                                        <p:strVal val="visible"/>
                                      </p:to>
                                    </p:set>
                                    <p:anim calcmode="lin" valueType="num">
                                      <p:cBhvr>
                                        <p:cTn id="28"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18"/>
                                        </p:tgtEl>
                                        <p:attrNameLst>
                                          <p:attrName>ppt_y</p:attrName>
                                        </p:attrNameLst>
                                      </p:cBhvr>
                                      <p:tavLst>
                                        <p:tav tm="0">
                                          <p:val>
                                            <p:strVal val="#ppt_y"/>
                                          </p:val>
                                        </p:tav>
                                        <p:tav tm="100000">
                                          <p:val>
                                            <p:strVal val="#ppt_y"/>
                                          </p:val>
                                        </p:tav>
                                      </p:tavLst>
                                    </p:anim>
                                    <p:anim calcmode="lin" valueType="num">
                                      <p:cBhvr>
                                        <p:cTn id="30"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18"/>
                                        </p:tgtEl>
                                      </p:cBhvr>
                                    </p:animEffect>
                                  </p:childTnLst>
                                </p:cTn>
                              </p:par>
                            </p:childTnLst>
                          </p:cTn>
                        </p:par>
                        <p:par>
                          <p:cTn id="33" fill="hold">
                            <p:stCondLst>
                              <p:cond delay="4250"/>
                            </p:stCondLst>
                            <p:childTnLst>
                              <p:par>
                                <p:cTn id="34" presetID="26" presetClass="emph" presetSubtype="0" fill="hold" grpId="1" nodeType="afterEffect">
                                  <p:stCondLst>
                                    <p:cond delay="0"/>
                                  </p:stCondLst>
                                  <p:iterate type="lt">
                                    <p:tmPct val="0"/>
                                  </p:iterate>
                                  <p:childTnLst>
                                    <p:animEffect transition="out" filter="fade">
                                      <p:cBhvr>
                                        <p:cTn id="35" dur="500" tmFilter="0, 0; .2, .5; .8, .5; 1, 0"/>
                                        <p:tgtEl>
                                          <p:spTgt spid="18"/>
                                        </p:tgtEl>
                                      </p:cBhvr>
                                    </p:animEffect>
                                    <p:animScale>
                                      <p:cBhvr>
                                        <p:cTn id="36" dur="250" autoRev="1" fill="hold"/>
                                        <p:tgtEl>
                                          <p:spTgt spid="18"/>
                                        </p:tgtEl>
                                      </p:cBhvr>
                                      <p:by x="105000" y="105000"/>
                                    </p:animScale>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4104"/>
                                        </p:tgtEl>
                                        <p:attrNameLst>
                                          <p:attrName>style.visibility</p:attrName>
                                        </p:attrNameLst>
                                      </p:cBhvr>
                                      <p:to>
                                        <p:strVal val="visible"/>
                                      </p:to>
                                    </p:set>
                                    <p:animEffect transition="in" filter="barn(inVertical)">
                                      <p:cBhvr>
                                        <p:cTn id="41" dur="500"/>
                                        <p:tgtEl>
                                          <p:spTgt spid="4104"/>
                                        </p:tgtEl>
                                      </p:cBhvr>
                                    </p:animEffect>
                                  </p:childTnLst>
                                </p:cTn>
                              </p:par>
                              <p:par>
                                <p:cTn id="42" presetID="16" presetClass="entr" presetSubtype="21" fill="hold" nodeType="withEffect">
                                  <p:stCondLst>
                                    <p:cond delay="0"/>
                                  </p:stCondLst>
                                  <p:childTnLst>
                                    <p:set>
                                      <p:cBhvr>
                                        <p:cTn id="43" dur="1" fill="hold">
                                          <p:stCondLst>
                                            <p:cond delay="0"/>
                                          </p:stCondLst>
                                        </p:cTn>
                                        <p:tgtEl>
                                          <p:spTgt spid="4100"/>
                                        </p:tgtEl>
                                        <p:attrNameLst>
                                          <p:attrName>style.visibility</p:attrName>
                                        </p:attrNameLst>
                                      </p:cBhvr>
                                      <p:to>
                                        <p:strVal val="visible"/>
                                      </p:to>
                                    </p:set>
                                    <p:animEffect transition="in" filter="barn(inVertical)">
                                      <p:cBhvr>
                                        <p:cTn id="44"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nimBg="1"/>
      <p:bldP spid="4099" grpId="0" animBg="1"/>
      <p:bldP spid="16" grpId="0"/>
      <p:bldP spid="16" grpId="1"/>
      <p:bldP spid="18" grpId="0"/>
      <p:bldP spid="18"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33AF28F1-B52E-46CC-B9B2-E1FF3981FE34}"/>
              </a:ext>
            </a:extLst>
          </p:cNvPr>
          <p:cNvGrpSpPr/>
          <p:nvPr/>
        </p:nvGrpSpPr>
        <p:grpSpPr>
          <a:xfrm>
            <a:off x="-1708812" y="-3944515"/>
            <a:ext cx="6794098" cy="5087249"/>
            <a:chOff x="-1708812" y="-3944515"/>
            <a:chExt cx="6794098" cy="5087249"/>
          </a:xfrm>
        </p:grpSpPr>
        <p:sp>
          <p:nvSpPr>
            <p:cNvPr id="24" name="TextBox 8">
              <a:extLst>
                <a:ext uri="{FF2B5EF4-FFF2-40B4-BE49-F238E27FC236}">
                  <a16:creationId xmlns:a16="http://schemas.microsoft.com/office/drawing/2014/main" id="{222CAFFA-EB48-4441-8332-0FC1146835D5}"/>
                </a:ext>
              </a:extLst>
            </p:cNvPr>
            <p:cNvSpPr txBox="1"/>
            <p:nvPr/>
          </p:nvSpPr>
          <p:spPr>
            <a:xfrm>
              <a:off x="857250" y="295123"/>
              <a:ext cx="4228036" cy="369332"/>
            </a:xfrm>
            <a:prstGeom prst="rect">
              <a:avLst/>
            </a:prstGeom>
            <a:noFill/>
          </p:spPr>
          <p:txBody>
            <a:bodyPr wrap="square" lIns="0" tIns="0" rIns="0" bIns="0" rtlCol="0" anchor="ctr">
              <a:spAutoFit/>
            </a:bodyPr>
            <a:lstStyle/>
            <a:p>
              <a:r>
                <a:rPr lang="zh-CN" altLang="en-US" sz="2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问卷遍历读取并导入</a:t>
              </a:r>
              <a:r>
                <a:rPr lang="en-US" altLang="zh-CN" sz="2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MongoDB</a:t>
              </a:r>
              <a:endParaRPr lang="zh-CN" altLang="en-US" sz="2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矩形 24">
              <a:extLst>
                <a:ext uri="{FF2B5EF4-FFF2-40B4-BE49-F238E27FC236}">
                  <a16:creationId xmlns:a16="http://schemas.microsoft.com/office/drawing/2014/main" id="{16BC2A4C-B8BF-4E25-A137-E9BCAD0CBC22}"/>
                </a:ext>
              </a:extLst>
            </p:cNvPr>
            <p:cNvSpPr/>
            <p:nvPr/>
          </p:nvSpPr>
          <p:spPr>
            <a:xfrm>
              <a:off x="-1708812" y="840765"/>
              <a:ext cx="494323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1E8BAB1A-E174-49C5-BD1C-6813BBF69EB3}"/>
                </a:ext>
              </a:extLst>
            </p:cNvPr>
            <p:cNvSpPr/>
            <p:nvPr/>
          </p:nvSpPr>
          <p:spPr>
            <a:xfrm>
              <a:off x="-1246495" y="743055"/>
              <a:ext cx="4943233" cy="45719"/>
            </a:xfrm>
            <a:prstGeom prst="rect">
              <a:avLst/>
            </a:prstGeom>
            <a:solidFill>
              <a:srgbClr val="005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97D2CB1E-036E-4FB0-BCE2-ADA790E5BE2F}"/>
                </a:ext>
              </a:extLst>
            </p:cNvPr>
            <p:cNvSpPr/>
            <p:nvPr/>
          </p:nvSpPr>
          <p:spPr>
            <a:xfrm rot="5400000">
              <a:off x="-1763666" y="-1351742"/>
              <a:ext cx="4943233" cy="45719"/>
            </a:xfrm>
            <a:prstGeom prst="rect">
              <a:avLst/>
            </a:prstGeom>
            <a:solidFill>
              <a:srgbClr val="005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6A3BE445-1014-41E2-A84D-65F9947A26A7}"/>
                </a:ext>
              </a:extLst>
            </p:cNvPr>
            <p:cNvSpPr/>
            <p:nvPr/>
          </p:nvSpPr>
          <p:spPr>
            <a:xfrm rot="5400000">
              <a:off x="-1844387" y="-1495758"/>
              <a:ext cx="494323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9" name="图片 28">
            <a:extLst>
              <a:ext uri="{FF2B5EF4-FFF2-40B4-BE49-F238E27FC236}">
                <a16:creationId xmlns:a16="http://schemas.microsoft.com/office/drawing/2014/main" id="{42D6A245-0B35-4B03-8B14-2C3FE6D01EC1}"/>
              </a:ext>
            </a:extLst>
          </p:cNvPr>
          <p:cNvPicPr>
            <a:picLocks noChangeAspect="1"/>
          </p:cNvPicPr>
          <p:nvPr/>
        </p:nvPicPr>
        <p:blipFill>
          <a:blip r:embed="rId3"/>
          <a:stretch>
            <a:fillRect/>
          </a:stretch>
        </p:blipFill>
        <p:spPr>
          <a:xfrm>
            <a:off x="2283578" y="1142734"/>
            <a:ext cx="8291593" cy="5703355"/>
          </a:xfrm>
          <a:prstGeom prst="rect">
            <a:avLst/>
          </a:prstGeom>
        </p:spPr>
      </p:pic>
    </p:spTree>
    <p:extLst>
      <p:ext uri="{BB962C8B-B14F-4D97-AF65-F5344CB8AC3E}">
        <p14:creationId xmlns:p14="http://schemas.microsoft.com/office/powerpoint/2010/main" val="534883385"/>
      </p:ext>
    </p:extLst>
  </p:cSld>
  <p:clrMapOvr>
    <a:masterClrMapping/>
  </p:clrMapOvr>
  <p:transition spd="slow">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AD3B4A08-883E-4FF2-AED2-70BAB412743A}"/>
              </a:ext>
            </a:extLst>
          </p:cNvPr>
          <p:cNvGrpSpPr/>
          <p:nvPr/>
        </p:nvGrpSpPr>
        <p:grpSpPr>
          <a:xfrm>
            <a:off x="-1708812" y="-3944515"/>
            <a:ext cx="6515217" cy="5087249"/>
            <a:chOff x="-1708812" y="-3944515"/>
            <a:chExt cx="6515217" cy="5087249"/>
          </a:xfrm>
        </p:grpSpPr>
        <p:sp>
          <p:nvSpPr>
            <p:cNvPr id="28" name="TextBox 8">
              <a:extLst>
                <a:ext uri="{FF2B5EF4-FFF2-40B4-BE49-F238E27FC236}">
                  <a16:creationId xmlns:a16="http://schemas.microsoft.com/office/drawing/2014/main" id="{9BFAA1FB-BD86-43E4-A64F-7C554AA288D1}"/>
                </a:ext>
              </a:extLst>
            </p:cNvPr>
            <p:cNvSpPr txBox="1"/>
            <p:nvPr/>
          </p:nvSpPr>
          <p:spPr>
            <a:xfrm>
              <a:off x="857250" y="295123"/>
              <a:ext cx="3949155" cy="369332"/>
            </a:xfrm>
            <a:prstGeom prst="rect">
              <a:avLst/>
            </a:prstGeom>
            <a:noFill/>
          </p:spPr>
          <p:txBody>
            <a:bodyPr wrap="square" lIns="0" tIns="0" rIns="0" bIns="0" rtlCol="0" anchor="ctr">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Arial" panose="020B0604020202020204" pitchFamily="34" charset="0"/>
                </a:rPr>
                <a:t>数据清洗基本原则</a:t>
              </a:r>
            </a:p>
          </p:txBody>
        </p:sp>
        <p:sp>
          <p:nvSpPr>
            <p:cNvPr id="29" name="矩形 28">
              <a:extLst>
                <a:ext uri="{FF2B5EF4-FFF2-40B4-BE49-F238E27FC236}">
                  <a16:creationId xmlns:a16="http://schemas.microsoft.com/office/drawing/2014/main" id="{3FF981BF-3413-4D25-AD46-ABCCD99B3722}"/>
                </a:ext>
              </a:extLst>
            </p:cNvPr>
            <p:cNvSpPr/>
            <p:nvPr/>
          </p:nvSpPr>
          <p:spPr>
            <a:xfrm>
              <a:off x="-1708812" y="840765"/>
              <a:ext cx="494323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0" name="矩形 29">
              <a:extLst>
                <a:ext uri="{FF2B5EF4-FFF2-40B4-BE49-F238E27FC236}">
                  <a16:creationId xmlns:a16="http://schemas.microsoft.com/office/drawing/2014/main" id="{064B7DB5-EBBD-4D62-ABB0-BA73C8CA2025}"/>
                </a:ext>
              </a:extLst>
            </p:cNvPr>
            <p:cNvSpPr/>
            <p:nvPr/>
          </p:nvSpPr>
          <p:spPr>
            <a:xfrm>
              <a:off x="-1246495" y="743055"/>
              <a:ext cx="4943233" cy="45719"/>
            </a:xfrm>
            <a:prstGeom prst="rect">
              <a:avLst/>
            </a:prstGeom>
            <a:solidFill>
              <a:srgbClr val="005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1" name="矩形 30">
              <a:extLst>
                <a:ext uri="{FF2B5EF4-FFF2-40B4-BE49-F238E27FC236}">
                  <a16:creationId xmlns:a16="http://schemas.microsoft.com/office/drawing/2014/main" id="{0B458A07-7A5F-4B73-A868-8F782CF15BD3}"/>
                </a:ext>
              </a:extLst>
            </p:cNvPr>
            <p:cNvSpPr/>
            <p:nvPr/>
          </p:nvSpPr>
          <p:spPr>
            <a:xfrm rot="5400000">
              <a:off x="-1763666" y="-1351742"/>
              <a:ext cx="4943233" cy="45719"/>
            </a:xfrm>
            <a:prstGeom prst="rect">
              <a:avLst/>
            </a:prstGeom>
            <a:solidFill>
              <a:srgbClr val="005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2" name="矩形 31">
              <a:extLst>
                <a:ext uri="{FF2B5EF4-FFF2-40B4-BE49-F238E27FC236}">
                  <a16:creationId xmlns:a16="http://schemas.microsoft.com/office/drawing/2014/main" id="{A63EBFBE-DF41-4919-B124-6810F18182BD}"/>
                </a:ext>
              </a:extLst>
            </p:cNvPr>
            <p:cNvSpPr/>
            <p:nvPr/>
          </p:nvSpPr>
          <p:spPr>
            <a:xfrm rot="5400000">
              <a:off x="-1844387" y="-1495758"/>
              <a:ext cx="494323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2" name="文本框 1">
            <a:extLst>
              <a:ext uri="{FF2B5EF4-FFF2-40B4-BE49-F238E27FC236}">
                <a16:creationId xmlns:a16="http://schemas.microsoft.com/office/drawing/2014/main" id="{66DC830C-B330-4209-94DA-E85398FEEAE3}"/>
              </a:ext>
            </a:extLst>
          </p:cNvPr>
          <p:cNvSpPr txBox="1"/>
          <p:nvPr/>
        </p:nvSpPr>
        <p:spPr>
          <a:xfrm>
            <a:off x="1100783" y="1142734"/>
            <a:ext cx="9937104" cy="58443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mn-ea"/>
                <a:ea typeface="+mn-ea"/>
              </a:rPr>
              <a:t>若年龄，性别，学历均没有填写，整张问卷算作无效</a:t>
            </a:r>
          </a:p>
          <a:p>
            <a:pPr marL="285750" indent="-285750">
              <a:lnSpc>
                <a:spcPct val="150000"/>
              </a:lnSpc>
              <a:buFont typeface="Arial" panose="020B0604020202020204" pitchFamily="34" charset="0"/>
              <a:buChar char="•"/>
            </a:pPr>
            <a:r>
              <a:rPr lang="en-US" altLang="zh-CN" dirty="0">
                <a:latin typeface="+mn-ea"/>
                <a:ea typeface="+mn-ea"/>
              </a:rPr>
              <a:t>1-7</a:t>
            </a:r>
            <a:r>
              <a:rPr lang="zh-CN" altLang="en-US" dirty="0">
                <a:latin typeface="+mn-ea"/>
                <a:ea typeface="+mn-ea"/>
              </a:rPr>
              <a:t>题通过网络上已有的调查结果插补合理值</a:t>
            </a:r>
          </a:p>
          <a:p>
            <a:pPr marL="285750" indent="-285750">
              <a:lnSpc>
                <a:spcPct val="150000"/>
              </a:lnSpc>
              <a:buFont typeface="Arial" panose="020B0604020202020204" pitchFamily="34" charset="0"/>
              <a:buChar char="•"/>
            </a:pPr>
            <a:r>
              <a:rPr lang="en-US" altLang="zh-CN" dirty="0">
                <a:latin typeface="+mn-ea"/>
                <a:ea typeface="+mn-ea"/>
              </a:rPr>
              <a:t>8</a:t>
            </a:r>
            <a:r>
              <a:rPr lang="zh-CN" altLang="en-US" dirty="0">
                <a:latin typeface="+mn-ea"/>
                <a:ea typeface="+mn-ea"/>
              </a:rPr>
              <a:t>，</a:t>
            </a:r>
            <a:r>
              <a:rPr lang="en-US" altLang="zh-CN" dirty="0">
                <a:latin typeface="+mn-ea"/>
                <a:ea typeface="+mn-ea"/>
              </a:rPr>
              <a:t>9</a:t>
            </a:r>
            <a:r>
              <a:rPr lang="zh-CN" altLang="en-US" dirty="0">
                <a:latin typeface="+mn-ea"/>
                <a:ea typeface="+mn-ea"/>
              </a:rPr>
              <a:t>，</a:t>
            </a:r>
            <a:r>
              <a:rPr lang="en-US" altLang="zh-CN" dirty="0">
                <a:latin typeface="+mn-ea"/>
                <a:ea typeface="+mn-ea"/>
              </a:rPr>
              <a:t>13</a:t>
            </a:r>
            <a:r>
              <a:rPr lang="zh-CN" altLang="en-US" dirty="0">
                <a:latin typeface="+mn-ea"/>
                <a:ea typeface="+mn-ea"/>
              </a:rPr>
              <a:t>，</a:t>
            </a:r>
            <a:r>
              <a:rPr lang="en-US" altLang="zh-CN" dirty="0">
                <a:latin typeface="+mn-ea"/>
                <a:ea typeface="+mn-ea"/>
              </a:rPr>
              <a:t>19</a:t>
            </a:r>
            <a:r>
              <a:rPr lang="zh-CN" altLang="en-US" dirty="0">
                <a:latin typeface="+mn-ea"/>
                <a:ea typeface="+mn-ea"/>
              </a:rPr>
              <a:t>题根据原始数据表的众数插补数据</a:t>
            </a:r>
          </a:p>
          <a:p>
            <a:pPr marL="285750" indent="-285750">
              <a:lnSpc>
                <a:spcPct val="150000"/>
              </a:lnSpc>
              <a:buFont typeface="Arial" panose="020B0604020202020204" pitchFamily="34" charset="0"/>
              <a:buChar char="•"/>
            </a:pPr>
            <a:r>
              <a:rPr lang="en-US" altLang="zh-CN" dirty="0">
                <a:latin typeface="+mn-ea"/>
                <a:ea typeface="+mn-ea"/>
              </a:rPr>
              <a:t>10</a:t>
            </a:r>
            <a:r>
              <a:rPr lang="zh-CN" altLang="en-US" dirty="0">
                <a:latin typeface="+mn-ea"/>
                <a:ea typeface="+mn-ea"/>
              </a:rPr>
              <a:t>题若全部未选，则默认为“不使用”，若既选择了“不使用”又选择了其他选项，则保留其他选项并删除“不使用”</a:t>
            </a:r>
          </a:p>
          <a:p>
            <a:pPr marL="285750" indent="-285750">
              <a:lnSpc>
                <a:spcPct val="150000"/>
              </a:lnSpc>
              <a:buFont typeface="Arial" panose="020B0604020202020204" pitchFamily="34" charset="0"/>
              <a:buChar char="•"/>
            </a:pPr>
            <a:r>
              <a:rPr lang="en-US" altLang="zh-CN" dirty="0">
                <a:latin typeface="+mn-ea"/>
                <a:ea typeface="+mn-ea"/>
              </a:rPr>
              <a:t>11</a:t>
            </a:r>
            <a:r>
              <a:rPr lang="zh-CN" altLang="en-US" dirty="0">
                <a:latin typeface="+mn-ea"/>
                <a:ea typeface="+mn-ea"/>
              </a:rPr>
              <a:t>题若未选则默认“各渠道服务相互结合”</a:t>
            </a:r>
          </a:p>
          <a:p>
            <a:pPr marL="285750" indent="-285750">
              <a:lnSpc>
                <a:spcPct val="150000"/>
              </a:lnSpc>
              <a:buFont typeface="Arial" panose="020B0604020202020204" pitchFamily="34" charset="0"/>
              <a:buChar char="•"/>
            </a:pPr>
            <a:r>
              <a:rPr lang="en-US" altLang="zh-CN" dirty="0">
                <a:latin typeface="+mn-ea"/>
                <a:ea typeface="+mn-ea"/>
              </a:rPr>
              <a:t>12</a:t>
            </a:r>
            <a:r>
              <a:rPr lang="zh-CN" altLang="en-US" dirty="0">
                <a:latin typeface="+mn-ea"/>
                <a:ea typeface="+mn-ea"/>
              </a:rPr>
              <a:t>题若未选则默认“不参加银行优惠促销活动”</a:t>
            </a:r>
          </a:p>
          <a:p>
            <a:pPr marL="285750" indent="-285750">
              <a:lnSpc>
                <a:spcPct val="150000"/>
              </a:lnSpc>
              <a:buFont typeface="Arial" panose="020B0604020202020204" pitchFamily="34" charset="0"/>
              <a:buChar char="•"/>
            </a:pPr>
            <a:r>
              <a:rPr lang="en-US" altLang="zh-CN" dirty="0">
                <a:latin typeface="+mn-ea"/>
                <a:ea typeface="+mn-ea"/>
              </a:rPr>
              <a:t>14</a:t>
            </a:r>
            <a:r>
              <a:rPr lang="zh-CN" altLang="en-US" dirty="0">
                <a:latin typeface="+mn-ea"/>
                <a:ea typeface="+mn-ea"/>
              </a:rPr>
              <a:t>题若未选则默认“仅存取款”，若既选择了“仅存取款”又选择了其他选项，则保留其他选项并删除“仅存取款”</a:t>
            </a:r>
          </a:p>
          <a:p>
            <a:pPr marL="285750" indent="-285750">
              <a:lnSpc>
                <a:spcPct val="150000"/>
              </a:lnSpc>
              <a:buFont typeface="Arial" panose="020B0604020202020204" pitchFamily="34" charset="0"/>
              <a:buChar char="•"/>
            </a:pPr>
            <a:r>
              <a:rPr lang="en-US" altLang="zh-CN" dirty="0">
                <a:latin typeface="+mn-ea"/>
                <a:ea typeface="+mn-ea"/>
              </a:rPr>
              <a:t>15</a:t>
            </a:r>
            <a:r>
              <a:rPr lang="zh-CN" altLang="en-US" dirty="0">
                <a:latin typeface="+mn-ea"/>
                <a:ea typeface="+mn-ea"/>
              </a:rPr>
              <a:t>题若未选则默认“不使用透支支付”，若此单选题被多选了则根据实际情况选择默认值</a:t>
            </a:r>
          </a:p>
          <a:p>
            <a:pPr marL="285750" indent="-285750">
              <a:lnSpc>
                <a:spcPct val="150000"/>
              </a:lnSpc>
              <a:buFont typeface="Arial" panose="020B0604020202020204" pitchFamily="34" charset="0"/>
              <a:buChar char="•"/>
            </a:pPr>
            <a:r>
              <a:rPr lang="en-US" altLang="zh-CN" dirty="0">
                <a:latin typeface="+mn-ea"/>
                <a:ea typeface="+mn-ea"/>
              </a:rPr>
              <a:t>16</a:t>
            </a:r>
            <a:r>
              <a:rPr lang="zh-CN" altLang="en-US" dirty="0">
                <a:latin typeface="+mn-ea"/>
                <a:ea typeface="+mn-ea"/>
              </a:rPr>
              <a:t>题若不选则默认“手机银行或网上银行”，若此单选题被多选了则根据实际情况选择默认值</a:t>
            </a:r>
          </a:p>
          <a:p>
            <a:pPr marL="285750" indent="-285750">
              <a:lnSpc>
                <a:spcPct val="150000"/>
              </a:lnSpc>
              <a:buFont typeface="Arial" panose="020B0604020202020204" pitchFamily="34" charset="0"/>
              <a:buChar char="•"/>
            </a:pPr>
            <a:r>
              <a:rPr lang="en-US" altLang="zh-CN" dirty="0">
                <a:latin typeface="+mn-ea"/>
                <a:ea typeface="+mn-ea"/>
              </a:rPr>
              <a:t>17</a:t>
            </a:r>
            <a:r>
              <a:rPr lang="zh-CN" altLang="en-US" dirty="0">
                <a:latin typeface="+mn-ea"/>
                <a:ea typeface="+mn-ea"/>
              </a:rPr>
              <a:t>题若未选则默认“无贷款需求”，若既选择了“无贷款需求”又选择了其他选项，则保留其他选项并删除“无贷款需求”</a:t>
            </a:r>
          </a:p>
          <a:p>
            <a:pPr marL="285750" indent="-285750">
              <a:lnSpc>
                <a:spcPct val="150000"/>
              </a:lnSpc>
              <a:buFont typeface="Arial" panose="020B0604020202020204" pitchFamily="34" charset="0"/>
              <a:buChar char="•"/>
            </a:pPr>
            <a:r>
              <a:rPr lang="en-US" altLang="zh-CN" dirty="0">
                <a:latin typeface="+mn-ea"/>
                <a:ea typeface="+mn-ea"/>
              </a:rPr>
              <a:t>18</a:t>
            </a:r>
            <a:r>
              <a:rPr lang="zh-CN" altLang="en-US" dirty="0">
                <a:latin typeface="+mn-ea"/>
                <a:ea typeface="+mn-ea"/>
              </a:rPr>
              <a:t>题若未选则默认“不会考虑授信额度”</a:t>
            </a:r>
          </a:p>
        </p:txBody>
      </p:sp>
    </p:spTree>
    <p:extLst>
      <p:ext uri="{BB962C8B-B14F-4D97-AF65-F5344CB8AC3E}">
        <p14:creationId xmlns:p14="http://schemas.microsoft.com/office/powerpoint/2010/main" val="1305458424"/>
      </p:ext>
    </p:extLst>
  </p:cSld>
  <p:clrMapOvr>
    <a:masterClrMapping/>
  </p:clrMapOvr>
  <p:transition spd="slow">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a16="http://schemas.microsoft.com/office/drawing/2014/main" id="{D5397274-ACD3-4294-B0B9-211E2EC65AEC}"/>
              </a:ext>
            </a:extLst>
          </p:cNvPr>
          <p:cNvGrpSpPr/>
          <p:nvPr/>
        </p:nvGrpSpPr>
        <p:grpSpPr>
          <a:xfrm>
            <a:off x="-1708812" y="-3944515"/>
            <a:ext cx="6515217" cy="5087249"/>
            <a:chOff x="-1708812" y="-3944515"/>
            <a:chExt cx="6515217" cy="5087249"/>
          </a:xfrm>
        </p:grpSpPr>
        <p:sp>
          <p:nvSpPr>
            <p:cNvPr id="37" name="TextBox 8">
              <a:extLst>
                <a:ext uri="{FF2B5EF4-FFF2-40B4-BE49-F238E27FC236}">
                  <a16:creationId xmlns:a16="http://schemas.microsoft.com/office/drawing/2014/main" id="{F6673F2B-59A7-443A-B3E7-B842A67464D3}"/>
                </a:ext>
              </a:extLst>
            </p:cNvPr>
            <p:cNvSpPr txBox="1"/>
            <p:nvPr/>
          </p:nvSpPr>
          <p:spPr>
            <a:xfrm>
              <a:off x="857250" y="295123"/>
              <a:ext cx="3949155" cy="369332"/>
            </a:xfrm>
            <a:prstGeom prst="rect">
              <a:avLst/>
            </a:prstGeom>
            <a:noFill/>
          </p:spPr>
          <p:txBody>
            <a:bodyPr wrap="square" lIns="0" tIns="0" rIns="0" bIns="0" rtlCol="0" anchor="ctr">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Arial" panose="020B0604020202020204" pitchFamily="34" charset="0"/>
                </a:rPr>
                <a:t>问卷统计</a:t>
              </a:r>
            </a:p>
          </p:txBody>
        </p:sp>
        <p:sp>
          <p:nvSpPr>
            <p:cNvPr id="38" name="矩形 37">
              <a:extLst>
                <a:ext uri="{FF2B5EF4-FFF2-40B4-BE49-F238E27FC236}">
                  <a16:creationId xmlns:a16="http://schemas.microsoft.com/office/drawing/2014/main" id="{048543FB-6CA8-4240-BB23-2449B2BFD2C0}"/>
                </a:ext>
              </a:extLst>
            </p:cNvPr>
            <p:cNvSpPr/>
            <p:nvPr/>
          </p:nvSpPr>
          <p:spPr>
            <a:xfrm>
              <a:off x="-1708812" y="840765"/>
              <a:ext cx="494323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9" name="矩形 38">
              <a:extLst>
                <a:ext uri="{FF2B5EF4-FFF2-40B4-BE49-F238E27FC236}">
                  <a16:creationId xmlns:a16="http://schemas.microsoft.com/office/drawing/2014/main" id="{24EB4380-8EA9-47A7-B1FD-96F38B81A54E}"/>
                </a:ext>
              </a:extLst>
            </p:cNvPr>
            <p:cNvSpPr/>
            <p:nvPr/>
          </p:nvSpPr>
          <p:spPr>
            <a:xfrm>
              <a:off x="-1246495" y="743055"/>
              <a:ext cx="4943233" cy="45719"/>
            </a:xfrm>
            <a:prstGeom prst="rect">
              <a:avLst/>
            </a:prstGeom>
            <a:solidFill>
              <a:srgbClr val="005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0" name="矩形 39">
              <a:extLst>
                <a:ext uri="{FF2B5EF4-FFF2-40B4-BE49-F238E27FC236}">
                  <a16:creationId xmlns:a16="http://schemas.microsoft.com/office/drawing/2014/main" id="{AD0C83CB-9405-471B-8392-B87B8EEB0785}"/>
                </a:ext>
              </a:extLst>
            </p:cNvPr>
            <p:cNvSpPr/>
            <p:nvPr/>
          </p:nvSpPr>
          <p:spPr>
            <a:xfrm rot="5400000">
              <a:off x="-1763666" y="-1351742"/>
              <a:ext cx="4943233" cy="45719"/>
            </a:xfrm>
            <a:prstGeom prst="rect">
              <a:avLst/>
            </a:prstGeom>
            <a:solidFill>
              <a:srgbClr val="005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1" name="矩形 40">
              <a:extLst>
                <a:ext uri="{FF2B5EF4-FFF2-40B4-BE49-F238E27FC236}">
                  <a16:creationId xmlns:a16="http://schemas.microsoft.com/office/drawing/2014/main" id="{6397486C-CB76-4937-8A25-C6D71EFF8221}"/>
                </a:ext>
              </a:extLst>
            </p:cNvPr>
            <p:cNvSpPr/>
            <p:nvPr/>
          </p:nvSpPr>
          <p:spPr>
            <a:xfrm rot="5400000">
              <a:off x="-1844387" y="-1495758"/>
              <a:ext cx="494323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pic>
        <p:nvPicPr>
          <p:cNvPr id="2" name="图片 1">
            <a:extLst>
              <a:ext uri="{FF2B5EF4-FFF2-40B4-BE49-F238E27FC236}">
                <a16:creationId xmlns:a16="http://schemas.microsoft.com/office/drawing/2014/main" id="{C1936646-05BE-4F27-ABE1-D5B5CBB08FFC}"/>
              </a:ext>
            </a:extLst>
          </p:cNvPr>
          <p:cNvPicPr>
            <a:picLocks noChangeAspect="1"/>
          </p:cNvPicPr>
          <p:nvPr/>
        </p:nvPicPr>
        <p:blipFill>
          <a:blip r:embed="rId3"/>
          <a:stretch>
            <a:fillRect/>
          </a:stretch>
        </p:blipFill>
        <p:spPr>
          <a:xfrm>
            <a:off x="5997327" y="1012073"/>
            <a:ext cx="5240014" cy="5240014"/>
          </a:xfrm>
          <a:prstGeom prst="rect">
            <a:avLst/>
          </a:prstGeom>
        </p:spPr>
      </p:pic>
      <p:sp>
        <p:nvSpPr>
          <p:cNvPr id="3" name="文本框 2">
            <a:extLst>
              <a:ext uri="{FF2B5EF4-FFF2-40B4-BE49-F238E27FC236}">
                <a16:creationId xmlns:a16="http://schemas.microsoft.com/office/drawing/2014/main" id="{8FE8887E-6632-4BE5-AC15-0F68C319DB43}"/>
              </a:ext>
            </a:extLst>
          </p:cNvPr>
          <p:cNvSpPr txBox="1"/>
          <p:nvPr/>
        </p:nvSpPr>
        <p:spPr>
          <a:xfrm>
            <a:off x="857250" y="1960141"/>
            <a:ext cx="4852045"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latin typeface="+mj-ea"/>
                <a:ea typeface="+mj-ea"/>
              </a:rPr>
              <a:t>问卷总数：</a:t>
            </a:r>
            <a:r>
              <a:rPr lang="en-US" altLang="zh-CN" sz="2400" dirty="0">
                <a:latin typeface="+mj-ea"/>
                <a:ea typeface="+mj-ea"/>
              </a:rPr>
              <a:t>8344</a:t>
            </a:r>
          </a:p>
          <a:p>
            <a:pPr marL="285750" indent="-285750">
              <a:buFont typeface="Arial" panose="020B0604020202020204" pitchFamily="34" charset="0"/>
              <a:buChar char="•"/>
            </a:pPr>
            <a:endParaRPr lang="en-US" altLang="zh-CN" sz="2400" dirty="0">
              <a:latin typeface="+mj-ea"/>
              <a:ea typeface="+mj-ea"/>
            </a:endParaRPr>
          </a:p>
          <a:p>
            <a:endParaRPr lang="en-US" altLang="zh-CN" sz="2400" dirty="0">
              <a:latin typeface="+mj-ea"/>
              <a:ea typeface="+mj-ea"/>
            </a:endParaRPr>
          </a:p>
          <a:p>
            <a:pPr marL="285750" indent="-285750">
              <a:buFont typeface="Arial" panose="020B0604020202020204" pitchFamily="34" charset="0"/>
              <a:buChar char="•"/>
            </a:pPr>
            <a:r>
              <a:rPr lang="zh-CN" altLang="en-US" sz="2400" dirty="0">
                <a:latin typeface="+mj-ea"/>
                <a:ea typeface="+mj-ea"/>
              </a:rPr>
              <a:t>有效问卷：</a:t>
            </a:r>
            <a:r>
              <a:rPr lang="en-US" altLang="zh-CN" sz="2400" dirty="0">
                <a:latin typeface="+mj-ea"/>
                <a:ea typeface="+mj-ea"/>
              </a:rPr>
              <a:t>7972</a:t>
            </a:r>
            <a:endParaRPr lang="zh-CN" altLang="en-US" sz="2400" dirty="0">
              <a:latin typeface="+mj-ea"/>
              <a:ea typeface="+mj-ea"/>
            </a:endParaRPr>
          </a:p>
        </p:txBody>
      </p:sp>
    </p:spTree>
    <p:extLst>
      <p:ext uri="{BB962C8B-B14F-4D97-AF65-F5344CB8AC3E}">
        <p14:creationId xmlns:p14="http://schemas.microsoft.com/office/powerpoint/2010/main" val="3882535414"/>
      </p:ext>
    </p:extLst>
  </p:cSld>
  <p:clrMapOvr>
    <a:masterClrMapping/>
  </p:clrMapOvr>
  <p:transition spd="slow">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a:extLst>
              <a:ext uri="{FF2B5EF4-FFF2-40B4-BE49-F238E27FC236}">
                <a16:creationId xmlns:a16="http://schemas.microsoft.com/office/drawing/2014/main" id="{C835DEF9-957A-46EF-B6E5-DABED558B553}"/>
              </a:ext>
            </a:extLst>
          </p:cNvPr>
          <p:cNvGrpSpPr/>
          <p:nvPr/>
        </p:nvGrpSpPr>
        <p:grpSpPr>
          <a:xfrm>
            <a:off x="-1708812" y="-3944515"/>
            <a:ext cx="6515217" cy="5087249"/>
            <a:chOff x="-1708812" y="-3944515"/>
            <a:chExt cx="6515217" cy="5087249"/>
          </a:xfrm>
        </p:grpSpPr>
        <p:sp>
          <p:nvSpPr>
            <p:cNvPr id="29" name="TextBox 8">
              <a:extLst>
                <a:ext uri="{FF2B5EF4-FFF2-40B4-BE49-F238E27FC236}">
                  <a16:creationId xmlns:a16="http://schemas.microsoft.com/office/drawing/2014/main" id="{69B5FB2A-638D-4344-91B8-0FA4A2737DC8}"/>
                </a:ext>
              </a:extLst>
            </p:cNvPr>
            <p:cNvSpPr txBox="1"/>
            <p:nvPr/>
          </p:nvSpPr>
          <p:spPr>
            <a:xfrm>
              <a:off x="857250" y="295123"/>
              <a:ext cx="3949155" cy="369332"/>
            </a:xfrm>
            <a:prstGeom prst="rect">
              <a:avLst/>
            </a:prstGeom>
            <a:noFill/>
          </p:spPr>
          <p:txBody>
            <a:bodyPr wrap="square" lIns="0" tIns="0" rIns="0" bIns="0" rtlCol="0" anchor="ctr">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Arial" panose="020B0604020202020204" pitchFamily="34" charset="0"/>
                </a:rPr>
                <a:t>客户背景统计分析</a:t>
              </a:r>
            </a:p>
          </p:txBody>
        </p:sp>
        <p:sp>
          <p:nvSpPr>
            <p:cNvPr id="31" name="矩形 30">
              <a:extLst>
                <a:ext uri="{FF2B5EF4-FFF2-40B4-BE49-F238E27FC236}">
                  <a16:creationId xmlns:a16="http://schemas.microsoft.com/office/drawing/2014/main" id="{F84CD30B-3546-4651-A848-CE160A2E5365}"/>
                </a:ext>
              </a:extLst>
            </p:cNvPr>
            <p:cNvSpPr/>
            <p:nvPr/>
          </p:nvSpPr>
          <p:spPr>
            <a:xfrm>
              <a:off x="-1708812" y="840765"/>
              <a:ext cx="494323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2" name="矩形 31">
              <a:extLst>
                <a:ext uri="{FF2B5EF4-FFF2-40B4-BE49-F238E27FC236}">
                  <a16:creationId xmlns:a16="http://schemas.microsoft.com/office/drawing/2014/main" id="{6C14E7C9-CFEA-4CAE-B67A-1D5D69C1716E}"/>
                </a:ext>
              </a:extLst>
            </p:cNvPr>
            <p:cNvSpPr/>
            <p:nvPr/>
          </p:nvSpPr>
          <p:spPr>
            <a:xfrm>
              <a:off x="-1246495" y="743055"/>
              <a:ext cx="4943233" cy="45719"/>
            </a:xfrm>
            <a:prstGeom prst="rect">
              <a:avLst/>
            </a:prstGeom>
            <a:solidFill>
              <a:srgbClr val="005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3" name="矩形 32">
              <a:extLst>
                <a:ext uri="{FF2B5EF4-FFF2-40B4-BE49-F238E27FC236}">
                  <a16:creationId xmlns:a16="http://schemas.microsoft.com/office/drawing/2014/main" id="{DB4A8AB6-17F5-42FA-BE8C-0C92363A3AAA}"/>
                </a:ext>
              </a:extLst>
            </p:cNvPr>
            <p:cNvSpPr/>
            <p:nvPr/>
          </p:nvSpPr>
          <p:spPr>
            <a:xfrm rot="5400000">
              <a:off x="-1763666" y="-1351742"/>
              <a:ext cx="4943233" cy="45719"/>
            </a:xfrm>
            <a:prstGeom prst="rect">
              <a:avLst/>
            </a:prstGeom>
            <a:solidFill>
              <a:srgbClr val="005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4" name="矩形 33">
              <a:extLst>
                <a:ext uri="{FF2B5EF4-FFF2-40B4-BE49-F238E27FC236}">
                  <a16:creationId xmlns:a16="http://schemas.microsoft.com/office/drawing/2014/main" id="{43F86C45-B75E-4EB0-82E2-501FF66B10E3}"/>
                </a:ext>
              </a:extLst>
            </p:cNvPr>
            <p:cNvSpPr/>
            <p:nvPr/>
          </p:nvSpPr>
          <p:spPr>
            <a:xfrm rot="5400000">
              <a:off x="-1844387" y="-1495758"/>
              <a:ext cx="494323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pic>
        <p:nvPicPr>
          <p:cNvPr id="35" name="内容占位符 4">
            <a:extLst>
              <a:ext uri="{FF2B5EF4-FFF2-40B4-BE49-F238E27FC236}">
                <a16:creationId xmlns:a16="http://schemas.microsoft.com/office/drawing/2014/main" id="{7FE38DCA-F767-4EA4-845F-D310D2910ABF}"/>
              </a:ext>
            </a:extLst>
          </p:cNvPr>
          <p:cNvPicPr>
            <a:picLocks noChangeAspect="1"/>
          </p:cNvPicPr>
          <p:nvPr/>
        </p:nvPicPr>
        <p:blipFill>
          <a:blip r:embed="rId3"/>
          <a:stretch>
            <a:fillRect/>
          </a:stretch>
        </p:blipFill>
        <p:spPr>
          <a:xfrm>
            <a:off x="576109" y="2088373"/>
            <a:ext cx="3384000" cy="3384000"/>
          </a:xfrm>
          <a:prstGeom prst="rect">
            <a:avLst/>
          </a:prstGeom>
        </p:spPr>
      </p:pic>
      <p:pic>
        <p:nvPicPr>
          <p:cNvPr id="2" name="图片 1">
            <a:extLst>
              <a:ext uri="{FF2B5EF4-FFF2-40B4-BE49-F238E27FC236}">
                <a16:creationId xmlns:a16="http://schemas.microsoft.com/office/drawing/2014/main" id="{04665A38-E2C3-4593-9698-8F80724914E1}"/>
              </a:ext>
            </a:extLst>
          </p:cNvPr>
          <p:cNvPicPr>
            <a:picLocks noChangeAspect="1"/>
          </p:cNvPicPr>
          <p:nvPr/>
        </p:nvPicPr>
        <p:blipFill>
          <a:blip r:embed="rId4"/>
          <a:stretch>
            <a:fillRect/>
          </a:stretch>
        </p:blipFill>
        <p:spPr>
          <a:xfrm>
            <a:off x="4440960" y="2088373"/>
            <a:ext cx="3384000" cy="3384000"/>
          </a:xfrm>
          <a:prstGeom prst="rect">
            <a:avLst/>
          </a:prstGeom>
        </p:spPr>
      </p:pic>
      <p:pic>
        <p:nvPicPr>
          <p:cNvPr id="3" name="图片 2">
            <a:extLst>
              <a:ext uri="{FF2B5EF4-FFF2-40B4-BE49-F238E27FC236}">
                <a16:creationId xmlns:a16="http://schemas.microsoft.com/office/drawing/2014/main" id="{86DE0BBB-E939-404E-8CFE-98C5141CA6D7}"/>
              </a:ext>
            </a:extLst>
          </p:cNvPr>
          <p:cNvPicPr>
            <a:picLocks noChangeAspect="1"/>
          </p:cNvPicPr>
          <p:nvPr/>
        </p:nvPicPr>
        <p:blipFill>
          <a:blip r:embed="rId5"/>
          <a:stretch>
            <a:fillRect/>
          </a:stretch>
        </p:blipFill>
        <p:spPr>
          <a:xfrm>
            <a:off x="8301583" y="2088373"/>
            <a:ext cx="3384000" cy="3384000"/>
          </a:xfrm>
          <a:prstGeom prst="rect">
            <a:avLst/>
          </a:prstGeom>
        </p:spPr>
      </p:pic>
      <p:sp>
        <p:nvSpPr>
          <p:cNvPr id="4" name="文本框 3">
            <a:extLst>
              <a:ext uri="{FF2B5EF4-FFF2-40B4-BE49-F238E27FC236}">
                <a16:creationId xmlns:a16="http://schemas.microsoft.com/office/drawing/2014/main" id="{0BE83E97-4A98-496D-AC13-305DB28DBDE8}"/>
              </a:ext>
            </a:extLst>
          </p:cNvPr>
          <p:cNvSpPr txBox="1"/>
          <p:nvPr/>
        </p:nvSpPr>
        <p:spPr>
          <a:xfrm>
            <a:off x="1944161" y="5455538"/>
            <a:ext cx="2016224" cy="369332"/>
          </a:xfrm>
          <a:prstGeom prst="rect">
            <a:avLst/>
          </a:prstGeom>
          <a:noFill/>
        </p:spPr>
        <p:txBody>
          <a:bodyPr wrap="square" rtlCol="0">
            <a:spAutoFit/>
          </a:bodyPr>
          <a:lstStyle/>
          <a:p>
            <a:r>
              <a:rPr lang="zh-CN" altLang="en-US" dirty="0"/>
              <a:t>性别</a:t>
            </a:r>
          </a:p>
        </p:txBody>
      </p:sp>
      <p:sp>
        <p:nvSpPr>
          <p:cNvPr id="5" name="文本框 4">
            <a:extLst>
              <a:ext uri="{FF2B5EF4-FFF2-40B4-BE49-F238E27FC236}">
                <a16:creationId xmlns:a16="http://schemas.microsoft.com/office/drawing/2014/main" id="{8A67BAC3-1BE6-40F8-9262-E5291FF91D38}"/>
              </a:ext>
            </a:extLst>
          </p:cNvPr>
          <p:cNvSpPr txBox="1"/>
          <p:nvPr/>
        </p:nvSpPr>
        <p:spPr>
          <a:xfrm>
            <a:off x="5997327" y="5455538"/>
            <a:ext cx="1584176" cy="369332"/>
          </a:xfrm>
          <a:prstGeom prst="rect">
            <a:avLst/>
          </a:prstGeom>
          <a:noFill/>
        </p:spPr>
        <p:txBody>
          <a:bodyPr wrap="square" rtlCol="0">
            <a:spAutoFit/>
          </a:bodyPr>
          <a:lstStyle/>
          <a:p>
            <a:r>
              <a:rPr lang="zh-CN" altLang="en-US" dirty="0"/>
              <a:t>年龄</a:t>
            </a:r>
          </a:p>
        </p:txBody>
      </p:sp>
      <p:sp>
        <p:nvSpPr>
          <p:cNvPr id="6" name="文本框 5">
            <a:extLst>
              <a:ext uri="{FF2B5EF4-FFF2-40B4-BE49-F238E27FC236}">
                <a16:creationId xmlns:a16="http://schemas.microsoft.com/office/drawing/2014/main" id="{8B8EAA91-16B9-490B-8473-02707B7DF291}"/>
              </a:ext>
            </a:extLst>
          </p:cNvPr>
          <p:cNvSpPr txBox="1"/>
          <p:nvPr/>
        </p:nvSpPr>
        <p:spPr>
          <a:xfrm>
            <a:off x="9844596" y="5455538"/>
            <a:ext cx="1152128" cy="369332"/>
          </a:xfrm>
          <a:prstGeom prst="rect">
            <a:avLst/>
          </a:prstGeom>
          <a:noFill/>
        </p:spPr>
        <p:txBody>
          <a:bodyPr wrap="square" rtlCol="0">
            <a:spAutoFit/>
          </a:bodyPr>
          <a:lstStyle/>
          <a:p>
            <a:r>
              <a:rPr lang="zh-CN" altLang="en-US" dirty="0"/>
              <a:t>学历</a:t>
            </a:r>
          </a:p>
        </p:txBody>
      </p:sp>
    </p:spTree>
    <p:extLst>
      <p:ext uri="{BB962C8B-B14F-4D97-AF65-F5344CB8AC3E}">
        <p14:creationId xmlns:p14="http://schemas.microsoft.com/office/powerpoint/2010/main" val="1071480665"/>
      </p:ext>
    </p:extLst>
  </p:cSld>
  <p:clrMapOvr>
    <a:masterClrMapping/>
  </p:clrMapOvr>
  <p:transition spd="slow">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533471" y="2831490"/>
            <a:ext cx="7044490" cy="738664"/>
          </a:xfrm>
          <a:prstGeom prst="rect">
            <a:avLst/>
          </a:prstGeom>
        </p:spPr>
        <p:txBody>
          <a:bodyPr wrap="square" lIns="0" tIns="0" rIns="0" bIns="0">
            <a:spAutoFit/>
          </a:bodyPr>
          <a:lstStyle/>
          <a:p>
            <a:pPr algn="ctr"/>
            <a:r>
              <a:rPr lang="zh-CN" altLang="en-US" sz="4800" b="1" dirty="0">
                <a:solidFill>
                  <a:schemeClr val="accent1"/>
                </a:solidFill>
                <a:latin typeface="微软雅黑" panose="020B0503020204020204" pitchFamily="34" charset="-122"/>
                <a:ea typeface="微软雅黑" panose="020B0503020204020204" pitchFamily="34" charset="-122"/>
                <a:cs typeface="+mn-ea"/>
                <a:sym typeface="Arial" panose="020B0604020202020204" pitchFamily="34" charset="0"/>
              </a:rPr>
              <a:t>客户日常行为统计分析</a:t>
            </a:r>
          </a:p>
        </p:txBody>
      </p:sp>
      <p:sp>
        <p:nvSpPr>
          <p:cNvPr id="10" name="文本框 2"/>
          <p:cNvSpPr txBox="1">
            <a:spLocks noChangeArrowheads="1"/>
          </p:cNvSpPr>
          <p:nvPr>
            <p:custDataLst>
              <p:tags r:id="rId2"/>
            </p:custDataLst>
          </p:nvPr>
        </p:nvSpPr>
        <p:spPr bwMode="auto">
          <a:xfrm>
            <a:off x="1582725" y="1955417"/>
            <a:ext cx="4434778" cy="3229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986"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sym typeface="Arial" panose="020B0604020202020204" pitchFamily="34" charset="0"/>
              </a:rPr>
              <a:t>02</a:t>
            </a:r>
            <a:endParaRPr lang="zh-CN" altLang="en-US" sz="20986"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sym typeface="Arial" panose="020B0604020202020204" pitchFamily="34" charset="0"/>
            </a:endParaRPr>
          </a:p>
        </p:txBody>
      </p:sp>
      <p:cxnSp>
        <p:nvCxnSpPr>
          <p:cNvPr id="15" name="直接连接符 14"/>
          <p:cNvCxnSpPr>
            <a:cxnSpLocks/>
            <a:stCxn id="10" idx="3"/>
          </p:cNvCxnSpPr>
          <p:nvPr>
            <p:custDataLst>
              <p:tags r:id="rId3"/>
            </p:custDataLst>
          </p:nvPr>
        </p:nvCxnSpPr>
        <p:spPr>
          <a:xfrm>
            <a:off x="6017503" y="3570154"/>
            <a:ext cx="6028496" cy="46171"/>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6" name="文本框 11"/>
          <p:cNvSpPr txBox="1">
            <a:spLocks noChangeArrowheads="1"/>
          </p:cNvSpPr>
          <p:nvPr>
            <p:custDataLst>
              <p:tags r:id="rId4"/>
            </p:custDataLst>
          </p:nvPr>
        </p:nvSpPr>
        <p:spPr bwMode="auto">
          <a:xfrm>
            <a:off x="2066756" y="3324179"/>
            <a:ext cx="3466715" cy="5843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797"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sym typeface="Arial" panose="020B0604020202020204" pitchFamily="34" charset="0"/>
              </a:rPr>
              <a:t>章节 </a:t>
            </a:r>
            <a:r>
              <a:rPr lang="en-US" altLang="zh-CN" sz="3797"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sym typeface="Arial" panose="020B0604020202020204" pitchFamily="34" charset="0"/>
              </a:rPr>
              <a:t>PART</a:t>
            </a:r>
            <a:endParaRPr lang="zh-CN" altLang="en-US" sz="3797"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sym typeface="Arial" panose="020B0604020202020204" pitchFamily="34" charset="0"/>
            </a:endParaRPr>
          </a:p>
        </p:txBody>
      </p:sp>
    </p:spTree>
    <p:custDataLst>
      <p:tags r:id="rId1"/>
    </p:custDataLst>
    <p:extLst>
      <p:ext uri="{BB962C8B-B14F-4D97-AF65-F5344CB8AC3E}">
        <p14:creationId xmlns:p14="http://schemas.microsoft.com/office/powerpoint/2010/main" val="8811968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0-#ppt_w/2"/>
                                          </p:val>
                                        </p:tav>
                                        <p:tav tm="100000">
                                          <p:val>
                                            <p:strVal val="#ppt_x"/>
                                          </p:val>
                                        </p:tav>
                                      </p:tavLst>
                                    </p:anim>
                                    <p:anim calcmode="lin" valueType="num">
                                      <p:cBhvr additive="base">
                                        <p:cTn id="13"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32"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strVal val="4*#ppt_w"/>
                                          </p:val>
                                        </p:tav>
                                        <p:tav tm="100000">
                                          <p:val>
                                            <p:strVal val="#ppt_w"/>
                                          </p:val>
                                        </p:tav>
                                      </p:tavLst>
                                    </p:anim>
                                    <p:anim calcmode="lin" valueType="num">
                                      <p:cBhvr>
                                        <p:cTn id="19" dur="500" fill="hold"/>
                                        <p:tgtEl>
                                          <p:spTgt spid="8"/>
                                        </p:tgtEl>
                                        <p:attrNameLst>
                                          <p:attrName>ppt_h</p:attrName>
                                        </p:attrNameLst>
                                      </p:cBhvr>
                                      <p:tavLst>
                                        <p:tav tm="0">
                                          <p:val>
                                            <p:strVal val="4*#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arn(inVertical)">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4A05F7CF-5569-44D8-9757-5B9FE70614C5}"/>
              </a:ext>
            </a:extLst>
          </p:cNvPr>
          <p:cNvGrpSpPr/>
          <p:nvPr/>
        </p:nvGrpSpPr>
        <p:grpSpPr>
          <a:xfrm>
            <a:off x="-1708812" y="-3944515"/>
            <a:ext cx="6515217" cy="5087249"/>
            <a:chOff x="-1708812" y="-3944515"/>
            <a:chExt cx="6515217" cy="5087249"/>
          </a:xfrm>
        </p:grpSpPr>
        <p:sp>
          <p:nvSpPr>
            <p:cNvPr id="32" name="TextBox 8">
              <a:extLst>
                <a:ext uri="{FF2B5EF4-FFF2-40B4-BE49-F238E27FC236}">
                  <a16:creationId xmlns:a16="http://schemas.microsoft.com/office/drawing/2014/main" id="{D6FBC65A-2A2D-46F1-B0EF-4EA30545261C}"/>
                </a:ext>
              </a:extLst>
            </p:cNvPr>
            <p:cNvSpPr txBox="1"/>
            <p:nvPr/>
          </p:nvSpPr>
          <p:spPr>
            <a:xfrm>
              <a:off x="857250" y="295123"/>
              <a:ext cx="3949155" cy="369332"/>
            </a:xfrm>
            <a:prstGeom prst="rect">
              <a:avLst/>
            </a:prstGeom>
            <a:noFill/>
          </p:spPr>
          <p:txBody>
            <a:bodyPr wrap="square" lIns="0" tIns="0" rIns="0" bIns="0" rtlCol="0" anchor="ctr">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Arial" panose="020B0604020202020204" pitchFamily="34" charset="0"/>
                </a:rPr>
                <a:t>客户日常行为分析</a:t>
              </a:r>
            </a:p>
          </p:txBody>
        </p:sp>
        <p:sp>
          <p:nvSpPr>
            <p:cNvPr id="33" name="矩形 32">
              <a:extLst>
                <a:ext uri="{FF2B5EF4-FFF2-40B4-BE49-F238E27FC236}">
                  <a16:creationId xmlns:a16="http://schemas.microsoft.com/office/drawing/2014/main" id="{67DA7073-1B92-4186-BFB8-B9F6972B738A}"/>
                </a:ext>
              </a:extLst>
            </p:cNvPr>
            <p:cNvSpPr/>
            <p:nvPr/>
          </p:nvSpPr>
          <p:spPr>
            <a:xfrm>
              <a:off x="-1708812" y="840765"/>
              <a:ext cx="494323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4" name="矩形 33">
              <a:extLst>
                <a:ext uri="{FF2B5EF4-FFF2-40B4-BE49-F238E27FC236}">
                  <a16:creationId xmlns:a16="http://schemas.microsoft.com/office/drawing/2014/main" id="{CF78C2DE-8322-4B61-8CF3-1CF8E6DB9204}"/>
                </a:ext>
              </a:extLst>
            </p:cNvPr>
            <p:cNvSpPr/>
            <p:nvPr/>
          </p:nvSpPr>
          <p:spPr>
            <a:xfrm>
              <a:off x="-1246495" y="743055"/>
              <a:ext cx="4943233" cy="45719"/>
            </a:xfrm>
            <a:prstGeom prst="rect">
              <a:avLst/>
            </a:prstGeom>
            <a:solidFill>
              <a:srgbClr val="005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5" name="矩形 34">
              <a:extLst>
                <a:ext uri="{FF2B5EF4-FFF2-40B4-BE49-F238E27FC236}">
                  <a16:creationId xmlns:a16="http://schemas.microsoft.com/office/drawing/2014/main" id="{37671516-3C72-414F-898E-CAADE335B5AD}"/>
                </a:ext>
              </a:extLst>
            </p:cNvPr>
            <p:cNvSpPr/>
            <p:nvPr/>
          </p:nvSpPr>
          <p:spPr>
            <a:xfrm rot="5400000">
              <a:off x="-1763666" y="-1351742"/>
              <a:ext cx="4943233" cy="45719"/>
            </a:xfrm>
            <a:prstGeom prst="rect">
              <a:avLst/>
            </a:prstGeom>
            <a:solidFill>
              <a:srgbClr val="005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6" name="矩形 35">
              <a:extLst>
                <a:ext uri="{FF2B5EF4-FFF2-40B4-BE49-F238E27FC236}">
                  <a16:creationId xmlns:a16="http://schemas.microsoft.com/office/drawing/2014/main" id="{D205DB17-5F1D-4C97-8E49-1FA135081770}"/>
                </a:ext>
              </a:extLst>
            </p:cNvPr>
            <p:cNvSpPr/>
            <p:nvPr/>
          </p:nvSpPr>
          <p:spPr>
            <a:xfrm rot="5400000">
              <a:off x="-1844387" y="-1495758"/>
              <a:ext cx="494323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2" name="文本框 1">
            <a:extLst>
              <a:ext uri="{FF2B5EF4-FFF2-40B4-BE49-F238E27FC236}">
                <a16:creationId xmlns:a16="http://schemas.microsoft.com/office/drawing/2014/main" id="{5E02472F-9038-4FBC-ABCC-5F027A08BD48}"/>
              </a:ext>
            </a:extLst>
          </p:cNvPr>
          <p:cNvSpPr txBox="1"/>
          <p:nvPr/>
        </p:nvSpPr>
        <p:spPr>
          <a:xfrm>
            <a:off x="1225121" y="1672109"/>
            <a:ext cx="8568952" cy="2585323"/>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zh-CN" altLang="en-US" sz="2400" dirty="0">
                <a:solidFill>
                  <a:srgbClr val="FF0000"/>
                </a:solidFill>
                <a:latin typeface="+mn-ea"/>
                <a:ea typeface="+mn-ea"/>
                <a:hlinkClick r:id="rId3" action="ppaction://hlinkfile">
                  <a:extLst>
                    <a:ext uri="{A12FA001-AC4F-418D-AE19-62706E023703}">
                      <ahyp:hlinkClr xmlns:ahyp="http://schemas.microsoft.com/office/drawing/2018/hyperlinkcolor" val="tx"/>
                    </a:ext>
                  </a:extLst>
                </a:hlinkClick>
              </a:rPr>
              <a:t>以性别划分分析客户行为中使用手机银行的比例</a:t>
            </a:r>
            <a:endParaRPr lang="en-US" altLang="zh-CN" sz="2400" dirty="0">
              <a:solidFill>
                <a:srgbClr val="FF0000"/>
              </a:solidFill>
              <a:latin typeface="+mn-ea"/>
              <a:ea typeface="+mn-ea"/>
            </a:endParaRPr>
          </a:p>
          <a:p>
            <a:pPr marL="285750" indent="-285750">
              <a:lnSpc>
                <a:spcPct val="200000"/>
              </a:lnSpc>
              <a:buFont typeface="Arial" panose="020B0604020202020204" pitchFamily="34" charset="0"/>
              <a:buChar char="•"/>
            </a:pPr>
            <a:r>
              <a:rPr lang="zh-CN" altLang="en-US" sz="2400" dirty="0">
                <a:solidFill>
                  <a:srgbClr val="FF0000"/>
                </a:solidFill>
                <a:latin typeface="+mn-ea"/>
                <a:ea typeface="+mn-ea"/>
                <a:hlinkClick r:id="rId4" action="ppaction://hlinkfile">
                  <a:extLst>
                    <a:ext uri="{A12FA001-AC4F-418D-AE19-62706E023703}">
                      <ahyp:hlinkClr xmlns:ahyp="http://schemas.microsoft.com/office/drawing/2018/hyperlinkcolor" val="tx"/>
                    </a:ext>
                  </a:extLst>
                </a:hlinkClick>
              </a:rPr>
              <a:t>以年龄划分分析客户行为中使用手机银行的比例</a:t>
            </a:r>
            <a:endParaRPr lang="en-US" altLang="zh-CN" sz="2400" dirty="0">
              <a:solidFill>
                <a:srgbClr val="FF0000"/>
              </a:solidFill>
              <a:latin typeface="+mn-ea"/>
              <a:ea typeface="+mn-ea"/>
            </a:endParaRPr>
          </a:p>
          <a:p>
            <a:pPr marL="285750" indent="-285750">
              <a:lnSpc>
                <a:spcPct val="200000"/>
              </a:lnSpc>
              <a:buFont typeface="Arial" panose="020B0604020202020204" pitchFamily="34" charset="0"/>
              <a:buChar char="•"/>
            </a:pPr>
            <a:r>
              <a:rPr lang="zh-CN" altLang="en-US" sz="2400" dirty="0">
                <a:solidFill>
                  <a:srgbClr val="FF0000"/>
                </a:solidFill>
                <a:latin typeface="+mn-ea"/>
                <a:ea typeface="+mn-ea"/>
                <a:hlinkClick r:id="rId5" action="ppaction://hlinkfile">
                  <a:extLst>
                    <a:ext uri="{A12FA001-AC4F-418D-AE19-62706E023703}">
                      <ahyp:hlinkClr xmlns:ahyp="http://schemas.microsoft.com/office/drawing/2018/hyperlinkcolor" val="tx"/>
                    </a:ext>
                  </a:extLst>
                </a:hlinkClick>
              </a:rPr>
              <a:t>以学历划分分析客户行为中使用手机银行的比例</a:t>
            </a:r>
            <a:endParaRPr lang="en-US" altLang="zh-CN" sz="2400" dirty="0">
              <a:solidFill>
                <a:srgbClr val="FF0000"/>
              </a:solidFill>
              <a:latin typeface="+mn-ea"/>
              <a:ea typeface="+mn-ea"/>
            </a:endParaRPr>
          </a:p>
          <a:p>
            <a:pPr marL="285750" indent="-285750">
              <a:buFont typeface="Arial" panose="020B0604020202020204" pitchFamily="34" charset="0"/>
              <a:buChar char="•"/>
            </a:pPr>
            <a:endParaRPr lang="zh-CN" altLang="en-US" dirty="0"/>
          </a:p>
        </p:txBody>
      </p:sp>
    </p:spTree>
    <p:extLst>
      <p:ext uri="{BB962C8B-B14F-4D97-AF65-F5344CB8AC3E}">
        <p14:creationId xmlns:p14="http://schemas.microsoft.com/office/powerpoint/2010/main" val="1079185124"/>
      </p:ext>
    </p:extLst>
  </p:cSld>
  <p:clrMapOvr>
    <a:masterClrMapping/>
  </p:clrMapOvr>
  <p:transition spd="slow">
    <p:pull/>
  </p:transition>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SCORM_PASSING_SCORE" val="100.000000"/>
  <p:tag name="ISPRING_SCORM_ENDPOINT" val="&lt;endpoint&gt;&lt;enable&gt;0&lt;/enable&gt;&lt;lrs&gt;http://&lt;/lrs&gt;&lt;auth&gt;0&lt;/auth&gt;&lt;login&gt;&lt;/login&gt;&lt;password&gt;&lt;/password&gt;&lt;key&gt;&lt;/key&gt;&lt;name&gt;&lt;/name&gt;&lt;email&gt;&lt;/email&gt;&lt;/endpoint&gt;&#10;"/>
  <p:tag name="ISPRING_PRESENTATION_TITLE" val="tukuppt"/>
</p:tagLst>
</file>

<file path=ppt/tags/tag10.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3"/>
</p:tagLst>
</file>

<file path=ppt/tags/tag1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1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2"/>
</p:tagLst>
</file>

<file path=ppt/tags/tag1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2"/>
</p:tagLst>
</file>

<file path=ppt/tags/tag1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61022204031"/>
  <p:tag name="MH_LIBRARY" val="GRAPHIC"/>
</p:tagLst>
</file>

<file path=ppt/tags/tag17.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18.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19.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11"/>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0.xml><?xml version="1.0" encoding="utf-8"?>
<p:tagLst xmlns:a="http://schemas.openxmlformats.org/drawingml/2006/main" xmlns:r="http://schemas.openxmlformats.org/officeDocument/2006/relationships" xmlns:p="http://schemas.openxmlformats.org/presentationml/2006/main">
  <p:tag name="MH" val="20161022204031"/>
  <p:tag name="MH_LIBRARY" val="GRAPHIC"/>
</p:tagLst>
</file>

<file path=ppt/tags/tag21.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22.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23.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11"/>
</p:tagLst>
</file>

<file path=ppt/tags/tag24.xml><?xml version="1.0" encoding="utf-8"?>
<p:tagLst xmlns:a="http://schemas.openxmlformats.org/drawingml/2006/main" xmlns:r="http://schemas.openxmlformats.org/officeDocument/2006/relationships" xmlns:p="http://schemas.openxmlformats.org/presentationml/2006/main">
  <p:tag name="MH" val="20161022204031"/>
  <p:tag name="MH_LIBRARY" val="GRAPHIC"/>
</p:tagLst>
</file>

<file path=ppt/tags/tag25.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26.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27.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11"/>
</p:tagLst>
</file>

<file path=ppt/tags/tag28.xml><?xml version="1.0" encoding="utf-8"?>
<p:tagLst xmlns:a="http://schemas.openxmlformats.org/drawingml/2006/main" xmlns:r="http://schemas.openxmlformats.org/officeDocument/2006/relationships" xmlns:p="http://schemas.openxmlformats.org/presentationml/2006/main">
  <p:tag name="MH" val="20161022204031"/>
  <p:tag name="MH_LIBRARY" val="GRAPHIC"/>
</p:tagLst>
</file>

<file path=ppt/tags/tag29.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30.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31.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11"/>
</p:tagLst>
</file>

<file path=ppt/tags/tag32.xml><?xml version="1.0" encoding="utf-8"?>
<p:tagLst xmlns:a="http://schemas.openxmlformats.org/drawingml/2006/main" xmlns:r="http://schemas.openxmlformats.org/officeDocument/2006/relationships" xmlns:p="http://schemas.openxmlformats.org/presentationml/2006/main">
  <p:tag name="MH" val="20161022204031"/>
  <p:tag name="MH_LIBRARY" val="GRAPHIC"/>
</p:tagLst>
</file>

<file path=ppt/tags/tag33.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34.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35.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11"/>
</p:tagLst>
</file>

<file path=ppt/tags/tag36.xml><?xml version="1.0" encoding="utf-8"?>
<p:tagLst xmlns:a="http://schemas.openxmlformats.org/drawingml/2006/main" xmlns:r="http://schemas.openxmlformats.org/officeDocument/2006/relationships" xmlns:p="http://schemas.openxmlformats.org/presentationml/2006/main">
  <p:tag name="MH" val="20161022204031"/>
  <p:tag name="MH_LIBRARY" val="GRAPHIC"/>
</p:tagLst>
</file>

<file path=ppt/tags/tag37.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38.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39.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11"/>
</p:tagLst>
</file>

<file path=ppt/tags/tag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4"/>
</p:tagLst>
</file>

<file path=ppt/tags/tag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4"/>
</p:tagLst>
</file>

<file path=ppt/tags/tag9.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4"/>
</p:tagLst>
</file>

<file path=ppt/theme/theme1.xml><?xml version="1.0" encoding="utf-8"?>
<a:theme xmlns:a="http://schemas.openxmlformats.org/drawingml/2006/main" name="自定义设计方案">
  <a:themeElements>
    <a:clrScheme name="自定义 63">
      <a:dk1>
        <a:sysClr val="windowText" lastClr="000000"/>
      </a:dk1>
      <a:lt1>
        <a:sysClr val="window" lastClr="FFFFFF"/>
      </a:lt1>
      <a:dk2>
        <a:srgbClr val="44546A"/>
      </a:dk2>
      <a:lt2>
        <a:srgbClr val="E7E6E6"/>
      </a:lt2>
      <a:accent1>
        <a:srgbClr val="264059"/>
      </a:accent1>
      <a:accent2>
        <a:srgbClr val="FF6D3A"/>
      </a:accent2>
      <a:accent3>
        <a:srgbClr val="264059"/>
      </a:accent3>
      <a:accent4>
        <a:srgbClr val="FF6D3A"/>
      </a:accent4>
      <a:accent5>
        <a:srgbClr val="264059"/>
      </a:accent5>
      <a:accent6>
        <a:srgbClr val="FF6D3A"/>
      </a:accent6>
      <a:hlink>
        <a:srgbClr val="264059"/>
      </a:hlink>
      <a:folHlink>
        <a:srgbClr val="FF6D3A"/>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2056</Words>
  <Application>Microsoft Office PowerPoint</Application>
  <PresentationFormat>自定义</PresentationFormat>
  <Paragraphs>292</Paragraphs>
  <Slides>35</Slides>
  <Notes>35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35</vt:i4>
      </vt:variant>
    </vt:vector>
  </HeadingPairs>
  <TitlesOfParts>
    <vt:vector size="44" baseType="lpstr">
      <vt:lpstr>等线</vt:lpstr>
      <vt:lpstr>宋体</vt:lpstr>
      <vt:lpstr>微软雅黑</vt:lpstr>
      <vt:lpstr>Arial</vt:lpstr>
      <vt:lpstr>Calibri</vt:lpstr>
      <vt:lpstr>Calibri Light</vt:lpstr>
      <vt:lpstr>Consolas</vt:lpstr>
      <vt:lpstr>Times New Roman</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http://www.ypppt.com/</dc:description>
  <cp:lastModifiedBy/>
  <cp:revision>1</cp:revision>
  <dcterms:created xsi:type="dcterms:W3CDTF">2016-11-15T19:22:13Z</dcterms:created>
  <dcterms:modified xsi:type="dcterms:W3CDTF">2020-08-25T01:53:39Z</dcterms:modified>
  <cp:category/>
  <dc:identifier/>
</cp:coreProperties>
</file>