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Chivo" panose="020B0604020202020204" charset="0"/>
      <p:regular r:id="rId22"/>
      <p:bold r:id="rId23"/>
      <p:italic r:id="rId24"/>
      <p:boldItalic r:id="rId25"/>
    </p:embeddedFont>
    <p:embeddedFont>
      <p:font typeface="Chivo Black" panose="020B0604020202020204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8d6f58e4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8d6f58e4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 grupo/empresas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8d6f58e4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8d6f58e4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Especificação do Analytics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8d6f58e4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8d6f58e4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 do Simulador de Sensores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b0d2504d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b0d2504d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f8d6f58e4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f8d6f58e4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Tabelas / Modelo de Dados lógicos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fb0d2504d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fb0d2504d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b78b1c7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b78b1c7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8d6f58e4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8d6f58e4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Mostrar os arquivos do proejto no Git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b0d2504d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b0d2504d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68365f32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68365f32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b0d2504d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b0d2504d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8d6f58e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8d6f58e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8d6f58e4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8d6f58e4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cb86227f6538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7cb86227f6538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8d6f58e4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8d6f58e4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8d6f58e4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f8d6f58e4b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 institucional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b78b1c7f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b78b1c7f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 institucional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8d6f58e4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8d6f58e4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8d6f58e4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8d6f58e4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Dashboard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864800" y="3093050"/>
            <a:ext cx="42792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t" anchorCtr="0">
            <a:spAutoFit/>
          </a:bodyPr>
          <a:lstStyle/>
          <a:p>
            <a:pPr marL="0" lvl="0" indent="0" algn="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TEC</a:t>
            </a:r>
            <a:endParaRPr sz="1250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921" y="550882"/>
            <a:ext cx="2423986" cy="352788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514755" y="4108650"/>
            <a:ext cx="8502925" cy="628750"/>
          </a:xfrm>
          <a:custGeom>
            <a:avLst/>
            <a:gdLst/>
            <a:ahLst/>
            <a:cxnLst/>
            <a:rect l="l" t="t" r="r" b="b"/>
            <a:pathLst>
              <a:path w="340117" h="25150" extrusionOk="0">
                <a:moveTo>
                  <a:pt x="20696" y="0"/>
                </a:moveTo>
                <a:cubicBezTo>
                  <a:pt x="20773" y="3904"/>
                  <a:pt x="-26070" y="19594"/>
                  <a:pt x="21155" y="23421"/>
                </a:cubicBezTo>
                <a:cubicBezTo>
                  <a:pt x="68380" y="27248"/>
                  <a:pt x="251464" y="23192"/>
                  <a:pt x="304047" y="22962"/>
                </a:cubicBezTo>
                <a:cubicBezTo>
                  <a:pt x="356630" y="22732"/>
                  <a:pt x="333592" y="22120"/>
                  <a:pt x="336654" y="22043"/>
                </a:cubicBezTo>
                <a:cubicBezTo>
                  <a:pt x="339716" y="21966"/>
                  <a:pt x="324790" y="22426"/>
                  <a:pt x="322417" y="22502"/>
                </a:cubicBezTo>
              </a:path>
            </a:pathLst>
          </a:cu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Google Shape;57;p13"/>
          <p:cNvSpPr/>
          <p:nvPr/>
        </p:nvSpPr>
        <p:spPr>
          <a:xfrm>
            <a:off x="1514755" y="4108650"/>
            <a:ext cx="8502925" cy="628750"/>
          </a:xfrm>
          <a:custGeom>
            <a:avLst/>
            <a:gdLst/>
            <a:ahLst/>
            <a:cxnLst/>
            <a:rect l="l" t="t" r="r" b="b"/>
            <a:pathLst>
              <a:path w="340117" h="25150" extrusionOk="0">
                <a:moveTo>
                  <a:pt x="20696" y="0"/>
                </a:moveTo>
                <a:cubicBezTo>
                  <a:pt x="20773" y="3904"/>
                  <a:pt x="-26070" y="19594"/>
                  <a:pt x="21155" y="23421"/>
                </a:cubicBezTo>
                <a:cubicBezTo>
                  <a:pt x="68380" y="27248"/>
                  <a:pt x="251464" y="23192"/>
                  <a:pt x="304047" y="22962"/>
                </a:cubicBezTo>
                <a:cubicBezTo>
                  <a:pt x="356630" y="22732"/>
                  <a:pt x="333592" y="22120"/>
                  <a:pt x="336654" y="22043"/>
                </a:cubicBezTo>
                <a:cubicBezTo>
                  <a:pt x="339716" y="21966"/>
                  <a:pt x="324790" y="22426"/>
                  <a:pt x="322417" y="22502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p22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9" name="Google Shape;2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75" y="1310887"/>
            <a:ext cx="4756574" cy="2704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2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22"/>
          <p:cNvSpPr txBox="1">
            <a:spLocks noGrp="1"/>
          </p:cNvSpPr>
          <p:nvPr>
            <p:ph type="body" idx="1"/>
          </p:nvPr>
        </p:nvSpPr>
        <p:spPr>
          <a:xfrm>
            <a:off x="4608850" y="1487800"/>
            <a:ext cx="3790200" cy="9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3447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Tela de Cadastro</a:t>
            </a:r>
            <a:endParaRPr sz="3447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3447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&amp; </a:t>
            </a:r>
            <a:endParaRPr sz="3447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pt-BR" sz="3447" dirty="0">
                <a:solidFill>
                  <a:schemeClr val="dk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Login</a:t>
            </a:r>
            <a:endParaRPr sz="3447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32" name="Google Shape;2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>
            <a:spLocks noGrp="1"/>
          </p:cNvSpPr>
          <p:nvPr>
            <p:ph type="title"/>
          </p:nvPr>
        </p:nvSpPr>
        <p:spPr>
          <a:xfrm>
            <a:off x="715104" y="2076945"/>
            <a:ext cx="36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42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Dashboard</a:t>
            </a:r>
            <a:endParaRPr sz="442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238" name="Google Shape;238;p23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23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0" name="Google Shape;2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250" y="403675"/>
            <a:ext cx="5641750" cy="42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07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7786"/>
              <a:buFont typeface="Arial"/>
              <a:buNone/>
            </a:pPr>
            <a:r>
              <a:rPr lang="pt-BR" sz="2620" dirty="0" err="1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Analytics</a:t>
            </a:r>
            <a:endParaRPr sz="262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7" name="Google Shape;247;p24"/>
          <p:cNvSpPr txBox="1">
            <a:spLocks noGrp="1"/>
          </p:cNvSpPr>
          <p:nvPr>
            <p:ph type="body" idx="1"/>
          </p:nvPr>
        </p:nvSpPr>
        <p:spPr>
          <a:xfrm>
            <a:off x="859400" y="1217575"/>
            <a:ext cx="28647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Quanto mais alta a taxa de ocupação</a:t>
            </a:r>
            <a:endParaRPr sz="10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403675" y="1152475"/>
            <a:ext cx="351600" cy="475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598975" y="1627675"/>
            <a:ext cx="351600" cy="6750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body" idx="1"/>
          </p:nvPr>
        </p:nvSpPr>
        <p:spPr>
          <a:xfrm>
            <a:off x="950575" y="1843800"/>
            <a:ext cx="28647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Maior fluxo de aluguéis em atividade</a:t>
            </a:r>
            <a:endParaRPr sz="10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527125" y="2470025"/>
            <a:ext cx="495300" cy="3231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body" idx="1"/>
          </p:nvPr>
        </p:nvSpPr>
        <p:spPr>
          <a:xfrm>
            <a:off x="1022425" y="2470025"/>
            <a:ext cx="2864700" cy="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Evitar a perda de valor de mercado</a:t>
            </a:r>
            <a:endParaRPr sz="10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53" name="Google Shape;2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350" y="1276100"/>
            <a:ext cx="3906075" cy="160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4"/>
          <p:cNvSpPr/>
          <p:nvPr/>
        </p:nvSpPr>
        <p:spPr>
          <a:xfrm>
            <a:off x="2929850" y="3177250"/>
            <a:ext cx="2864700" cy="12372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p24"/>
          <p:cNvSpPr txBox="1"/>
          <p:nvPr/>
        </p:nvSpPr>
        <p:spPr>
          <a:xfrm>
            <a:off x="6237300" y="3203300"/>
            <a:ext cx="207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6" name="Google Shape;256;p24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24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24"/>
          <p:cNvSpPr txBox="1"/>
          <p:nvPr/>
        </p:nvSpPr>
        <p:spPr>
          <a:xfrm>
            <a:off x="6547448" y="3020975"/>
            <a:ext cx="2281101" cy="1615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 dirty="0">
                <a:latin typeface="Chivo"/>
                <a:ea typeface="Chivo"/>
                <a:cs typeface="Chivo"/>
                <a:sym typeface="Chivo"/>
              </a:rPr>
              <a:t>monitora a movimentação, gerando um  consumo mais eficiente de energia e dando a tomada de decisões para o cliente sobre os espaços que os sensores serão instalados.</a:t>
            </a:r>
            <a:endParaRPr sz="1000" dirty="0"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241825" y="199250"/>
            <a:ext cx="410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Veja nosso exemplo:</a:t>
            </a:r>
            <a:endParaRPr sz="262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64" name="Google Shape;2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4963" y="1852375"/>
            <a:ext cx="3134075" cy="1438775"/>
          </a:xfrm>
          <a:prstGeom prst="rect">
            <a:avLst/>
          </a:prstGeom>
          <a:noFill/>
          <a:ln w="38100" cap="flat" cmpd="sng">
            <a:solidFill>
              <a:srgbClr val="FFD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5" name="Google Shape;2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861" y="1030599"/>
            <a:ext cx="5692275" cy="3082325"/>
          </a:xfrm>
          <a:prstGeom prst="rect">
            <a:avLst/>
          </a:prstGeom>
          <a:noFill/>
          <a:ln w="38100" cap="flat" cmpd="sng">
            <a:solidFill>
              <a:srgbClr val="FFDF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6" name="Google Shape;26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0600" y="941381"/>
            <a:ext cx="6422825" cy="3477950"/>
          </a:xfrm>
          <a:prstGeom prst="rect">
            <a:avLst/>
          </a:prstGeom>
          <a:noFill/>
          <a:ln w="38100" cap="flat" cmpd="sng">
            <a:solidFill>
              <a:srgbClr val="FFDF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67" name="Google Shape;267;p25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25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69" name="Google Shape;26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463" y="889513"/>
            <a:ext cx="7675050" cy="3581675"/>
          </a:xfrm>
          <a:prstGeom prst="rect">
            <a:avLst/>
          </a:prstGeom>
          <a:noFill/>
          <a:ln w="38100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5" name="Google Shape;275;p26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" name="Google Shape;276;p26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77" name="Google Shape;2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35637"/>
            <a:ext cx="4803836" cy="2697812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6"/>
          <p:cNvSpPr txBox="1">
            <a:spLocks noGrp="1"/>
          </p:cNvSpPr>
          <p:nvPr>
            <p:ph type="body" idx="1"/>
          </p:nvPr>
        </p:nvSpPr>
        <p:spPr>
          <a:xfrm>
            <a:off x="4803825" y="1919250"/>
            <a:ext cx="41274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>
                <a:solidFill>
                  <a:srgbClr val="434343"/>
                </a:solidFill>
                <a:latin typeface="Chivo"/>
                <a:ea typeface="Chivo"/>
                <a:cs typeface="Chivo"/>
                <a:sym typeface="Chivo"/>
              </a:rPr>
              <a:t>Demonstração do simulador de sensores</a:t>
            </a:r>
            <a:endParaRPr sz="4200" dirty="0">
              <a:solidFill>
                <a:srgbClr val="434343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365088"/>
            <a:ext cx="6343650" cy="2981325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285" name="Google Shape;285;p27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7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27"/>
          <p:cNvSpPr txBox="1">
            <a:spLocks noGrp="1"/>
          </p:cNvSpPr>
          <p:nvPr>
            <p:ph type="title"/>
          </p:nvPr>
        </p:nvSpPr>
        <p:spPr>
          <a:xfrm>
            <a:off x="241825" y="199250"/>
            <a:ext cx="410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2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TCR-5000</a:t>
            </a:r>
            <a:endParaRPr sz="262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Tabelas</a:t>
            </a:r>
            <a:r>
              <a:rPr lang="pt-BR" b="1" dirty="0">
                <a:solidFill>
                  <a:srgbClr val="434343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endParaRPr b="1" dirty="0">
              <a:solidFill>
                <a:srgbClr val="434343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293" name="Google Shape;293;p28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28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95" name="Google Shape;2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3975" y="1262100"/>
            <a:ext cx="1259500" cy="1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525" y="1334633"/>
            <a:ext cx="6049218" cy="2770875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>
            <a:spLocks noGrp="1"/>
          </p:cNvSpPr>
          <p:nvPr>
            <p:ph type="title"/>
          </p:nvPr>
        </p:nvSpPr>
        <p:spPr>
          <a:xfrm>
            <a:off x="1392500" y="2428213"/>
            <a:ext cx="2292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220" dirty="0">
                <a:solidFill>
                  <a:srgbClr val="434343"/>
                </a:solidFill>
                <a:latin typeface="Chivo"/>
                <a:ea typeface="Chivo"/>
                <a:cs typeface="Chivo"/>
                <a:sym typeface="Chivo"/>
              </a:rPr>
              <a:t>GitHub</a:t>
            </a:r>
            <a:endParaRPr sz="4220" dirty="0">
              <a:solidFill>
                <a:srgbClr val="434343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303" name="Google Shape;303;p29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" name="Google Shape;304;p29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5" name="Google Shape;3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950" y="1171950"/>
            <a:ext cx="4144700" cy="30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575" y="2210400"/>
            <a:ext cx="1259500" cy="12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9"/>
          <p:cNvSpPr/>
          <p:nvPr/>
        </p:nvSpPr>
        <p:spPr>
          <a:xfrm>
            <a:off x="350975" y="254150"/>
            <a:ext cx="1573200" cy="1416000"/>
          </a:xfrm>
          <a:prstGeom prst="pie">
            <a:avLst>
              <a:gd name="adj1" fmla="val 0"/>
              <a:gd name="adj2" fmla="val 1620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635375" y="526400"/>
            <a:ext cx="1004400" cy="8715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Google Shape;314;p30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30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16" name="Google Shape;3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0"/>
          <p:cNvSpPr txBox="1"/>
          <p:nvPr/>
        </p:nvSpPr>
        <p:spPr>
          <a:xfrm>
            <a:off x="4617606" y="1259750"/>
            <a:ext cx="3431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Conclusão</a:t>
            </a:r>
            <a:endParaRPr sz="40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318" name="Google Shape;318;p30"/>
          <p:cNvSpPr/>
          <p:nvPr/>
        </p:nvSpPr>
        <p:spPr>
          <a:xfrm>
            <a:off x="698850" y="628950"/>
            <a:ext cx="3620100" cy="3536100"/>
          </a:xfrm>
          <a:prstGeom prst="ellipse">
            <a:avLst/>
          </a:pr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0"/>
          <p:cNvSpPr/>
          <p:nvPr/>
        </p:nvSpPr>
        <p:spPr>
          <a:xfrm>
            <a:off x="1034300" y="1076225"/>
            <a:ext cx="2935200" cy="2641800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0" name="Google Shape;32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0063" y="649513"/>
            <a:ext cx="2083675" cy="349497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0"/>
          <p:cNvSpPr txBox="1"/>
          <p:nvPr/>
        </p:nvSpPr>
        <p:spPr>
          <a:xfrm>
            <a:off x="4488250" y="2151300"/>
            <a:ext cx="38724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  <a:buFont typeface="Chivo"/>
              <a:buChar char="●"/>
            </a:pP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Sensores</a:t>
            </a:r>
            <a:r>
              <a:rPr lang="pt-BR" sz="1200" dirty="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 de presença para captação de movimentação e ações atreladas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</a:pPr>
            <a:endParaRPr sz="1200" dirty="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  <a:buFont typeface="Chivo"/>
              <a:buChar char="●"/>
            </a:pPr>
            <a:r>
              <a:rPr lang="pt-BR" sz="1200" dirty="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Site de apoio</a:t>
            </a:r>
            <a:endParaRPr sz="1200" dirty="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  <a:buFont typeface="Chivo"/>
              <a:buChar char="●"/>
            </a:pPr>
            <a:r>
              <a:rPr lang="pt-BR" sz="1200" dirty="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Dashboard</a:t>
            </a:r>
            <a:endParaRPr sz="1200" dirty="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600"/>
              <a:buFont typeface="Chivo"/>
              <a:buChar char="●"/>
            </a:pPr>
            <a:r>
              <a:rPr lang="pt-BR" sz="1200" dirty="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Comparação de movimentação, consumo e solução </a:t>
            </a:r>
            <a:endParaRPr sz="1200" dirty="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/>
          <p:nvPr/>
        </p:nvSpPr>
        <p:spPr>
          <a:xfrm>
            <a:off x="0" y="3803418"/>
            <a:ext cx="8053489" cy="1277551"/>
          </a:xfrm>
          <a:custGeom>
            <a:avLst/>
            <a:gdLst/>
            <a:ahLst/>
            <a:cxnLst/>
            <a:rect l="l" t="t" r="r" b="b"/>
            <a:pathLst>
              <a:path w="321144" h="48953" extrusionOk="0">
                <a:moveTo>
                  <a:pt x="187543" y="0"/>
                </a:moveTo>
                <a:cubicBezTo>
                  <a:pt x="209278" y="7612"/>
                  <a:pt x="343367" y="38135"/>
                  <a:pt x="317953" y="45670"/>
                </a:cubicBezTo>
                <a:cubicBezTo>
                  <a:pt x="292539" y="53205"/>
                  <a:pt x="87644" y="45441"/>
                  <a:pt x="35061" y="45211"/>
                </a:cubicBezTo>
                <a:cubicBezTo>
                  <a:pt x="-17522" y="44981"/>
                  <a:pt x="5516" y="44369"/>
                  <a:pt x="2454" y="44292"/>
                </a:cubicBezTo>
                <a:cubicBezTo>
                  <a:pt x="-608" y="44215"/>
                  <a:pt x="14318" y="44675"/>
                  <a:pt x="16691" y="44751"/>
                </a:cubicBezTo>
              </a:path>
            </a:pathLst>
          </a:cu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8" name="Google Shape;328;p31"/>
          <p:cNvSpPr/>
          <p:nvPr/>
        </p:nvSpPr>
        <p:spPr>
          <a:xfrm>
            <a:off x="0" y="3776250"/>
            <a:ext cx="8048699" cy="1306728"/>
          </a:xfrm>
          <a:custGeom>
            <a:avLst/>
            <a:gdLst/>
            <a:ahLst/>
            <a:cxnLst/>
            <a:rect l="l" t="t" r="r" b="b"/>
            <a:pathLst>
              <a:path w="320953" h="50071" extrusionOk="0">
                <a:moveTo>
                  <a:pt x="183897" y="0"/>
                </a:moveTo>
                <a:cubicBezTo>
                  <a:pt x="206240" y="7785"/>
                  <a:pt x="342759" y="39002"/>
                  <a:pt x="317953" y="46711"/>
                </a:cubicBezTo>
                <a:cubicBezTo>
                  <a:pt x="293147" y="54420"/>
                  <a:pt x="87644" y="46482"/>
                  <a:pt x="35061" y="46252"/>
                </a:cubicBezTo>
                <a:cubicBezTo>
                  <a:pt x="-17522" y="46022"/>
                  <a:pt x="5516" y="45410"/>
                  <a:pt x="2454" y="45333"/>
                </a:cubicBezTo>
                <a:cubicBezTo>
                  <a:pt x="-608" y="45256"/>
                  <a:pt x="14318" y="45716"/>
                  <a:pt x="16691" y="45792"/>
                </a:cubicBez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29" name="Google Shape;32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100" y="0"/>
            <a:ext cx="3985500" cy="380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1"/>
          <p:cNvSpPr txBox="1"/>
          <p:nvPr/>
        </p:nvSpPr>
        <p:spPr>
          <a:xfrm>
            <a:off x="227150" y="3605525"/>
            <a:ext cx="39855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1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Obrigado!</a:t>
            </a:r>
            <a:endParaRPr sz="61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4"/>
          <p:cNvCxnSpPr/>
          <p:nvPr/>
        </p:nvCxnSpPr>
        <p:spPr>
          <a:xfrm>
            <a:off x="9500" y="4685700"/>
            <a:ext cx="9145200" cy="261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4"/>
          <p:cNvCxnSpPr/>
          <p:nvPr/>
        </p:nvCxnSpPr>
        <p:spPr>
          <a:xfrm>
            <a:off x="8325" y="4689275"/>
            <a:ext cx="9147600" cy="204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Google Shape;64;p14"/>
          <p:cNvSpPr txBox="1"/>
          <p:nvPr/>
        </p:nvSpPr>
        <p:spPr>
          <a:xfrm>
            <a:off x="-101350" y="3113688"/>
            <a:ext cx="64773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50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SHINE</a:t>
            </a:r>
            <a:endParaRPr sz="12500">
              <a:solidFill>
                <a:schemeClr val="dk2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525" y="0"/>
            <a:ext cx="3961526" cy="45230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961200" y="2669425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hivo"/>
                <a:ea typeface="Chivo"/>
                <a:cs typeface="Chivo"/>
                <a:sym typeface="Chivo"/>
              </a:rPr>
              <a:t>Antonio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75938" y="2669425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hivo"/>
                <a:ea typeface="Chivo"/>
                <a:cs typeface="Chivo"/>
                <a:sym typeface="Chivo"/>
              </a:rPr>
              <a:t>Gabriela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881350" y="2669425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hivo"/>
                <a:ea typeface="Chivo"/>
                <a:cs typeface="Chivo"/>
                <a:sym typeface="Chivo"/>
              </a:rPr>
              <a:t>Igor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561650" y="42074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hivo"/>
                <a:ea typeface="Chivo"/>
                <a:cs typeface="Chivo"/>
                <a:sym typeface="Chivo"/>
              </a:rPr>
              <a:t>Mariana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146400" y="42074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hivo"/>
                <a:ea typeface="Chivo"/>
                <a:cs typeface="Chivo"/>
                <a:sym typeface="Chivo"/>
              </a:rPr>
              <a:t>Mayara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5349850" y="2296638"/>
            <a:ext cx="2887800" cy="18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“A Aneel (Agência Nacional de Energia Elétrica) anunciou a criação de uma nova bandeira tarifária com a tarifa extra de  </a:t>
            </a:r>
            <a:r>
              <a:rPr lang="pt-BR" sz="22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R$ 14,20 </a:t>
            </a: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a cada</a:t>
            </a:r>
            <a:r>
              <a:rPr lang="pt-BR" sz="11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22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100 kWh</a:t>
            </a:r>
            <a:r>
              <a:rPr lang="pt-BR" sz="14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105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- </a:t>
            </a:r>
            <a:r>
              <a:rPr lang="pt-BR" sz="8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5 de set. de 2021.” - </a:t>
            </a:r>
            <a:r>
              <a:rPr lang="pt-BR" sz="800" i="1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CNN Brasil</a:t>
            </a:r>
            <a:endParaRPr sz="900" i="1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76" name="Google Shape;76;p15" descr="Alta acumulada no ano nos preços da energia elétrica é quase o triplo da inflação oficial do país — Foto: Economia/G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500" y="1598425"/>
            <a:ext cx="3702473" cy="2508600"/>
          </a:xfrm>
          <a:prstGeom prst="rect">
            <a:avLst/>
          </a:prstGeom>
          <a:noFill/>
          <a:ln w="7620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7" name="Google Shape;77;p15"/>
          <p:cNvSpPr txBox="1"/>
          <p:nvPr/>
        </p:nvSpPr>
        <p:spPr>
          <a:xfrm flipH="1">
            <a:off x="3155075" y="4324875"/>
            <a:ext cx="149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hivo"/>
              <a:buChar char="-"/>
            </a:pPr>
            <a:r>
              <a:rPr lang="pt-BR" sz="1000" i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G1.com</a:t>
            </a:r>
            <a:endParaRPr sz="1000" i="1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50" y="3431475"/>
            <a:ext cx="736650" cy="13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5287673" y="849188"/>
            <a:ext cx="33465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70%</a:t>
            </a:r>
            <a:r>
              <a:rPr lang="pt-BR" sz="2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105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da produção de energia do país provém de hidrelétricas.</a:t>
            </a:r>
            <a:endParaRPr sz="11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400701" y="4074829"/>
            <a:ext cx="21792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Otimização </a:t>
            </a: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no consumo </a:t>
            </a:r>
            <a:endParaRPr sz="10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349850" y="3720916"/>
            <a:ext cx="27861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Uso </a:t>
            </a:r>
            <a:r>
              <a:rPr lang="pt-BR" sz="10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inteligente </a:t>
            </a:r>
            <a:r>
              <a:rPr lang="pt-BR" sz="10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da energia elétrica</a:t>
            </a:r>
            <a:r>
              <a:rPr lang="pt-BR" sz="11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endParaRPr sz="11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287674" y="1365088"/>
            <a:ext cx="3259500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14</a:t>
            </a:r>
            <a:r>
              <a:rPr lang="pt-BR" sz="2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105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estados entre eles, Goiás, Mato Grosso, Rio de Janeiro e São Paulo bateram suas marcas históricas de secas e estiagem esse ano. </a:t>
            </a:r>
            <a:endParaRPr sz="11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83" name="Google Shape;83;p15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5"/>
          <p:cNvSpPr txBox="1"/>
          <p:nvPr/>
        </p:nvSpPr>
        <p:spPr>
          <a:xfrm>
            <a:off x="245525" y="210175"/>
            <a:ext cx="5322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O cenário que nos encontramos hoje</a:t>
            </a:r>
            <a:endParaRPr sz="23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893338" y="928675"/>
            <a:ext cx="2604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6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6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" name="Google Shape;94;p16"/>
          <p:cNvSpPr txBox="1"/>
          <p:nvPr/>
        </p:nvSpPr>
        <p:spPr>
          <a:xfrm>
            <a:off x="331850" y="153150"/>
            <a:ext cx="298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Analisamos que:</a:t>
            </a:r>
            <a:endParaRPr sz="20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775282" y="1159375"/>
            <a:ext cx="344700" cy="492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1119982" y="1036375"/>
            <a:ext cx="116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pt-BR" sz="1200" dirty="0">
                <a:latin typeface="Chivo"/>
                <a:ea typeface="Chivo"/>
                <a:cs typeface="Chivo"/>
                <a:sym typeface="Chivo"/>
              </a:rPr>
              <a:t>Ociosidade</a:t>
            </a:r>
            <a:endParaRPr dirty="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1119982" y="1789863"/>
            <a:ext cx="344700" cy="492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1485200" y="1660025"/>
            <a:ext cx="132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pt-BR" sz="1200" dirty="0">
                <a:latin typeface="Chivo"/>
                <a:ea typeface="Chivo"/>
                <a:cs typeface="Chivo"/>
                <a:sym typeface="Chivo"/>
              </a:rPr>
              <a:t>Baixa ocupação</a:t>
            </a:r>
            <a:r>
              <a:rPr lang="pt-BR" sz="1200" dirty="0"/>
              <a:t> </a:t>
            </a:r>
            <a:endParaRPr dirty="0"/>
          </a:p>
        </p:txBody>
      </p:sp>
      <p:sp>
        <p:nvSpPr>
          <p:cNvPr id="99" name="Google Shape;99;p16"/>
          <p:cNvSpPr txBox="1"/>
          <p:nvPr/>
        </p:nvSpPr>
        <p:spPr>
          <a:xfrm>
            <a:off x="1928044" y="2464629"/>
            <a:ext cx="1327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pt-BR" sz="1200" dirty="0">
                <a:latin typeface="Chivo"/>
                <a:ea typeface="Chivo"/>
                <a:cs typeface="Chivo"/>
                <a:sym typeface="Chivo"/>
              </a:rPr>
              <a:t>Manutenção</a:t>
            </a:r>
            <a:endParaRPr sz="1200" dirty="0"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607" y="3119575"/>
            <a:ext cx="650200" cy="6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2415694" y="3400475"/>
            <a:ext cx="1679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latin typeface="Chivo"/>
                <a:ea typeface="Chivo"/>
                <a:cs typeface="Chivo"/>
                <a:sym typeface="Chivo"/>
              </a:rPr>
              <a:t>Valor de mercado</a:t>
            </a:r>
            <a:endParaRPr sz="1200" dirty="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977175" y="1159375"/>
            <a:ext cx="3907800" cy="12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No estudo realizado pela </a:t>
            </a:r>
            <a:r>
              <a:rPr lang="pt-BR" sz="1200" dirty="0" err="1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Buildings</a:t>
            </a: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, foi identificado que em 2017, </a:t>
            </a:r>
            <a:r>
              <a:rPr lang="pt-BR" sz="21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47,08%</a:t>
            </a:r>
            <a:r>
              <a:rPr lang="pt-BR" sz="13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dos edifícios estavam vagos no Rio de Janeiro(RJ).</a:t>
            </a:r>
            <a:endParaRPr sz="12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16"/>
          <p:cNvSpPr txBox="1"/>
          <p:nvPr/>
        </p:nvSpPr>
        <p:spPr>
          <a:xfrm>
            <a:off x="4977175" y="2264250"/>
            <a:ext cx="4023600" cy="91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Com um alta taxa de ocupação, o proprietário mantém seu fluxo de aluguéis em atividade.</a:t>
            </a:r>
            <a:endParaRPr sz="1100" dirty="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6000" contrast="-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5532" y="2482025"/>
            <a:ext cx="650200" cy="6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4632913" y="572275"/>
            <a:ext cx="2604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  <a:latin typeface="Chivo Black"/>
                <a:ea typeface="Chivo Black"/>
                <a:cs typeface="Chivo Black"/>
                <a:sym typeface="Chivo Black"/>
              </a:rPr>
              <a:t>.</a:t>
            </a: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Chivo Black"/>
              <a:ea typeface="Chivo Black"/>
              <a:cs typeface="Chivo Black"/>
              <a:sym typeface="Chivo Black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4977175" y="3112525"/>
            <a:ext cx="4023600" cy="92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Evita perda de valor de mercado e minimiza custos.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850" y="429700"/>
            <a:ext cx="4457475" cy="41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211366" y="310575"/>
            <a:ext cx="49581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 dirty="0">
                <a:solidFill>
                  <a:srgbClr val="666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E então nasce a </a:t>
            </a:r>
            <a:endParaRPr sz="2220" dirty="0">
              <a:solidFill>
                <a:srgbClr val="666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60200" y="1124927"/>
            <a:ext cx="43137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00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Que busca </a:t>
            </a:r>
            <a:r>
              <a:rPr lang="pt-BR" sz="1200" b="1" dirty="0">
                <a:solidFill>
                  <a:srgbClr val="BF9000"/>
                </a:solidFill>
                <a:latin typeface="Chivo"/>
                <a:ea typeface="Chivo"/>
                <a:cs typeface="Chivo"/>
                <a:sym typeface="Chivo"/>
              </a:rPr>
              <a:t>monitorar</a:t>
            </a:r>
            <a:r>
              <a:rPr lang="pt-BR" sz="1200" b="1" dirty="0">
                <a:solidFill>
                  <a:srgbClr val="FFD600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a movimentação de condomínios empresariais para obter um consumo eficiente de energia, e buscar a relação da movimentação dos ambientes.</a:t>
            </a:r>
            <a:endParaRPr sz="2000" dirty="0"/>
          </a:p>
        </p:txBody>
      </p:sp>
      <p:sp>
        <p:nvSpPr>
          <p:cNvPr id="115" name="Google Shape;115;p17"/>
          <p:cNvSpPr txBox="1"/>
          <p:nvPr/>
        </p:nvSpPr>
        <p:spPr>
          <a:xfrm>
            <a:off x="360200" y="3164971"/>
            <a:ext cx="38472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Utilização de </a:t>
            </a:r>
            <a:r>
              <a:rPr lang="pt-BR" sz="1200" b="1" dirty="0">
                <a:solidFill>
                  <a:srgbClr val="BF9000"/>
                </a:solidFill>
                <a:latin typeface="Chivo"/>
                <a:ea typeface="Chivo"/>
                <a:cs typeface="Chivo"/>
                <a:sym typeface="Chivo"/>
              </a:rPr>
              <a:t>sensores </a:t>
            </a: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de presença </a:t>
            </a:r>
            <a:endParaRPr sz="12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60200" y="2425758"/>
            <a:ext cx="38472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Fácil utilização de nossos sistemas através da</a:t>
            </a:r>
            <a:r>
              <a:rPr lang="pt-BR" sz="1200" b="1" dirty="0">
                <a:solidFill>
                  <a:schemeClr val="lt1"/>
                </a:solidFill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1200" b="1" dirty="0">
                <a:solidFill>
                  <a:srgbClr val="434343"/>
                </a:solidFill>
                <a:latin typeface="Chivo"/>
                <a:ea typeface="Chivo"/>
                <a:cs typeface="Chivo"/>
                <a:sym typeface="Chivo"/>
              </a:rPr>
              <a:t>plataforma web </a:t>
            </a:r>
            <a:endParaRPr sz="1200" b="1" dirty="0">
              <a:solidFill>
                <a:srgbClr val="434343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23325" y="3717880"/>
            <a:ext cx="44979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bg2"/>
                </a:solidFill>
                <a:latin typeface="Chivo"/>
                <a:ea typeface="Chivo"/>
                <a:cs typeface="Chivo"/>
                <a:sym typeface="Chivo"/>
              </a:rPr>
              <a:t>Maior foco em </a:t>
            </a:r>
            <a:r>
              <a:rPr lang="pt-BR" sz="1200" b="1" dirty="0">
                <a:solidFill>
                  <a:srgbClr val="434343"/>
                </a:solidFill>
                <a:latin typeface="Chivo"/>
                <a:ea typeface="Chivo"/>
                <a:cs typeface="Chivo"/>
                <a:sym typeface="Chivo"/>
              </a:rPr>
              <a:t>condomínios empresariais.</a:t>
            </a:r>
            <a:endParaRPr sz="1200" b="1" dirty="0">
              <a:solidFill>
                <a:srgbClr val="434343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118" name="Google Shape;118;p17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2275" y="266675"/>
            <a:ext cx="1750875" cy="7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800" y="2120725"/>
            <a:ext cx="576900" cy="5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5148" y="1909494"/>
            <a:ext cx="798400" cy="7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2825" y="1901550"/>
            <a:ext cx="844175" cy="8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4875" y="1358364"/>
            <a:ext cx="937450" cy="9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172175" y="845972"/>
            <a:ext cx="1417800" cy="2828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87263" y="913674"/>
            <a:ext cx="1187700" cy="11781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87263" y="2442749"/>
            <a:ext cx="1187700" cy="111721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2210200" y="1076724"/>
            <a:ext cx="2037806" cy="46779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O sensor é conectado ao roteador que fornece a conexão  com o Wi-Fi</a:t>
            </a:r>
            <a:endParaRPr sz="500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7248087" y="700963"/>
            <a:ext cx="1824337" cy="493951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O administrador recebe acesso a essas informações  através de uma plataforma Web</a:t>
            </a:r>
            <a:endParaRPr sz="700" b="1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3082498" y="2290819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284075" y="2279576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8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8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8"/>
          <p:cNvSpPr txBox="1"/>
          <p:nvPr/>
        </p:nvSpPr>
        <p:spPr>
          <a:xfrm>
            <a:off x="4662825" y="128175"/>
            <a:ext cx="427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Nosso desenho de solução</a:t>
            </a:r>
            <a:endParaRPr sz="20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4222863" y="3017438"/>
            <a:ext cx="1724100" cy="46779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As informações obtidas são armazenadas na Nuvem</a:t>
            </a:r>
            <a:endParaRPr sz="700" b="1" dirty="0">
              <a:solidFill>
                <a:schemeClr val="lt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67450" y="4275950"/>
            <a:ext cx="1259500" cy="51721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/>
        </p:nvSpPr>
        <p:spPr>
          <a:xfrm>
            <a:off x="1013474" y="4062975"/>
            <a:ext cx="2875353" cy="46779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As informações são captadas através do sensor de proximidade, que aumenta a intensidade da fonte de luz</a:t>
            </a:r>
            <a:endParaRPr sz="1100" dirty="0"/>
          </a:p>
        </p:txBody>
      </p:sp>
      <p:sp>
        <p:nvSpPr>
          <p:cNvPr id="143" name="Google Shape;143;p18"/>
          <p:cNvSpPr txBox="1"/>
          <p:nvPr/>
        </p:nvSpPr>
        <p:spPr>
          <a:xfrm>
            <a:off x="7432646" y="3674750"/>
            <a:ext cx="1594304" cy="46779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Demais usuários recebem acesso simultâneo </a:t>
            </a:r>
            <a:endParaRPr sz="1100" dirty="0"/>
          </a:p>
        </p:txBody>
      </p:sp>
      <p:sp>
        <p:nvSpPr>
          <p:cNvPr id="147" name="Google Shape;147;p18"/>
          <p:cNvSpPr/>
          <p:nvPr/>
        </p:nvSpPr>
        <p:spPr>
          <a:xfrm>
            <a:off x="1752361" y="2296032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050" y="2095475"/>
            <a:ext cx="576900" cy="5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/>
          <p:nvPr/>
        </p:nvSpPr>
        <p:spPr>
          <a:xfrm>
            <a:off x="5507000" y="2279576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4875" y="2648589"/>
            <a:ext cx="937450" cy="93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8"/>
          <p:cNvCxnSpPr>
            <a:stCxn id="148" idx="3"/>
            <a:endCxn id="128" idx="1"/>
          </p:cNvCxnSpPr>
          <p:nvPr/>
        </p:nvCxnSpPr>
        <p:spPr>
          <a:xfrm rot="10800000" flipH="1">
            <a:off x="6546950" y="1827125"/>
            <a:ext cx="1068000" cy="556800"/>
          </a:xfrm>
          <a:prstGeom prst="straightConnector1">
            <a:avLst/>
          </a:prstGeom>
          <a:noFill/>
          <a:ln w="38100" cap="flat" cmpd="sng">
            <a:solidFill>
              <a:srgbClr val="FFD6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8"/>
          <p:cNvCxnSpPr>
            <a:stCxn id="148" idx="3"/>
            <a:endCxn id="150" idx="1"/>
          </p:cNvCxnSpPr>
          <p:nvPr/>
        </p:nvCxnSpPr>
        <p:spPr>
          <a:xfrm>
            <a:off x="6546950" y="2383925"/>
            <a:ext cx="1068000" cy="733500"/>
          </a:xfrm>
          <a:prstGeom prst="straightConnector1">
            <a:avLst/>
          </a:prstGeom>
          <a:noFill/>
          <a:ln w="38100" cap="flat" cmpd="sng">
            <a:solidFill>
              <a:srgbClr val="FFD6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8"/>
          <p:cNvCxnSpPr>
            <a:stCxn id="125" idx="0"/>
          </p:cNvCxnSpPr>
          <p:nvPr/>
        </p:nvCxnSpPr>
        <p:spPr>
          <a:xfrm rot="10800000" flipH="1">
            <a:off x="3772250" y="1731625"/>
            <a:ext cx="12600" cy="3891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8"/>
          <p:cNvCxnSpPr>
            <a:stCxn id="126" idx="0"/>
          </p:cNvCxnSpPr>
          <p:nvPr/>
        </p:nvCxnSpPr>
        <p:spPr>
          <a:xfrm rot="10800000" flipH="1">
            <a:off x="2634348" y="1622694"/>
            <a:ext cx="8100" cy="286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8"/>
          <p:cNvCxnSpPr>
            <a:endCxn id="139" idx="0"/>
          </p:cNvCxnSpPr>
          <p:nvPr/>
        </p:nvCxnSpPr>
        <p:spPr>
          <a:xfrm>
            <a:off x="5084913" y="2745638"/>
            <a:ext cx="0" cy="271800"/>
          </a:xfrm>
          <a:prstGeom prst="straightConnector1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8"/>
          <p:cNvCxnSpPr>
            <a:cxnSpLocks/>
            <a:stCxn id="129" idx="2"/>
            <a:endCxn id="142" idx="0"/>
          </p:cNvCxnSpPr>
          <p:nvPr/>
        </p:nvCxnSpPr>
        <p:spPr>
          <a:xfrm>
            <a:off x="881075" y="3674672"/>
            <a:ext cx="1570076" cy="388303"/>
          </a:xfrm>
          <a:prstGeom prst="straightConnector1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9" name="Picture 2">
            <a:extLst>
              <a:ext uri="{FF2B5EF4-FFF2-40B4-BE49-F238E27FC236}">
                <a16:creationId xmlns:a16="http://schemas.microsoft.com/office/drawing/2014/main" id="{20DB648D-F553-4E26-B175-CBA2F16DB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0" y="1117115"/>
            <a:ext cx="789045" cy="7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5F5B53CA-7E9E-4BE9-8E9A-3CE4B951C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66" y="2556421"/>
            <a:ext cx="902130" cy="9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843" y="2265992"/>
            <a:ext cx="576900" cy="5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2481" y="2025683"/>
            <a:ext cx="798400" cy="7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9425" y="1961837"/>
            <a:ext cx="844175" cy="8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7713" y="2050389"/>
            <a:ext cx="937450" cy="9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9"/>
          <p:cNvSpPr/>
          <p:nvPr/>
        </p:nvSpPr>
        <p:spPr>
          <a:xfrm>
            <a:off x="116000" y="924525"/>
            <a:ext cx="1419300" cy="2750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231214" y="990348"/>
            <a:ext cx="1188900" cy="1145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231214" y="2476987"/>
            <a:ext cx="1213450" cy="1145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1914088" y="1108183"/>
            <a:ext cx="1775063" cy="609367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Internet de fibra e Roteador de longo alcance recebem as informações</a:t>
            </a:r>
            <a:endParaRPr sz="800" dirty="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7439850" y="3358413"/>
            <a:ext cx="1587100" cy="777106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Computador Completo PC CPU Monitor 19.5” HDMI Intel Core i3 6GB HD 500GB com teclado e mouse Desktop </a:t>
            </a:r>
            <a:r>
              <a:rPr lang="pt-BR" sz="800" dirty="0" err="1">
                <a:latin typeface="Chivo"/>
                <a:ea typeface="Chivo"/>
                <a:cs typeface="Chivo"/>
                <a:sym typeface="Chivo"/>
              </a:rPr>
              <a:t>Wifi</a:t>
            </a: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 </a:t>
            </a:r>
            <a:r>
              <a:rPr lang="pt-BR" sz="800" dirty="0" err="1">
                <a:latin typeface="Chivo"/>
                <a:ea typeface="Chivo"/>
                <a:cs typeface="Chivo"/>
                <a:sym typeface="Chivo"/>
              </a:rPr>
              <a:t>CorPC</a:t>
            </a:r>
            <a:endParaRPr sz="800" dirty="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2749435" y="2462872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3880925" y="2454326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3" name="Google Shape;173;p19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19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9"/>
          <p:cNvSpPr txBox="1"/>
          <p:nvPr/>
        </p:nvSpPr>
        <p:spPr>
          <a:xfrm>
            <a:off x="4662825" y="128175"/>
            <a:ext cx="4274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E o desenho de solução técnico</a:t>
            </a:r>
            <a:endParaRPr sz="200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1747670" y="3117358"/>
            <a:ext cx="1068000" cy="75094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latin typeface="Chivo"/>
                <a:ea typeface="Chivo"/>
                <a:cs typeface="Chivo"/>
                <a:sym typeface="Chivo"/>
              </a:rPr>
              <a:t>ROTEADOR WI-FI 6 GIGABIT AX5400 ARCHER AX73</a:t>
            </a:r>
            <a:endParaRPr sz="800" dirty="0"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67450" y="4275950"/>
            <a:ext cx="1259500" cy="51721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1576278" y="2462872"/>
            <a:ext cx="263700" cy="11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000" y="2283300"/>
            <a:ext cx="576900" cy="5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/>
          <p:nvPr/>
        </p:nvSpPr>
        <p:spPr>
          <a:xfrm rot="10800000">
            <a:off x="6079200" y="2454326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9"/>
          <p:cNvCxnSpPr>
            <a:stCxn id="162" idx="0"/>
          </p:cNvCxnSpPr>
          <p:nvPr/>
        </p:nvCxnSpPr>
        <p:spPr>
          <a:xfrm rot="10800000" flipH="1">
            <a:off x="3445293" y="1858292"/>
            <a:ext cx="5400" cy="4077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6" name="Google Shape;186;p19"/>
          <p:cNvCxnSpPr>
            <a:stCxn id="163" idx="0"/>
          </p:cNvCxnSpPr>
          <p:nvPr/>
        </p:nvCxnSpPr>
        <p:spPr>
          <a:xfrm rot="10800000">
            <a:off x="2270581" y="1863683"/>
            <a:ext cx="11100" cy="1620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" name="Google Shape;187;p19"/>
          <p:cNvCxnSpPr>
            <a:endCxn id="176" idx="0"/>
          </p:cNvCxnSpPr>
          <p:nvPr/>
        </p:nvCxnSpPr>
        <p:spPr>
          <a:xfrm>
            <a:off x="2281670" y="2845558"/>
            <a:ext cx="0" cy="271800"/>
          </a:xfrm>
          <a:prstGeom prst="straightConnector1">
            <a:avLst/>
          </a:prstGeom>
          <a:noFill/>
          <a:ln w="9525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88" name="Google Shape;18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47675" y="3211100"/>
            <a:ext cx="1207665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60859" y="4108794"/>
            <a:ext cx="798400" cy="553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02838" y="689250"/>
            <a:ext cx="11144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/>
          <p:nvPr/>
        </p:nvSpPr>
        <p:spPr>
          <a:xfrm flipH="1">
            <a:off x="5011288" y="2454301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986" y="2119925"/>
            <a:ext cx="798400" cy="7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/>
          <p:nvPr/>
        </p:nvSpPr>
        <p:spPr>
          <a:xfrm rot="10800000">
            <a:off x="7396350" y="2506951"/>
            <a:ext cx="320400" cy="12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D600"/>
          </a:solidFill>
          <a:ln w="9525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19"/>
          <p:cNvCxnSpPr>
            <a:stCxn id="164" idx="0"/>
            <a:endCxn id="190" idx="2"/>
          </p:cNvCxnSpPr>
          <p:nvPr/>
        </p:nvCxnSpPr>
        <p:spPr>
          <a:xfrm rot="10800000" flipH="1">
            <a:off x="4651513" y="1441637"/>
            <a:ext cx="8400" cy="520200"/>
          </a:xfrm>
          <a:prstGeom prst="straightConnector1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19"/>
          <p:cNvCxnSpPr>
            <a:stCxn id="164" idx="2"/>
            <a:endCxn id="188" idx="0"/>
          </p:cNvCxnSpPr>
          <p:nvPr/>
        </p:nvCxnSpPr>
        <p:spPr>
          <a:xfrm>
            <a:off x="4651513" y="2806012"/>
            <a:ext cx="0" cy="405000"/>
          </a:xfrm>
          <a:prstGeom prst="straightConnector1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19"/>
          <p:cNvCxnSpPr>
            <a:stCxn id="188" idx="2"/>
            <a:endCxn id="189" idx="0"/>
          </p:cNvCxnSpPr>
          <p:nvPr/>
        </p:nvCxnSpPr>
        <p:spPr>
          <a:xfrm>
            <a:off x="4651507" y="3703700"/>
            <a:ext cx="8700" cy="405000"/>
          </a:xfrm>
          <a:prstGeom prst="straightConnector1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19"/>
          <p:cNvCxnSpPr>
            <a:stCxn id="190" idx="3"/>
            <a:endCxn id="165" idx="0"/>
          </p:cNvCxnSpPr>
          <p:nvPr/>
        </p:nvCxnSpPr>
        <p:spPr>
          <a:xfrm>
            <a:off x="5217263" y="1065488"/>
            <a:ext cx="3019200" cy="984900"/>
          </a:xfrm>
          <a:prstGeom prst="straightConnector1">
            <a:avLst/>
          </a:prstGeom>
          <a:noFill/>
          <a:ln w="19050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19"/>
          <p:cNvCxnSpPr>
            <a:cxnSpLocks/>
            <a:stCxn id="165" idx="2"/>
            <a:endCxn id="170" idx="0"/>
          </p:cNvCxnSpPr>
          <p:nvPr/>
        </p:nvCxnSpPr>
        <p:spPr>
          <a:xfrm flipH="1">
            <a:off x="8233400" y="2987839"/>
            <a:ext cx="3038" cy="370574"/>
          </a:xfrm>
          <a:prstGeom prst="straightConnector1">
            <a:avLst/>
          </a:prstGeom>
          <a:noFill/>
          <a:ln w="9525" cap="flat" cmpd="sng">
            <a:solidFill>
              <a:srgbClr val="40404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CABCE3-9060-47A4-A2B6-BC3BA7E8F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86" y="1179428"/>
            <a:ext cx="789045" cy="789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4316EAE-AC9B-40C4-AE11-9CA415FF6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05" y="2598772"/>
            <a:ext cx="902130" cy="90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9FC09A4C-BA6D-4848-A952-BC3AF6929277}"/>
              </a:ext>
            </a:extLst>
          </p:cNvPr>
          <p:cNvSpPr txBox="1"/>
          <p:nvPr/>
        </p:nvSpPr>
        <p:spPr>
          <a:xfrm>
            <a:off x="153570" y="3911929"/>
            <a:ext cx="1410600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800" b="0" i="0" u="none" strike="noStrike" dirty="0">
                <a:solidFill>
                  <a:srgbClr val="000000"/>
                </a:solidFill>
                <a:effectLst/>
                <a:latin typeface="Chivo" panose="020B0604020202020204" charset="0"/>
              </a:rPr>
              <a:t>Sensor TCRT5000</a:t>
            </a:r>
            <a:endParaRPr lang="pt-BR" sz="800" b="0" dirty="0">
              <a:effectLst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24E2303-DB39-499A-B685-9CBBF8A45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42" y="4203385"/>
            <a:ext cx="631889" cy="62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"/>
          <p:cNvSpPr txBox="1"/>
          <p:nvPr/>
        </p:nvSpPr>
        <p:spPr>
          <a:xfrm>
            <a:off x="7134525" y="390400"/>
            <a:ext cx="17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6919825" y="341600"/>
            <a:ext cx="19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0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20"/>
          <p:cNvSpPr txBox="1">
            <a:spLocks noGrp="1"/>
          </p:cNvSpPr>
          <p:nvPr>
            <p:ph type="title"/>
          </p:nvPr>
        </p:nvSpPr>
        <p:spPr>
          <a:xfrm>
            <a:off x="211366" y="310575"/>
            <a:ext cx="49581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 b="1">
                <a:solidFill>
                  <a:srgbClr val="666666"/>
                </a:solidFill>
                <a:latin typeface="Chivo"/>
                <a:ea typeface="Chivo"/>
                <a:cs typeface="Chivo"/>
                <a:sym typeface="Chivo"/>
              </a:rPr>
              <a:t>Principais Requisitos</a:t>
            </a:r>
            <a:endParaRPr sz="2220" b="1">
              <a:solidFill>
                <a:srgbClr val="666666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08" name="Google Shape;2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75" y="2097525"/>
            <a:ext cx="492600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0"/>
          <p:cNvSpPr txBox="1"/>
          <p:nvPr/>
        </p:nvSpPr>
        <p:spPr>
          <a:xfrm>
            <a:off x="866375" y="2097525"/>
            <a:ext cx="94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Trello</a:t>
            </a:r>
            <a:endParaRPr sz="2000" b="1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10" name="Google Shape;210;p20"/>
          <p:cNvSpPr/>
          <p:nvPr/>
        </p:nvSpPr>
        <p:spPr>
          <a:xfrm>
            <a:off x="1836050" y="1341225"/>
            <a:ext cx="3046343" cy="2005200"/>
          </a:xfrm>
          <a:prstGeom prst="bracePair">
            <a:avLst/>
          </a:prstGeom>
          <a:noFill/>
          <a:ln w="38100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2201575" y="1605075"/>
            <a:ext cx="2504649" cy="1207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Product</a:t>
            </a:r>
            <a:r>
              <a:rPr lang="pt-BR" b="1" dirty="0">
                <a:solidFill>
                  <a:schemeClr val="dk2"/>
                </a:solidFill>
                <a:latin typeface="Chivo"/>
                <a:ea typeface="Chivo"/>
                <a:cs typeface="Chivo"/>
                <a:sym typeface="Chivo"/>
              </a:rPr>
              <a:t> Backlog</a:t>
            </a:r>
            <a:endParaRPr b="1" dirty="0">
              <a:solidFill>
                <a:schemeClr val="dk2"/>
              </a:solidFill>
              <a:latin typeface="Chivo"/>
              <a:ea typeface="Chivo"/>
              <a:cs typeface="Chivo"/>
              <a:sym typeface="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➔"/>
            </a:pPr>
            <a:r>
              <a:rPr lang="pt-BR" sz="1050" dirty="0">
                <a:latin typeface="Chivo"/>
                <a:ea typeface="Chivo"/>
                <a:cs typeface="Chivo"/>
                <a:sym typeface="Chivo"/>
              </a:rPr>
              <a:t>essenciais, importantes, desejáveis;</a:t>
            </a:r>
            <a:endParaRPr sz="1050" dirty="0">
              <a:latin typeface="Chivo"/>
              <a:ea typeface="Chivo"/>
              <a:cs typeface="Chivo"/>
              <a:sym typeface="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➔"/>
            </a:pPr>
            <a:r>
              <a:rPr lang="pt-BR" sz="1050" dirty="0">
                <a:latin typeface="Chivo"/>
                <a:ea typeface="Chivo"/>
                <a:cs typeface="Chivo"/>
                <a:sym typeface="Chivo"/>
              </a:rPr>
              <a:t>não funcionais tecnológicos;</a:t>
            </a:r>
            <a:endParaRPr sz="1050" dirty="0">
              <a:latin typeface="Chivo"/>
              <a:ea typeface="Chivo"/>
              <a:cs typeface="Chivo"/>
              <a:sym typeface="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➔"/>
            </a:pPr>
            <a:r>
              <a:rPr lang="pt-BR" sz="1050" dirty="0">
                <a:latin typeface="Chivo"/>
                <a:ea typeface="Chivo"/>
                <a:cs typeface="Chivo"/>
                <a:sym typeface="Chivo"/>
              </a:rPr>
              <a:t>funcionais tecnológicos;</a:t>
            </a:r>
            <a:endParaRPr sz="1050" dirty="0">
              <a:latin typeface="Chivo"/>
              <a:ea typeface="Chivo"/>
              <a:cs typeface="Chivo"/>
              <a:sym typeface="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➔"/>
            </a:pPr>
            <a:r>
              <a:rPr lang="pt-BR" sz="1050" dirty="0">
                <a:latin typeface="Chivo"/>
                <a:ea typeface="Chivo"/>
                <a:cs typeface="Chivo"/>
                <a:sym typeface="Chivo"/>
              </a:rPr>
              <a:t>escala Fibonacci.</a:t>
            </a:r>
            <a:endParaRPr sz="1050" dirty="0"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5071749" y="1341225"/>
            <a:ext cx="2977500" cy="2005200"/>
          </a:xfrm>
          <a:prstGeom prst="bracePair">
            <a:avLst/>
          </a:prstGeom>
          <a:noFill/>
          <a:ln w="38100" cap="flat" cmpd="sng">
            <a:solidFill>
              <a:srgbClr val="FFD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5518749" y="1605075"/>
            <a:ext cx="2083500" cy="1123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434343"/>
                </a:solidFill>
                <a:latin typeface="Chivo"/>
                <a:ea typeface="Chivo"/>
                <a:cs typeface="Chivo"/>
                <a:sym typeface="Chivo"/>
              </a:rPr>
              <a:t>Sprints backlog:</a:t>
            </a:r>
            <a:endParaRPr b="1" dirty="0">
              <a:solidFill>
                <a:srgbClr val="434343"/>
              </a:solidFill>
              <a:latin typeface="Chivo"/>
              <a:ea typeface="Chivo"/>
              <a:cs typeface="Chivo"/>
              <a:sym typeface="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hivo"/>
              <a:ea typeface="Chivo"/>
              <a:cs typeface="Chivo"/>
              <a:sym typeface="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➔"/>
            </a:pPr>
            <a:r>
              <a:rPr lang="pt-BR" sz="1050" dirty="0">
                <a:latin typeface="Chivo"/>
                <a:ea typeface="Chivo"/>
                <a:cs typeface="Chivo"/>
                <a:sym typeface="Chivo"/>
              </a:rPr>
              <a:t>atas de reuniões;</a:t>
            </a:r>
            <a:endParaRPr sz="1050" dirty="0">
              <a:latin typeface="Chivo"/>
              <a:ea typeface="Chivo"/>
              <a:cs typeface="Chivo"/>
              <a:sym typeface="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➔"/>
            </a:pPr>
            <a:r>
              <a:rPr lang="pt-BR" sz="1050" dirty="0">
                <a:latin typeface="Chivo"/>
                <a:ea typeface="Chivo"/>
                <a:cs typeface="Chivo"/>
                <a:sym typeface="Chivo"/>
              </a:rPr>
              <a:t>status;</a:t>
            </a:r>
            <a:endParaRPr sz="1050" dirty="0">
              <a:latin typeface="Chivo"/>
              <a:ea typeface="Chivo"/>
              <a:cs typeface="Chivo"/>
              <a:sym typeface="Chiv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hivo"/>
              <a:buChar char="➔"/>
            </a:pPr>
            <a:r>
              <a:rPr lang="pt-BR" sz="1050" dirty="0">
                <a:latin typeface="Chivo"/>
                <a:ea typeface="Chivo"/>
                <a:cs typeface="Chivo"/>
                <a:sym typeface="Chivo"/>
              </a:rPr>
              <a:t>sprints.</a:t>
            </a:r>
            <a:endParaRPr sz="1050" dirty="0"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14" name="Google Shape;2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>
            <a:spLocks noGrp="1"/>
          </p:cNvSpPr>
          <p:nvPr>
            <p:ph type="title"/>
          </p:nvPr>
        </p:nvSpPr>
        <p:spPr>
          <a:xfrm>
            <a:off x="832550" y="1825275"/>
            <a:ext cx="36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4420" dirty="0">
                <a:solidFill>
                  <a:srgbClr val="4343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vo"/>
                <a:ea typeface="Chivo"/>
                <a:cs typeface="Chivo"/>
                <a:sym typeface="Chivo"/>
              </a:rPr>
              <a:t>Site Institucional</a:t>
            </a:r>
            <a:endParaRPr sz="4420" dirty="0">
              <a:solidFill>
                <a:srgbClr val="4343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ivo"/>
              <a:ea typeface="Chivo"/>
              <a:cs typeface="Chivo"/>
              <a:sym typeface="Chivo"/>
            </a:endParaRPr>
          </a:p>
        </p:txBody>
      </p:sp>
      <p:cxnSp>
        <p:nvCxnSpPr>
          <p:cNvPr id="220" name="Google Shape;220;p21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114300" cap="flat" cmpd="sng">
            <a:solidFill>
              <a:srgbClr val="FFD6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1"/>
          <p:cNvCxnSpPr/>
          <p:nvPr/>
        </p:nvCxnSpPr>
        <p:spPr>
          <a:xfrm>
            <a:off x="-39600" y="4956475"/>
            <a:ext cx="9223200" cy="23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950" y="1224025"/>
            <a:ext cx="5814349" cy="30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8775" y="117200"/>
            <a:ext cx="1259500" cy="517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511</Words>
  <Application>Microsoft Office PowerPoint</Application>
  <PresentationFormat>Apresentação na tela (16:9)</PresentationFormat>
  <Paragraphs>115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Chivo Black</vt:lpstr>
      <vt:lpstr>Chivo</vt:lpstr>
      <vt:lpstr>Arial</vt:lpstr>
      <vt:lpstr>Simple Dark</vt:lpstr>
      <vt:lpstr>Apresentação do PowerPoint</vt:lpstr>
      <vt:lpstr>Apresentação do PowerPoint</vt:lpstr>
      <vt:lpstr>Apresentação do PowerPoint</vt:lpstr>
      <vt:lpstr>Apresentação do PowerPoint</vt:lpstr>
      <vt:lpstr>E então nasce a </vt:lpstr>
      <vt:lpstr>Apresentação do PowerPoint</vt:lpstr>
      <vt:lpstr>Apresentação do PowerPoint</vt:lpstr>
      <vt:lpstr>Principais Requisitos</vt:lpstr>
      <vt:lpstr>Site Institucional</vt:lpstr>
      <vt:lpstr>Apresentação do PowerPoint</vt:lpstr>
      <vt:lpstr>Dashboard</vt:lpstr>
      <vt:lpstr>Analytics </vt:lpstr>
      <vt:lpstr>Veja nosso exemplo:</vt:lpstr>
      <vt:lpstr>Apresentação do PowerPoint</vt:lpstr>
      <vt:lpstr>TCR-5000</vt:lpstr>
      <vt:lpstr>Tabelas </vt:lpstr>
      <vt:lpstr>GitHub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Igor Gomes</cp:lastModifiedBy>
  <cp:revision>2</cp:revision>
  <dcterms:modified xsi:type="dcterms:W3CDTF">2021-10-28T12:03:51Z</dcterms:modified>
</cp:coreProperties>
</file>