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hivo" panose="020B0604020202020204" charset="0"/>
      <p:regular r:id="rId22"/>
      <p:bold r:id="rId23"/>
      <p:italic r:id="rId24"/>
      <p:boldItalic r:id="rId25"/>
    </p:embeddedFont>
    <p:embeddedFont>
      <p:font typeface="Chivo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d6f58e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d6f58e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grupo/empresas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8d6f58e4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8d6f58e4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do Analytics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d6f58e4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d6f58e4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Simulador de Sensores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0d2504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0d2504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d6f58e4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d6f58e4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/ Modelo de Dados lógicos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b0d2504d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b0d2504d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78b1c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b78b1c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8d6f58e4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8d6f58e4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os arquivos do proejto no Git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0d2504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0d2504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8365f3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68365f3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b0d2504d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b0d2504d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d6f58e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d6f58e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d6f58e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d6f58e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b86227f6538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cb86227f6538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d6f58e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d6f58e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d6f58e4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8d6f58e4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institucional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78b1c7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78b1c7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institucional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d6f58e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8d6f58e4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8d6f58e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8d6f58e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64800" y="3093050"/>
            <a:ext cx="42792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sp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TEC</a:t>
            </a:r>
            <a:endParaRPr sz="125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1" y="550882"/>
            <a:ext cx="2423986" cy="35278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514755" y="4108650"/>
            <a:ext cx="8502925" cy="628750"/>
          </a:xfrm>
          <a:custGeom>
            <a:avLst/>
            <a:gdLst/>
            <a:ahLst/>
            <a:cxnLst/>
            <a:rect l="l" t="t" r="r" b="b"/>
            <a:pathLst>
              <a:path w="340117" h="25150" extrusionOk="0">
                <a:moveTo>
                  <a:pt x="20696" y="0"/>
                </a:moveTo>
                <a:cubicBezTo>
                  <a:pt x="20773" y="3904"/>
                  <a:pt x="-26070" y="19594"/>
                  <a:pt x="21155" y="23421"/>
                </a:cubicBezTo>
                <a:cubicBezTo>
                  <a:pt x="68380" y="27248"/>
                  <a:pt x="251464" y="23192"/>
                  <a:pt x="304047" y="22962"/>
                </a:cubicBezTo>
                <a:cubicBezTo>
                  <a:pt x="356630" y="22732"/>
                  <a:pt x="333592" y="22120"/>
                  <a:pt x="336654" y="22043"/>
                </a:cubicBezTo>
                <a:cubicBezTo>
                  <a:pt x="339716" y="21966"/>
                  <a:pt x="324790" y="22426"/>
                  <a:pt x="322417" y="22502"/>
                </a:cubicBezTo>
              </a:path>
            </a:pathLst>
          </a:cu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Google Shape;57;p13"/>
          <p:cNvSpPr/>
          <p:nvPr/>
        </p:nvSpPr>
        <p:spPr>
          <a:xfrm>
            <a:off x="1514755" y="4108650"/>
            <a:ext cx="8502925" cy="628750"/>
          </a:xfrm>
          <a:custGeom>
            <a:avLst/>
            <a:gdLst/>
            <a:ahLst/>
            <a:cxnLst/>
            <a:rect l="l" t="t" r="r" b="b"/>
            <a:pathLst>
              <a:path w="340117" h="25150" extrusionOk="0">
                <a:moveTo>
                  <a:pt x="20696" y="0"/>
                </a:moveTo>
                <a:cubicBezTo>
                  <a:pt x="20773" y="3904"/>
                  <a:pt x="-26070" y="19594"/>
                  <a:pt x="21155" y="23421"/>
                </a:cubicBezTo>
                <a:cubicBezTo>
                  <a:pt x="68380" y="27248"/>
                  <a:pt x="251464" y="23192"/>
                  <a:pt x="304047" y="22962"/>
                </a:cubicBezTo>
                <a:cubicBezTo>
                  <a:pt x="356630" y="22732"/>
                  <a:pt x="333592" y="22120"/>
                  <a:pt x="336654" y="22043"/>
                </a:cubicBezTo>
                <a:cubicBezTo>
                  <a:pt x="339716" y="21966"/>
                  <a:pt x="324790" y="22426"/>
                  <a:pt x="322417" y="2250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2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310887"/>
            <a:ext cx="4756574" cy="270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2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4608850" y="1487800"/>
            <a:ext cx="3790200" cy="9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Tela de Cadastro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&amp; 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Login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715104" y="2076945"/>
            <a:ext cx="36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Dashboard</a:t>
            </a:r>
            <a:endParaRPr sz="44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50" y="403675"/>
            <a:ext cx="5641750" cy="42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07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786"/>
              <a:buFont typeface="Arial"/>
              <a:buNone/>
            </a:pPr>
            <a:r>
              <a:rPr lang="pt-BR" sz="2620" dirty="0" err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Analytics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859400" y="1217575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Quanto mais alta a taxa de ocupação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403675" y="1152475"/>
            <a:ext cx="351600" cy="475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598975" y="1627675"/>
            <a:ext cx="351600" cy="675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950575" y="1843800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Maior fluxo de aluguéis em atividade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527125" y="2470025"/>
            <a:ext cx="495300" cy="323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1022425" y="2470025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Evitar a perda de valor de mercado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350" y="1276100"/>
            <a:ext cx="3906075" cy="16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>
            <a:off x="2929850" y="3177250"/>
            <a:ext cx="2864700" cy="12372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24"/>
          <p:cNvSpPr txBox="1"/>
          <p:nvPr/>
        </p:nvSpPr>
        <p:spPr>
          <a:xfrm>
            <a:off x="6237300" y="3203300"/>
            <a:ext cx="20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 txBox="1"/>
          <p:nvPr/>
        </p:nvSpPr>
        <p:spPr>
          <a:xfrm>
            <a:off x="6547448" y="3020975"/>
            <a:ext cx="2281101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dirty="0">
                <a:latin typeface="Chivo"/>
                <a:ea typeface="Chivo"/>
                <a:cs typeface="Chivo"/>
                <a:sym typeface="Chivo"/>
              </a:rPr>
              <a:t>monitora a movimentação, gerando um  consumo mais eficiente de energia e dando a tomada de decisões para o cliente sobre os espaços que os sensores serão instalados.</a:t>
            </a:r>
            <a:endParaRPr sz="1000" dirty="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1825" y="199250"/>
            <a:ext cx="41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Veja nosso exemplo: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63" y="1852375"/>
            <a:ext cx="3134075" cy="1438775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861" y="1030599"/>
            <a:ext cx="5692275" cy="3082325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600" y="941381"/>
            <a:ext cx="6422825" cy="3477950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67" name="Google Shape;267;p2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9" name="Google Shape;2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463" y="889513"/>
            <a:ext cx="7675050" cy="3581675"/>
          </a:xfrm>
          <a:prstGeom prst="rect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2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Google Shape;2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5637"/>
            <a:ext cx="4803836" cy="269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4803825" y="1919250"/>
            <a:ext cx="41274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Demonstração do simulador de sensores</a:t>
            </a:r>
            <a:endParaRPr sz="4200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365088"/>
            <a:ext cx="6343650" cy="29813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85" name="Google Shape;285;p2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241825" y="199250"/>
            <a:ext cx="41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TCR-5000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Tabelas</a:t>
            </a:r>
            <a:r>
              <a:rPr lang="pt-BR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93" name="Google Shape;293;p2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975" y="1262100"/>
            <a:ext cx="1259500" cy="1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25" y="1334633"/>
            <a:ext cx="6049218" cy="27708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1392500" y="2428213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20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GitHub</a:t>
            </a:r>
            <a:endParaRPr sz="4220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950" y="1171950"/>
            <a:ext cx="4144700" cy="3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575" y="2210400"/>
            <a:ext cx="1259500" cy="1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>
            <a:off x="350975" y="254150"/>
            <a:ext cx="1573200" cy="14160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35375" y="526400"/>
            <a:ext cx="1004400" cy="871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617606" y="1259750"/>
            <a:ext cx="343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Conclusão</a:t>
            </a:r>
            <a:endParaRPr sz="4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698850" y="628950"/>
            <a:ext cx="3620100" cy="35361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34300" y="1076225"/>
            <a:ext cx="2935200" cy="26418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63" y="649513"/>
            <a:ext cx="2083675" cy="349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4488250" y="2151300"/>
            <a:ext cx="3872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Sensores</a:t>
            </a: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de presença para captação de movimentação e ações atreladas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Site de apoio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Dashboard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Comparação de movimentação, consumo e solução 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0" y="3803418"/>
            <a:ext cx="8053489" cy="1277551"/>
          </a:xfrm>
          <a:custGeom>
            <a:avLst/>
            <a:gdLst/>
            <a:ahLst/>
            <a:cxnLst/>
            <a:rect l="l" t="t" r="r" b="b"/>
            <a:pathLst>
              <a:path w="321144" h="48953" extrusionOk="0">
                <a:moveTo>
                  <a:pt x="187543" y="0"/>
                </a:moveTo>
                <a:cubicBezTo>
                  <a:pt x="209278" y="7612"/>
                  <a:pt x="343367" y="38135"/>
                  <a:pt x="317953" y="45670"/>
                </a:cubicBezTo>
                <a:cubicBezTo>
                  <a:pt x="292539" y="53205"/>
                  <a:pt x="87644" y="45441"/>
                  <a:pt x="35061" y="45211"/>
                </a:cubicBezTo>
                <a:cubicBezTo>
                  <a:pt x="-17522" y="44981"/>
                  <a:pt x="5516" y="44369"/>
                  <a:pt x="2454" y="44292"/>
                </a:cubicBezTo>
                <a:cubicBezTo>
                  <a:pt x="-608" y="44215"/>
                  <a:pt x="14318" y="44675"/>
                  <a:pt x="16691" y="44751"/>
                </a:cubicBezTo>
              </a:path>
            </a:pathLst>
          </a:cu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Google Shape;328;p31"/>
          <p:cNvSpPr/>
          <p:nvPr/>
        </p:nvSpPr>
        <p:spPr>
          <a:xfrm>
            <a:off x="0" y="3776250"/>
            <a:ext cx="8048699" cy="1306728"/>
          </a:xfrm>
          <a:custGeom>
            <a:avLst/>
            <a:gdLst/>
            <a:ahLst/>
            <a:cxnLst/>
            <a:rect l="l" t="t" r="r" b="b"/>
            <a:pathLst>
              <a:path w="320953" h="50071" extrusionOk="0">
                <a:moveTo>
                  <a:pt x="183897" y="0"/>
                </a:moveTo>
                <a:cubicBezTo>
                  <a:pt x="206240" y="7785"/>
                  <a:pt x="342759" y="39002"/>
                  <a:pt x="317953" y="46711"/>
                </a:cubicBezTo>
                <a:cubicBezTo>
                  <a:pt x="293147" y="54420"/>
                  <a:pt x="87644" y="46482"/>
                  <a:pt x="35061" y="46252"/>
                </a:cubicBezTo>
                <a:cubicBezTo>
                  <a:pt x="-17522" y="46022"/>
                  <a:pt x="5516" y="45410"/>
                  <a:pt x="2454" y="45333"/>
                </a:cubicBezTo>
                <a:cubicBezTo>
                  <a:pt x="-608" y="45256"/>
                  <a:pt x="14318" y="45716"/>
                  <a:pt x="16691" y="4579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100" y="0"/>
            <a:ext cx="3985500" cy="38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227150" y="3605525"/>
            <a:ext cx="39855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1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Obrigado!</a:t>
            </a:r>
            <a:endParaRPr sz="61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9500" y="4685700"/>
            <a:ext cx="9145200" cy="261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8325" y="4689275"/>
            <a:ext cx="9147600" cy="20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-101350" y="3113688"/>
            <a:ext cx="6477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SHINE</a:t>
            </a:r>
            <a:endParaRPr sz="12500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25" y="0"/>
            <a:ext cx="3961526" cy="45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61200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Antonio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75938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Gabriela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81350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Igor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561650" y="42074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Mariana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46400" y="42074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Mayara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49850" y="2296638"/>
            <a:ext cx="2887800" cy="1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“A Aneel (Agência Nacional de Energia Elétrica) anunciou a criação de uma nova bandeira tarifária com a tarifa extra de  </a:t>
            </a: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R$ 14,20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 cada</a:t>
            </a:r>
            <a:r>
              <a:rPr lang="pt-BR" sz="11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100 kWh</a:t>
            </a:r>
            <a:r>
              <a:rPr lang="pt-BR" sz="14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- </a:t>
            </a:r>
            <a:r>
              <a:rPr lang="pt-BR" sz="8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5 de set. de 2021.” - </a:t>
            </a:r>
            <a:r>
              <a:rPr lang="pt-BR" sz="800" i="1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CNN Brasil</a:t>
            </a:r>
            <a:endParaRPr sz="900" i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6" name="Google Shape;76;p15" descr="Alta acumulada no ano nos preços da energia elétrica é quase o triplo da inflação oficial do país — Foto: Economia/G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0" y="1598425"/>
            <a:ext cx="3702473" cy="25086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5"/>
          <p:cNvSpPr txBox="1"/>
          <p:nvPr/>
        </p:nvSpPr>
        <p:spPr>
          <a:xfrm flipH="1">
            <a:off x="3155075" y="4324875"/>
            <a:ext cx="149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hivo"/>
              <a:buChar char="-"/>
            </a:pPr>
            <a:r>
              <a:rPr lang="pt-BR" sz="1000" i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G1.com</a:t>
            </a:r>
            <a:endParaRPr sz="1000" i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0" y="3431475"/>
            <a:ext cx="736650" cy="13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287673" y="849188"/>
            <a:ext cx="3346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70%</a:t>
            </a:r>
            <a:r>
              <a:rPr lang="pt-BR" sz="2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da produção de energia do país provém de hidrelétricas.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400701" y="4074829"/>
            <a:ext cx="21792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Otimização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 consumo 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49850" y="3720916"/>
            <a:ext cx="2786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Uso </a:t>
            </a:r>
            <a:r>
              <a:rPr lang="pt-BR" sz="10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inteligente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da energia elétrica</a:t>
            </a:r>
            <a:r>
              <a:rPr lang="pt-BR" sz="11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287674" y="1365088"/>
            <a:ext cx="32595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14</a:t>
            </a:r>
            <a:r>
              <a:rPr lang="pt-BR" sz="2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estados entre eles, Goiás, Mato Grosso, Rio de Janeiro e São Paulo bateram suas marcas históricas de secas e estiagem esse ano. 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45525" y="210175"/>
            <a:ext cx="532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O cenário que nos encontramos hoje</a:t>
            </a:r>
            <a:endParaRPr sz="23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93338" y="928675"/>
            <a:ext cx="260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331850" y="153150"/>
            <a:ext cx="298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Analisamos que: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75282" y="1159375"/>
            <a:ext cx="3447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119982" y="1036375"/>
            <a:ext cx="11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Ociosidade</a:t>
            </a:r>
            <a:endParaRPr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119982" y="1789863"/>
            <a:ext cx="3447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485200" y="1660025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Baixa ocupação</a:t>
            </a:r>
            <a:r>
              <a:rPr lang="pt-BR" sz="1200" dirty="0"/>
              <a:t> </a:t>
            </a: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1928044" y="2464629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Manutenção</a:t>
            </a:r>
            <a:endParaRPr sz="120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07" y="3119575"/>
            <a:ext cx="65020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415694" y="3400475"/>
            <a:ext cx="167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Valor de mercado</a:t>
            </a:r>
            <a:endParaRPr sz="12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977175" y="1159375"/>
            <a:ext cx="39078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 estudo realizado pela </a:t>
            </a:r>
            <a:r>
              <a:rPr lang="pt-BR" sz="1200" dirty="0" err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Buildings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, foi identificado que em 2017, </a:t>
            </a:r>
            <a:r>
              <a:rPr lang="pt-BR" sz="21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47,08%</a:t>
            </a:r>
            <a:r>
              <a:rPr lang="pt-BR" sz="13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dos edifícios estavam vagos no Rio de Janeiro(RJ).</a:t>
            </a:r>
            <a:endParaRPr sz="12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6"/>
          <p:cNvSpPr txBox="1"/>
          <p:nvPr/>
        </p:nvSpPr>
        <p:spPr>
          <a:xfrm>
            <a:off x="4977175" y="2264250"/>
            <a:ext cx="4023600" cy="91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 um alta taxa de ocupação, o proprietário mantém seu fluxo de aluguéis em atividade.</a:t>
            </a:r>
            <a:endParaRPr sz="1100" dirty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6000"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532" y="2482025"/>
            <a:ext cx="65020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632913" y="572275"/>
            <a:ext cx="260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977175" y="3112525"/>
            <a:ext cx="4023600" cy="92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Evita perda de valor de mercado e minimiza custos.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850" y="429700"/>
            <a:ext cx="4457475" cy="41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11366" y="310575"/>
            <a:ext cx="49581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E então nasce a </a:t>
            </a:r>
            <a:endParaRPr sz="2220" dirty="0">
              <a:solidFill>
                <a:srgbClr val="66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60200" y="1124927"/>
            <a:ext cx="4313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Que busca </a:t>
            </a:r>
            <a:r>
              <a:rPr lang="pt-BR" sz="1200" b="1" dirty="0">
                <a:solidFill>
                  <a:srgbClr val="BF9000"/>
                </a:solidFill>
                <a:latin typeface="Chivo"/>
                <a:ea typeface="Chivo"/>
                <a:cs typeface="Chivo"/>
                <a:sym typeface="Chivo"/>
              </a:rPr>
              <a:t>monitorar</a:t>
            </a:r>
            <a:r>
              <a:rPr lang="pt-BR" sz="1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 movimentação de condomínios empresariais para obter um consumo eficiente de energia, e buscar a relação da movimentação dos ambientes.</a:t>
            </a:r>
            <a:endParaRPr sz="2000"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360200" y="3164971"/>
            <a:ext cx="3847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Utilização de </a:t>
            </a:r>
            <a:r>
              <a:rPr lang="pt-BR" sz="1200" b="1" dirty="0">
                <a:solidFill>
                  <a:srgbClr val="BF9000"/>
                </a:solidFill>
                <a:latin typeface="Chivo"/>
                <a:ea typeface="Chivo"/>
                <a:cs typeface="Chivo"/>
                <a:sym typeface="Chivo"/>
              </a:rPr>
              <a:t>sensores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de presença </a:t>
            </a:r>
            <a:endParaRPr sz="12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0200" y="2425758"/>
            <a:ext cx="3847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Fácil utilização de nossos sistemas através da</a:t>
            </a:r>
            <a:r>
              <a:rPr lang="pt-BR" sz="1200" b="1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plataforma web </a:t>
            </a:r>
            <a:endParaRPr sz="1200"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23325" y="3717880"/>
            <a:ext cx="4497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2"/>
                </a:solidFill>
                <a:latin typeface="Chivo"/>
                <a:ea typeface="Chivo"/>
                <a:cs typeface="Chivo"/>
                <a:sym typeface="Chivo"/>
              </a:rPr>
              <a:t>Maior foco em </a:t>
            </a:r>
            <a:r>
              <a:rPr lang="pt-BR" sz="1200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condomínios empresariais.</a:t>
            </a:r>
            <a:endParaRPr sz="1200"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75" y="266675"/>
            <a:ext cx="1750875" cy="7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75" y="2055925"/>
            <a:ext cx="576900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974" y="1901550"/>
            <a:ext cx="79840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825" y="1901550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875" y="1358364"/>
            <a:ext cx="937450" cy="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172175" y="845972"/>
            <a:ext cx="1417800" cy="282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7263" y="913674"/>
            <a:ext cx="1187700" cy="117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87263" y="2442749"/>
            <a:ext cx="1187700" cy="111721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210200" y="1076724"/>
            <a:ext cx="2037806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O sensor é conectado ao roteador que fornece a conexão  com o Wi-Fi</a:t>
            </a:r>
            <a:endParaRPr sz="5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248087" y="700963"/>
            <a:ext cx="1824337" cy="49395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O administrador recebe acesso a essas informações  através de uma plataforma Web</a:t>
            </a:r>
            <a:endParaRPr sz="700" b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931875" y="2279575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84075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8"/>
          <p:cNvSpPr txBox="1"/>
          <p:nvPr/>
        </p:nvSpPr>
        <p:spPr>
          <a:xfrm>
            <a:off x="4662825" y="12817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Nosso desenho de solução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222863" y="3017438"/>
            <a:ext cx="1724100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As informações obtidas são armazenadas na Nuvem</a:t>
            </a:r>
            <a:endParaRPr sz="700" b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450" y="427595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013474" y="4062975"/>
            <a:ext cx="2875353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As informações são captadas através do sensor de proximidade, que aumenta a intensidade da fonte de luz</a:t>
            </a:r>
            <a:endParaRPr sz="1100" dirty="0"/>
          </a:p>
        </p:txBody>
      </p:sp>
      <p:sp>
        <p:nvSpPr>
          <p:cNvPr id="143" name="Google Shape;143;p18"/>
          <p:cNvSpPr txBox="1"/>
          <p:nvPr/>
        </p:nvSpPr>
        <p:spPr>
          <a:xfrm>
            <a:off x="7432646" y="3674750"/>
            <a:ext cx="1594304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Demais usuários recebem acesso simultâneo </a:t>
            </a:r>
            <a:endParaRPr sz="1100" dirty="0"/>
          </a:p>
        </p:txBody>
      </p:sp>
      <p:sp>
        <p:nvSpPr>
          <p:cNvPr id="147" name="Google Shape;147;p18"/>
          <p:cNvSpPr/>
          <p:nvPr/>
        </p:nvSpPr>
        <p:spPr>
          <a:xfrm>
            <a:off x="1889800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50" y="2095475"/>
            <a:ext cx="5769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5507000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875" y="2648589"/>
            <a:ext cx="937450" cy="93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>
            <a:stCxn id="148" idx="3"/>
            <a:endCxn id="128" idx="1"/>
          </p:cNvCxnSpPr>
          <p:nvPr/>
        </p:nvCxnSpPr>
        <p:spPr>
          <a:xfrm rot="10800000" flipH="1">
            <a:off x="6546950" y="1827125"/>
            <a:ext cx="1068000" cy="556800"/>
          </a:xfrm>
          <a:prstGeom prst="straightConnector1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8" idx="3"/>
            <a:endCxn id="150" idx="1"/>
          </p:cNvCxnSpPr>
          <p:nvPr/>
        </p:nvCxnSpPr>
        <p:spPr>
          <a:xfrm>
            <a:off x="6546950" y="2383925"/>
            <a:ext cx="1068000" cy="733500"/>
          </a:xfrm>
          <a:prstGeom prst="straightConnector1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25" idx="0"/>
          </p:cNvCxnSpPr>
          <p:nvPr/>
        </p:nvCxnSpPr>
        <p:spPr>
          <a:xfrm rot="10800000" flipH="1">
            <a:off x="2526725" y="1666825"/>
            <a:ext cx="12600" cy="389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26" idx="0"/>
          </p:cNvCxnSpPr>
          <p:nvPr/>
        </p:nvCxnSpPr>
        <p:spPr>
          <a:xfrm rot="10800000" flipH="1">
            <a:off x="3768174" y="1614750"/>
            <a:ext cx="8100" cy="286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endCxn id="139" idx="0"/>
          </p:cNvCxnSpPr>
          <p:nvPr/>
        </p:nvCxnSpPr>
        <p:spPr>
          <a:xfrm>
            <a:off x="5084913" y="2745638"/>
            <a:ext cx="0" cy="2718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cxnSpLocks/>
            <a:stCxn id="129" idx="2"/>
            <a:endCxn id="142" idx="0"/>
          </p:cNvCxnSpPr>
          <p:nvPr/>
        </p:nvCxnSpPr>
        <p:spPr>
          <a:xfrm>
            <a:off x="881075" y="3674672"/>
            <a:ext cx="1570076" cy="388303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20DB648D-F553-4E26-B175-CBA2F16D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1117115"/>
            <a:ext cx="789045" cy="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F5B53CA-7E9E-4BE9-8E9A-3CE4B951C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6" y="2556421"/>
            <a:ext cx="90213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00" y="2230675"/>
            <a:ext cx="576900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636" y="1972125"/>
            <a:ext cx="79840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425" y="1961837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7713" y="2050389"/>
            <a:ext cx="937450" cy="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116000" y="924525"/>
            <a:ext cx="1419300" cy="2750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31214" y="990348"/>
            <a:ext cx="1188900" cy="114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31214" y="2476987"/>
            <a:ext cx="1213450" cy="114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914088" y="1108183"/>
            <a:ext cx="1775063" cy="609367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Internet de fibra e Roteador de longo alcance recebem as informações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439850" y="3358413"/>
            <a:ext cx="1587100" cy="777106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Computador Completo PC CPU Monitor 19.5” HDMI Intel Core i3 6GB HD 500GB com teclado e mouse Desktop </a:t>
            </a:r>
            <a:r>
              <a:rPr lang="pt-BR" sz="800" dirty="0" err="1">
                <a:latin typeface="Chivo"/>
                <a:ea typeface="Chivo"/>
                <a:cs typeface="Chivo"/>
                <a:sym typeface="Chivo"/>
              </a:rPr>
              <a:t>Wifi</a:t>
            </a: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800" dirty="0" err="1">
                <a:latin typeface="Chivo"/>
                <a:ea typeface="Chivo"/>
                <a:cs typeface="Chivo"/>
                <a:sym typeface="Chivo"/>
              </a:rPr>
              <a:t>CorPC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602325" y="2454325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880925" y="245432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4662825" y="12817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E o desenho de solução técnico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862825" y="3063800"/>
            <a:ext cx="1068000" cy="75094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ROTEADOR WI-FI 6 GIGABIT AX5400 ARCHER AX73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450" y="427595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1576278" y="2462872"/>
            <a:ext cx="263700" cy="1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0" y="2283300"/>
            <a:ext cx="5769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 rot="10800000">
            <a:off x="6079200" y="245432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>
            <a:stCxn id="162" idx="0"/>
          </p:cNvCxnSpPr>
          <p:nvPr/>
        </p:nvCxnSpPr>
        <p:spPr>
          <a:xfrm rot="10800000" flipH="1">
            <a:off x="2221150" y="1822975"/>
            <a:ext cx="5400" cy="407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>
            <a:stCxn id="163" idx="0"/>
          </p:cNvCxnSpPr>
          <p:nvPr/>
        </p:nvCxnSpPr>
        <p:spPr>
          <a:xfrm rot="10800000">
            <a:off x="3385736" y="1810125"/>
            <a:ext cx="11100" cy="16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9"/>
          <p:cNvCxnSpPr>
            <a:endCxn id="176" idx="0"/>
          </p:cNvCxnSpPr>
          <p:nvPr/>
        </p:nvCxnSpPr>
        <p:spPr>
          <a:xfrm>
            <a:off x="3396825" y="2792000"/>
            <a:ext cx="0" cy="27180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8" name="Google Shape;18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7675" y="3211100"/>
            <a:ext cx="1207665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0859" y="4108794"/>
            <a:ext cx="798400" cy="5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2838" y="689250"/>
            <a:ext cx="11144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 flipH="1">
            <a:off x="5011288" y="2454301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86" y="2119925"/>
            <a:ext cx="798400" cy="7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 rot="10800000">
            <a:off x="7396350" y="2506951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19"/>
          <p:cNvCxnSpPr>
            <a:stCxn id="164" idx="0"/>
            <a:endCxn id="190" idx="2"/>
          </p:cNvCxnSpPr>
          <p:nvPr/>
        </p:nvCxnSpPr>
        <p:spPr>
          <a:xfrm rot="10800000" flipH="1">
            <a:off x="4651513" y="1441637"/>
            <a:ext cx="8400" cy="5202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9"/>
          <p:cNvCxnSpPr>
            <a:stCxn id="164" idx="2"/>
            <a:endCxn id="188" idx="0"/>
          </p:cNvCxnSpPr>
          <p:nvPr/>
        </p:nvCxnSpPr>
        <p:spPr>
          <a:xfrm>
            <a:off x="4651513" y="2806012"/>
            <a:ext cx="0" cy="4050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9"/>
          <p:cNvCxnSpPr>
            <a:stCxn id="188" idx="2"/>
            <a:endCxn id="189" idx="0"/>
          </p:cNvCxnSpPr>
          <p:nvPr/>
        </p:nvCxnSpPr>
        <p:spPr>
          <a:xfrm>
            <a:off x="4651507" y="3703700"/>
            <a:ext cx="8700" cy="4050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9"/>
          <p:cNvCxnSpPr>
            <a:stCxn id="190" idx="3"/>
            <a:endCxn id="165" idx="0"/>
          </p:cNvCxnSpPr>
          <p:nvPr/>
        </p:nvCxnSpPr>
        <p:spPr>
          <a:xfrm>
            <a:off x="5217263" y="1065488"/>
            <a:ext cx="3019200" cy="9849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cxnSpLocks/>
            <a:stCxn id="165" idx="2"/>
            <a:endCxn id="170" idx="0"/>
          </p:cNvCxnSpPr>
          <p:nvPr/>
        </p:nvCxnSpPr>
        <p:spPr>
          <a:xfrm flipH="1">
            <a:off x="8233400" y="2987839"/>
            <a:ext cx="3038" cy="370574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CABCE3-9060-47A4-A2B6-BC3BA7E8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6" y="1179428"/>
            <a:ext cx="789045" cy="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316EAE-AC9B-40C4-AE11-9CA415FF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" y="2598772"/>
            <a:ext cx="90213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9FC09A4C-BA6D-4848-A952-BC3AF6929277}"/>
              </a:ext>
            </a:extLst>
          </p:cNvPr>
          <p:cNvSpPr txBox="1"/>
          <p:nvPr/>
        </p:nvSpPr>
        <p:spPr>
          <a:xfrm>
            <a:off x="153570" y="3911929"/>
            <a:ext cx="141060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Chivo" panose="020B0604020202020204" charset="0"/>
              </a:rPr>
              <a:t>Sensor TCRT5000</a:t>
            </a:r>
            <a:endParaRPr lang="pt-BR" sz="800" b="0" dirty="0">
              <a:effectLst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4E2303-DB39-499A-B685-9CBBF8A4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2" y="4203385"/>
            <a:ext cx="631889" cy="6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7134525" y="39040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6919825" y="341600"/>
            <a:ext cx="19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211366" y="310575"/>
            <a:ext cx="49581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b="1">
                <a:solidFill>
                  <a:srgbClr val="666666"/>
                </a:solidFill>
                <a:latin typeface="Chivo"/>
                <a:ea typeface="Chivo"/>
                <a:cs typeface="Chivo"/>
                <a:sym typeface="Chivo"/>
              </a:rPr>
              <a:t>Principais Requisitos</a:t>
            </a:r>
            <a:endParaRPr sz="2220" b="1">
              <a:solidFill>
                <a:srgbClr val="666666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20975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866375" y="2097525"/>
            <a:ext cx="94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Trello</a:t>
            </a:r>
            <a:endParaRPr sz="20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836050" y="1341225"/>
            <a:ext cx="3046343" cy="2005200"/>
          </a:xfrm>
          <a:prstGeom prst="bracePair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201575" y="1605075"/>
            <a:ext cx="2504649" cy="120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Product</a:t>
            </a:r>
            <a:r>
              <a:rPr lang="pt-BR" b="1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Backlog</a:t>
            </a:r>
            <a:endParaRPr b="1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essenciais, importantes, desejáveis;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não funcionais tecnológicos;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funcionais tecnológicos;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escala Fibonacci.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071749" y="1341225"/>
            <a:ext cx="2977500" cy="2005200"/>
          </a:xfrm>
          <a:prstGeom prst="bracePair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5518749" y="1605075"/>
            <a:ext cx="2083500" cy="11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Sprints backlog:</a:t>
            </a:r>
            <a:endParaRPr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atas de reuniões;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status;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sprints.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832550" y="1825275"/>
            <a:ext cx="36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Site Institucional</a:t>
            </a:r>
            <a:endParaRPr sz="44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950" y="1224025"/>
            <a:ext cx="5814349" cy="30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Apresentação na tela (16:9)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Chivo</vt:lpstr>
      <vt:lpstr>Chivo Black</vt:lpstr>
      <vt:lpstr>Simple Dark</vt:lpstr>
      <vt:lpstr>Apresentação do PowerPoint</vt:lpstr>
      <vt:lpstr>Apresentação do PowerPoint</vt:lpstr>
      <vt:lpstr>Apresentação do PowerPoint</vt:lpstr>
      <vt:lpstr>Apresentação do PowerPoint</vt:lpstr>
      <vt:lpstr>E então nasce a </vt:lpstr>
      <vt:lpstr>Apresentação do PowerPoint</vt:lpstr>
      <vt:lpstr>Apresentação do PowerPoint</vt:lpstr>
      <vt:lpstr>Principais Requisitos</vt:lpstr>
      <vt:lpstr>Site Institucional</vt:lpstr>
      <vt:lpstr>Apresentação do PowerPoint</vt:lpstr>
      <vt:lpstr>Dashboard</vt:lpstr>
      <vt:lpstr>Analytics </vt:lpstr>
      <vt:lpstr>Veja nosso exemplo:</vt:lpstr>
      <vt:lpstr>Apresentação do PowerPoint</vt:lpstr>
      <vt:lpstr>TCR-5000</vt:lpstr>
      <vt:lpstr>Tabelas </vt:lpstr>
      <vt:lpstr>GitHub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Gabriela Noleto</cp:lastModifiedBy>
  <cp:revision>1</cp:revision>
  <dcterms:modified xsi:type="dcterms:W3CDTF">2021-10-28T03:09:26Z</dcterms:modified>
</cp:coreProperties>
</file>