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o Galindo" initials="EG" lastIdx="1" clrIdx="0">
    <p:extLst>
      <p:ext uri="{19B8F6BF-5375-455C-9EA6-DF929625EA0E}">
        <p15:presenceInfo xmlns:p15="http://schemas.microsoft.com/office/powerpoint/2012/main" userId="S::Eduardo.Galindo@transpower.co.nz::ae257639-77e1-4577-aa94-06010266a8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3" autoAdjust="0"/>
    <p:restoredTop sz="94837" autoAdjust="0"/>
  </p:normalViewPr>
  <p:slideViewPr>
    <p:cSldViewPr snapToGrid="0">
      <p:cViewPr varScale="1">
        <p:scale>
          <a:sx n="76" d="100"/>
          <a:sy n="76" d="100"/>
        </p:scale>
        <p:origin x="84" y="2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383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791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3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73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7466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9/04/2023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28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9/04/2023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978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9010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204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8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87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842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9/04/2023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320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9/04/2023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396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9/04/2023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258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856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513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EF4A12C-DD64-4212-B829-8D9FDAAE64E0}" type="datetimeFigureOut">
              <a:rPr lang="en-NZ" smtClean="0"/>
              <a:t>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7731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043EBD-F3D1-4B64-B61C-2F5E8E3F4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525"/>
            <a:ext cx="12192000" cy="6857999"/>
          </a:xfrm>
        </p:spPr>
        <p:txBody>
          <a:bodyPr>
            <a:noAutofit/>
          </a:bodyPr>
          <a:lstStyle/>
          <a:p>
            <a:pPr algn="l">
              <a:spcBef>
                <a:spcPts val="800"/>
              </a:spcBef>
            </a:pPr>
            <a:r>
              <a:rPr lang="en-NZ" sz="4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PIVOT  - M</a:t>
            </a:r>
            <a:b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Given a pair of columns representing attribute-value pairs, rotates the data in the attribute column into a column headings.</a:t>
            </a:r>
          </a:p>
          <a:p>
            <a:pPr algn="l">
              <a:spcBef>
                <a:spcPts val="800"/>
              </a:spcBef>
            </a:pPr>
            <a:r>
              <a:rPr lang="en-NZ" sz="24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  <a:p>
            <a:pPr algn="l">
              <a:spcBef>
                <a:spcPts val="800"/>
              </a:spcBef>
            </a:pPr>
            <a:r>
              <a:rPr lang="en-NZ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Table.Pivot</a:t>
            </a: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(table as table, </a:t>
            </a:r>
            <a:r>
              <a:rPr lang="en-NZ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pivotValues</a:t>
            </a: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 list, </a:t>
            </a:r>
            <a:r>
              <a:rPr lang="en-NZ" sz="24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attributeColumn</a:t>
            </a: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 text, </a:t>
            </a:r>
            <a:r>
              <a:rPr lang="en-NZ" sz="24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valueColumn</a:t>
            </a: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 text, </a:t>
            </a:r>
            <a:r>
              <a:rPr lang="en-NZ" sz="240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optional </a:t>
            </a:r>
            <a:r>
              <a:rPr lang="en-NZ" sz="24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aggregationFunction</a:t>
            </a:r>
            <a:r>
              <a:rPr lang="en-NZ" sz="240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 nullable function</a:t>
            </a: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as table</a:t>
            </a:r>
          </a:p>
          <a:p>
            <a:pPr algn="l">
              <a:spcBef>
                <a:spcPts val="800"/>
              </a:spcBef>
            </a:pPr>
            <a:endParaRPr lang="en-NZ" sz="2400" b="1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800"/>
              </a:spcBef>
            </a:pPr>
            <a:r>
              <a:rPr lang="en-NZ" sz="24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algn="l">
              <a:spcBef>
                <a:spcPts val="800"/>
              </a:spcBef>
            </a:pP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NZ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Table.Pivot</a:t>
            </a: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</a:p>
          <a:p>
            <a:pPr algn="l">
              <a:spcBef>
                <a:spcPts val="800"/>
              </a:spcBef>
            </a:pP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#"Changed Type", </a:t>
            </a:r>
            <a:r>
              <a:rPr lang="en-NZ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List.Distinct</a:t>
            </a: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NZ" sz="240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#"Changed Type"[STATUS]</a:t>
            </a: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NZ" sz="240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"STATUS"</a:t>
            </a: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NZ" sz="240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"DATE“</a:t>
            </a:r>
          </a:p>
          <a:p>
            <a:pPr algn="l">
              <a:spcBef>
                <a:spcPts val="800"/>
              </a:spcBef>
            </a:pP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33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043EBD-F3D1-4B64-B61C-2F5E8E3F4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525"/>
            <a:ext cx="12192000" cy="6857999"/>
          </a:xfrm>
        </p:spPr>
        <p:txBody>
          <a:bodyPr>
            <a:normAutofit/>
          </a:bodyPr>
          <a:lstStyle/>
          <a:p>
            <a:pPr algn="l">
              <a:spcBef>
                <a:spcPts val="800"/>
              </a:spcBef>
            </a:pPr>
            <a:r>
              <a:rPr lang="en-NZ" sz="4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PIVOT  - SQL</a:t>
            </a:r>
            <a:b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Rotates a table by turning the </a:t>
            </a:r>
            <a:r>
              <a:rPr lang="en-NZ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unique values</a:t>
            </a: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from one column in the input expression,</a:t>
            </a:r>
          </a:p>
          <a:p>
            <a:pPr algn="l">
              <a:spcBef>
                <a:spcPts val="800"/>
              </a:spcBef>
            </a:pP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into multiple columns and aggregating results where required on any remaining column values.</a:t>
            </a:r>
          </a:p>
          <a:p>
            <a:pPr algn="l">
              <a:spcBef>
                <a:spcPts val="800"/>
              </a:spcBef>
            </a:pPr>
            <a:r>
              <a:rPr lang="en-NZ" sz="24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  <a:p>
            <a:pPr algn="l">
              <a:spcBef>
                <a:spcPts val="800"/>
              </a:spcBef>
            </a:pP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  * FROM . . . </a:t>
            </a:r>
          </a:p>
          <a:p>
            <a:pPr algn="l">
              <a:spcBef>
                <a:spcPts val="800"/>
              </a:spcBef>
            </a:pP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PIVOT ( </a:t>
            </a:r>
            <a:r>
              <a:rPr lang="en-NZ" sz="2400" i="1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&lt;aggregate_function&gt;* </a:t>
            </a: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NZ" sz="240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&lt;pivot_column&gt; </a:t>
            </a: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FOR </a:t>
            </a:r>
            <a:r>
              <a:rPr lang="en-NZ" sz="240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&lt;value_column&gt; </a:t>
            </a: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( </a:t>
            </a:r>
            <a:r>
              <a:rPr lang="en-NZ" sz="240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&lt;pivot_value_1&gt; </a:t>
            </a: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NZ" sz="16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*aggregate_function  ( AVG, COUNT, MAX, MIN, and SUM )</a:t>
            </a:r>
          </a:p>
          <a:p>
            <a:pPr algn="l">
              <a:spcBef>
                <a:spcPts val="800"/>
              </a:spcBef>
            </a:pPr>
            <a:r>
              <a:rPr lang="en-NZ" sz="24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algn="l">
              <a:spcBef>
                <a:spcPts val="800"/>
              </a:spcBef>
            </a:pP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 * from </a:t>
            </a:r>
            <a:r>
              <a:rPr lang="en-NZ" sz="240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pivot_test</a:t>
            </a:r>
          </a:p>
          <a:p>
            <a:pPr algn="l">
              <a:spcBef>
                <a:spcPts val="800"/>
              </a:spcBef>
            </a:pP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pivot(</a:t>
            </a:r>
            <a:r>
              <a:rPr lang="en-NZ" sz="240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max</a:t>
            </a: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NZ" sz="240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NZ" sz="240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NZ" sz="240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status</a:t>
            </a: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(</a:t>
            </a:r>
            <a:r>
              <a:rPr lang="en-NZ" sz="240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‘2.NI’, ‘5.AW’</a:t>
            </a:r>
            <a:r>
              <a:rPr lang="en-NZ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	)</a:t>
            </a:r>
          </a:p>
        </p:txBody>
      </p:sp>
    </p:spTree>
    <p:extLst>
      <p:ext uri="{BB962C8B-B14F-4D97-AF65-F5344CB8AC3E}">
        <p14:creationId xmlns:p14="http://schemas.microsoft.com/office/powerpoint/2010/main" val="1036749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1717</TotalTime>
  <Words>200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Calisto MT</vt:lpstr>
      <vt:lpstr>Wingdings 2</vt:lpstr>
      <vt:lpstr>Slate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CALCULATE</dc:title>
  <dc:creator>Eduardo Galindo</dc:creator>
  <cp:lastModifiedBy>EG</cp:lastModifiedBy>
  <cp:revision>50</cp:revision>
  <dcterms:created xsi:type="dcterms:W3CDTF">2022-04-17T07:17:39Z</dcterms:created>
  <dcterms:modified xsi:type="dcterms:W3CDTF">2023-04-09T11:38:58Z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504e64-2eb9-4143-98d1-ab3085e5d939_Enabled">
    <vt:lpwstr>true</vt:lpwstr>
  </property>
  <property fmtid="{D5CDD505-2E9C-101B-9397-08002B2CF9AE}" pid="3" name="MSIP_Label_ec504e64-2eb9-4143-98d1-ab3085e5d939_SetDate">
    <vt:lpwstr>2022-04-17T07:39:08Z</vt:lpwstr>
  </property>
  <property fmtid="{D5CDD505-2E9C-101B-9397-08002B2CF9AE}" pid="4" name="MSIP_Label_ec504e64-2eb9-4143-98d1-ab3085e5d939_Method">
    <vt:lpwstr>Standard</vt:lpwstr>
  </property>
  <property fmtid="{D5CDD505-2E9C-101B-9397-08002B2CF9AE}" pid="5" name="MSIP_Label_ec504e64-2eb9-4143-98d1-ab3085e5d939_Name">
    <vt:lpwstr>ec504e64-2eb9-4143-98d1-ab3085e5d939</vt:lpwstr>
  </property>
  <property fmtid="{D5CDD505-2E9C-101B-9397-08002B2CF9AE}" pid="6" name="MSIP_Label_ec504e64-2eb9-4143-98d1-ab3085e5d939_SiteId">
    <vt:lpwstr>cb644580-6519-46f6-a00f-5bac4352068f</vt:lpwstr>
  </property>
  <property fmtid="{D5CDD505-2E9C-101B-9397-08002B2CF9AE}" pid="7" name="MSIP_Label_ec504e64-2eb9-4143-98d1-ab3085e5d939_ActionId">
    <vt:lpwstr>82395802-c455-4efe-86dd-d8758e21bd4c</vt:lpwstr>
  </property>
  <property fmtid="{D5CDD505-2E9C-101B-9397-08002B2CF9AE}" pid="8" name="MSIP_Label_ec504e64-2eb9-4143-98d1-ab3085e5d939_ContentBits">
    <vt:lpwstr>0</vt:lpwstr>
  </property>
</Properties>
</file>