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4" autoAdjust="0"/>
    <p:restoredTop sz="94674" autoAdjust="0"/>
  </p:normalViewPr>
  <p:slideViewPr>
    <p:cSldViewPr snapToGrid="0">
      <p:cViewPr varScale="1">
        <p:scale>
          <a:sx n="117" d="100"/>
          <a:sy n="117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383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73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466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289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97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901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20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8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84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320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396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25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85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513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F4A12C-DD64-4212-B829-8D9FDAAE64E0}" type="datetimeFigureOut">
              <a:rPr lang="en-NZ" smtClean="0"/>
              <a:t>18/04/2022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265772-F5A6-4667-AEF2-78705CF60B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731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4F56-44B1-404D-A3AA-0F2C450B1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93" y="188936"/>
            <a:ext cx="9059802" cy="816165"/>
          </a:xfrm>
        </p:spPr>
        <p:txBody>
          <a:bodyPr>
            <a:normAutofit fontScale="90000"/>
          </a:bodyPr>
          <a:lstStyle/>
          <a:p>
            <a:pPr algn="l"/>
            <a:r>
              <a:rPr lang="en-NZ" sz="1800" b="1" dirty="0"/>
              <a:t>CALCULATE</a:t>
            </a:r>
            <a:br>
              <a:rPr lang="en-NZ" sz="1800" b="1" dirty="0"/>
            </a:br>
            <a:r>
              <a:rPr lang="en-NZ" sz="1800" b="1" dirty="0">
                <a:effectLst/>
              </a:rPr>
              <a:t>Evaluates an expression in a modified filter context</a:t>
            </a:r>
            <a:br>
              <a:rPr lang="en-NZ" sz="1800" b="1" dirty="0">
                <a:effectLst/>
              </a:rPr>
            </a:br>
            <a:r>
              <a:rPr lang="en-NZ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- - - In other words CALCULATE is used to filter - - -</a:t>
            </a:r>
            <a:endParaRPr lang="en-NZ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43EBD-F3D1-4B64-B61C-2F5E8E3F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0691"/>
            <a:ext cx="12306300" cy="49810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Syntax</a:t>
            </a:r>
          </a:p>
          <a:p>
            <a:pPr algn="l"/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expression</a:t>
            </a:r>
            <a:r>
              <a:rPr lang="en-NZ" dirty="0">
                <a:effectLst/>
              </a:rPr>
              <a:t> , </a:t>
            </a:r>
            <a:r>
              <a:rPr lang="en-NZ" dirty="0">
                <a:solidFill>
                  <a:srgbClr val="FF0000"/>
                </a:solidFill>
                <a:effectLst/>
              </a:rPr>
              <a:t>&lt;filter1&gt; , &lt;filter2&gt; </a:t>
            </a:r>
            <a:r>
              <a:rPr lang="en-NZ" dirty="0">
                <a:effectLst/>
              </a:rPr>
              <a:t>, …)</a:t>
            </a:r>
          </a:p>
          <a:p>
            <a:pPr algn="l"/>
            <a:r>
              <a:rPr lang="en-NZ" dirty="0">
                <a:effectLst/>
              </a:rPr>
              <a:t>Expression:  </a:t>
            </a:r>
            <a:r>
              <a:rPr lang="en-NZ" dirty="0">
                <a:solidFill>
                  <a:srgbClr val="FFFF00"/>
                </a:solidFill>
                <a:effectLst/>
              </a:rPr>
              <a:t>a combination of values and functions that combined create a new value (any DAX function)</a:t>
            </a:r>
          </a:p>
          <a:p>
            <a:pPr algn="l"/>
            <a:r>
              <a:rPr lang="en-NZ" dirty="0">
                <a:effectLst/>
              </a:rPr>
              <a:t>Filters:  	</a:t>
            </a:r>
            <a:r>
              <a:rPr lang="en-NZ" dirty="0">
                <a:solidFill>
                  <a:srgbClr val="FF0000"/>
                </a:solidFill>
                <a:effectLst/>
              </a:rPr>
              <a:t>*Boolean filter expressions (any DAX expression that evaluates TRUE/FALSE)</a:t>
            </a:r>
          </a:p>
          <a:p>
            <a:pPr algn="l"/>
            <a:r>
              <a:rPr lang="en-NZ" dirty="0">
                <a:solidFill>
                  <a:srgbClr val="FF0000"/>
                </a:solidFill>
                <a:effectLst/>
              </a:rPr>
              <a:t>		</a:t>
            </a:r>
            <a:r>
              <a:rPr lang="en-NZ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*</a:t>
            </a:r>
            <a:r>
              <a:rPr lang="en-NZ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Table filter expression (FILTER)</a:t>
            </a:r>
          </a:p>
          <a:p>
            <a:pPr algn="l"/>
            <a:r>
              <a:rPr lang="en-NZ" dirty="0">
                <a:solidFill>
                  <a:srgbClr val="FFC000"/>
                </a:solidFill>
                <a:effectLst/>
              </a:rPr>
              <a:t>		*Filter modifier functions (ALL, REMOVEFILTERS, KEEPFILTERS . . .)</a:t>
            </a:r>
          </a:p>
          <a:p>
            <a:pPr algn="l"/>
            <a:r>
              <a:rPr lang="en-NZ" b="1" dirty="0">
                <a:solidFill>
                  <a:srgbClr val="00B0F0"/>
                </a:solidFill>
                <a:effectLst/>
              </a:rPr>
              <a:t>Examples:</a:t>
            </a:r>
          </a:p>
          <a:p>
            <a:pPr algn="l"/>
            <a:r>
              <a:rPr lang="en-NZ" dirty="0">
                <a:effectLst/>
              </a:rPr>
              <a:t>Measure1 := </a:t>
            </a:r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SUM(Table1[Qty])</a:t>
            </a:r>
            <a:r>
              <a:rPr lang="en-NZ" dirty="0">
                <a:effectLst/>
              </a:rPr>
              <a:t>, </a:t>
            </a:r>
            <a:r>
              <a:rPr lang="en-NZ" dirty="0">
                <a:solidFill>
                  <a:srgbClr val="FF0000"/>
                </a:solidFill>
                <a:effectLst/>
              </a:rPr>
              <a:t>Table1[Colour] = “blue" </a:t>
            </a:r>
            <a:r>
              <a:rPr lang="en-NZ" dirty="0">
                <a:effectLst/>
              </a:rPr>
              <a:t>)</a:t>
            </a:r>
          </a:p>
          <a:p>
            <a:pPr algn="l"/>
            <a:r>
              <a:rPr lang="en-NZ" b="1" dirty="0">
                <a:effectLst/>
              </a:rPr>
              <a:t>Measure2 := </a:t>
            </a:r>
            <a:r>
              <a:rPr lang="en-NZ" b="1" dirty="0">
                <a:solidFill>
                  <a:srgbClr val="00B050"/>
                </a:solidFill>
                <a:effectLst/>
              </a:rPr>
              <a:t>CALCULATE</a:t>
            </a:r>
            <a:r>
              <a:rPr lang="en-NZ" b="1" dirty="0">
                <a:effectLst/>
              </a:rPr>
              <a:t>( </a:t>
            </a:r>
            <a:r>
              <a:rPr lang="en-NZ" b="1" dirty="0">
                <a:solidFill>
                  <a:srgbClr val="FFFF00"/>
                </a:solidFill>
                <a:effectLst/>
              </a:rPr>
              <a:t>SUM(Table1[Qty])</a:t>
            </a:r>
            <a:r>
              <a:rPr lang="en-NZ" b="1" dirty="0">
                <a:effectLst/>
              </a:rPr>
              <a:t>, </a:t>
            </a:r>
            <a:r>
              <a:rPr lang="en-NZ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FILTER(Table1), Table1[Colour] = “blue" </a:t>
            </a:r>
            <a:r>
              <a:rPr lang="en-NZ" b="1" dirty="0">
                <a:effectLst/>
              </a:rPr>
              <a:t>)</a:t>
            </a:r>
          </a:p>
          <a:p>
            <a:pPr algn="l"/>
            <a:r>
              <a:rPr lang="en-NZ" dirty="0">
                <a:effectLst/>
              </a:rPr>
              <a:t>Measure3 := </a:t>
            </a:r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( </a:t>
            </a:r>
            <a:r>
              <a:rPr lang="en-NZ" dirty="0">
                <a:solidFill>
                  <a:srgbClr val="FFFF00"/>
                </a:solidFill>
                <a:effectLst/>
              </a:rPr>
              <a:t>SUM(Table1[Qty])</a:t>
            </a:r>
            <a:r>
              <a:rPr lang="en-NZ" dirty="0">
                <a:effectLst/>
              </a:rPr>
              <a:t>, </a:t>
            </a:r>
            <a:r>
              <a:rPr lang="en-NZ" dirty="0">
                <a:solidFill>
                  <a:srgbClr val="FFC000"/>
                </a:solidFill>
                <a:effectLst/>
              </a:rPr>
              <a:t>ALL (Table1[Colour]) </a:t>
            </a:r>
            <a:r>
              <a:rPr lang="en-NZ" dirty="0">
                <a:effectLst/>
              </a:rPr>
              <a:t>)</a:t>
            </a:r>
          </a:p>
          <a:p>
            <a:pPr algn="l"/>
            <a:endParaRPr lang="en-NZ" dirty="0">
              <a:effectLst/>
            </a:endParaRPr>
          </a:p>
          <a:p>
            <a:pPr algn="l"/>
            <a:r>
              <a:rPr lang="en-NZ" dirty="0">
                <a:effectLst/>
              </a:rPr>
              <a:t>Note: </a:t>
            </a:r>
            <a:r>
              <a:rPr lang="en-NZ" dirty="0">
                <a:solidFill>
                  <a:srgbClr val="00B050"/>
                </a:solidFill>
                <a:effectLst/>
              </a:rPr>
              <a:t>CALCULATE</a:t>
            </a:r>
            <a:r>
              <a:rPr lang="en-NZ" dirty="0">
                <a:effectLst/>
              </a:rPr>
              <a:t> does not modify a filter context, it creates a new filter context by merging its filter parameters with the existing filter context</a:t>
            </a:r>
          </a:p>
        </p:txBody>
      </p:sp>
    </p:spTree>
    <p:extLst>
      <p:ext uri="{BB962C8B-B14F-4D97-AF65-F5344CB8AC3E}">
        <p14:creationId xmlns:p14="http://schemas.microsoft.com/office/powerpoint/2010/main" val="103674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428</TotalTime>
  <Words>187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CALCULATE Evaluates an expression in a modified filter context  - - - In other words CALCULATE is used to filter - -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</dc:title>
  <dc:creator>Eduardo Galindo</dc:creator>
  <cp:lastModifiedBy>EG</cp:lastModifiedBy>
  <cp:revision>28</cp:revision>
  <dcterms:created xsi:type="dcterms:W3CDTF">2022-04-17T07:17:39Z</dcterms:created>
  <dcterms:modified xsi:type="dcterms:W3CDTF">2022-04-18T10:40:04Z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504e64-2eb9-4143-98d1-ab3085e5d939_Enabled">
    <vt:lpwstr>true</vt:lpwstr>
  </property>
  <property fmtid="{D5CDD505-2E9C-101B-9397-08002B2CF9AE}" pid="3" name="MSIP_Label_ec504e64-2eb9-4143-98d1-ab3085e5d939_SetDate">
    <vt:lpwstr>2022-04-17T07:39:08Z</vt:lpwstr>
  </property>
  <property fmtid="{D5CDD505-2E9C-101B-9397-08002B2CF9AE}" pid="4" name="MSIP_Label_ec504e64-2eb9-4143-98d1-ab3085e5d939_Method">
    <vt:lpwstr>Standard</vt:lpwstr>
  </property>
  <property fmtid="{D5CDD505-2E9C-101B-9397-08002B2CF9AE}" pid="5" name="MSIP_Label_ec504e64-2eb9-4143-98d1-ab3085e5d939_Name">
    <vt:lpwstr>ec504e64-2eb9-4143-98d1-ab3085e5d939</vt:lpwstr>
  </property>
  <property fmtid="{D5CDD505-2E9C-101B-9397-08002B2CF9AE}" pid="6" name="MSIP_Label_ec504e64-2eb9-4143-98d1-ab3085e5d939_SiteId">
    <vt:lpwstr>cb644580-6519-46f6-a00f-5bac4352068f</vt:lpwstr>
  </property>
  <property fmtid="{D5CDD505-2E9C-101B-9397-08002B2CF9AE}" pid="7" name="MSIP_Label_ec504e64-2eb9-4143-98d1-ab3085e5d939_ActionId">
    <vt:lpwstr>82395802-c455-4efe-86dd-d8758e21bd4c</vt:lpwstr>
  </property>
  <property fmtid="{D5CDD505-2E9C-101B-9397-08002B2CF9AE}" pid="8" name="MSIP_Label_ec504e64-2eb9-4143-98d1-ab3085e5d939_ContentBits">
    <vt:lpwstr>0</vt:lpwstr>
  </property>
</Properties>
</file>