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4" autoAdjust="0"/>
    <p:restoredTop sz="94674" autoAdjust="0"/>
  </p:normalViewPr>
  <p:slideViewPr>
    <p:cSldViewPr snapToGrid="0">
      <p:cViewPr varScale="1">
        <p:scale>
          <a:sx n="117" d="100"/>
          <a:sy n="117" d="100"/>
        </p:scale>
        <p:origin x="65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383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791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3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73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7466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28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978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9010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204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87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842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320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396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258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856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51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F4A12C-DD64-4212-B829-8D9FDAAE64E0}" type="datetimeFigureOut">
              <a:rPr lang="en-NZ" smtClean="0"/>
              <a:t>16/07/2022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7731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4F56-44B1-404D-A3AA-0F2C450B1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293" y="188936"/>
            <a:ext cx="9059802" cy="816165"/>
          </a:xfrm>
        </p:spPr>
        <p:txBody>
          <a:bodyPr>
            <a:normAutofit fontScale="90000"/>
          </a:bodyPr>
          <a:lstStyle/>
          <a:p>
            <a:pPr algn="l"/>
            <a:r>
              <a:rPr lang="en-NZ" sz="2200" b="1" u="sng" dirty="0"/>
              <a:t>CALCULATE</a:t>
            </a:r>
            <a:br>
              <a:rPr lang="en-NZ" sz="2200" b="1" dirty="0"/>
            </a:br>
            <a:r>
              <a:rPr lang="en-NZ" sz="2200" b="1" dirty="0">
                <a:effectLst/>
              </a:rPr>
              <a:t>Evaluates an expression in a modified filter context</a:t>
            </a:r>
            <a:br>
              <a:rPr lang="en-NZ" sz="1800" b="1" dirty="0">
                <a:effectLst/>
              </a:rPr>
            </a:br>
            <a:r>
              <a:rPr lang="en-NZ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- - - In other words CALCULATE is used to filter - - -</a:t>
            </a:r>
            <a:endParaRPr lang="en-NZ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43EBD-F3D1-4B64-B61C-2F5E8E3F4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80691"/>
            <a:ext cx="12306300" cy="498108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NZ" b="1" dirty="0">
                <a:solidFill>
                  <a:srgbClr val="00B0F0"/>
                </a:solidFill>
                <a:effectLst/>
              </a:rPr>
              <a:t>Syntax</a:t>
            </a:r>
          </a:p>
          <a:p>
            <a:pPr algn="l"/>
            <a:r>
              <a:rPr lang="en-NZ" dirty="0">
                <a:solidFill>
                  <a:srgbClr val="00B050"/>
                </a:solidFill>
                <a:effectLst/>
              </a:rPr>
              <a:t>CALCULATE</a:t>
            </a:r>
            <a:r>
              <a:rPr lang="en-NZ" dirty="0">
                <a:effectLst/>
              </a:rPr>
              <a:t>( </a:t>
            </a:r>
            <a:r>
              <a:rPr lang="en-NZ" dirty="0">
                <a:solidFill>
                  <a:srgbClr val="FFFF00"/>
                </a:solidFill>
                <a:effectLst/>
              </a:rPr>
              <a:t>expression</a:t>
            </a:r>
            <a:r>
              <a:rPr lang="en-NZ" dirty="0">
                <a:effectLst/>
              </a:rPr>
              <a:t> , </a:t>
            </a:r>
            <a:r>
              <a:rPr lang="en-NZ" dirty="0">
                <a:solidFill>
                  <a:srgbClr val="FF0000"/>
                </a:solidFill>
                <a:effectLst/>
              </a:rPr>
              <a:t>&lt;filter1&gt; , &lt;filter2&gt; </a:t>
            </a:r>
            <a:r>
              <a:rPr lang="en-NZ" dirty="0">
                <a:effectLst/>
              </a:rPr>
              <a:t>, …)</a:t>
            </a:r>
          </a:p>
          <a:p>
            <a:pPr algn="l"/>
            <a:r>
              <a:rPr lang="en-NZ" dirty="0">
                <a:effectLst/>
              </a:rPr>
              <a:t>Expression:  </a:t>
            </a:r>
            <a:r>
              <a:rPr lang="en-NZ" dirty="0">
                <a:solidFill>
                  <a:srgbClr val="FFFF00"/>
                </a:solidFill>
                <a:effectLst/>
              </a:rPr>
              <a:t>a combination of values and functions that combined create a new value (any DAX function)</a:t>
            </a:r>
          </a:p>
          <a:p>
            <a:pPr algn="l"/>
            <a:r>
              <a:rPr lang="en-NZ" dirty="0">
                <a:effectLst/>
              </a:rPr>
              <a:t>Filters:  	</a:t>
            </a:r>
            <a:r>
              <a:rPr lang="en-NZ" dirty="0">
                <a:solidFill>
                  <a:srgbClr val="FF0000"/>
                </a:solidFill>
                <a:effectLst/>
              </a:rPr>
              <a:t>*Boolean filter expressions (any DAX expression that evaluates TRUE/FALSE)</a:t>
            </a:r>
          </a:p>
          <a:p>
            <a:pPr algn="l"/>
            <a:r>
              <a:rPr lang="en-NZ" dirty="0">
                <a:solidFill>
                  <a:srgbClr val="FF0000"/>
                </a:solidFill>
                <a:effectLst/>
              </a:rPr>
              <a:t>		</a:t>
            </a:r>
            <a:r>
              <a:rPr lang="en-NZ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*</a:t>
            </a:r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Table filter expression (FILTER)</a:t>
            </a:r>
          </a:p>
          <a:p>
            <a:pPr algn="l"/>
            <a:r>
              <a:rPr lang="en-NZ" dirty="0">
                <a:solidFill>
                  <a:srgbClr val="FFC000"/>
                </a:solidFill>
                <a:effectLst/>
              </a:rPr>
              <a:t>		*Filter modifier functions (ALL, REMOVEFILTERS, KEEPFILTERS . . .)</a:t>
            </a:r>
          </a:p>
          <a:p>
            <a:pPr algn="l"/>
            <a:r>
              <a:rPr lang="en-NZ" b="1" dirty="0">
                <a:solidFill>
                  <a:srgbClr val="00B0F0"/>
                </a:solidFill>
                <a:effectLst/>
              </a:rPr>
              <a:t>Examples:</a:t>
            </a:r>
          </a:p>
          <a:p>
            <a:pPr algn="l"/>
            <a:r>
              <a:rPr lang="en-NZ" dirty="0">
                <a:effectLst/>
              </a:rPr>
              <a:t>Measure1 := </a:t>
            </a:r>
            <a:r>
              <a:rPr lang="en-NZ" dirty="0">
                <a:solidFill>
                  <a:srgbClr val="00B050"/>
                </a:solidFill>
                <a:effectLst/>
              </a:rPr>
              <a:t>CALCULATE</a:t>
            </a:r>
            <a:r>
              <a:rPr lang="en-NZ" dirty="0">
                <a:effectLst/>
              </a:rPr>
              <a:t>( </a:t>
            </a:r>
            <a:r>
              <a:rPr lang="en-NZ" dirty="0">
                <a:solidFill>
                  <a:srgbClr val="FFFF00"/>
                </a:solidFill>
                <a:effectLst/>
              </a:rPr>
              <a:t>SUM(Table1[Qty])</a:t>
            </a:r>
            <a:r>
              <a:rPr lang="en-NZ" dirty="0">
                <a:effectLst/>
              </a:rPr>
              <a:t>, </a:t>
            </a:r>
            <a:r>
              <a:rPr lang="en-NZ" dirty="0">
                <a:solidFill>
                  <a:srgbClr val="FF0000"/>
                </a:solidFill>
                <a:effectLst/>
              </a:rPr>
              <a:t>Table1[Colour] = “blue" </a:t>
            </a:r>
            <a:r>
              <a:rPr lang="en-NZ" dirty="0">
                <a:effectLst/>
              </a:rPr>
              <a:t>)</a:t>
            </a:r>
          </a:p>
          <a:p>
            <a:pPr algn="l"/>
            <a:r>
              <a:rPr lang="en-NZ" b="1" dirty="0">
                <a:effectLst/>
              </a:rPr>
              <a:t>Measure2 := </a:t>
            </a:r>
            <a:r>
              <a:rPr lang="en-NZ" b="1" dirty="0">
                <a:solidFill>
                  <a:srgbClr val="00B050"/>
                </a:solidFill>
                <a:effectLst/>
              </a:rPr>
              <a:t>CALCULATE</a:t>
            </a:r>
            <a:r>
              <a:rPr lang="en-NZ" b="1" dirty="0">
                <a:effectLst/>
              </a:rPr>
              <a:t>( </a:t>
            </a:r>
            <a:r>
              <a:rPr lang="en-NZ" b="1" dirty="0">
                <a:solidFill>
                  <a:srgbClr val="FFFF00"/>
                </a:solidFill>
                <a:effectLst/>
              </a:rPr>
              <a:t>SUM(Table1[Qty])</a:t>
            </a:r>
            <a:r>
              <a:rPr lang="en-NZ" b="1" dirty="0">
                <a:effectLst/>
              </a:rPr>
              <a:t>, </a:t>
            </a:r>
            <a:r>
              <a:rPr lang="en-NZ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FILTER(Table1), Table1[Colour] = “blue" </a:t>
            </a:r>
            <a:r>
              <a:rPr lang="en-NZ" b="1" dirty="0">
                <a:effectLst/>
              </a:rPr>
              <a:t>)</a:t>
            </a:r>
          </a:p>
          <a:p>
            <a:pPr algn="l"/>
            <a:r>
              <a:rPr lang="en-NZ" dirty="0">
                <a:effectLst/>
              </a:rPr>
              <a:t>Measure3 := </a:t>
            </a:r>
            <a:r>
              <a:rPr lang="en-NZ" dirty="0">
                <a:solidFill>
                  <a:srgbClr val="00B050"/>
                </a:solidFill>
                <a:effectLst/>
              </a:rPr>
              <a:t>CALCULATE</a:t>
            </a:r>
            <a:r>
              <a:rPr lang="en-NZ" dirty="0">
                <a:effectLst/>
              </a:rPr>
              <a:t>( </a:t>
            </a:r>
            <a:r>
              <a:rPr lang="en-NZ" dirty="0">
                <a:solidFill>
                  <a:srgbClr val="FFFF00"/>
                </a:solidFill>
                <a:effectLst/>
              </a:rPr>
              <a:t>SUM(Table1[Qty])</a:t>
            </a:r>
            <a:r>
              <a:rPr lang="en-NZ" dirty="0">
                <a:effectLst/>
              </a:rPr>
              <a:t>, </a:t>
            </a:r>
            <a:r>
              <a:rPr lang="en-NZ" dirty="0">
                <a:solidFill>
                  <a:srgbClr val="FFC000"/>
                </a:solidFill>
                <a:effectLst/>
              </a:rPr>
              <a:t>ALL (Table1[Colour]) </a:t>
            </a:r>
            <a:r>
              <a:rPr lang="en-NZ" dirty="0">
                <a:effectLst/>
              </a:rPr>
              <a:t>)</a:t>
            </a:r>
          </a:p>
          <a:p>
            <a:pPr algn="l"/>
            <a:endParaRPr lang="en-NZ" dirty="0">
              <a:effectLst/>
            </a:endParaRPr>
          </a:p>
          <a:p>
            <a:pPr algn="l"/>
            <a:r>
              <a:rPr lang="en-NZ" dirty="0">
                <a:effectLst/>
              </a:rPr>
              <a:t>Note: </a:t>
            </a:r>
            <a:r>
              <a:rPr lang="en-NZ" dirty="0">
                <a:solidFill>
                  <a:srgbClr val="00B050"/>
                </a:solidFill>
                <a:effectLst/>
              </a:rPr>
              <a:t>CALCULATE</a:t>
            </a:r>
            <a:r>
              <a:rPr lang="en-NZ" dirty="0">
                <a:effectLst/>
              </a:rPr>
              <a:t> does not modify a filter context, it creates a new filter context by merging its filter parameters with the existing filter context</a:t>
            </a:r>
          </a:p>
        </p:txBody>
      </p:sp>
    </p:spTree>
    <p:extLst>
      <p:ext uri="{BB962C8B-B14F-4D97-AF65-F5344CB8AC3E}">
        <p14:creationId xmlns:p14="http://schemas.microsoft.com/office/powerpoint/2010/main" val="103674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4F56-44B1-404D-A3AA-0F2C450B1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6" y="1510093"/>
            <a:ext cx="9059802" cy="677525"/>
          </a:xfrm>
        </p:spPr>
        <p:txBody>
          <a:bodyPr>
            <a:normAutofit fontScale="90000"/>
          </a:bodyPr>
          <a:lstStyle/>
          <a:p>
            <a:pPr algn="l"/>
            <a:r>
              <a:rPr lang="en-NZ" sz="2000" b="1" u="sng" dirty="0"/>
              <a:t>DISTINCTCOUNT</a:t>
            </a:r>
            <a:br>
              <a:rPr lang="en-NZ" sz="2000" b="1" dirty="0"/>
            </a:br>
            <a:r>
              <a:rPr lang="en-NZ" sz="2000" b="1" dirty="0">
                <a:effectLst/>
              </a:rPr>
              <a:t>Counts the number of distinct values in a column</a:t>
            </a:r>
            <a:endParaRPr lang="en-NZ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43EBD-F3D1-4B64-B61C-2F5E8E3F4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1" y="2227069"/>
            <a:ext cx="12306300" cy="1104414"/>
          </a:xfrm>
        </p:spPr>
        <p:txBody>
          <a:bodyPr>
            <a:normAutofit/>
          </a:bodyPr>
          <a:lstStyle/>
          <a:p>
            <a:pPr algn="l"/>
            <a:r>
              <a:rPr lang="en-NZ" b="1" dirty="0">
                <a:solidFill>
                  <a:srgbClr val="00B0F0"/>
                </a:solidFill>
                <a:effectLst/>
              </a:rPr>
              <a:t>Syntax</a:t>
            </a:r>
          </a:p>
          <a:p>
            <a:pPr algn="l"/>
            <a:r>
              <a:rPr lang="en-NZ" dirty="0">
                <a:solidFill>
                  <a:srgbClr val="00B050"/>
                </a:solidFill>
                <a:effectLst/>
              </a:rPr>
              <a:t>DISTINCTCOUNT</a:t>
            </a:r>
            <a:r>
              <a:rPr lang="en-NZ" dirty="0">
                <a:effectLst/>
              </a:rPr>
              <a:t>( </a:t>
            </a:r>
            <a:r>
              <a:rPr lang="en-NZ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&lt;column&gt; </a:t>
            </a:r>
            <a:r>
              <a:rPr lang="en-NZ" dirty="0">
                <a:effectLst/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DBC243-4872-4F6B-B62A-B118FF96D596}"/>
              </a:ext>
            </a:extLst>
          </p:cNvPr>
          <p:cNvSpPr txBox="1">
            <a:spLocks/>
          </p:cNvSpPr>
          <p:nvPr/>
        </p:nvSpPr>
        <p:spPr>
          <a:xfrm>
            <a:off x="104771" y="3074977"/>
            <a:ext cx="10915650" cy="8551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NZ" sz="2000" b="1" u="sng" dirty="0"/>
              <a:t>FILTER</a:t>
            </a:r>
            <a:br>
              <a:rPr lang="en-NZ" sz="2000" b="1" dirty="0"/>
            </a:br>
            <a:r>
              <a:rPr lang="en-NZ" sz="2000" b="1" dirty="0">
                <a:effectLst/>
              </a:rPr>
              <a:t>Returns a table that represents a subset of another table or expression</a:t>
            </a:r>
            <a:endParaRPr lang="en-NZ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6E8F72-43EB-4ADF-BD06-468ED9575A1C}"/>
              </a:ext>
            </a:extLst>
          </p:cNvPr>
          <p:cNvSpPr txBox="1">
            <a:spLocks/>
          </p:cNvSpPr>
          <p:nvPr/>
        </p:nvSpPr>
        <p:spPr>
          <a:xfrm>
            <a:off x="104771" y="3987446"/>
            <a:ext cx="12306300" cy="1104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b="1" dirty="0">
                <a:solidFill>
                  <a:srgbClr val="00B0F0"/>
                </a:solidFill>
                <a:effectLst/>
              </a:rPr>
              <a:t>Syntax</a:t>
            </a:r>
          </a:p>
          <a:p>
            <a:pPr algn="l"/>
            <a:r>
              <a:rPr lang="en-NZ" dirty="0">
                <a:solidFill>
                  <a:srgbClr val="00B050"/>
                </a:solidFill>
                <a:effectLst/>
              </a:rPr>
              <a:t>FILTER</a:t>
            </a:r>
            <a:r>
              <a:rPr lang="en-NZ" dirty="0">
                <a:effectLst/>
              </a:rPr>
              <a:t>( </a:t>
            </a:r>
            <a:r>
              <a:rPr lang="en-NZ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table</a:t>
            </a:r>
            <a:r>
              <a:rPr lang="en-NZ" dirty="0">
                <a:effectLst/>
              </a:rPr>
              <a:t>, </a:t>
            </a:r>
            <a:r>
              <a:rPr lang="en-NZ" dirty="0">
                <a:solidFill>
                  <a:srgbClr val="FF0000"/>
                </a:solidFill>
                <a:effectLst/>
              </a:rPr>
              <a:t>&lt;filter&gt; </a:t>
            </a:r>
            <a:r>
              <a:rPr lang="en-NZ" dirty="0">
                <a:effectLst/>
              </a:rPr>
              <a:t>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7D2DA-3B30-45E2-ACE8-38BB818ADA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95314" cy="8161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NZ" sz="2200" b="1" u="sng" dirty="0"/>
              <a:t>CALCULATE</a:t>
            </a:r>
            <a:br>
              <a:rPr lang="en-NZ" sz="2200" b="1" dirty="0"/>
            </a:br>
            <a:r>
              <a:rPr lang="en-NZ" sz="2200" b="1" dirty="0">
                <a:effectLst/>
              </a:rPr>
              <a:t>Evaluates an expression in a modified filter context</a:t>
            </a:r>
            <a:r>
              <a:rPr lang="en-NZ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- - - In other words CALCULATE is used to filter - - -</a:t>
            </a:r>
            <a:endParaRPr lang="en-NZ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6D225C6-D6F1-4D56-97C0-11795A53EA2D}"/>
              </a:ext>
            </a:extLst>
          </p:cNvPr>
          <p:cNvSpPr txBox="1">
            <a:spLocks/>
          </p:cNvSpPr>
          <p:nvPr/>
        </p:nvSpPr>
        <p:spPr>
          <a:xfrm>
            <a:off x="104771" y="885359"/>
            <a:ext cx="12306300" cy="6775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b="1" dirty="0">
                <a:solidFill>
                  <a:srgbClr val="00B0F0"/>
                </a:solidFill>
                <a:effectLst/>
              </a:rPr>
              <a:t>Syntax</a:t>
            </a:r>
          </a:p>
          <a:p>
            <a:pPr algn="l"/>
            <a:r>
              <a:rPr lang="en-NZ" dirty="0">
                <a:solidFill>
                  <a:srgbClr val="00B050"/>
                </a:solidFill>
                <a:effectLst/>
              </a:rPr>
              <a:t>CALCULATE</a:t>
            </a:r>
            <a:r>
              <a:rPr lang="en-NZ" dirty="0">
                <a:effectLst/>
              </a:rPr>
              <a:t>( </a:t>
            </a:r>
            <a:r>
              <a:rPr lang="en-NZ" dirty="0">
                <a:solidFill>
                  <a:srgbClr val="FFFF00"/>
                </a:solidFill>
                <a:effectLst/>
              </a:rPr>
              <a:t>expression</a:t>
            </a:r>
            <a:r>
              <a:rPr lang="en-NZ" dirty="0">
                <a:effectLst/>
              </a:rPr>
              <a:t> , </a:t>
            </a:r>
            <a:r>
              <a:rPr lang="en-NZ" dirty="0">
                <a:solidFill>
                  <a:srgbClr val="FF0000"/>
                </a:solidFill>
                <a:effectLst/>
              </a:rPr>
              <a:t>&lt;filter1&gt; , &lt;filter2&gt; </a:t>
            </a:r>
            <a:r>
              <a:rPr lang="en-NZ" dirty="0">
                <a:effectLst/>
              </a:rPr>
              <a:t>, …)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6A9BA5-C23A-426A-90DE-EB3D9D6F6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34" y="5041082"/>
            <a:ext cx="7447715" cy="14134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2496A5-33C6-460F-8582-7CDB186AECB3}"/>
              </a:ext>
            </a:extLst>
          </p:cNvPr>
          <p:cNvSpPr txBox="1"/>
          <p:nvPr/>
        </p:nvSpPr>
        <p:spPr>
          <a:xfrm>
            <a:off x="8456475" y="1367628"/>
            <a:ext cx="33409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solidFill>
                  <a:srgbClr val="00B050"/>
                </a:solidFill>
              </a:rPr>
              <a:t>CALCULATE</a:t>
            </a:r>
            <a:r>
              <a:rPr lang="en-NZ" sz="2800" dirty="0"/>
              <a:t> does not modify a filter context, it creates a new filter context by merging its filter parameters with the existing filter context</a:t>
            </a:r>
          </a:p>
        </p:txBody>
      </p:sp>
    </p:spTree>
    <p:extLst>
      <p:ext uri="{BB962C8B-B14F-4D97-AF65-F5344CB8AC3E}">
        <p14:creationId xmlns:p14="http://schemas.microsoft.com/office/powerpoint/2010/main" val="1990612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483</TotalTime>
  <Words>290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Calisto MT</vt:lpstr>
      <vt:lpstr>Wingdings 2</vt:lpstr>
      <vt:lpstr>Slate</vt:lpstr>
      <vt:lpstr>CALCULATE Evaluates an expression in a modified filter context  - - - In other words CALCULATE is used to filter - - -</vt:lpstr>
      <vt:lpstr>DISTINCTCOUNT Counts the number of distinct values in a column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CALCULATE</dc:title>
  <dc:creator>Eduardo Galindo</dc:creator>
  <cp:lastModifiedBy>Eduardo Galindo</cp:lastModifiedBy>
  <cp:revision>38</cp:revision>
  <dcterms:created xsi:type="dcterms:W3CDTF">2022-04-17T07:17:39Z</dcterms:created>
  <dcterms:modified xsi:type="dcterms:W3CDTF">2022-07-15T23:27:43Z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504e64-2eb9-4143-98d1-ab3085e5d939_Enabled">
    <vt:lpwstr>true</vt:lpwstr>
  </property>
  <property fmtid="{D5CDD505-2E9C-101B-9397-08002B2CF9AE}" pid="3" name="MSIP_Label_ec504e64-2eb9-4143-98d1-ab3085e5d939_SetDate">
    <vt:lpwstr>2022-04-17T07:39:08Z</vt:lpwstr>
  </property>
  <property fmtid="{D5CDD505-2E9C-101B-9397-08002B2CF9AE}" pid="4" name="MSIP_Label_ec504e64-2eb9-4143-98d1-ab3085e5d939_Method">
    <vt:lpwstr>Standard</vt:lpwstr>
  </property>
  <property fmtid="{D5CDD505-2E9C-101B-9397-08002B2CF9AE}" pid="5" name="MSIP_Label_ec504e64-2eb9-4143-98d1-ab3085e5d939_Name">
    <vt:lpwstr>ec504e64-2eb9-4143-98d1-ab3085e5d939</vt:lpwstr>
  </property>
  <property fmtid="{D5CDD505-2E9C-101B-9397-08002B2CF9AE}" pid="6" name="MSIP_Label_ec504e64-2eb9-4143-98d1-ab3085e5d939_SiteId">
    <vt:lpwstr>cb644580-6519-46f6-a00f-5bac4352068f</vt:lpwstr>
  </property>
  <property fmtid="{D5CDD505-2E9C-101B-9397-08002B2CF9AE}" pid="7" name="MSIP_Label_ec504e64-2eb9-4143-98d1-ab3085e5d939_ActionId">
    <vt:lpwstr>82395802-c455-4efe-86dd-d8758e21bd4c</vt:lpwstr>
  </property>
  <property fmtid="{D5CDD505-2E9C-101B-9397-08002B2CF9AE}" pid="8" name="MSIP_Label_ec504e64-2eb9-4143-98d1-ab3085e5d939_ContentBits">
    <vt:lpwstr>0</vt:lpwstr>
  </property>
</Properties>
</file>