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17" r:id="rId2"/>
    <p:sldId id="775" r:id="rId3"/>
    <p:sldId id="776" r:id="rId4"/>
    <p:sldId id="777" r:id="rId5"/>
    <p:sldId id="725" r:id="rId6"/>
    <p:sldId id="778" r:id="rId7"/>
    <p:sldId id="781" r:id="rId8"/>
    <p:sldId id="782" r:id="rId9"/>
    <p:sldId id="759" r:id="rId10"/>
    <p:sldId id="737" r:id="rId11"/>
    <p:sldId id="738" r:id="rId12"/>
    <p:sldId id="739" r:id="rId13"/>
    <p:sldId id="740" r:id="rId14"/>
    <p:sldId id="742" r:id="rId15"/>
    <p:sldId id="757" r:id="rId16"/>
    <p:sldId id="743" r:id="rId17"/>
    <p:sldId id="744" r:id="rId18"/>
    <p:sldId id="745" r:id="rId19"/>
    <p:sldId id="746" r:id="rId20"/>
    <p:sldId id="747" r:id="rId21"/>
    <p:sldId id="748" r:id="rId22"/>
    <p:sldId id="764" r:id="rId23"/>
    <p:sldId id="749" r:id="rId24"/>
    <p:sldId id="750" r:id="rId25"/>
    <p:sldId id="751" r:id="rId26"/>
    <p:sldId id="752" r:id="rId27"/>
    <p:sldId id="771" r:id="rId28"/>
    <p:sldId id="753" r:id="rId29"/>
    <p:sldId id="783" r:id="rId30"/>
    <p:sldId id="784" r:id="rId31"/>
    <p:sldId id="773" r:id="rId32"/>
    <p:sldId id="774" r:id="rId33"/>
    <p:sldId id="765" r:id="rId34"/>
    <p:sldId id="766" r:id="rId35"/>
    <p:sldId id="767" r:id="rId36"/>
    <p:sldId id="768" r:id="rId37"/>
    <p:sldId id="769" r:id="rId38"/>
    <p:sldId id="674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704" autoAdjust="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png"/><Relationship Id="rId5" Type="http://schemas.openxmlformats.org/officeDocument/2006/relationships/image" Target="../media/image36.wmf"/><Relationship Id="rId4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png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emf"/><Relationship Id="rId4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4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4AD2B4D-B60E-4E98-826D-F71B0862E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901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推导线性项为零</a:t>
            </a:r>
            <a:endParaRPr lang="en-US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16882DF-2CA4-41E0-BA6C-D4DD00762C19}" type="slidenum">
              <a:rPr lang="en-US" altLang="zh-CN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00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推导每个光子动量：提示</a:t>
            </a:r>
            <a:r>
              <a:rPr lang="en-US" altLang="zh-CN" dirty="0"/>
              <a:t>S=</a:t>
            </a:r>
            <a:r>
              <a:rPr lang="en-US" altLang="zh-CN" dirty="0" err="1"/>
              <a:t>uc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AD2B4D-B60E-4E98-826D-F71B0862E37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46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A87AB-8B3D-4E63-9007-0C3C96E5B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893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EC944-9724-4589-A115-EB077491F4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7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5715-0703-43E0-B5B6-CB86B47F4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40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A16E-FF8B-4525-8981-BAB3ABA4C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49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A2AB19-CF3C-4A1D-A613-43AD9D9CF7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19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E9C1A-ABFE-4C42-B3A1-3BFFAEA65D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28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2F93B-6410-4867-94DD-5C88C53F4C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93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F3862-26E5-4B5F-8FDF-D656038EE1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84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084A0E-BB80-4343-AB0C-B8F8399D5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4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A8F5-88B5-442F-ACE0-C158EC0FC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7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D5F16B2-D08D-420E-97C2-CCB38D1369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661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EADE09-D037-4CB9-A1F0-60469F402A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28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88E0E16-F140-4569-A0DD-C0FABBCF4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3" r:id="rId4"/>
    <p:sldLayoutId id="2147483812" r:id="rId5"/>
    <p:sldLayoutId id="2147483817" r:id="rId6"/>
    <p:sldLayoutId id="2147483811" r:id="rId7"/>
    <p:sldLayoutId id="2147483818" r:id="rId8"/>
    <p:sldLayoutId id="2147483819" r:id="rId9"/>
    <p:sldLayoutId id="2147483810" r:id="rId10"/>
    <p:sldLayoutId id="2147483809" r:id="rId11"/>
    <p:sldLayoutId id="214748382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5.emf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40.wmf"/><Relationship Id="rId19" Type="http://schemas.openxmlformats.org/officeDocument/2006/relationships/image" Target="../media/image45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11" Type="http://schemas.openxmlformats.org/officeDocument/2006/relationships/image" Target="../media/image50.jpe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9.e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3" Type="http://schemas.openxmlformats.org/officeDocument/2006/relationships/image" Target="../media/image55.png"/><Relationship Id="rId7" Type="http://schemas.openxmlformats.org/officeDocument/2006/relationships/image" Target="../media/image12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2.png"/><Relationship Id="rId5" Type="http://schemas.openxmlformats.org/officeDocument/2006/relationships/image" Target="../media/image61.png"/><Relationship Id="rId4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gif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95536" y="4082143"/>
            <a:ext cx="8001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田传山</a:t>
            </a:r>
            <a:endParaRPr lang="en-US" altLang="zh-CN" sz="32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复旦大学物理系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700808"/>
            <a:ext cx="8066856" cy="13234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光学</a:t>
            </a:r>
            <a:endParaRPr 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032" y="519063"/>
            <a:ext cx="24929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年秋季学期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6309320"/>
            <a:ext cx="42803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第五课，</a:t>
            </a:r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2024</a:t>
            </a: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年</a:t>
            </a:r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9</a:t>
            </a: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月</a:t>
            </a:r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19</a:t>
            </a: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日 星期四</a:t>
            </a:r>
            <a:endParaRPr lang="en-US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226" y="260648"/>
            <a:ext cx="7124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Light in Bulk Matter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（光在体相介质）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0228" y="692696"/>
                <a:ext cx="2971967" cy="245323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8" y="692696"/>
                <a:ext cx="2971967" cy="24532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0" y="692696"/>
                <a:ext cx="4060984" cy="17942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92696"/>
                <a:ext cx="4060984" cy="17942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90228" y="3356992"/>
            <a:ext cx="544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光在介质中的传播依赖折射率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折射率源于本构方程（忽略磁场极化）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0" y="2119549"/>
                <a:ext cx="1615250" cy="113377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19549"/>
                <a:ext cx="1615250" cy="11337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5522" y="4628483"/>
                <a:ext cx="2999796" cy="195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latin typeface="Cambria Math"/>
                  </a:rPr>
                  <a:t>=</a:t>
                </a:r>
                <a:r>
                  <a:rPr lang="en-US" altLang="zh-CN" b="1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b="1" baseline="30000" dirty="0">
                    <a:solidFill>
                      <a:srgbClr val="C00000"/>
                    </a:solidFill>
                    <a:latin typeface="Cambria Math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𝑫</m:t>
                        </m:r>
                      </m:e>
                    </m:acc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𝜒</m:t>
                          </m:r>
                        </m:e>
                        <m:sub/>
                      </m:sSub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22" y="4628483"/>
                <a:ext cx="2999796" cy="1955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7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548680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水的折射率 </a:t>
            </a:r>
            <a:r>
              <a:rPr lang="en-US" altLang="zh-CN" sz="2800" dirty="0"/>
              <a:t>vs </a:t>
            </a:r>
            <a:r>
              <a:rPr lang="zh-CN" altLang="en-US" sz="2800" dirty="0"/>
              <a:t>波长</a:t>
            </a:r>
          </a:p>
        </p:txBody>
      </p:sp>
      <p:pic>
        <p:nvPicPr>
          <p:cNvPr id="3" name="Picture 2" descr="http://www1.lsbu.ac.uk/water/images/refracti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9" y="1196752"/>
            <a:ext cx="7796353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63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8" name="Object 6"/>
          <p:cNvGraphicFramePr>
            <a:graphicFrameLocks noChangeAspect="1"/>
          </p:cNvGraphicFramePr>
          <p:nvPr>
            <p:extLst/>
          </p:nvPr>
        </p:nvGraphicFramePr>
        <p:xfrm>
          <a:off x="5003800" y="1311522"/>
          <a:ext cx="3697288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Image" r:id="rId4" imgW="1536195" imgH="1055866" progId="Photoshop.Image.8">
                  <p:embed/>
                </p:oleObj>
              </mc:Choice>
              <mc:Fallback>
                <p:oleObj name="Image" r:id="rId4" imgW="1536195" imgH="1055866" progId="Photoshop.Image.8">
                  <p:embed/>
                  <p:pic>
                    <p:nvPicPr>
                      <p:cNvPr id="133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11522"/>
                        <a:ext cx="3697288" cy="2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5"/>
          <p:cNvSpPr txBox="1">
            <a:spLocks noChangeArrowheads="1"/>
          </p:cNvSpPr>
          <p:nvPr/>
        </p:nvSpPr>
        <p:spPr bwMode="auto">
          <a:xfrm>
            <a:off x="663575" y="950491"/>
            <a:ext cx="3836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稳定平衡点附近的振动可以近似为简谐振动：</a:t>
            </a:r>
          </a:p>
        </p:txBody>
      </p:sp>
      <p:sp>
        <p:nvSpPr>
          <p:cNvPr id="13327" name="Text Box 6"/>
          <p:cNvSpPr txBox="1">
            <a:spLocks noChangeArrowheads="1"/>
          </p:cNvSpPr>
          <p:nvPr/>
        </p:nvSpPr>
        <p:spPr bwMode="auto">
          <a:xfrm>
            <a:off x="5200650" y="1548060"/>
            <a:ext cx="615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U(x)</a:t>
            </a:r>
          </a:p>
        </p:txBody>
      </p:sp>
      <p:grpSp>
        <p:nvGrpSpPr>
          <p:cNvPr id="13315" name="Group 7"/>
          <p:cNvGrpSpPr>
            <a:grpSpLocks/>
          </p:cNvGrpSpPr>
          <p:nvPr/>
        </p:nvGrpSpPr>
        <p:grpSpPr bwMode="auto">
          <a:xfrm>
            <a:off x="6396038" y="943222"/>
            <a:ext cx="1873250" cy="2917825"/>
            <a:chOff x="4045" y="709"/>
            <a:chExt cx="1180" cy="1838"/>
          </a:xfrm>
        </p:grpSpPr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4045" y="2296"/>
              <a:ext cx="11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9"/>
            <p:cNvSpPr txBox="1">
              <a:spLocks noChangeArrowheads="1"/>
            </p:cNvSpPr>
            <p:nvPr/>
          </p:nvSpPr>
          <p:spPr bwMode="auto">
            <a:xfrm>
              <a:off x="4831" y="2310"/>
              <a:ext cx="194" cy="23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13325" name="Line 10"/>
            <p:cNvSpPr>
              <a:spLocks noChangeShapeType="1"/>
            </p:cNvSpPr>
            <p:nvPr/>
          </p:nvSpPr>
          <p:spPr bwMode="auto">
            <a:xfrm flipV="1">
              <a:off x="4045" y="709"/>
              <a:ext cx="0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827088" y="1771650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当</a:t>
            </a:r>
            <a:r>
              <a:rPr lang="en-US" altLang="zh-CN" sz="2400" b="1">
                <a:solidFill>
                  <a:srgbClr val="FF0000"/>
                </a:solidFill>
              </a:rPr>
              <a:t>x</a:t>
            </a:r>
            <a:r>
              <a:rPr lang="zh-CN" altLang="en-US" sz="2400" b="1">
                <a:solidFill>
                  <a:srgbClr val="FF0000"/>
                </a:solidFill>
              </a:rPr>
              <a:t>很小时，</a:t>
            </a: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1387475" y="2403475"/>
          <a:ext cx="2982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公式" r:id="rId6" imgW="1016000" imgH="241300" progId="Equation.3">
                  <p:embed/>
                </p:oleObj>
              </mc:Choice>
              <mc:Fallback>
                <p:oleObj name="公式" r:id="rId6" imgW="1016000" imgH="241300" progId="Equation.3">
                  <p:embed/>
                  <p:pic>
                    <p:nvPicPr>
                      <p:cNvPr id="133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403475"/>
                        <a:ext cx="2982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17"/>
          <p:cNvGrpSpPr>
            <a:grpSpLocks/>
          </p:cNvGrpSpPr>
          <p:nvPr/>
        </p:nvGrpSpPr>
        <p:grpSpPr bwMode="auto">
          <a:xfrm>
            <a:off x="684213" y="3644900"/>
            <a:ext cx="5183187" cy="2968625"/>
            <a:chOff x="431" y="2296"/>
            <a:chExt cx="3265" cy="1870"/>
          </a:xfrm>
        </p:grpSpPr>
        <p:graphicFrame>
          <p:nvGraphicFramePr>
            <p:cNvPr id="13319" name="Object 3"/>
            <p:cNvGraphicFramePr>
              <a:graphicFrameLocks noChangeAspect="1"/>
            </p:cNvGraphicFramePr>
            <p:nvPr/>
          </p:nvGraphicFramePr>
          <p:xfrm>
            <a:off x="431" y="2296"/>
            <a:ext cx="2812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公式" r:id="rId8" imgW="1765300" imgH="393700" progId="Equation.3">
                    <p:embed/>
                  </p:oleObj>
                </mc:Choice>
                <mc:Fallback>
                  <p:oleObj name="公式" r:id="rId8" imgW="1765300" imgH="393700" progId="Equation.3">
                    <p:embed/>
                    <p:pic>
                      <p:nvPicPr>
                        <p:cNvPr id="1331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296"/>
                          <a:ext cx="2812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4"/>
            <p:cNvGraphicFramePr>
              <a:graphicFrameLocks noChangeAspect="1"/>
            </p:cNvGraphicFramePr>
            <p:nvPr/>
          </p:nvGraphicFramePr>
          <p:xfrm>
            <a:off x="884" y="2795"/>
            <a:ext cx="2495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" name="公式" r:id="rId10" imgW="1165960" imgH="335177" progId="Equation.3">
                    <p:embed/>
                  </p:oleObj>
                </mc:Choice>
                <mc:Fallback>
                  <p:oleObj name="公式" r:id="rId10" imgW="1165960" imgH="335177" progId="Equation.3">
                    <p:embed/>
                    <p:pic>
                      <p:nvPicPr>
                        <p:cNvPr id="133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795"/>
                          <a:ext cx="2495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AutoShape 15"/>
            <p:cNvSpPr>
              <a:spLocks noChangeArrowheads="1"/>
            </p:cNvSpPr>
            <p:nvPr/>
          </p:nvSpPr>
          <p:spPr bwMode="auto">
            <a:xfrm>
              <a:off x="1292" y="3748"/>
              <a:ext cx="726" cy="90"/>
            </a:xfrm>
            <a:prstGeom prst="rightArrow">
              <a:avLst>
                <a:gd name="adj1" fmla="val 50000"/>
                <a:gd name="adj2" fmla="val 20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3322" name="Object 5"/>
            <p:cNvGraphicFramePr>
              <a:graphicFrameLocks noChangeAspect="1"/>
            </p:cNvGraphicFramePr>
            <p:nvPr/>
          </p:nvGraphicFramePr>
          <p:xfrm>
            <a:off x="2562" y="3339"/>
            <a:ext cx="1134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公式" r:id="rId12" imgW="609336" imgH="444307" progId="Equation.3">
                    <p:embed/>
                  </p:oleObj>
                </mc:Choice>
                <mc:Fallback>
                  <p:oleObj name="公式" r:id="rId12" imgW="609336" imgH="444307" progId="Equation.3">
                    <p:embed/>
                    <p:pic>
                      <p:nvPicPr>
                        <p:cNvPr id="133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339"/>
                          <a:ext cx="1134" cy="8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6300192" y="3543869"/>
            <a:ext cx="1224136" cy="317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076056" y="3543869"/>
            <a:ext cx="2051707" cy="3171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    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3574" y="303039"/>
            <a:ext cx="713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3.4.1 Simple harmonic oscillation </a:t>
            </a:r>
            <a:r>
              <a:rPr lang="zh-CN" altLang="en-US" b="1" dirty="0">
                <a:solidFill>
                  <a:srgbClr val="00B050"/>
                </a:solidFill>
              </a:rPr>
              <a:t>简谐振动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49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1044575" y="1773238"/>
          <a:ext cx="39592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公式" r:id="rId3" imgW="1727200" imgH="419100" progId="Equation.3">
                  <p:embed/>
                </p:oleObj>
              </mc:Choice>
              <mc:Fallback>
                <p:oleObj name="公式" r:id="rId3" imgW="1727200" imgH="419100" progId="Equation.3">
                  <p:embed/>
                  <p:pic>
                    <p:nvPicPr>
                      <p:cNvPr id="184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773238"/>
                        <a:ext cx="39592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11164" y="2777654"/>
            <a:ext cx="4794250" cy="830263"/>
            <a:chOff x="144" y="2522"/>
            <a:chExt cx="3020" cy="523"/>
          </a:xfrm>
        </p:grpSpPr>
        <p:sp>
          <p:nvSpPr>
            <p:cNvPr id="35855" name="Text Box 6"/>
            <p:cNvSpPr txBox="1">
              <a:spLocks noChangeArrowheads="1"/>
            </p:cNvSpPr>
            <p:nvPr/>
          </p:nvSpPr>
          <p:spPr bwMode="auto">
            <a:xfrm>
              <a:off x="144" y="2522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accent2"/>
                  </a:solidFill>
                  <a:latin typeface="Century Schoolbook" pitchFamily="18" charset="0"/>
                </a:rPr>
                <a:t>令</a:t>
              </a:r>
              <a:endParaRPr kumimoji="1" lang="zh-CN" altLang="en-US" sz="2800" b="1">
                <a:latin typeface="Century Schoolbook" pitchFamily="18" charset="0"/>
              </a:endParaRPr>
            </a:p>
          </p:txBody>
        </p:sp>
        <p:graphicFrame>
          <p:nvGraphicFramePr>
            <p:cNvPr id="35856" name="Object 8"/>
            <p:cNvGraphicFramePr>
              <a:graphicFrameLocks noChangeAspect="1"/>
            </p:cNvGraphicFramePr>
            <p:nvPr/>
          </p:nvGraphicFramePr>
          <p:xfrm>
            <a:off x="748" y="2523"/>
            <a:ext cx="721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" name="公式" r:id="rId5" imgW="583947" imgH="393529" progId="Equation.3">
                    <p:embed/>
                  </p:oleObj>
                </mc:Choice>
                <mc:Fallback>
                  <p:oleObj name="公式" r:id="rId5" imgW="583947" imgH="393529" progId="Equation.3">
                    <p:embed/>
                    <p:pic>
                      <p:nvPicPr>
                        <p:cNvPr id="358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523"/>
                          <a:ext cx="721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9"/>
            <p:cNvGraphicFramePr>
              <a:graphicFrameLocks noChangeAspect="1"/>
            </p:cNvGraphicFramePr>
            <p:nvPr/>
          </p:nvGraphicFramePr>
          <p:xfrm>
            <a:off x="1680" y="2522"/>
            <a:ext cx="78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" name="公式" r:id="rId7" imgW="1587500" imgH="1054100" progId="Equation.3">
                    <p:embed/>
                  </p:oleObj>
                </mc:Choice>
                <mc:Fallback>
                  <p:oleObj name="公式" r:id="rId7" imgW="1587500" imgH="1054100" progId="Equation.3">
                    <p:embed/>
                    <p:pic>
                      <p:nvPicPr>
                        <p:cNvPr id="3585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22"/>
                          <a:ext cx="78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8" name="Object 10"/>
            <p:cNvGraphicFramePr>
              <a:graphicFrameLocks noChangeAspect="1"/>
            </p:cNvGraphicFramePr>
            <p:nvPr/>
          </p:nvGraphicFramePr>
          <p:xfrm>
            <a:off x="2579" y="2523"/>
            <a:ext cx="585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" name="公式" r:id="rId9" imgW="444307" imgH="393529" progId="Equation.3">
                    <p:embed/>
                  </p:oleObj>
                </mc:Choice>
                <mc:Fallback>
                  <p:oleObj name="公式" r:id="rId9" imgW="444307" imgH="393529" progId="Equation.3">
                    <p:embed/>
                    <p:pic>
                      <p:nvPicPr>
                        <p:cNvPr id="3585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" y="2523"/>
                          <a:ext cx="585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95675"/>
              </p:ext>
            </p:extLst>
          </p:nvPr>
        </p:nvGraphicFramePr>
        <p:xfrm>
          <a:off x="1514477" y="3571404"/>
          <a:ext cx="44021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公式" r:id="rId11" imgW="1783157" imgH="365667" progId="Equation.3">
                  <p:embed/>
                </p:oleObj>
              </mc:Choice>
              <mc:Fallback>
                <p:oleObj name="公式" r:id="rId11" imgW="1783157" imgH="365667" progId="Equation.3">
                  <p:embed/>
                  <p:pic>
                    <p:nvPicPr>
                      <p:cNvPr id="184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7" y="3571404"/>
                        <a:ext cx="440213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10760" y="4698133"/>
            <a:ext cx="5816257" cy="1113879"/>
            <a:chOff x="432" y="3421"/>
            <a:chExt cx="4263" cy="725"/>
          </a:xfrm>
        </p:grpSpPr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432" y="3421"/>
              <a:ext cx="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chemeClr val="accent2"/>
                  </a:solidFill>
                  <a:latin typeface="Century Schoolbook" pitchFamily="18" charset="0"/>
                </a:rPr>
                <a:t>通解</a:t>
              </a:r>
            </a:p>
          </p:txBody>
        </p:sp>
        <p:graphicFrame>
          <p:nvGraphicFramePr>
            <p:cNvPr id="35854" name="Object 7"/>
            <p:cNvGraphicFramePr>
              <a:graphicFrameLocks noChangeAspect="1"/>
            </p:cNvGraphicFramePr>
            <p:nvPr/>
          </p:nvGraphicFramePr>
          <p:xfrm>
            <a:off x="748" y="3748"/>
            <a:ext cx="3947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" name="公式" r:id="rId13" imgW="2298700" imgH="241300" progId="Equation.3">
                    <p:embed/>
                  </p:oleObj>
                </mc:Choice>
                <mc:Fallback>
                  <p:oleObj name="公式" r:id="rId13" imgW="2298700" imgH="241300" progId="Equation.3">
                    <p:embed/>
                    <p:pic>
                      <p:nvPicPr>
                        <p:cNvPr id="3585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748"/>
                          <a:ext cx="3947" cy="39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79388" y="765175"/>
            <a:ext cx="8820150" cy="2947988"/>
            <a:chOff x="113" y="482"/>
            <a:chExt cx="5556" cy="1857"/>
          </a:xfrm>
        </p:grpSpPr>
        <p:graphicFrame>
          <p:nvGraphicFramePr>
            <p:cNvPr id="35849" name="Object 5"/>
            <p:cNvGraphicFramePr>
              <a:graphicFrameLocks noChangeAspect="1"/>
            </p:cNvGraphicFramePr>
            <p:nvPr/>
          </p:nvGraphicFramePr>
          <p:xfrm>
            <a:off x="3515" y="1162"/>
            <a:ext cx="2154" cy="1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" name="Image" r:id="rId15" imgW="1732571" imgH="946045" progId="Photoshop.Image.8">
                    <p:embed/>
                  </p:oleObj>
                </mc:Choice>
                <mc:Fallback>
                  <p:oleObj name="Image" r:id="rId15" imgW="1732571" imgH="946045" progId="Photoshop.Image.8">
                    <p:embed/>
                    <p:pic>
                      <p:nvPicPr>
                        <p:cNvPr id="358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162"/>
                          <a:ext cx="2154" cy="1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50" name="Group 22"/>
            <p:cNvGrpSpPr>
              <a:grpSpLocks/>
            </p:cNvGrpSpPr>
            <p:nvPr/>
          </p:nvGrpSpPr>
          <p:grpSpPr bwMode="auto">
            <a:xfrm>
              <a:off x="113" y="482"/>
              <a:ext cx="5424" cy="613"/>
              <a:chOff x="113" y="482"/>
              <a:chExt cx="5424" cy="613"/>
            </a:xfrm>
          </p:grpSpPr>
          <p:sp>
            <p:nvSpPr>
              <p:cNvPr id="35851" name="Text Box 3"/>
              <p:cNvSpPr txBox="1">
                <a:spLocks noChangeArrowheads="1"/>
              </p:cNvSpPr>
              <p:nvPr/>
            </p:nvSpPr>
            <p:spPr bwMode="auto">
              <a:xfrm>
                <a:off x="113" y="482"/>
                <a:ext cx="542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>
                    <a:solidFill>
                      <a:schemeClr val="accent2"/>
                    </a:solidFill>
                    <a:latin typeface="Century Schoolbook" pitchFamily="18" charset="0"/>
                  </a:rPr>
                  <a:t>       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Century Schoolbook" pitchFamily="18" charset="0"/>
                  </a:rPr>
                  <a:t>在阻尼振动中，要维持振动，外界需加一个周期的强迫力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Century Schoolbook" pitchFamily="18" charset="0"/>
                  </a:rPr>
                  <a:t>------</a:t>
                </a:r>
                <a:r>
                  <a:rPr kumimoji="1" lang="zh-CN" altLang="en-US" sz="2800" b="1">
                    <a:solidFill>
                      <a:srgbClr val="FF3300"/>
                    </a:solidFill>
                    <a:latin typeface="Century Schoolbook" pitchFamily="18" charset="0"/>
                  </a:rPr>
                  <a:t>策动力</a:t>
                </a:r>
                <a:r>
                  <a:rPr kumimoji="1" lang="zh-CN" altLang="en-US" sz="2800" b="1">
                    <a:latin typeface="Century Schoolbook" pitchFamily="18" charset="0"/>
                  </a:rPr>
                  <a:t>。</a:t>
                </a:r>
              </a:p>
            </p:txBody>
          </p:sp>
          <p:graphicFrame>
            <p:nvGraphicFramePr>
              <p:cNvPr id="35852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834" y="799"/>
              <a:ext cx="140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9" name="公式" r:id="rId17" imgW="965200" imgH="203200" progId="Equation.3">
                      <p:embed/>
                    </p:oleObj>
                  </mc:Choice>
                  <mc:Fallback>
                    <p:oleObj name="公式" r:id="rId17" imgW="965200" imgH="203200" progId="Equation.3">
                      <p:embed/>
                      <p:pic>
                        <p:nvPicPr>
                          <p:cNvPr id="3585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4" y="799"/>
                            <a:ext cx="1407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" name="TextBox 18"/>
          <p:cNvSpPr txBox="1"/>
          <p:nvPr/>
        </p:nvSpPr>
        <p:spPr>
          <a:xfrm>
            <a:off x="683568" y="188640"/>
            <a:ext cx="454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Forced vibration</a:t>
            </a:r>
            <a:r>
              <a:rPr lang="zh-CN" altLang="en-US" sz="2800" b="1" dirty="0">
                <a:solidFill>
                  <a:srgbClr val="00B050"/>
                </a:solidFill>
              </a:rPr>
              <a:t>受迫振动 </a:t>
            </a:r>
          </a:p>
        </p:txBody>
      </p:sp>
      <p:pic>
        <p:nvPicPr>
          <p:cNvPr id="20" name="Picture 41">
            <a:extLst>
              <a:ext uri="{FF2B5EF4-FFF2-40B4-BE49-F238E27FC236}">
                <a16:creationId xmlns:a16="http://schemas.microsoft.com/office/drawing/2014/main" id="{6EC65599-7605-4359-8C63-4E9EAAE5E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90"/>
          <a:stretch/>
        </p:blipFill>
        <p:spPr bwMode="auto">
          <a:xfrm>
            <a:off x="6516216" y="4703813"/>
            <a:ext cx="2628006" cy="1677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83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67544" y="2041972"/>
            <a:ext cx="7213600" cy="939800"/>
            <a:chOff x="304" y="2829"/>
            <a:chExt cx="4544" cy="592"/>
          </a:xfrm>
        </p:grpSpPr>
        <p:sp>
          <p:nvSpPr>
            <p:cNvPr id="37908" name="Text Box 5"/>
            <p:cNvSpPr txBox="1">
              <a:spLocks noChangeArrowheads="1"/>
            </p:cNvSpPr>
            <p:nvPr/>
          </p:nvSpPr>
          <p:spPr bwMode="auto">
            <a:xfrm>
              <a:off x="304" y="293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chemeClr val="accent2"/>
                  </a:solidFill>
                  <a:latin typeface="Century Schoolbook" pitchFamily="18" charset="0"/>
                </a:rPr>
                <a:t>振幅</a:t>
              </a:r>
            </a:p>
          </p:txBody>
        </p:sp>
        <p:graphicFrame>
          <p:nvGraphicFramePr>
            <p:cNvPr id="379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53766"/>
                </p:ext>
              </p:extLst>
            </p:nvPr>
          </p:nvGraphicFramePr>
          <p:xfrm>
            <a:off x="935" y="2864"/>
            <a:ext cx="1843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" name="公式" r:id="rId3" imgW="1637589" imgH="495085" progId="Equation.3">
                    <p:embed/>
                  </p:oleObj>
                </mc:Choice>
                <mc:Fallback>
                  <p:oleObj name="公式" r:id="rId3" imgW="1637589" imgH="495085" progId="Equation.3">
                    <p:embed/>
                    <p:pic>
                      <p:nvPicPr>
                        <p:cNvPr id="3790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2864"/>
                          <a:ext cx="1843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Text Box 8"/>
            <p:cNvSpPr txBox="1">
              <a:spLocks noChangeArrowheads="1"/>
            </p:cNvSpPr>
            <p:nvPr/>
          </p:nvSpPr>
          <p:spPr bwMode="auto">
            <a:xfrm>
              <a:off x="3001" y="2944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chemeClr val="accent2"/>
                  </a:solidFill>
                  <a:latin typeface="Century Schoolbook" pitchFamily="18" charset="0"/>
                </a:rPr>
                <a:t>初相</a:t>
              </a:r>
            </a:p>
          </p:txBody>
        </p:sp>
        <p:graphicFrame>
          <p:nvGraphicFramePr>
            <p:cNvPr id="379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527383"/>
                </p:ext>
              </p:extLst>
            </p:nvPr>
          </p:nvGraphicFramePr>
          <p:xfrm>
            <a:off x="3634" y="2829"/>
            <a:ext cx="121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" name="Equation" r:id="rId5" imgW="939600" imgH="431640" progId="Equation.DSMT4">
                    <p:embed/>
                  </p:oleObj>
                </mc:Choice>
                <mc:Fallback>
                  <p:oleObj name="Equation" r:id="rId5" imgW="939600" imgH="431640" progId="Equation.DSMT4">
                    <p:embed/>
                    <p:pic>
                      <p:nvPicPr>
                        <p:cNvPr id="3791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4" y="2829"/>
                          <a:ext cx="121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1" name="Text Box 39"/>
          <p:cNvSpPr txBox="1">
            <a:spLocks noChangeArrowheads="1"/>
          </p:cNvSpPr>
          <p:nvPr/>
        </p:nvSpPr>
        <p:spPr bwMode="auto">
          <a:xfrm>
            <a:off x="303213" y="260648"/>
            <a:ext cx="38608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求受迫振动的频率和相位：</a:t>
            </a:r>
          </a:p>
        </p:txBody>
      </p:sp>
      <p:graphicFrame>
        <p:nvGraphicFramePr>
          <p:cNvPr id="37892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9859589"/>
              </p:ext>
            </p:extLst>
          </p:nvPr>
        </p:nvGraphicFramePr>
        <p:xfrm>
          <a:off x="4140200" y="476549"/>
          <a:ext cx="34559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公式" r:id="rId7" imgW="1143000" imgH="228600" progId="Equation.3">
                  <p:embed/>
                </p:oleObj>
              </mc:Choice>
              <mc:Fallback>
                <p:oleObj name="公式" r:id="rId7" imgW="1143000" imgH="228600" progId="Equation.3">
                  <p:embed/>
                  <p:pic>
                    <p:nvPicPr>
                      <p:cNvPr id="378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76549"/>
                        <a:ext cx="3455988" cy="690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1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02960740"/>
              </p:ext>
            </p:extLst>
          </p:nvPr>
        </p:nvGraphicFramePr>
        <p:xfrm>
          <a:off x="1042988" y="908349"/>
          <a:ext cx="38877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公式" r:id="rId9" imgW="1783157" imgH="365667" progId="Equation.3">
                  <p:embed/>
                </p:oleObj>
              </mc:Choice>
              <mc:Fallback>
                <p:oleObj name="公式" r:id="rId9" imgW="1783157" imgH="365667" progId="Equation.3">
                  <p:embed/>
                  <p:pic>
                    <p:nvPicPr>
                      <p:cNvPr id="348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8349"/>
                        <a:ext cx="38877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" descr="https://ss2.bdstatic.com/70cFvnSh_Q1YnxGkpoWK1HF6hhy/it/u=552025128,4179052722&amp;fm=26&amp;gp=0.jpg">
            <a:extLst>
              <a:ext uri="{FF2B5EF4-FFF2-40B4-BE49-F238E27FC236}">
                <a16:creationId xmlns:a16="http://schemas.microsoft.com/office/drawing/2014/main" id="{2C7FCFF5-B358-4C40-A527-92E1B349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39160"/>
            <a:ext cx="37154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55395D9-23E5-4566-AA46-C4F37D696B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3391497"/>
            <a:ext cx="3642195" cy="29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72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3.4.2 </a:t>
            </a:r>
            <a:r>
              <a:rPr lang="zh-CN" altLang="en-US" sz="2800" b="1" dirty="0">
                <a:solidFill>
                  <a:srgbClr val="00B050"/>
                </a:solidFill>
              </a:rPr>
              <a:t>折射率来源 </a:t>
            </a:r>
            <a:r>
              <a:rPr lang="en-US" altLang="zh-CN" sz="2800" b="1" dirty="0">
                <a:solidFill>
                  <a:srgbClr val="00B050"/>
                </a:solidFill>
              </a:rPr>
              <a:t>Origin of refractive index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8" y="1721718"/>
            <a:ext cx="3952196" cy="40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88840"/>
            <a:ext cx="4908619" cy="349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1124744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分子的固有偶极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5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20688"/>
            <a:ext cx="316436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764704"/>
            <a:ext cx="4185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当分子或介质置于外电场中，</a:t>
            </a:r>
            <a:br>
              <a:rPr lang="en-US" altLang="zh-CN" dirty="0"/>
            </a:br>
            <a:r>
              <a:rPr lang="zh-CN" altLang="en-US" dirty="0"/>
              <a:t>正、负电荷在外电场下会重新</a:t>
            </a:r>
            <a:br>
              <a:rPr lang="en-US" altLang="zh-CN" dirty="0"/>
            </a:br>
            <a:r>
              <a:rPr lang="zh-CN" altLang="en-US" dirty="0"/>
              <a:t>分布，发生极化，诱导出偶极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/>
              <a:t>。其中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/>
              <a:t>为偏移电荷，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/>
              <a:t>为</a:t>
            </a:r>
            <a:br>
              <a:rPr lang="en-US" altLang="zh-CN" dirty="0"/>
            </a:br>
            <a:r>
              <a:rPr lang="zh-CN" altLang="en-US" dirty="0"/>
              <a:t>偏移距离（方向为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r>
              <a:rPr lang="zh-CN" altLang="en-US" dirty="0"/>
              <a:t>指向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r>
              <a:rPr lang="zh-CN" altLang="en-US" dirty="0"/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850239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在光场（高频交变电磁场）驱</a:t>
            </a:r>
            <a:br>
              <a:rPr lang="en-US" altLang="zh-CN" dirty="0"/>
            </a:br>
            <a:r>
              <a:rPr lang="zh-CN" altLang="en-US" dirty="0"/>
              <a:t>动下，分子中的偏移电荷在平</a:t>
            </a:r>
            <a:br>
              <a:rPr lang="en-US" altLang="zh-CN" dirty="0"/>
            </a:br>
            <a:r>
              <a:rPr lang="zh-CN" altLang="en-US" dirty="0"/>
              <a:t>衡位置附近做受迫振动。当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/>
              <a:t>为</a:t>
            </a:r>
            <a:br>
              <a:rPr lang="en-US" altLang="zh-CN" dirty="0"/>
            </a:br>
            <a:r>
              <a:rPr lang="zh-CN" altLang="en-US" dirty="0"/>
              <a:t>微小偏移时，可用简谐振动模</a:t>
            </a:r>
            <a:br>
              <a:rPr lang="en-US" altLang="zh-CN" dirty="0"/>
            </a:br>
            <a:r>
              <a:rPr lang="zh-CN" altLang="en-US" dirty="0"/>
              <a:t>型描述：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5" y="5085184"/>
            <a:ext cx="4707073" cy="95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5732" y="58052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电场力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4744" y="58052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回复力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8290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光场频率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95736" y="5229200"/>
            <a:ext cx="10123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902" y="6093296"/>
            <a:ext cx="449353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思考：磁场力为什么忽略？</a:t>
            </a:r>
          </a:p>
        </p:txBody>
      </p:sp>
    </p:spTree>
    <p:extLst>
      <p:ext uri="{BB962C8B-B14F-4D97-AF65-F5344CB8AC3E}">
        <p14:creationId xmlns:p14="http://schemas.microsoft.com/office/powerpoint/2010/main" val="2751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28800"/>
            <a:ext cx="6624736" cy="10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5137"/>
            <a:ext cx="4707073" cy="95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>
          <a:xfrm>
            <a:off x="2821080" y="1268760"/>
            <a:ext cx="45477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996952"/>
            <a:ext cx="830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如果单位体积中有</a:t>
            </a:r>
            <a:r>
              <a:rPr lang="en-US" altLang="zh-CN" dirty="0"/>
              <a:t>N</a:t>
            </a:r>
            <a:r>
              <a:rPr lang="zh-CN" altLang="en-US" dirty="0"/>
              <a:t>个光电场诱导的偶极子，电极化强度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为</a:t>
            </a:r>
            <a:endParaRPr lang="en-US" altLang="zh-CN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573016"/>
            <a:ext cx="2436907" cy="152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0515" y="426205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Symbol" panose="05050102010706020507" pitchFamily="18" charset="2"/>
              </a:rPr>
              <a:t>ce</a:t>
            </a:r>
            <a:r>
              <a:rPr lang="en-US" altLang="zh-CN" sz="2800" b="1" i="1" baseline="-25000" dirty="0">
                <a:latin typeface="Symbol" panose="05050102010706020507" pitchFamily="18" charset="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49077" y="4015312"/>
            <a:ext cx="3191275" cy="1171575"/>
            <a:chOff x="4549077" y="4375353"/>
            <a:chExt cx="3191275" cy="1171575"/>
          </a:xfrm>
        </p:grpSpPr>
        <p:sp>
          <p:nvSpPr>
            <p:cNvPr id="7" name="右箭头 6"/>
            <p:cNvSpPr/>
            <p:nvPr/>
          </p:nvSpPr>
          <p:spPr>
            <a:xfrm>
              <a:off x="4549077" y="4693082"/>
              <a:ext cx="382963" cy="5361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577" y="4375353"/>
              <a:ext cx="200977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61004" y="4610838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Symbol" panose="05050102010706020507" pitchFamily="18" charset="2"/>
                </a:rPr>
                <a:t>c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7544" y="5287242"/>
            <a:ext cx="5690195" cy="1209675"/>
            <a:chOff x="467544" y="5287242"/>
            <a:chExt cx="5690195" cy="1209675"/>
          </a:xfrm>
        </p:grpSpPr>
        <p:pic>
          <p:nvPicPr>
            <p:cNvPr id="30728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5287242"/>
              <a:ext cx="28098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7544" y="5661248"/>
              <a:ext cx="3026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相对介电常数</a:t>
              </a:r>
              <a:r>
                <a:rPr lang="en-US" altLang="zh-CN" i="1" dirty="0">
                  <a:latin typeface="Symbol" panose="05050102010706020507" pitchFamily="18" charset="2"/>
                </a:rPr>
                <a:t>e </a:t>
              </a:r>
              <a:r>
                <a:rPr lang="en-US" altLang="zh-CN" dirty="0"/>
                <a:t>= 1+</a:t>
              </a:r>
              <a:r>
                <a:rPr lang="en-US" altLang="zh-CN" i="1" dirty="0">
                  <a:latin typeface="Symbol" panose="05050102010706020507" pitchFamily="18" charset="2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482081" y="4509120"/>
                <a:ext cx="5463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081" y="4509120"/>
                <a:ext cx="546303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940152" y="5949280"/>
                <a:ext cx="5463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949280"/>
                <a:ext cx="546303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3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4824536" cy="11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692696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ymbol" panose="05050102010706020507" pitchFamily="18" charset="2"/>
              </a:rPr>
              <a:t>根据折射率定义</a:t>
            </a:r>
            <a:r>
              <a:rPr lang="en-US" altLang="zh-CN" i="1" dirty="0">
                <a:latin typeface="Symbol" panose="05050102010706020507" pitchFamily="18" charset="2"/>
              </a:rPr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，可得材料的折射率：</a:t>
            </a:r>
            <a:endParaRPr lang="en-US" altLang="zh-CN" i="1" baseline="30000" dirty="0">
              <a:latin typeface="Symbol" panose="05050102010706020507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687415"/>
            <a:ext cx="7957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容易看出，当光频率高于共振频率</a:t>
            </a:r>
            <a:r>
              <a:rPr lang="en-US" altLang="zh-CN" b="1" i="1" dirty="0">
                <a:latin typeface="Symbol" panose="05050102010706020507" pitchFamily="18" charset="2"/>
              </a:rPr>
              <a:t>w </a:t>
            </a:r>
            <a:r>
              <a:rPr lang="en-US" altLang="zh-CN" b="1" dirty="0">
                <a:latin typeface="Symbol" panose="05050102010706020507" pitchFamily="18" charset="2"/>
              </a:rPr>
              <a:t>&gt;</a:t>
            </a:r>
            <a:r>
              <a:rPr lang="en-US" altLang="zh-CN" b="1" i="1" dirty="0">
                <a:latin typeface="Symbol" panose="05050102010706020507" pitchFamily="18" charset="2"/>
              </a:rPr>
              <a:t>w</a:t>
            </a:r>
            <a:r>
              <a:rPr lang="en-US" altLang="zh-CN" b="1" i="1" baseline="-25000" dirty="0">
                <a:latin typeface="Symbol" panose="05050102010706020507" pitchFamily="18" charset="2"/>
              </a:rPr>
              <a:t>0 </a:t>
            </a:r>
            <a:r>
              <a:rPr lang="zh-CN" altLang="en-US" dirty="0"/>
              <a:t>，简谐振子与光</a:t>
            </a:r>
            <a:br>
              <a:rPr lang="en-US" altLang="zh-CN" dirty="0"/>
            </a:br>
            <a:r>
              <a:rPr lang="zh-CN" altLang="en-US" dirty="0"/>
              <a:t>反相，折射率小于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zh-CN" altLang="en-US" b="1" dirty="0">
                <a:solidFill>
                  <a:srgbClr val="0000FF"/>
                </a:solidFill>
              </a:rPr>
              <a:t>思考：</a:t>
            </a:r>
            <a:r>
              <a:rPr lang="en-US" altLang="zh-CN" b="1" dirty="0">
                <a:solidFill>
                  <a:srgbClr val="0000FF"/>
                </a:solidFill>
              </a:rPr>
              <a:t>n&lt;1</a:t>
            </a:r>
            <a:r>
              <a:rPr lang="zh-CN" altLang="en-US" b="1" dirty="0">
                <a:solidFill>
                  <a:srgbClr val="0000FF"/>
                </a:solidFill>
              </a:rPr>
              <a:t>是什么意思？合理么？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30735"/>
            <a:ext cx="37719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7809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结合电荷位移量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4830251"/>
            <a:ext cx="777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当光频率小于共振频率</a:t>
            </a:r>
            <a:r>
              <a:rPr lang="en-US" altLang="zh-CN" b="1" i="1" dirty="0">
                <a:latin typeface="Symbol" panose="05050102010706020507" pitchFamily="18" charset="2"/>
              </a:rPr>
              <a:t>w </a:t>
            </a:r>
            <a:r>
              <a:rPr lang="en-US" altLang="zh-CN" b="1" dirty="0">
                <a:latin typeface="Symbol" panose="05050102010706020507" pitchFamily="18" charset="2"/>
              </a:rPr>
              <a:t>&lt;</a:t>
            </a:r>
            <a:r>
              <a:rPr lang="en-US" altLang="zh-CN" b="1" i="1" dirty="0">
                <a:latin typeface="Symbol" panose="05050102010706020507" pitchFamily="18" charset="2"/>
              </a:rPr>
              <a:t>w</a:t>
            </a:r>
            <a:r>
              <a:rPr lang="en-US" altLang="zh-CN" b="1" i="1" baseline="-25000" dirty="0">
                <a:latin typeface="Symbol" panose="05050102010706020507" pitchFamily="18" charset="2"/>
              </a:rPr>
              <a:t>0 </a:t>
            </a:r>
            <a:r>
              <a:rPr lang="zh-CN" altLang="en-US" dirty="0"/>
              <a:t>，简谐振子与光同相，折射</a:t>
            </a:r>
            <a:br>
              <a:rPr lang="en-US" altLang="zh-CN" dirty="0"/>
            </a:br>
            <a:r>
              <a:rPr lang="zh-CN" altLang="en-US" dirty="0"/>
              <a:t>率大于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5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4824536" cy="11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692696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ymbol" panose="05050102010706020507" pitchFamily="18" charset="2"/>
              </a:rPr>
              <a:t>根据折射率定义</a:t>
            </a:r>
            <a:r>
              <a:rPr lang="en-US" altLang="zh-CN" i="1" dirty="0">
                <a:latin typeface="Symbol" panose="05050102010706020507" pitchFamily="18" charset="2"/>
              </a:rPr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，可得材料的折射率：</a:t>
            </a:r>
            <a:endParaRPr lang="en-US" altLang="zh-CN" i="1" baseline="30000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909" y="2708920"/>
            <a:ext cx="771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当光频率</a:t>
            </a:r>
            <a:r>
              <a:rPr lang="en-US" altLang="zh-CN" b="1" i="1" dirty="0">
                <a:solidFill>
                  <a:srgbClr val="FF0000"/>
                </a:solidFill>
                <a:latin typeface="Symbol" panose="05050102010706020507" pitchFamily="18" charset="2"/>
              </a:rPr>
              <a:t>w </a:t>
            </a:r>
            <a:r>
              <a:rPr lang="en-US" altLang="zh-CN" b="1" dirty="0">
                <a:solidFill>
                  <a:srgbClr val="FF0000"/>
                </a:solidFill>
                <a:latin typeface="Symbol" panose="05050102010706020507" pitchFamily="18" charset="2"/>
              </a:rPr>
              <a:t>&lt;&lt; </a:t>
            </a:r>
            <a:r>
              <a:rPr lang="en-US" altLang="zh-CN" b="1" i="1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i="1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0 </a:t>
            </a:r>
            <a:r>
              <a:rPr lang="zh-CN" altLang="en-US" dirty="0"/>
              <a:t>，折射率可近似表示为（</a:t>
            </a:r>
            <a:r>
              <a:rPr lang="zh-CN" altLang="en-US" b="1" dirty="0">
                <a:solidFill>
                  <a:srgbClr val="FF0000"/>
                </a:solidFill>
              </a:rPr>
              <a:t>柯西关系</a:t>
            </a:r>
            <a:r>
              <a:rPr lang="zh-CN" altLang="en-US" dirty="0"/>
              <a:t>）：</a:t>
            </a:r>
            <a:endParaRPr lang="en-US" altLang="zh-CN" i="1" baseline="30000" dirty="0">
              <a:latin typeface="Symbol" panose="05050102010706020507" pitchFamily="18" charset="2"/>
            </a:endParaRP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64674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699792" y="4642296"/>
            <a:ext cx="2232248" cy="1830204"/>
            <a:chOff x="2699792" y="4642296"/>
            <a:chExt cx="2232248" cy="1830204"/>
          </a:xfrm>
        </p:grpSpPr>
        <p:sp>
          <p:nvSpPr>
            <p:cNvPr id="2" name="矩形 1"/>
            <p:cNvSpPr/>
            <p:nvPr/>
          </p:nvSpPr>
          <p:spPr>
            <a:xfrm>
              <a:off x="2699792" y="4642296"/>
              <a:ext cx="2232248" cy="1234976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06086" y="59492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A</a:t>
              </a:r>
              <a:endParaRPr lang="zh-CN" altLang="en-US" sz="2800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43822" y="4642296"/>
            <a:ext cx="1944216" cy="1830204"/>
            <a:chOff x="5243822" y="4642296"/>
            <a:chExt cx="1944216" cy="1830204"/>
          </a:xfrm>
        </p:grpSpPr>
        <p:sp>
          <p:nvSpPr>
            <p:cNvPr id="14" name="TextBox 13"/>
            <p:cNvSpPr txBox="1"/>
            <p:nvPr/>
          </p:nvSpPr>
          <p:spPr>
            <a:xfrm>
              <a:off x="6049494" y="59492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B</a:t>
              </a:r>
              <a:endParaRPr lang="zh-CN" altLang="en-US" sz="28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243822" y="4642296"/>
              <a:ext cx="1944216" cy="1234976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10890"/>
            <a:ext cx="2000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1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548680"/>
            <a:ext cx="65790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rgbClr val="C00000"/>
                </a:solidFill>
              </a:rPr>
              <a:t>作业</a:t>
            </a:r>
            <a:r>
              <a:rPr lang="en-US" altLang="zh-CN" sz="3200" b="1" dirty="0">
                <a:solidFill>
                  <a:srgbClr val="C00000"/>
                </a:solidFill>
              </a:rPr>
              <a:t>(10/8</a:t>
            </a:r>
            <a:r>
              <a:rPr lang="zh-CN" altLang="en-US" sz="3200" b="1" dirty="0">
                <a:solidFill>
                  <a:srgbClr val="C00000"/>
                </a:solidFill>
              </a:rPr>
              <a:t>交</a:t>
            </a:r>
            <a:r>
              <a:rPr lang="en-US" altLang="zh-CN" sz="3200" b="1" dirty="0">
                <a:solidFill>
                  <a:srgbClr val="C00000"/>
                </a:solidFill>
              </a:rPr>
              <a:t>)</a:t>
            </a:r>
            <a:r>
              <a:rPr lang="zh-CN" altLang="en-US" sz="3200" b="1" dirty="0">
                <a:solidFill>
                  <a:srgbClr val="C00000"/>
                </a:solidFill>
              </a:rPr>
              <a:t>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0B050"/>
                </a:solidFill>
              </a:rPr>
              <a:t>Hecht</a:t>
            </a:r>
            <a:r>
              <a:rPr lang="zh-CN" altLang="en-US" sz="2800" b="1" dirty="0">
                <a:solidFill>
                  <a:srgbClr val="00B050"/>
                </a:solidFill>
              </a:rPr>
              <a:t>教材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/>
              <a:t>3.2, 3.5, 3.8, 3.19, 3.31, 3.54, 3.56, 3.61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3.20, 3.26, 3.35, 3.38, 3.40 </a:t>
            </a:r>
            <a:endParaRPr lang="zh-CN" altLang="en-US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0420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6862340" cy="452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475252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72" y="1268760"/>
            <a:ext cx="24479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126228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其中，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37" y="6236055"/>
            <a:ext cx="4533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78" y="2564904"/>
            <a:ext cx="3246437" cy="43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902113" y="44705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柯西关系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30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92696"/>
            <a:ext cx="77251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ymbol" panose="05050102010706020507" pitchFamily="18" charset="2"/>
              </a:rPr>
              <a:t>例题：实验发现，在</a:t>
            </a:r>
            <a:r>
              <a:rPr lang="en-US" altLang="zh-CN" dirty="0">
                <a:latin typeface="Symbol" panose="05050102010706020507" pitchFamily="18" charset="2"/>
              </a:rPr>
              <a:t>0</a:t>
            </a:r>
            <a:r>
              <a:rPr lang="zh-CN" altLang="en-US" dirty="0">
                <a:latin typeface="Symbol" panose="05050102010706020507" pitchFamily="18" charset="2"/>
              </a:rPr>
              <a:t>摄氏度一个大气压时，氢气的折射</a:t>
            </a:r>
            <a:br>
              <a:rPr lang="en-US" altLang="zh-CN" dirty="0">
                <a:latin typeface="Symbol" panose="05050102010706020507" pitchFamily="18" charset="2"/>
              </a:rPr>
            </a:br>
            <a:r>
              <a:rPr lang="zh-CN" altLang="en-US" dirty="0">
                <a:latin typeface="Symbol" panose="05050102010706020507" pitchFamily="18" charset="2"/>
              </a:rPr>
              <a:t>率与波长</a:t>
            </a:r>
            <a:r>
              <a:rPr lang="en-US" altLang="zh-CN" dirty="0">
                <a:latin typeface="Symbol" panose="05050102010706020507" pitchFamily="18" charset="2"/>
              </a:rPr>
              <a:t>(</a:t>
            </a:r>
            <a:r>
              <a:rPr lang="zh-CN" altLang="en-US" dirty="0">
                <a:latin typeface="Symbol" panose="05050102010706020507" pitchFamily="18" charset="2"/>
              </a:rPr>
              <a:t>米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r>
              <a:rPr lang="zh-CN" altLang="en-US" dirty="0">
                <a:latin typeface="Symbol" panose="05050102010706020507" pitchFamily="18" charset="2"/>
              </a:rPr>
              <a:t>的关系满足柯西关系：</a:t>
            </a:r>
            <a:endParaRPr lang="en-US" altLang="zh-CN" dirty="0">
              <a:latin typeface="Symbol" panose="05050102010706020507" pitchFamily="18" charset="2"/>
            </a:endParaRPr>
          </a:p>
          <a:p>
            <a:r>
              <a:rPr lang="en-US" altLang="zh-CN" dirty="0">
                <a:latin typeface="Symbol" panose="05050102010706020507" pitchFamily="18" charset="2"/>
              </a:rPr>
              <a:t>A=1+2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.721×10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B=2.11×10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</a:p>
          <a:p>
            <a:r>
              <a:rPr lang="zh-CN" altLang="en-US" dirty="0">
                <a:latin typeface="Symbol" panose="05050102010706020507" pitchFamily="18" charset="2"/>
              </a:rPr>
              <a:t>计算：氢气的共振角频率</a:t>
            </a:r>
            <a:r>
              <a:rPr lang="en-US" altLang="zh-CN" i="1" dirty="0">
                <a:latin typeface="Symbol" panose="05050102010706020507" pitchFamily="18" charset="2"/>
              </a:rPr>
              <a:t>w</a:t>
            </a:r>
            <a:r>
              <a:rPr lang="en-US" altLang="zh-CN" i="1" baseline="-25000" dirty="0">
                <a:latin typeface="Symbol" panose="05050102010706020507" pitchFamily="18" charset="2"/>
              </a:rPr>
              <a:t>0 </a:t>
            </a:r>
            <a:r>
              <a:rPr lang="zh-CN" altLang="en-US" dirty="0">
                <a:latin typeface="Symbol" panose="05050102010706020507" pitchFamily="18" charset="2"/>
              </a:rPr>
              <a:t>；</a:t>
            </a:r>
            <a:endParaRPr lang="en-US" altLang="zh-CN" dirty="0">
              <a:latin typeface="Symbol" panose="05050102010706020507" pitchFamily="18" charset="2"/>
            </a:endParaRPr>
          </a:p>
          <a:p>
            <a:r>
              <a:rPr lang="zh-CN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           </a:t>
            </a:r>
            <a:endParaRPr lang="en-US" altLang="zh-CN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endParaRPr lang="en-US" altLang="zh-CN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CC1FB9-D4AF-4121-8D19-92BB2743F7E1}"/>
              </a:ext>
            </a:extLst>
          </p:cNvPr>
          <p:cNvGrpSpPr/>
          <p:nvPr/>
        </p:nvGrpSpPr>
        <p:grpSpPr>
          <a:xfrm>
            <a:off x="868616" y="2660000"/>
            <a:ext cx="6467475" cy="3187516"/>
            <a:chOff x="868616" y="2660000"/>
            <a:chExt cx="6467475" cy="3187516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33DAC557-D8B3-4CF9-81D7-E0279DB85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16" y="2660000"/>
              <a:ext cx="64674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9C9F010-6DCE-499D-8FC1-88FE091826E8}"/>
                </a:ext>
              </a:extLst>
            </p:cNvPr>
            <p:cNvGrpSpPr/>
            <p:nvPr/>
          </p:nvGrpSpPr>
          <p:grpSpPr>
            <a:xfrm>
              <a:off x="2308776" y="4017312"/>
              <a:ext cx="2232248" cy="1830204"/>
              <a:chOff x="2699792" y="4642296"/>
              <a:chExt cx="2232248" cy="18302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4376065-EA32-4272-BAFC-81137E99E5CE}"/>
                  </a:ext>
                </a:extLst>
              </p:cNvPr>
              <p:cNvSpPr/>
              <p:nvPr/>
            </p:nvSpPr>
            <p:spPr>
              <a:xfrm>
                <a:off x="2699792" y="4642296"/>
                <a:ext cx="2232248" cy="1234976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0870915F-2ED1-420C-AF8A-8397EEE20785}"/>
                  </a:ext>
                </a:extLst>
              </p:cNvPr>
              <p:cNvSpPr txBox="1"/>
              <p:nvPr/>
            </p:nvSpPr>
            <p:spPr>
              <a:xfrm>
                <a:off x="3606086" y="5949280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A</a:t>
                </a:r>
                <a:endParaRPr lang="zh-CN" altLang="en-US" sz="2800" b="1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41CBF7A-0BAF-458B-96D2-698FCAA4C05E}"/>
                </a:ext>
              </a:extLst>
            </p:cNvPr>
            <p:cNvGrpSpPr/>
            <p:nvPr/>
          </p:nvGrpSpPr>
          <p:grpSpPr>
            <a:xfrm>
              <a:off x="4852806" y="4017312"/>
              <a:ext cx="1944216" cy="1830204"/>
              <a:chOff x="5243822" y="4642296"/>
              <a:chExt cx="1944216" cy="1830204"/>
            </a:xfrm>
          </p:grpSpPr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A6500D4D-3285-4E1E-9916-6B30A3664830}"/>
                  </a:ext>
                </a:extLst>
              </p:cNvPr>
              <p:cNvSpPr txBox="1"/>
              <p:nvPr/>
            </p:nvSpPr>
            <p:spPr>
              <a:xfrm>
                <a:off x="6049494" y="5949280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B</a:t>
                </a:r>
                <a:endParaRPr lang="zh-CN" altLang="en-US" sz="2800" b="1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A63A914-BB2F-4D34-B44B-E10FF48302EC}"/>
                  </a:ext>
                </a:extLst>
              </p:cNvPr>
              <p:cNvSpPr/>
              <p:nvPr/>
            </p:nvSpPr>
            <p:spPr>
              <a:xfrm>
                <a:off x="5243822" y="4642296"/>
                <a:ext cx="1944216" cy="1234976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7201191" cy="49685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5576" y="5517232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Figure adopted from “Journal of the Optical Society of America Vol. 54, Issue 8, pp. 968-972 (1964)”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07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328592" cy="137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692696"/>
            <a:ext cx="8571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ymbol" panose="05050102010706020507" pitchFamily="18" charset="2"/>
              </a:rPr>
              <a:t>如果分子有很多个简谐振动模式（</a:t>
            </a:r>
            <a:r>
              <a:rPr lang="en-US" altLang="zh-CN" dirty="0">
                <a:latin typeface="Symbol" panose="05050102010706020507" pitchFamily="18" charset="2"/>
              </a:rPr>
              <a:t>1,2,...</a:t>
            </a:r>
            <a:r>
              <a:rPr lang="zh-CN" altLang="en-US" dirty="0">
                <a:latin typeface="Symbol" panose="05050102010706020507" pitchFamily="18" charset="2"/>
              </a:rPr>
              <a:t>），根据之前的推导，</a:t>
            </a:r>
            <a:br>
              <a:rPr lang="en-US" altLang="zh-CN" dirty="0">
                <a:latin typeface="Symbol" panose="05050102010706020507" pitchFamily="18" charset="2"/>
              </a:rPr>
            </a:br>
            <a:r>
              <a:rPr lang="zh-CN" altLang="en-US" dirty="0">
                <a:latin typeface="Symbol" panose="05050102010706020507" pitchFamily="18" charset="2"/>
              </a:rPr>
              <a:t>易得：</a:t>
            </a:r>
            <a:endParaRPr lang="en-US" altLang="zh-CN" i="1" baseline="30000" dirty="0">
              <a:latin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2746532"/>
            <a:ext cx="5790705" cy="3850820"/>
            <a:chOff x="899592" y="2746532"/>
            <a:chExt cx="5790705" cy="3850820"/>
          </a:xfrm>
        </p:grpSpPr>
        <p:pic>
          <p:nvPicPr>
            <p:cNvPr id="4" name="Picture 2" descr="http://www1.lsbu.ac.uk/water/images/refractive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746532"/>
              <a:ext cx="5790705" cy="3850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011371" y="3170679"/>
              <a:ext cx="3256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水的折射率 </a:t>
              </a:r>
              <a:r>
                <a:rPr lang="en-US" altLang="zh-CN" sz="2800" dirty="0"/>
                <a:t>vs </a:t>
              </a:r>
              <a:r>
                <a:rPr lang="zh-CN" altLang="en-US" sz="2800" dirty="0"/>
                <a:t>波长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67391" y="1523693"/>
            <a:ext cx="141577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跃迁几率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076056" y="175452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5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792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思考：当光频率与分子共振频率相等时，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发散！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48478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原因在于我们忽略了阻尼</a:t>
            </a:r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/>
          </p:nvPr>
        </p:nvGraphicFramePr>
        <p:xfrm>
          <a:off x="899592" y="2204864"/>
          <a:ext cx="38877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3" imgW="2362320" imgH="470520" progId="Equation.3">
                  <p:embed/>
                </p:oleObj>
              </mc:Choice>
              <mc:Fallback>
                <p:oleObj name="公式" r:id="rId3" imgW="2362320" imgH="470520" progId="Equation.3">
                  <p:embed/>
                  <p:pic>
                    <p:nvPicPr>
                      <p:cNvPr id="4" name="对象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04864"/>
                        <a:ext cx="38877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72883"/>
            <a:ext cx="353152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356992"/>
            <a:ext cx="6794281" cy="144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3419872" y="2996952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5157192"/>
            <a:ext cx="776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b="1" i="1" dirty="0">
                <a:latin typeface="Symbol" panose="05050102010706020507" pitchFamily="18" charset="2"/>
              </a:rPr>
              <a:t>w </a:t>
            </a:r>
            <a:r>
              <a:rPr lang="en-US" altLang="zh-CN" b="1" dirty="0">
                <a:latin typeface="Symbol" panose="05050102010706020507" pitchFamily="18" charset="2"/>
              </a:rPr>
              <a:t>&lt;&lt; </a:t>
            </a:r>
            <a:r>
              <a:rPr lang="en-US" altLang="zh-CN" b="1" i="1" dirty="0">
                <a:latin typeface="Symbol" panose="05050102010706020507" pitchFamily="18" charset="2"/>
              </a:rPr>
              <a:t>w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0j</a:t>
            </a:r>
            <a:r>
              <a:rPr lang="zh-CN" altLang="en-US" dirty="0"/>
              <a:t>时，求和项中距离光频率近的共振项保留，</a:t>
            </a:r>
            <a:br>
              <a:rPr lang="en-US" altLang="zh-CN" dirty="0"/>
            </a:br>
            <a:r>
              <a:rPr lang="zh-CN" altLang="en-US" dirty="0"/>
              <a:t>其余</a:t>
            </a:r>
            <a:r>
              <a:rPr lang="en-US" altLang="zh-CN" b="1" i="1" dirty="0">
                <a:latin typeface="Symbol" panose="05050102010706020507" pitchFamily="18" charset="2"/>
              </a:rPr>
              <a:t>w </a:t>
            </a:r>
            <a:r>
              <a:rPr lang="en-US" altLang="zh-CN" b="1" dirty="0">
                <a:latin typeface="Symbol" panose="05050102010706020507" pitchFamily="18" charset="2"/>
              </a:rPr>
              <a:t>&lt;&lt; </a:t>
            </a:r>
            <a:r>
              <a:rPr lang="en-US" altLang="zh-CN" b="1" i="1" dirty="0">
                <a:latin typeface="Symbol" panose="05050102010706020507" pitchFamily="18" charset="2"/>
              </a:rPr>
              <a:t>w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0j</a:t>
            </a:r>
            <a:r>
              <a:rPr lang="zh-CN" altLang="en-US" dirty="0"/>
              <a:t>项贡献一个常数本底。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b="1" i="1" dirty="0">
                <a:latin typeface="Symbol" panose="05050102010706020507" pitchFamily="18" charset="2"/>
              </a:rPr>
              <a:t>w =w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0j</a:t>
            </a:r>
            <a:r>
              <a:rPr lang="zh-CN" altLang="en-US" dirty="0"/>
              <a:t>时，阻尼系数变得尤为重要。</a:t>
            </a:r>
          </a:p>
        </p:txBody>
      </p:sp>
    </p:spTree>
    <p:extLst>
      <p:ext uri="{BB962C8B-B14F-4D97-AF65-F5344CB8AC3E}">
        <p14:creationId xmlns:p14="http://schemas.microsoft.com/office/powerpoint/2010/main" val="18280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材料的吸收与复折射率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07914"/>
            <a:ext cx="6085453" cy="129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13" y="2736572"/>
            <a:ext cx="2271364" cy="62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95431"/>
            <a:ext cx="2630098" cy="83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3498109" y="2852936"/>
            <a:ext cx="353811" cy="432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4824536" cy="279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27784" y="5013176"/>
            <a:ext cx="1775199" cy="1143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02983" y="5013176"/>
            <a:ext cx="1033113" cy="1143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7497" y="616800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传输相位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6156414"/>
            <a:ext cx="80021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衰减</a:t>
            </a:r>
          </a:p>
        </p:txBody>
      </p:sp>
    </p:spTree>
    <p:extLst>
      <p:ext uri="{BB962C8B-B14F-4D97-AF65-F5344CB8AC3E}">
        <p14:creationId xmlns:p14="http://schemas.microsoft.com/office/powerpoint/2010/main" val="12369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242"/>
            <a:ext cx="8880454" cy="353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32067" y="14117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吸收、反常色散频域</a:t>
            </a:r>
            <a:endParaRPr lang="en-US" altLang="zh-CN" sz="2800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732067" y="2015242"/>
            <a:ext cx="615797" cy="58276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211960" y="2015242"/>
            <a:ext cx="432048" cy="43874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580112" y="1934958"/>
            <a:ext cx="1080120" cy="66304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6447" y="55503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外壳层电子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6322" y="55503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芯壳层电子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5656" y="547832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分子振动、转</a:t>
            </a:r>
            <a:br>
              <a:rPr lang="en-US" altLang="zh-CN" dirty="0"/>
            </a:br>
            <a:r>
              <a:rPr lang="zh-CN" altLang="en-US" dirty="0"/>
              <a:t>动等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229638E-8965-4088-B343-F5756D04F5F3}"/>
              </a:ext>
            </a:extLst>
          </p:cNvPr>
          <p:cNvSpPr txBox="1"/>
          <p:nvPr/>
        </p:nvSpPr>
        <p:spPr>
          <a:xfrm>
            <a:off x="755576" y="476672"/>
            <a:ext cx="349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Anomalous dispersion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反常色散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501AEC-2D0F-450D-920F-5860666EC60A}"/>
              </a:ext>
            </a:extLst>
          </p:cNvPr>
          <p:cNvSpPr/>
          <p:nvPr/>
        </p:nvSpPr>
        <p:spPr>
          <a:xfrm>
            <a:off x="4323328" y="485357"/>
            <a:ext cx="428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 decreases with frequency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70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76672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Normal dispersion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正常色散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5245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851920" y="447055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 increases with frequency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04" y="994181"/>
            <a:ext cx="1342123" cy="39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411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03" y="2492896"/>
            <a:ext cx="3228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4766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800" b="1" dirty="0"/>
              <a:t>金属的光学响应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407186"/>
            <a:ext cx="822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金属中的传导电荷（电子）受原子核束缚非常弱，可以用</a:t>
            </a:r>
            <a:br>
              <a:rPr lang="en-US" altLang="zh-CN" dirty="0"/>
            </a:br>
            <a:r>
              <a:rPr lang="zh-CN" altLang="en-US" dirty="0"/>
              <a:t>自由电子气模型描述。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在光电场驱动下，电子几乎不受回复力，即</a:t>
            </a:r>
            <a:r>
              <a:rPr lang="en-US" altLang="zh-CN" b="1" i="1" dirty="0">
                <a:latin typeface="Symbol" panose="05050102010706020507" pitchFamily="18" charset="2"/>
              </a:rPr>
              <a:t>w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0331"/>
            <a:ext cx="3628525" cy="88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 rot="16200000">
            <a:off x="4024061" y="2965387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90288" y="2665584"/>
            <a:ext cx="720080" cy="1103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88" y="2593576"/>
            <a:ext cx="885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053" y="3889720"/>
            <a:ext cx="590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V="1">
            <a:off x="6950328" y="3769246"/>
            <a:ext cx="0" cy="2644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4532927"/>
            <a:ext cx="6508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i="1" dirty="0"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Symbol" panose="05050102010706020507" pitchFamily="18" charset="2"/>
              </a:rPr>
              <a:t>&gt;</a:t>
            </a:r>
            <a:r>
              <a:rPr lang="en-US" altLang="zh-CN" b="1" i="1" dirty="0" err="1">
                <a:latin typeface="Symbol" panose="05050102010706020507" pitchFamily="18" charset="2"/>
              </a:rPr>
              <a:t>w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，折射率为小于</a:t>
            </a:r>
            <a:r>
              <a:rPr lang="en-US" altLang="zh-CN" dirty="0"/>
              <a:t>1</a:t>
            </a:r>
            <a:r>
              <a:rPr lang="zh-CN" altLang="en-US" dirty="0"/>
              <a:t>的实数，透明。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i="1" dirty="0">
                <a:latin typeface="Symbol" panose="05050102010706020507" pitchFamily="18" charset="2"/>
              </a:rPr>
              <a:t>w</a:t>
            </a:r>
            <a:r>
              <a:rPr lang="en-US" altLang="zh-CN" b="1" dirty="0">
                <a:latin typeface="Symbol" panose="05050102010706020507" pitchFamily="18" charset="2"/>
              </a:rPr>
              <a:t>&lt;</a:t>
            </a:r>
            <a:r>
              <a:rPr lang="en-US" altLang="zh-CN" b="1" i="1" dirty="0" err="1">
                <a:latin typeface="Symbol" panose="05050102010706020507" pitchFamily="18" charset="2"/>
              </a:rPr>
              <a:t>w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，折射率为虚数，强吸收（强反射）。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26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6054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例题：为什么金属</a:t>
            </a:r>
            <a:r>
              <a:rPr lang="en-US" altLang="zh-CN" sz="2800" b="1" dirty="0"/>
              <a:t>Na</a:t>
            </a:r>
            <a:r>
              <a:rPr lang="zh-CN" altLang="en-US" sz="2800" b="1" dirty="0"/>
              <a:t>在紫外变透明？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49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碱金属</a:t>
            </a:r>
            <a:r>
              <a:rPr lang="en-US" altLang="zh-CN" dirty="0"/>
              <a:t>Na</a:t>
            </a:r>
            <a:r>
              <a:rPr lang="zh-CN" altLang="en-US" dirty="0"/>
              <a:t>外层带</a:t>
            </a:r>
            <a:r>
              <a:rPr lang="en-US" altLang="zh-CN" dirty="0"/>
              <a:t>1</a:t>
            </a:r>
            <a:r>
              <a:rPr lang="zh-CN" altLang="en-US" dirty="0"/>
              <a:t>个电子，摩尔质量为</a:t>
            </a:r>
            <a:r>
              <a:rPr lang="en-US" altLang="zh-CN" dirty="0"/>
              <a:t>23g</a:t>
            </a:r>
            <a:r>
              <a:rPr lang="zh-CN" altLang="en-US" dirty="0"/>
              <a:t>，密度</a:t>
            </a:r>
            <a:r>
              <a:rPr lang="en-US" altLang="zh-CN" dirty="0"/>
              <a:t>0.97g/cm</a:t>
            </a:r>
            <a:r>
              <a:rPr lang="en-US" altLang="zh-CN" baseline="30000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电子质量</a:t>
            </a:r>
            <a:r>
              <a:rPr lang="en-US" altLang="zh-CN" dirty="0"/>
              <a:t>9.1×10</a:t>
            </a:r>
            <a:r>
              <a:rPr lang="en-US" altLang="zh-CN" baseline="30000" dirty="0"/>
              <a:t>-31</a:t>
            </a:r>
            <a:r>
              <a:rPr lang="en-US" altLang="zh-CN" dirty="0"/>
              <a:t>kg</a:t>
            </a:r>
            <a:r>
              <a:rPr lang="zh-CN" altLang="en-US" dirty="0"/>
              <a:t>，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r>
              <a:rPr lang="en-US" altLang="zh-CN" baseline="-25000" dirty="0"/>
              <a:t>0</a:t>
            </a:r>
            <a:r>
              <a:rPr lang="en-US" altLang="zh-CN" dirty="0"/>
              <a:t>=8.85×10</a:t>
            </a:r>
            <a:r>
              <a:rPr lang="en-US" altLang="zh-CN" baseline="30000" dirty="0"/>
              <a:t>-12</a:t>
            </a:r>
            <a:r>
              <a:rPr lang="en-US" altLang="zh-CN" dirty="0"/>
              <a:t>C/N-m</a:t>
            </a:r>
            <a:r>
              <a:rPr lang="en-US" altLang="zh-CN" baseline="30000" dirty="0"/>
              <a:t>2</a:t>
            </a:r>
            <a:r>
              <a:rPr lang="zh-CN" altLang="en-US" dirty="0"/>
              <a:t>。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0" y="2266950"/>
            <a:ext cx="18192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2000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2E800A-6682-49B3-ADA1-B60C1D239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573016"/>
            <a:ext cx="5060009" cy="29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9552" y="895574"/>
                <a:ext cx="2669129" cy="4009880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</m:acc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zh-CN" alt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95574"/>
                <a:ext cx="2669129" cy="4009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14800" y="1628800"/>
                <a:ext cx="3261662" cy="3803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𝑫</m:t>
                        </m:r>
                      </m:e>
                    </m:acc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srgbClr val="0000FF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endParaRPr lang="en-US" altLang="zh-CN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𝑯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srgbClr val="0000FF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srgbClr val="0000FF"/>
                    </a:solidFill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𝑯</m:t>
                        </m:r>
                      </m:e>
                    </m:acc>
                  </m:oMath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sub>
                          </m:sSub>
                        </m:e>
                      </m:acc>
                      <m:r>
                        <a:rPr lang="en-US" altLang="zh-CN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zh-CN" altLang="en-US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𝝈</m:t>
                      </m:r>
                      <m:acc>
                        <m:accPr>
                          <m:chr m:val="⃗"/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28800"/>
                <a:ext cx="3261662" cy="38034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592377" y="1089428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本构方程（描述物质在电、磁场响应）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332655"/>
            <a:ext cx="141577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自由电荷</a:t>
            </a: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flipH="1">
            <a:off x="2771800" y="794320"/>
            <a:ext cx="995918" cy="52594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6028" y="5457900"/>
            <a:ext cx="141577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自由电流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913806" y="4797152"/>
            <a:ext cx="150108" cy="66074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A7FC5D0F-F2D2-4B38-85D9-FEDAED25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010346"/>
            <a:ext cx="3139320" cy="58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9E79659B-0C28-46ED-8506-75D8643F4005}"/>
              </a:ext>
            </a:extLst>
          </p:cNvPr>
          <p:cNvSpPr txBox="1"/>
          <p:nvPr/>
        </p:nvSpPr>
        <p:spPr>
          <a:xfrm>
            <a:off x="767833" y="61186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电荷在电场、磁场中受力</a:t>
            </a:r>
          </a:p>
        </p:txBody>
      </p:sp>
    </p:spTree>
    <p:extLst>
      <p:ext uri="{BB962C8B-B14F-4D97-AF65-F5344CB8AC3E}">
        <p14:creationId xmlns:p14="http://schemas.microsoft.com/office/powerpoint/2010/main" val="35287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586" y="476672"/>
            <a:ext cx="682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B050"/>
                </a:solidFill>
              </a:rPr>
              <a:t>Correction on local field</a:t>
            </a:r>
            <a:r>
              <a:rPr lang="zh-CN" altLang="en-US" sz="2800" b="1" dirty="0">
                <a:solidFill>
                  <a:srgbClr val="00B050"/>
                </a:solidFill>
              </a:rPr>
              <a:t>（局域场修正）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1" y="1268760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Internal field (Lorentz local field)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different from the applied filed due to polarization of the dielectric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05" y="3968778"/>
            <a:ext cx="4176463" cy="91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下箭头 8"/>
          <p:cNvSpPr/>
          <p:nvPr/>
        </p:nvSpPr>
        <p:spPr>
          <a:xfrm>
            <a:off x="5623548" y="3284984"/>
            <a:ext cx="31660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515719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When absorption is negligible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05" y="5189262"/>
            <a:ext cx="1874018" cy="39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618855"/>
            <a:ext cx="3048397" cy="84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9" descr="http://en.citizendium.org/images/math/4/5/8/458284dd0cb34f6e771cede9cd2122f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29" y="2617686"/>
            <a:ext cx="3603395" cy="66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58987"/>
            <a:ext cx="33337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283968" y="3568668"/>
            <a:ext cx="338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</a:rPr>
              <a:t>Clausius-Mossotti</a:t>
            </a:r>
            <a:r>
              <a:rPr lang="en-US" altLang="zh-CN" sz="2000" b="1" dirty="0">
                <a:solidFill>
                  <a:srgbClr val="0000FF"/>
                </a:solidFill>
              </a:rPr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682802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03703"/>
            <a:ext cx="52959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476672"/>
            <a:ext cx="440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Engineer the refractive index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8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226" y="260648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Photon 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光子</a:t>
            </a:r>
            <a:endParaRPr lang="en-US" altLang="zh-CN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77379"/>
            <a:ext cx="43243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124744"/>
            <a:ext cx="3659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Blackbody radiation: </a:t>
            </a:r>
          </a:p>
          <a:p>
            <a:r>
              <a:rPr lang="en-US" altLang="zh-CN" dirty="0"/>
              <a:t>Failure of classical theory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266860"/>
            <a:ext cx="387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Planck’s assumption(1900)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00600" y="1785407"/>
            <a:ext cx="3563888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Each one of the oscillators could absorb and emit only </a:t>
            </a:r>
            <a:r>
              <a:rPr lang="en-US" altLang="zh-CN" b="1" dirty="0">
                <a:solidFill>
                  <a:srgbClr val="C00000"/>
                </a:solidFill>
              </a:rPr>
              <a:t>discrete amounts of energy</a:t>
            </a:r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39149"/>
            <a:ext cx="1023417" cy="36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00601" y="4293096"/>
            <a:ext cx="334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Einstein put forward: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Electromagnetic field itself is quantized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41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362035-5A3E-459C-966C-2A437F278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85" y="1988840"/>
            <a:ext cx="5514975" cy="3248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7EC693-FC5A-49C7-B50B-BC69A2550A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78"/>
          <a:stretch/>
        </p:blipFill>
        <p:spPr>
          <a:xfrm>
            <a:off x="0" y="980728"/>
            <a:ext cx="3123529" cy="4941168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E56ECB6E-2C2A-4688-89D7-F02BD0567852}"/>
              </a:ext>
            </a:extLst>
          </p:cNvPr>
          <p:cNvSpPr txBox="1"/>
          <p:nvPr/>
        </p:nvSpPr>
        <p:spPr>
          <a:xfrm>
            <a:off x="539552" y="4766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光的干涉图案</a:t>
            </a:r>
          </a:p>
        </p:txBody>
      </p:sp>
    </p:spTree>
    <p:extLst>
      <p:ext uri="{BB962C8B-B14F-4D97-AF65-F5344CB8AC3E}">
        <p14:creationId xmlns:p14="http://schemas.microsoft.com/office/powerpoint/2010/main" val="3451731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88640"/>
            <a:ext cx="6216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Radiation pressure and momentum</a:t>
            </a:r>
          </a:p>
          <a:p>
            <a:r>
              <a:rPr lang="zh-CN" altLang="en-US" sz="2800" b="1" dirty="0">
                <a:solidFill>
                  <a:srgbClr val="00B050"/>
                </a:solidFill>
              </a:rPr>
              <a:t>辐射压与动量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141277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Maxwell in 1873 showed that the radiation pressure equals the energy density of the electromagnetic wave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780928"/>
            <a:ext cx="951313" cy="44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57102"/>
            <a:ext cx="2577749" cy="84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5000"/>
            <a:ext cx="963158" cy="9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3933056"/>
            <a:ext cx="387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 radiation pressure</a:t>
            </a:r>
            <a:endParaRPr lang="zh-CN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4653136"/>
            <a:ext cx="319985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109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考虑电磁波被面积为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的表面完全吸收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辐射压力为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95339"/>
            <a:ext cx="537364" cy="40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954833"/>
            <a:ext cx="5211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设单位体积辐射的动量</a:t>
            </a:r>
            <a:r>
              <a:rPr lang="en-US" altLang="zh-CN" i="1" dirty="0" err="1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由动量定理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57" y="2636912"/>
            <a:ext cx="1348585" cy="96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99402"/>
            <a:ext cx="2682974" cy="76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>
            <a:off x="2949124" y="3789040"/>
            <a:ext cx="412293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7" y="4365104"/>
            <a:ext cx="1345109" cy="10254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11" name="TextBox 10"/>
          <p:cNvSpPr txBox="1"/>
          <p:nvPr/>
        </p:nvSpPr>
        <p:spPr>
          <a:xfrm>
            <a:off x="3851920" y="46470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电磁动量（体）密度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5" y="58772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每个光子的动量            或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634955"/>
            <a:ext cx="1605398" cy="89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13" y="5807447"/>
            <a:ext cx="1225380" cy="5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1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226" y="260648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Radiation 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辐射</a:t>
            </a:r>
            <a:endParaRPr lang="en-US" altLang="zh-CN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960" y="91358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加速电荷辐射电磁波</a:t>
            </a:r>
          </a:p>
        </p:txBody>
      </p:sp>
      <p:pic>
        <p:nvPicPr>
          <p:cNvPr id="20482" name="Picture 2" descr="https://cn.bing.com/th?id=OIP.6g-TdLnrF1uaHE3v2VUkSwHaI0&amp;pid=Api&amp;rs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8"/>
          <a:stretch/>
        </p:blipFill>
        <p:spPr bwMode="auto">
          <a:xfrm>
            <a:off x="593949" y="1628800"/>
            <a:ext cx="3888432" cy="30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0279" y="46646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同步辐射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716" y="1101767"/>
            <a:ext cx="46196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8642" y="7899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电偶极辐射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027" y="3406817"/>
            <a:ext cx="2483001" cy="281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64752" y="62267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天线辐射</a:t>
            </a:r>
          </a:p>
        </p:txBody>
      </p:sp>
    </p:spTree>
    <p:extLst>
      <p:ext uri="{BB962C8B-B14F-4D97-AF65-F5344CB8AC3E}">
        <p14:creationId xmlns:p14="http://schemas.microsoft.com/office/powerpoint/2010/main" val="435855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01__7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6" t="22680" r="8171" b="18597"/>
          <a:stretch/>
        </p:blipFill>
        <p:spPr bwMode="auto">
          <a:xfrm>
            <a:off x="4906464" y="1927675"/>
            <a:ext cx="4263242" cy="25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91903"/>
            <a:ext cx="4762500" cy="476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434" y="991903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Linear oscillating dipole</a:t>
            </a:r>
            <a:endParaRPr lang="zh-CN" altLang="en-US" b="1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0728"/>
            <a:ext cx="2088821" cy="50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91290"/>
            <a:ext cx="3574073" cy="95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6571" y="5661248"/>
            <a:ext cx="4839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注意电场偏振方向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电场正比偶极振幅、频率的平方</a:t>
            </a:r>
          </a:p>
        </p:txBody>
      </p:sp>
    </p:spTree>
    <p:extLst>
      <p:ext uri="{BB962C8B-B14F-4D97-AF65-F5344CB8AC3E}">
        <p14:creationId xmlns:p14="http://schemas.microsoft.com/office/powerpoint/2010/main" val="906326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88871" y="260648"/>
                <a:ext cx="2971967" cy="245323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71" y="260648"/>
                <a:ext cx="2971967" cy="24532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860593" y="245839"/>
            <a:ext cx="2448688" cy="1670993"/>
            <a:chOff x="5860593" y="245839"/>
            <a:chExt cx="2448688" cy="1670993"/>
          </a:xfrm>
        </p:grpSpPr>
        <p:sp>
          <p:nvSpPr>
            <p:cNvPr id="3" name="TextBox 2"/>
            <p:cNvSpPr txBox="1"/>
            <p:nvPr/>
          </p:nvSpPr>
          <p:spPr>
            <a:xfrm>
              <a:off x="5860593" y="24583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复习波动方程</a:t>
              </a:r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593" y="750790"/>
              <a:ext cx="2448688" cy="1166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7294" y="2956607"/>
                <a:ext cx="4060984" cy="17942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94" y="2956607"/>
                <a:ext cx="4060984" cy="17942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88871" y="292494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电场、磁场在介质中传播速度相同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7294" y="4383460"/>
                <a:ext cx="1615250" cy="113377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94" y="4383460"/>
                <a:ext cx="1615250" cy="11337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8589D632-F7B4-404A-81B2-6B01F2329DC4}"/>
                  </a:ext>
                </a:extLst>
              </p:cNvPr>
              <p:cNvSpPr txBox="1"/>
              <p:nvPr/>
            </p:nvSpPr>
            <p:spPr>
              <a:xfrm>
                <a:off x="5454106" y="4149080"/>
                <a:ext cx="3261662" cy="264219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</m:t>
                        </m:r>
                      </m:e>
                    </m:acc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𝑴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e>
                    </m:acc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8589D632-F7B4-404A-81B2-6B01F2329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06" y="4149080"/>
                <a:ext cx="3261662" cy="2642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8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260648"/>
            <a:ext cx="3826689" cy="1688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平面波解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设平面光波沿着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方向传播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E</a:t>
            </a:r>
            <a:r>
              <a:rPr lang="zh-CN" altLang="en-US" b="1" dirty="0"/>
              <a:t>不依赖</a:t>
            </a:r>
            <a:r>
              <a:rPr lang="en-US" altLang="zh-CN" b="1" dirty="0"/>
              <a:t>y</a:t>
            </a:r>
            <a:r>
              <a:rPr lang="zh-CN" altLang="en-US" b="1" dirty="0"/>
              <a:t>、</a:t>
            </a:r>
            <a:r>
              <a:rPr lang="en-US" altLang="zh-CN" b="1" dirty="0"/>
              <a:t>z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3434" y="2303981"/>
                <a:ext cx="1284326" cy="5064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</m:acc>
                    <m:r>
                      <a:rPr lang="en-US" altLang="zh-CN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i="1" dirty="0">
                    <a:latin typeface="Cambria Math"/>
                    <a:ea typeface="Cambria Math"/>
                  </a:rPr>
                  <a:t>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34" y="2303981"/>
                <a:ext cx="1284326" cy="506421"/>
              </a:xfrm>
              <a:prstGeom prst="rect">
                <a:avLst/>
              </a:prstGeom>
              <a:blipFill>
                <a:blip r:embed="rId2"/>
                <a:stretch>
                  <a:fillRect t="-1205" r="-7619" b="-2650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66" y="2019632"/>
            <a:ext cx="3084562" cy="108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6012160" y="2309971"/>
            <a:ext cx="405863" cy="391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7308304" y="3102059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50" y="3601505"/>
            <a:ext cx="1123148" cy="46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7632" y="3462099"/>
            <a:ext cx="6167094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否则电场的</a:t>
            </a:r>
            <a:r>
              <a:rPr lang="en-US" altLang="zh-CN" dirty="0"/>
              <a:t>x</a:t>
            </a:r>
            <a:r>
              <a:rPr lang="zh-CN" altLang="en-US" dirty="0"/>
              <a:t>分量是一个不随传播方向改变的一个常数，这不是传播波的有效解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4542219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因此，电场只有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分量，振动方向垂直传播方向</a:t>
            </a:r>
            <a:r>
              <a:rPr lang="en-US" altLang="zh-CN" dirty="0"/>
              <a:t>---</a:t>
            </a:r>
            <a:r>
              <a:rPr lang="zh-CN" altLang="en-US" dirty="0"/>
              <a:t>横波</a:t>
            </a:r>
          </a:p>
        </p:txBody>
      </p:sp>
      <p:sp>
        <p:nvSpPr>
          <p:cNvPr id="9" name="下箭头 8"/>
          <p:cNvSpPr/>
          <p:nvPr/>
        </p:nvSpPr>
        <p:spPr>
          <a:xfrm>
            <a:off x="4067944" y="5147900"/>
            <a:ext cx="462161" cy="474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5622339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/>
              <a:t>电场振动方向可以用两个正交方向的分量叠加</a:t>
            </a:r>
            <a:r>
              <a:rPr lang="en-US" altLang="zh-CN" dirty="0"/>
              <a:t>---</a:t>
            </a:r>
            <a:r>
              <a:rPr lang="zh-CN" altLang="en-US" dirty="0"/>
              <a:t>两个</a:t>
            </a:r>
            <a:r>
              <a:rPr lang="zh-CN" altLang="en-US" b="1" dirty="0">
                <a:solidFill>
                  <a:srgbClr val="C00000"/>
                </a:solidFill>
              </a:rPr>
              <a:t>线偏</a:t>
            </a:r>
            <a:br>
              <a:rPr lang="en-US" altLang="zh-CN" b="1" dirty="0">
                <a:solidFill>
                  <a:srgbClr val="C00000"/>
                </a:solidFill>
              </a:rPr>
            </a:br>
            <a:r>
              <a:rPr lang="zh-CN" altLang="en-US" b="1" dirty="0">
                <a:solidFill>
                  <a:srgbClr val="C00000"/>
                </a:solidFill>
              </a:rPr>
              <a:t>振光</a:t>
            </a:r>
            <a:r>
              <a:rPr lang="zh-CN" altLang="en-US" dirty="0"/>
              <a:t>组合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42" y="1877923"/>
            <a:ext cx="1757352" cy="108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653B4D29-3E6B-457F-AE53-A7F57D121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15" b="18872"/>
          <a:stretch/>
        </p:blipFill>
        <p:spPr bwMode="auto">
          <a:xfrm>
            <a:off x="4716016" y="45272"/>
            <a:ext cx="2117645" cy="1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9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914" y="476672"/>
            <a:ext cx="4665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不失一般性，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设电场沿着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方向振动</a:t>
            </a:r>
            <a:r>
              <a:rPr lang="zh-CN" altLang="en-US" b="1" dirty="0">
                <a:solidFill>
                  <a:srgbClr val="00B050"/>
                </a:solidFill>
              </a:rPr>
              <a:t>的线偏振光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6" y="1412776"/>
            <a:ext cx="1950040" cy="74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16823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代入法拉第定律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854" y="188640"/>
            <a:ext cx="2692819" cy="280831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6714" y="253528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96852"/>
            <a:ext cx="2070394" cy="115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27805" y="3471343"/>
            <a:ext cx="599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</a:t>
            </a:r>
            <a:r>
              <a:rPr lang="en-US" altLang="zh-CN" dirty="0"/>
              <a:t>Bx</a:t>
            </a:r>
            <a:r>
              <a:rPr lang="zh-CN" altLang="en-US" dirty="0"/>
              <a:t>、</a:t>
            </a:r>
            <a:r>
              <a:rPr lang="en-US" altLang="zh-CN" dirty="0"/>
              <a:t>By</a:t>
            </a:r>
            <a:r>
              <a:rPr lang="zh-CN" altLang="en-US" dirty="0"/>
              <a:t>不随时间变化，有意义的解为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689" y="4221088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磁场沿着</a:t>
            </a:r>
            <a:r>
              <a:rPr lang="en-US" altLang="zh-CN" dirty="0"/>
              <a:t>z</a:t>
            </a:r>
            <a:r>
              <a:rPr lang="zh-CN" altLang="en-US" dirty="0"/>
              <a:t>方向振动，与电场、传播方向正交</a:t>
            </a:r>
            <a:r>
              <a:rPr lang="en-US" altLang="zh-CN" dirty="0"/>
              <a:t>---</a:t>
            </a:r>
            <a:r>
              <a:rPr lang="zh-CN" altLang="en-US" dirty="0"/>
              <a:t>横波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944" y="5013176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在均匀、线性、各向同性</a:t>
            </a:r>
            <a:r>
              <a:rPr lang="zh-CN" altLang="en-US" dirty="0"/>
              <a:t>的电介质传播的电磁波是</a:t>
            </a:r>
            <a:r>
              <a:rPr lang="zh-CN" altLang="en-US" b="1" dirty="0">
                <a:solidFill>
                  <a:srgbClr val="C00000"/>
                </a:solidFill>
              </a:rPr>
              <a:t>电场、</a:t>
            </a:r>
            <a:br>
              <a:rPr lang="en-US" altLang="zh-CN" b="1" dirty="0">
                <a:solidFill>
                  <a:srgbClr val="C00000"/>
                </a:solidFill>
              </a:rPr>
            </a:br>
            <a:r>
              <a:rPr lang="zh-CN" altLang="en-US" b="1" dirty="0">
                <a:solidFill>
                  <a:srgbClr val="C00000"/>
                </a:solidFill>
              </a:rPr>
              <a:t>磁场、传播方向互为正交的横波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DE6BAB9E-5F8D-4F79-9FDA-745D8332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4" y="6041752"/>
            <a:ext cx="18383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23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8680"/>
            <a:ext cx="4413101" cy="372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2226" y="260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能流密度</a:t>
            </a:r>
            <a:r>
              <a:rPr lang="en-US" altLang="zh-CN" b="1" i="1" dirty="0">
                <a:solidFill>
                  <a:srgbClr val="0000FF"/>
                </a:solidFill>
              </a:rPr>
              <a:t>S</a:t>
            </a:r>
            <a:endParaRPr lang="zh-CN" altLang="en-US" b="1" i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3755" y="91490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电磁波携带能量传播，单位</a:t>
            </a:r>
            <a:br>
              <a:rPr lang="en-US" altLang="zh-CN" dirty="0"/>
            </a:br>
            <a:r>
              <a:rPr lang="zh-CN" altLang="en-US" dirty="0"/>
              <a:t>时间流过单位面积的能量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33" y="1881908"/>
            <a:ext cx="2680660" cy="8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97771"/>
            <a:ext cx="1240085" cy="8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3754" y="352682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考虑到能流传播有方向，定义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4" y="4190302"/>
            <a:ext cx="18002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62" y="4287360"/>
            <a:ext cx="21526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0749" y="42543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2226" y="4263479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Poynting</a:t>
            </a:r>
            <a:r>
              <a:rPr lang="zh-CN" altLang="en-US" dirty="0"/>
              <a:t>矢量</a:t>
            </a:r>
          </a:p>
        </p:txBody>
      </p:sp>
    </p:spTree>
    <p:extLst>
      <p:ext uri="{BB962C8B-B14F-4D97-AF65-F5344CB8AC3E}">
        <p14:creationId xmlns:p14="http://schemas.microsoft.com/office/powerpoint/2010/main" val="7040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1" y="908720"/>
            <a:ext cx="3067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3755" y="33265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若电磁波为简谐波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1" y="2348880"/>
            <a:ext cx="4229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755" y="3068960"/>
            <a:ext cx="4578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平均能流密度</a:t>
            </a:r>
            <a:endParaRPr lang="en-US" altLang="zh-CN" b="1" dirty="0"/>
          </a:p>
          <a:p>
            <a:r>
              <a:rPr lang="zh-CN" altLang="en-US" dirty="0"/>
              <a:t>周期变化的函数</a:t>
            </a:r>
            <a:r>
              <a:rPr lang="en-US" altLang="zh-CN" dirty="0"/>
              <a:t>f</a:t>
            </a:r>
            <a:r>
              <a:rPr lang="zh-CN" altLang="en-US" dirty="0"/>
              <a:t>的平均值定义为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T</a:t>
            </a:r>
            <a:r>
              <a:rPr lang="zh-CN" altLang="en-US" dirty="0"/>
              <a:t>是测量时间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88" y="3068960"/>
            <a:ext cx="35433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EBFC47C-4CD9-4A1A-AC71-AECEFEA0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" y="4293096"/>
            <a:ext cx="4897533" cy="67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622940E-E939-40BF-A417-8AD0747C3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4" y="5287372"/>
            <a:ext cx="2523640" cy="91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下箭头 1">
            <a:extLst>
              <a:ext uri="{FF2B5EF4-FFF2-40B4-BE49-F238E27FC236}">
                <a16:creationId xmlns:a16="http://schemas.microsoft.com/office/drawing/2014/main" id="{4CA183CB-2C38-4996-A9E8-2FCEBE411578}"/>
              </a:ext>
            </a:extLst>
          </p:cNvPr>
          <p:cNvSpPr/>
          <p:nvPr/>
        </p:nvSpPr>
        <p:spPr>
          <a:xfrm>
            <a:off x="2288813" y="5128051"/>
            <a:ext cx="401218" cy="250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875B2486-C17B-4F37-A1B3-646E0AD37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51" y="5433002"/>
            <a:ext cx="2646446" cy="7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43BBFCD6-7CBB-4ADD-A33F-4762BABA9721}"/>
              </a:ext>
            </a:extLst>
          </p:cNvPr>
          <p:cNvSpPr txBox="1"/>
          <p:nvPr/>
        </p:nvSpPr>
        <p:spPr>
          <a:xfrm>
            <a:off x="4478396" y="497133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真空中光辐照度</a:t>
            </a:r>
          </a:p>
        </p:txBody>
      </p:sp>
    </p:spTree>
    <p:extLst>
      <p:ext uri="{BB962C8B-B14F-4D97-AF65-F5344CB8AC3E}">
        <p14:creationId xmlns:p14="http://schemas.microsoft.com/office/powerpoint/2010/main" val="121309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31F34DFD-0B67-411F-A85E-B7B24276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72" y="476672"/>
            <a:ext cx="2191730" cy="72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B80E542-548E-4489-8B07-3D8B5BEE8947}"/>
              </a:ext>
            </a:extLst>
          </p:cNvPr>
          <p:cNvSpPr txBox="1"/>
          <p:nvPr/>
        </p:nvSpPr>
        <p:spPr>
          <a:xfrm>
            <a:off x="510604" y="5949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思考：介质中光辐照度？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92B1E9A-E597-454F-B33E-C8DCDA22098F}"/>
              </a:ext>
            </a:extLst>
          </p:cNvPr>
          <p:cNvGrpSpPr/>
          <p:nvPr/>
        </p:nvGrpSpPr>
        <p:grpSpPr>
          <a:xfrm>
            <a:off x="395536" y="1940753"/>
            <a:ext cx="7821222" cy="2101395"/>
            <a:chOff x="395536" y="1471621"/>
            <a:chExt cx="7821222" cy="210139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459AD4B-C147-4522-B538-C8AB37E6C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177087"/>
              <a:ext cx="4072772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127EB6C-124D-4577-8202-D69C1BB32340}"/>
                </a:ext>
              </a:extLst>
            </p:cNvPr>
            <p:cNvSpPr/>
            <p:nvPr/>
          </p:nvSpPr>
          <p:spPr>
            <a:xfrm>
              <a:off x="6056518" y="2465119"/>
              <a:ext cx="151216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44C5D5-94D9-4B23-9620-8459740A6984}"/>
                </a:ext>
              </a:extLst>
            </p:cNvPr>
            <p:cNvSpPr/>
            <p:nvPr/>
          </p:nvSpPr>
          <p:spPr>
            <a:xfrm>
              <a:off x="6056518" y="2965888"/>
              <a:ext cx="151216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FA43EBEC-C40A-44CD-8ACA-29A632D86BFE}"/>
                </a:ext>
              </a:extLst>
            </p:cNvPr>
            <p:cNvSpPr txBox="1"/>
            <p:nvPr/>
          </p:nvSpPr>
          <p:spPr>
            <a:xfrm>
              <a:off x="5882692" y="204768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B7993C-456E-4335-A6C9-37BDFC725272}"/>
                </a:ext>
              </a:extLst>
            </p:cNvPr>
            <p:cNvSpPr txBox="1"/>
            <p:nvPr/>
          </p:nvSpPr>
          <p:spPr>
            <a:xfrm>
              <a:off x="5826804" y="25221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d</a:t>
              </a:r>
              <a:endParaRPr lang="zh-CN" altLang="en-US" i="1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A5820B6-ABFB-451D-82B3-728DB8032B1C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6812602" y="1933286"/>
              <a:ext cx="0" cy="5318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77A7F9F-A3B5-465E-881B-9ED196FDDE98}"/>
                </a:ext>
              </a:extLst>
            </p:cNvPr>
            <p:cNvCxnSpPr/>
            <p:nvPr/>
          </p:nvCxnSpPr>
          <p:spPr>
            <a:xfrm>
              <a:off x="6812602" y="1933286"/>
              <a:ext cx="1188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8FBD422-67BB-4E89-A622-0D9A35A90CFE}"/>
                </a:ext>
              </a:extLst>
            </p:cNvPr>
            <p:cNvCxnSpPr/>
            <p:nvPr/>
          </p:nvCxnSpPr>
          <p:spPr>
            <a:xfrm>
              <a:off x="8000734" y="1933286"/>
              <a:ext cx="0" cy="7478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AF855E3-3F5F-4D48-8603-9380579D06F9}"/>
                </a:ext>
              </a:extLst>
            </p:cNvPr>
            <p:cNvGrpSpPr/>
            <p:nvPr/>
          </p:nvGrpSpPr>
          <p:grpSpPr>
            <a:xfrm flipV="1">
              <a:off x="6812602" y="2825159"/>
              <a:ext cx="1188132" cy="747857"/>
              <a:chOff x="7568716" y="1537399"/>
              <a:chExt cx="1188132" cy="747857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5B385EB-1B83-475A-913B-B06AC4A9FAD9}"/>
                  </a:ext>
                </a:extLst>
              </p:cNvPr>
              <p:cNvCxnSpPr/>
              <p:nvPr/>
            </p:nvCxnSpPr>
            <p:spPr>
              <a:xfrm flipV="1">
                <a:off x="7568716" y="1537399"/>
                <a:ext cx="0" cy="53183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183A50C-BBEE-4E79-ACA9-F6325B992F28}"/>
                  </a:ext>
                </a:extLst>
              </p:cNvPr>
              <p:cNvCxnSpPr/>
              <p:nvPr/>
            </p:nvCxnSpPr>
            <p:spPr>
              <a:xfrm>
                <a:off x="7568716" y="1537399"/>
                <a:ext cx="118813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5F1390B-2578-4014-9AEA-2CAF01F5758D}"/>
                  </a:ext>
                </a:extLst>
              </p:cNvPr>
              <p:cNvCxnSpPr/>
              <p:nvPr/>
            </p:nvCxnSpPr>
            <p:spPr>
              <a:xfrm>
                <a:off x="8756848" y="1537399"/>
                <a:ext cx="0" cy="7478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BBCCA40-540D-442B-A4FD-90FBBB35DBC0}"/>
                </a:ext>
              </a:extLst>
            </p:cNvPr>
            <p:cNvCxnSpPr/>
            <p:nvPr/>
          </p:nvCxnSpPr>
          <p:spPr>
            <a:xfrm>
              <a:off x="7784710" y="2681143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16E6F45-498B-4672-A6EF-7CD018A21F1D}"/>
                </a:ext>
              </a:extLst>
            </p:cNvPr>
            <p:cNvCxnSpPr/>
            <p:nvPr/>
          </p:nvCxnSpPr>
          <p:spPr>
            <a:xfrm>
              <a:off x="7897662" y="2833543"/>
              <a:ext cx="2160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5F95314D-C80C-4D75-A087-CF2E8FCC90B8}"/>
                </a:ext>
              </a:extLst>
            </p:cNvPr>
            <p:cNvSpPr txBox="1"/>
            <p:nvPr/>
          </p:nvSpPr>
          <p:spPr>
            <a:xfrm>
              <a:off x="7506838" y="25075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71F7387-5B72-4131-B5B0-79143745A39F}"/>
                </a:ext>
              </a:extLst>
            </p:cNvPr>
            <p:cNvCxnSpPr/>
            <p:nvPr/>
          </p:nvCxnSpPr>
          <p:spPr>
            <a:xfrm>
              <a:off x="6272542" y="2537127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770480B-09F7-4E55-BF66-4AD5CE801A41}"/>
                </a:ext>
              </a:extLst>
            </p:cNvPr>
            <p:cNvCxnSpPr/>
            <p:nvPr/>
          </p:nvCxnSpPr>
          <p:spPr>
            <a:xfrm>
              <a:off x="6424942" y="2537127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41C8A42-FBAC-4605-9A51-9E57B960BFF0}"/>
                </a:ext>
              </a:extLst>
            </p:cNvPr>
            <p:cNvCxnSpPr/>
            <p:nvPr/>
          </p:nvCxnSpPr>
          <p:spPr>
            <a:xfrm>
              <a:off x="6577342" y="2537127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98F4921-14D6-4E9F-AF91-B8C4233FBD05}"/>
                </a:ext>
              </a:extLst>
            </p:cNvPr>
            <p:cNvCxnSpPr/>
            <p:nvPr/>
          </p:nvCxnSpPr>
          <p:spPr>
            <a:xfrm>
              <a:off x="6729742" y="2537127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F7B2487-4FE5-466F-B66C-4483B1BE49B1}"/>
                </a:ext>
              </a:extLst>
            </p:cNvPr>
            <p:cNvCxnSpPr/>
            <p:nvPr/>
          </p:nvCxnSpPr>
          <p:spPr>
            <a:xfrm>
              <a:off x="6882142" y="2537127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08EB4EC-C94C-4873-B403-2704815236D9}"/>
                </a:ext>
              </a:extLst>
            </p:cNvPr>
            <p:cNvCxnSpPr/>
            <p:nvPr/>
          </p:nvCxnSpPr>
          <p:spPr>
            <a:xfrm>
              <a:off x="7034542" y="2537127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DFDE58C-A8A8-4518-9C49-EC489869D0D1}"/>
                </a:ext>
              </a:extLst>
            </p:cNvPr>
            <p:cNvCxnSpPr/>
            <p:nvPr/>
          </p:nvCxnSpPr>
          <p:spPr>
            <a:xfrm>
              <a:off x="7186942" y="2537127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E8B7A73-7821-4910-AE66-8E04C9F34FEB}"/>
                </a:ext>
              </a:extLst>
            </p:cNvPr>
            <p:cNvCxnSpPr/>
            <p:nvPr/>
          </p:nvCxnSpPr>
          <p:spPr>
            <a:xfrm>
              <a:off x="7339342" y="2537127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41B6790D-6E87-463D-8BCC-F530D3AC0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038" y="2393111"/>
              <a:ext cx="1176861" cy="73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17FCC5B-DF5F-43A9-8F2D-D91536ECB2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23" b="-1"/>
            <a:stretch/>
          </p:blipFill>
          <p:spPr bwMode="auto">
            <a:xfrm>
              <a:off x="6103623" y="1471621"/>
              <a:ext cx="1557037" cy="415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183D3C76-5F9D-471A-9A58-F1DE3412D6A7}"/>
              </a:ext>
            </a:extLst>
          </p:cNvPr>
          <p:cNvSpPr txBox="1"/>
          <p:nvPr/>
        </p:nvSpPr>
        <p:spPr>
          <a:xfrm>
            <a:off x="458348" y="154291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回顾（介质参数如何进入推导过程？）：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7766A98-E7ED-4287-A882-27A9E9596EA4}"/>
              </a:ext>
            </a:extLst>
          </p:cNvPr>
          <p:cNvGrpSpPr/>
          <p:nvPr/>
        </p:nvGrpSpPr>
        <p:grpSpPr>
          <a:xfrm>
            <a:off x="565984" y="4182298"/>
            <a:ext cx="3711907" cy="613152"/>
            <a:chOff x="565984" y="3713166"/>
            <a:chExt cx="3711907" cy="613152"/>
          </a:xfrm>
        </p:grpSpPr>
        <p:pic>
          <p:nvPicPr>
            <p:cNvPr id="31" name="Picture 7">
              <a:extLst>
                <a:ext uri="{FF2B5EF4-FFF2-40B4-BE49-F238E27FC236}">
                  <a16:creationId xmlns:a16="http://schemas.microsoft.com/office/drawing/2014/main" id="{C5A6FBB3-2B27-4843-A871-BF493D8E3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84" y="3713166"/>
              <a:ext cx="23907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C44AAB21-8D27-44D4-BCCD-AE66E560D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716718"/>
              <a:ext cx="13620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3">
            <a:extLst>
              <a:ext uri="{FF2B5EF4-FFF2-40B4-BE49-F238E27FC236}">
                <a16:creationId xmlns:a16="http://schemas.microsoft.com/office/drawing/2014/main" id="{B0A1D272-1783-4404-9D47-F0FFC482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94276"/>
            <a:ext cx="2680660" cy="8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36DE078-9296-46B0-A16B-974EB3CF70E1}"/>
                  </a:ext>
                </a:extLst>
              </p:cNvPr>
              <p:cNvSpPr txBox="1"/>
              <p:nvPr/>
            </p:nvSpPr>
            <p:spPr>
              <a:xfrm>
                <a:off x="6382587" y="548680"/>
                <a:ext cx="16087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36DE078-9296-46B0-A16B-974EB3CF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587" y="548680"/>
                <a:ext cx="160871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0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23277</TotalTime>
  <Words>1303</Words>
  <Application>Microsoft Office PowerPoint</Application>
  <PresentationFormat>全屏显示(4:3)</PresentationFormat>
  <Paragraphs>186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黑体</vt:lpstr>
      <vt:lpstr>华文楷体</vt:lpstr>
      <vt:lpstr>华文隶书</vt:lpstr>
      <vt:lpstr>楷体_GB2312</vt:lpstr>
      <vt:lpstr>宋体</vt:lpstr>
      <vt:lpstr>Arial</vt:lpstr>
      <vt:lpstr>Cambria Math</vt:lpstr>
      <vt:lpstr>Century Schoolbook</vt:lpstr>
      <vt:lpstr>Symbol</vt:lpstr>
      <vt:lpstr>Times New Roman</vt:lpstr>
      <vt:lpstr>Wingdings</vt:lpstr>
      <vt:lpstr>Wingdings 2</vt:lpstr>
      <vt:lpstr>凸显</vt:lpstr>
      <vt:lpstr>Image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</cp:lastModifiedBy>
  <cp:revision>424</cp:revision>
  <dcterms:created xsi:type="dcterms:W3CDTF">2005-08-27T18:28:23Z</dcterms:created>
  <dcterms:modified xsi:type="dcterms:W3CDTF">2024-09-19T10:15:32Z</dcterms:modified>
</cp:coreProperties>
</file>