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sldIdLst>
    <p:sldId id="256" r:id="rId5"/>
    <p:sldId id="257" r:id="rId6"/>
    <p:sldId id="258" r:id="rId7"/>
    <p:sldId id="271" r:id="rId8"/>
    <p:sldId id="260" r:id="rId9"/>
    <p:sldId id="272" r:id="rId10"/>
    <p:sldId id="26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1" d="100"/>
          <a:sy n="131" d="100"/>
        </p:scale>
        <p:origin x="352"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2018/07/17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ZA"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5869299" y="2232000"/>
            <a:ext cx="5040000"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ZA" smtClean="0"/>
              <a:pPr/>
              <a:t>‹#›</a:t>
            </a:fld>
            <a:endParaRPr lang="en-ZA"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a:t>Click to edit Master title style</a:t>
            </a:r>
            <a:endParaRPr lang="en-ZA"/>
          </a:p>
        </p:txBody>
      </p:sp>
      <p:sp>
        <p:nvSpPr>
          <p:cNvPr id="14" name="Subtitle">
            <a:extLst>
              <a:ext uri="{FF2B5EF4-FFF2-40B4-BE49-F238E27FC236}">
                <a16:creationId xmlns:a16="http://schemas.microsoft.com/office/drawing/2014/main" id="{D07746DC-22E3-4E75-8FCE-A501710FD657}"/>
              </a:ext>
            </a:extLst>
          </p:cNvPr>
          <p:cNvSpPr>
            <a:spLocks noGrp="1"/>
          </p:cNvSpPr>
          <p:nvPr>
            <p:ph type="body" sz="quarter" idx="12" hasCustomPrompt="1"/>
          </p:nvPr>
        </p:nvSpPr>
        <p:spPr>
          <a:xfrm>
            <a:off x="648000" y="1439069"/>
            <a:ext cx="10261299" cy="360362"/>
          </a:xfrm>
        </p:spPr>
        <p:txBody>
          <a:bodyPr/>
          <a:lstStyle>
            <a:lvl1pPr marL="0" indent="0">
              <a:buNone/>
              <a:defRPr sz="2300" b="1"/>
            </a:lvl1pPr>
          </a:lstStyle>
          <a:p>
            <a:pPr lvl="0"/>
            <a:r>
              <a:rPr lang="en-US" dirty="0"/>
              <a:t>Subtitle</a:t>
            </a:r>
            <a:endParaRPr lang="en-ZA" dirty="0"/>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p:nvPr>
        </p:nvSpPr>
        <p:spPr>
          <a:xfrm>
            <a:off x="648000" y="2232000"/>
            <a:ext cx="5040000"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ZA" smtClean="0"/>
              <a:t>‹#›</a:t>
            </a:fld>
            <a:endParaRPr lang="en-ZA" dirty="0"/>
          </a:p>
        </p:txBody>
      </p:sp>
      <p:sp>
        <p:nvSpPr>
          <p:cNvPr id="9" name="Subtitle">
            <a:extLst>
              <a:ext uri="{FF2B5EF4-FFF2-40B4-BE49-F238E27FC236}">
                <a16:creationId xmlns:a16="http://schemas.microsoft.com/office/drawing/2014/main" id="{1BD4C49B-077D-4824-81C6-89199276178C}"/>
              </a:ext>
            </a:extLst>
          </p:cNvPr>
          <p:cNvSpPr>
            <a:spLocks noGrp="1"/>
          </p:cNvSpPr>
          <p:nvPr>
            <p:ph type="body" sz="quarter" idx="12" hasCustomPrompt="1"/>
          </p:nvPr>
        </p:nvSpPr>
        <p:spPr>
          <a:xfrm>
            <a:off x="648000" y="1439069"/>
            <a:ext cx="10261299" cy="360362"/>
          </a:xfrm>
        </p:spPr>
        <p:txBody>
          <a:bodyPr/>
          <a:lstStyle>
            <a:lvl1pPr marL="0" indent="0">
              <a:buNone/>
              <a:defRPr sz="2300" b="1"/>
            </a:lvl1pPr>
          </a:lstStyle>
          <a:p>
            <a:pPr lvl="0"/>
            <a:r>
              <a:rPr lang="en-US" dirty="0"/>
              <a:t>Subtitle</a:t>
            </a:r>
            <a:endParaRPr lang="en-ZA"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ZA" smtClean="0"/>
              <a:t>‹#›</a:t>
            </a:fld>
            <a:endParaRPr lang="en-ZA"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ZA" smtClean="0"/>
              <a:t>‹#›</a:t>
            </a:fld>
            <a:endParaRPr lang="en-ZA"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a:t>Click to edit Master title style</a:t>
            </a:r>
            <a:endParaRPr lang="en-ZA" dirty="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ZA"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48000" y="2232000"/>
            <a:ext cx="5040000"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a:t>Click to edit Master title style</a:t>
            </a:r>
            <a:endParaRPr lang="en-ZA" dirty="0"/>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dirty="0"/>
              <a:t>Edit Title</a:t>
            </a:r>
            <a:endParaRPr lang="en-ZA" dirty="0"/>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dirty="0"/>
              <a:t>Subtitle</a:t>
            </a:r>
            <a:endParaRPr lang="en-ZA" dirty="0"/>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p:nvPr>
        </p:nvSpPr>
        <p:spPr>
          <a:xfrm>
            <a:off x="6095997" y="2232000"/>
            <a:ext cx="4813301"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ZA"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648000" y="1836000"/>
            <a:ext cx="5040000" cy="360000"/>
          </a:xfrm>
        </p:spPr>
        <p:txBody>
          <a:bodyPr/>
          <a:lstStyle>
            <a:lvl1pPr marL="0" indent="0">
              <a:buNone/>
              <a:defRPr sz="2300" b="1"/>
            </a:lvl1pPr>
          </a:lstStyle>
          <a:p>
            <a:pPr lvl="0"/>
            <a:r>
              <a:rPr lang="en-US" dirty="0"/>
              <a:t>Compare A</a:t>
            </a:r>
            <a:endParaRPr lang="en-ZA"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5869299" y="1836000"/>
            <a:ext cx="5040000" cy="360000"/>
          </a:xfrm>
        </p:spPr>
        <p:txBody>
          <a:bodyPr/>
          <a:lstStyle>
            <a:lvl1pPr marL="0" indent="0">
              <a:buNone/>
              <a:defRPr sz="2300" b="1"/>
            </a:lvl1pPr>
          </a:lstStyle>
          <a:p>
            <a:pPr lvl="0"/>
            <a:r>
              <a:rPr lang="en-US" dirty="0"/>
              <a:t>Compare B</a:t>
            </a:r>
            <a:endParaRPr lang="en-ZA" dirty="0"/>
          </a:p>
        </p:txBody>
      </p:sp>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ZA" smtClean="0"/>
              <a:pPr/>
              <a:t>‹#›</a:t>
            </a:fld>
            <a:endParaRPr lang="en-ZA"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a:t>Click to edit Master title style</a:t>
            </a:r>
            <a:endParaRPr lang="en-ZA"/>
          </a:p>
        </p:txBody>
      </p:sp>
      <p:sp>
        <p:nvSpPr>
          <p:cNvPr id="16" name="Left Col">
            <a:extLst>
              <a:ext uri="{FF2B5EF4-FFF2-40B4-BE49-F238E27FC236}">
                <a16:creationId xmlns:a16="http://schemas.microsoft.com/office/drawing/2014/main" id="{4D944827-EEBF-44B5-B8F8-62A6812158B0}"/>
              </a:ext>
            </a:extLst>
          </p:cNvPr>
          <p:cNvSpPr>
            <a:spLocks noGrp="1"/>
          </p:cNvSpPr>
          <p:nvPr>
            <p:ph sz="half" idx="1"/>
          </p:nvPr>
        </p:nvSpPr>
        <p:spPr>
          <a:xfrm>
            <a:off x="648000" y="2232001"/>
            <a:ext cx="5040000"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8" name="Left Col">
            <a:extLst>
              <a:ext uri="{FF2B5EF4-FFF2-40B4-BE49-F238E27FC236}">
                <a16:creationId xmlns:a16="http://schemas.microsoft.com/office/drawing/2014/main" id="{F3C07C7A-4D17-4451-A908-3F54C9956781}"/>
              </a:ext>
            </a:extLst>
          </p:cNvPr>
          <p:cNvSpPr>
            <a:spLocks noGrp="1"/>
          </p:cNvSpPr>
          <p:nvPr>
            <p:ph sz="half" idx="17"/>
          </p:nvPr>
        </p:nvSpPr>
        <p:spPr>
          <a:xfrm>
            <a:off x="5869299" y="2232001"/>
            <a:ext cx="5040000" cy="388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dirty="0"/>
              <a:t>Name</a:t>
            </a:r>
            <a:endParaRPr lang="en-ZA" dirty="0"/>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dirty="0"/>
              <a:t>Email</a:t>
            </a:r>
            <a:endParaRPr lang="en-ZA" dirty="0"/>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ZA"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dirty="0"/>
              <a:t>Thank You</a:t>
            </a:r>
            <a:endParaRPr lang="en-ZA" dirty="0"/>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p:nvPr>
        </p:nvSpPr>
        <p:spPr>
          <a:xfrm>
            <a:off x="648000" y="2232000"/>
            <a:ext cx="10261299" cy="3888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Subtitle">
            <a:extLst>
              <a:ext uri="{FF2B5EF4-FFF2-40B4-BE49-F238E27FC236}">
                <a16:creationId xmlns:a16="http://schemas.microsoft.com/office/drawing/2014/main" id="{2A05AE3C-C165-42EF-843E-3870E0306D12}"/>
              </a:ext>
            </a:extLst>
          </p:cNvPr>
          <p:cNvSpPr>
            <a:spLocks noGrp="1"/>
          </p:cNvSpPr>
          <p:nvPr>
            <p:ph type="body" sz="quarter" idx="13" hasCustomPrompt="1"/>
          </p:nvPr>
        </p:nvSpPr>
        <p:spPr>
          <a:xfrm>
            <a:off x="648000" y="1439069"/>
            <a:ext cx="10261299" cy="360362"/>
          </a:xfrm>
        </p:spPr>
        <p:txBody>
          <a:bodyPr/>
          <a:lstStyle>
            <a:lvl1pPr marL="0" indent="0">
              <a:buNone/>
              <a:defRPr sz="2300" b="1"/>
            </a:lvl1pPr>
          </a:lstStyle>
          <a:p>
            <a:pPr lvl="0"/>
            <a:r>
              <a:rPr lang="en-US" dirty="0"/>
              <a:t>Subtitle</a:t>
            </a:r>
            <a:endParaRPr lang="en-ZA" dirty="0"/>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ZA"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ZA" smtClean="0"/>
              <a:t>‹#›</a:t>
            </a:fld>
            <a:endParaRPr lang="en-ZA"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ZA"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ZA"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ZA"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hemical composition model placed on the periodic table">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ZA" dirty="0"/>
              <a:t>Project Review</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ZA" dirty="0"/>
              <a:t>Done by Quincy</a:t>
            </a:r>
            <a:endParaRPr lang="en-ZA" noProof="1"/>
          </a:p>
        </p:txBody>
      </p:sp>
    </p:spTree>
    <p:extLst>
      <p:ext uri="{BB962C8B-B14F-4D97-AF65-F5344CB8AC3E}">
        <p14:creationId xmlns:p14="http://schemas.microsoft.com/office/powerpoint/2010/main" val="4735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ZA" smtClean="0"/>
              <a:pPr/>
              <a:t>2</a:t>
            </a:fld>
            <a:endParaRPr lang="en-ZA" dirty="0"/>
          </a:p>
        </p:txBody>
      </p:sp>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ZA" dirty="0"/>
              <a:t>TCGA Open Data Set Analysis Project</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ZA" dirty="0"/>
              <a:t>Simple Project Review</a:t>
            </a:r>
            <a:endParaRPr lang="en-ZA" noProof="1"/>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icroscope">
            <a:extLst>
              <a:ext uri="{FF2B5EF4-FFF2-40B4-BE49-F238E27FC236}">
                <a16:creationId xmlns:a16="http://schemas.microsoft.com/office/drawing/2014/main"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ZA" dirty="0"/>
              <a:t>Generate CSV File with the data as needed</a:t>
            </a:r>
            <a:endParaRPr lang="en-ZA"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2232000"/>
            <a:ext cx="4654355" cy="3888000"/>
          </a:xfrm>
        </p:spPr>
        <p:txBody>
          <a:bodyPr/>
          <a:lstStyle/>
          <a:p>
            <a:r>
              <a:rPr lang="en-ZA" sz="1800" dirty="0"/>
              <a:t>Pick up one gene which is TP53 as the test gene to generate a new csv file contains all the clinical data for 460 patients as needed</a:t>
            </a:r>
            <a:endParaRPr lang="en-ZA" sz="1800" noProof="1"/>
          </a:p>
          <a:p>
            <a:pPr lvl="1"/>
            <a:r>
              <a:rPr lang="en-ZA" noProof="1"/>
              <a:t>The file contains the clinical data which are the patient id, days to follow up, days to death, days to new tumor event after initial treatment, days to last known alive</a:t>
            </a:r>
          </a:p>
          <a:p>
            <a:pPr lvl="1"/>
            <a:r>
              <a:rPr lang="en-ZA" noProof="1"/>
              <a:t>Alson contains the maximum days of death, maximum days of follow up, minimal days of new tumor event after initial treatment, overall survival days, disease free survival days</a:t>
            </a:r>
          </a:p>
          <a:p>
            <a:pPr lvl="1"/>
            <a:r>
              <a:rPr lang="en-ZA" noProof="1"/>
              <a:t>In addition to these, the vital status, last vital status, valid variant classification, censored group, tp54 gene mutation and expression</a:t>
            </a:r>
            <a:endParaRPr lang="en-ZA" dirty="0"/>
          </a:p>
          <a:p>
            <a:endParaRPr lang="en-ZA" dirty="0"/>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ZA" dirty="0"/>
              <a:t>Gathering Clinical Data from TCGA</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pPr/>
              <a:t>3</a:t>
            </a:fld>
            <a:endParaRPr lang="en-ZA"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ZA" smtClean="0"/>
              <a:pPr/>
              <a:t>4</a:t>
            </a:fld>
            <a:endParaRPr lang="en-ZA" dirty="0"/>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ZA" dirty="0"/>
              <a:t>Survival Curve</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ZA" dirty="0"/>
              <a:t>Based on the csv file</a:t>
            </a:r>
            <a:endParaRPr lang="en-ZA"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r>
              <a:rPr lang="en-ZA" dirty="0"/>
              <a:t>Generate Kaplan-Meier Survival Curve based on the csv file and output the overall survival and disease free survival curves</a:t>
            </a:r>
            <a:endParaRPr lang="en-ZA" noProof="1"/>
          </a:p>
          <a:p>
            <a:pPr lvl="1"/>
            <a:r>
              <a:rPr lang="en-ZA" noProof="1"/>
              <a:t>The overall survival curve is the upper left one</a:t>
            </a:r>
          </a:p>
          <a:p>
            <a:pPr lvl="1"/>
            <a:r>
              <a:rPr lang="en-ZA" noProof="1"/>
              <a:t>The disease free survival curve is the lower left one</a:t>
            </a:r>
          </a:p>
          <a:p>
            <a:endParaRPr lang="en-ZA" dirty="0"/>
          </a:p>
        </p:txBody>
      </p:sp>
      <p:pic>
        <p:nvPicPr>
          <p:cNvPr id="12" name="Picture 11">
            <a:extLst>
              <a:ext uri="{FF2B5EF4-FFF2-40B4-BE49-F238E27FC236}">
                <a16:creationId xmlns:a16="http://schemas.microsoft.com/office/drawing/2014/main" id="{2286B8D4-E7F0-B142-A0D0-986F00FB9031}"/>
              </a:ext>
            </a:extLst>
          </p:cNvPr>
          <p:cNvPicPr>
            <a:picLocks noChangeAspect="1"/>
          </p:cNvPicPr>
          <p:nvPr/>
        </p:nvPicPr>
        <p:blipFill>
          <a:blip r:embed="rId2"/>
          <a:stretch>
            <a:fillRect/>
          </a:stretch>
        </p:blipFill>
        <p:spPr>
          <a:xfrm>
            <a:off x="190704" y="3394878"/>
            <a:ext cx="4466780" cy="3278296"/>
          </a:xfrm>
          <a:prstGeom prst="rect">
            <a:avLst/>
          </a:prstGeom>
        </p:spPr>
      </p:pic>
      <p:pic>
        <p:nvPicPr>
          <p:cNvPr id="14" name="Picture 13">
            <a:extLst>
              <a:ext uri="{FF2B5EF4-FFF2-40B4-BE49-F238E27FC236}">
                <a16:creationId xmlns:a16="http://schemas.microsoft.com/office/drawing/2014/main" id="{78AB755D-8EF8-174B-85C5-E5E2326FA6CA}"/>
              </a:ext>
            </a:extLst>
          </p:cNvPr>
          <p:cNvPicPr>
            <a:picLocks noChangeAspect="1"/>
          </p:cNvPicPr>
          <p:nvPr/>
        </p:nvPicPr>
        <p:blipFill>
          <a:blip r:embed="rId3"/>
          <a:stretch>
            <a:fillRect/>
          </a:stretch>
        </p:blipFill>
        <p:spPr>
          <a:xfrm>
            <a:off x="190704" y="175098"/>
            <a:ext cx="4466780" cy="3219780"/>
          </a:xfrm>
          <a:prstGeom prst="rect">
            <a:avLst/>
          </a:prstGeom>
        </p:spPr>
      </p:pic>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p:txBody>
          <a:bodyPr/>
          <a:lstStyle/>
          <a:p>
            <a:r>
              <a:rPr lang="en-ZA" dirty="0"/>
              <a:t>RNA Expression Analysis</a:t>
            </a:r>
          </a:p>
        </p:txBody>
      </p: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p:txBody>
          <a:bodyPr/>
          <a:lstStyle/>
          <a:p>
            <a:r>
              <a:rPr lang="en-ZA" dirty="0"/>
              <a:t>Protein Expression Analysis</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ZA" smtClean="0"/>
              <a:pPr/>
              <a:t>5</a:t>
            </a:fld>
            <a:endParaRPr lang="en-ZA"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ZA" dirty="0"/>
              <a:t>RNA &amp; Protein Expression Analysis</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1"/>
          </p:nvPr>
        </p:nvSpPr>
        <p:spPr/>
        <p:txBody>
          <a:bodyPr/>
          <a:lstStyle/>
          <a:p>
            <a:r>
              <a:rPr lang="en-ZA" dirty="0"/>
              <a:t>Based on the L3 csv file download from TCPA dataset by UT-Southwestern Medical  </a:t>
            </a:r>
            <a:r>
              <a:rPr lang="en-ZA" dirty="0" err="1"/>
              <a:t>Center</a:t>
            </a:r>
            <a:r>
              <a:rPr lang="en-ZA" dirty="0"/>
              <a:t>, the generated new csv file and the metadata </a:t>
            </a:r>
            <a:r>
              <a:rPr lang="en-ZA" dirty="0" err="1"/>
              <a:t>json</a:t>
            </a:r>
            <a:r>
              <a:rPr lang="en-ZA" dirty="0"/>
              <a:t> file to analyse the RNA Exp.</a:t>
            </a:r>
            <a:endParaRPr lang="en-ZA" noProof="1"/>
          </a:p>
          <a:p>
            <a:pPr lvl="1"/>
            <a:r>
              <a:rPr lang="en-ZA" noProof="1"/>
              <a:t>Use the median value as the separated line to divide the RNAseq Exp data into high (upper half) and low (lower half) two groups, calculate these P-Values, and generate the overall and disease free survival curves</a:t>
            </a:r>
          </a:p>
          <a:p>
            <a:pPr lvl="1"/>
            <a:r>
              <a:rPr lang="en-ZA" noProof="1"/>
              <a:t>Separate the RNAseq Exp data into high (upper quartile) and low (lower quartile) two groups, calculate these P-Values, and generate the overall and disease free survival curves</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7"/>
          </p:nvPr>
        </p:nvSpPr>
        <p:spPr/>
        <p:txBody>
          <a:bodyPr/>
          <a:lstStyle/>
          <a:p>
            <a:r>
              <a:rPr lang="en-ZA" dirty="0"/>
              <a:t>Based on the L3 csv file download from TCPA dataset by UT-Southwestern Medical  </a:t>
            </a:r>
            <a:r>
              <a:rPr lang="en-ZA" dirty="0" err="1"/>
              <a:t>Center</a:t>
            </a:r>
            <a:r>
              <a:rPr lang="en-ZA" dirty="0"/>
              <a:t> and the generated new csv file to analyse the Protein Exp.</a:t>
            </a:r>
            <a:endParaRPr lang="en-ZA" noProof="1"/>
          </a:p>
          <a:p>
            <a:pPr lvl="1"/>
            <a:r>
              <a:rPr lang="en-ZA" noProof="1"/>
              <a:t>Use the median value as the separated line to divide the Protein Exp data into high (upper half) and low (lower half) two groups, calculate these P-Values, and generate the overall and disease free survival curves</a:t>
            </a:r>
          </a:p>
          <a:p>
            <a:pPr lvl="1"/>
            <a:r>
              <a:rPr lang="en-ZA" noProof="1"/>
              <a:t>Separate the Protein Exp data into high (upper quartile) and low (lower quartile) two groups, calculate these P-Values, and generate the overall and disease free survival curves</a:t>
            </a:r>
          </a:p>
        </p:txBody>
      </p:sp>
    </p:spTree>
    <p:extLst>
      <p:ext uri="{BB962C8B-B14F-4D97-AF65-F5344CB8AC3E}">
        <p14:creationId xmlns:p14="http://schemas.microsoft.com/office/powerpoint/2010/main" val="18580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ZA" dirty="0"/>
              <a:t>RNA Expression Survival Curve</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ZA" smtClean="0"/>
              <a:pPr/>
              <a:t>6</a:t>
            </a:fld>
            <a:endParaRPr lang="en-ZA" dirty="0"/>
          </a:p>
        </p:txBody>
      </p:sp>
      <p:grpSp>
        <p:nvGrpSpPr>
          <p:cNvPr id="41" name="Group 40" descr="Legend">
            <a:extLst>
              <a:ext uri="{FF2B5EF4-FFF2-40B4-BE49-F238E27FC236}">
                <a16:creationId xmlns:a16="http://schemas.microsoft.com/office/drawing/2014/main" id="{D8E2DF22-8F80-4156-A681-8CBB9A493EE6}"/>
              </a:ext>
            </a:extLst>
          </p:cNvPr>
          <p:cNvGrpSpPr/>
          <p:nvPr/>
        </p:nvGrpSpPr>
        <p:grpSpPr>
          <a:xfrm rot="5400000">
            <a:off x="9940348" y="3884552"/>
            <a:ext cx="3140332" cy="189195"/>
            <a:chOff x="463230" y="14650847"/>
            <a:chExt cx="3140332" cy="189195"/>
          </a:xfrm>
        </p:grpSpPr>
        <p:sp>
          <p:nvSpPr>
            <p:cNvPr id="42" name="TextBox 41">
              <a:extLst>
                <a:ext uri="{FF2B5EF4-FFF2-40B4-BE49-F238E27FC236}">
                  <a16:creationId xmlns:a16="http://schemas.microsoft.com/office/drawing/2014/main" id="{72114151-8AA8-4099-8DA3-AD5E66B8B808}"/>
                </a:ext>
              </a:extLst>
            </p:cNvPr>
            <p:cNvSpPr txBox="1"/>
            <p:nvPr/>
          </p:nvSpPr>
          <p:spPr>
            <a:xfrm>
              <a:off x="730693" y="14650847"/>
              <a:ext cx="676286" cy="189195"/>
            </a:xfrm>
            <a:prstGeom prst="rect">
              <a:avLst/>
            </a:prstGeom>
            <a:noFill/>
          </p:spPr>
          <p:txBody>
            <a:bodyPr wrap="square" lIns="0" tIns="0" rIns="0" bIns="0" rtlCol="0">
              <a:noAutofit/>
            </a:bodyPr>
            <a:lstStyle/>
            <a:p>
              <a:r>
                <a:rPr lang="en-ZA" sz="1200" dirty="0"/>
                <a:t>Growth</a:t>
              </a:r>
              <a:endParaRPr lang="en-ZA" sz="1200" noProof="1"/>
            </a:p>
          </p:txBody>
        </p:sp>
        <p:sp>
          <p:nvSpPr>
            <p:cNvPr id="43" name="TextBox 42">
              <a:extLst>
                <a:ext uri="{FF2B5EF4-FFF2-40B4-BE49-F238E27FC236}">
                  <a16:creationId xmlns:a16="http://schemas.microsoft.com/office/drawing/2014/main" id="{54A92E57-C2DA-450C-B23E-D0E0977FF187}"/>
                </a:ext>
              </a:extLst>
            </p:cNvPr>
            <p:cNvSpPr txBox="1"/>
            <p:nvPr/>
          </p:nvSpPr>
          <p:spPr>
            <a:xfrm>
              <a:off x="1807257" y="14650847"/>
              <a:ext cx="676286" cy="189195"/>
            </a:xfrm>
            <a:prstGeom prst="rect">
              <a:avLst/>
            </a:prstGeom>
            <a:noFill/>
          </p:spPr>
          <p:txBody>
            <a:bodyPr wrap="square" lIns="0" tIns="0" rIns="0" bIns="0" rtlCol="0">
              <a:noAutofit/>
            </a:bodyPr>
            <a:lstStyle/>
            <a:p>
              <a:r>
                <a:rPr lang="en-ZA" sz="1200" dirty="0"/>
                <a:t>Shows</a:t>
              </a:r>
              <a:endParaRPr lang="en-ZA" sz="1200" noProof="1"/>
            </a:p>
          </p:txBody>
        </p:sp>
        <p:sp>
          <p:nvSpPr>
            <p:cNvPr id="44" name="Rectangle 43">
              <a:extLst>
                <a:ext uri="{FF2B5EF4-FFF2-40B4-BE49-F238E27FC236}">
                  <a16:creationId xmlns:a16="http://schemas.microsoft.com/office/drawing/2014/main" id="{170750BC-E963-4549-A624-BE6762155284}"/>
                </a:ext>
              </a:extLst>
            </p:cNvPr>
            <p:cNvSpPr/>
            <p:nvPr/>
          </p:nvSpPr>
          <p:spPr>
            <a:xfrm>
              <a:off x="463230" y="14678120"/>
              <a:ext cx="134649" cy="13464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5" name="Rectangle 44">
              <a:extLst>
                <a:ext uri="{FF2B5EF4-FFF2-40B4-BE49-F238E27FC236}">
                  <a16:creationId xmlns:a16="http://schemas.microsoft.com/office/drawing/2014/main" id="{4AA57EBE-573C-4154-88E5-B3319512CC2C}"/>
                </a:ext>
              </a:extLst>
            </p:cNvPr>
            <p:cNvSpPr/>
            <p:nvPr/>
          </p:nvSpPr>
          <p:spPr>
            <a:xfrm>
              <a:off x="1539794" y="14678120"/>
              <a:ext cx="134649" cy="134649"/>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6" name="Rectangle 45">
              <a:extLst>
                <a:ext uri="{FF2B5EF4-FFF2-40B4-BE49-F238E27FC236}">
                  <a16:creationId xmlns:a16="http://schemas.microsoft.com/office/drawing/2014/main" id="{1B03D2F9-E06F-4638-992C-1E2E0E49B5AE}"/>
                </a:ext>
              </a:extLst>
            </p:cNvPr>
            <p:cNvSpPr/>
            <p:nvPr/>
          </p:nvSpPr>
          <p:spPr>
            <a:xfrm>
              <a:off x="2616358" y="14678120"/>
              <a:ext cx="134649" cy="134649"/>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7" name="TextBox 46">
              <a:extLst>
                <a:ext uri="{FF2B5EF4-FFF2-40B4-BE49-F238E27FC236}">
                  <a16:creationId xmlns:a16="http://schemas.microsoft.com/office/drawing/2014/main" id="{EB5A19FF-A5E5-4A7C-A73E-DC374D7B8D29}"/>
                </a:ext>
              </a:extLst>
            </p:cNvPr>
            <p:cNvSpPr txBox="1"/>
            <p:nvPr/>
          </p:nvSpPr>
          <p:spPr>
            <a:xfrm>
              <a:off x="2927276" y="14650847"/>
              <a:ext cx="676286" cy="189195"/>
            </a:xfrm>
            <a:prstGeom prst="rect">
              <a:avLst/>
            </a:prstGeom>
            <a:noFill/>
          </p:spPr>
          <p:txBody>
            <a:bodyPr wrap="square" lIns="0" tIns="0" rIns="0" bIns="0" rtlCol="0">
              <a:noAutofit/>
            </a:bodyPr>
            <a:lstStyle/>
            <a:p>
              <a:r>
                <a:rPr lang="en-ZA" sz="1200" dirty="0"/>
                <a:t>Sales</a:t>
              </a:r>
              <a:endParaRPr lang="en-ZA" sz="1200" noProof="1"/>
            </a:p>
          </p:txBody>
        </p:sp>
      </p:grpSp>
      <p:pic>
        <p:nvPicPr>
          <p:cNvPr id="6" name="Picture 5">
            <a:extLst>
              <a:ext uri="{FF2B5EF4-FFF2-40B4-BE49-F238E27FC236}">
                <a16:creationId xmlns:a16="http://schemas.microsoft.com/office/drawing/2014/main" id="{7F978E89-55CA-B44C-9B24-48AA6788EBE0}"/>
              </a:ext>
            </a:extLst>
          </p:cNvPr>
          <p:cNvPicPr>
            <a:picLocks noChangeAspect="1"/>
          </p:cNvPicPr>
          <p:nvPr/>
        </p:nvPicPr>
        <p:blipFill>
          <a:blip r:embed="rId2"/>
          <a:stretch>
            <a:fillRect/>
          </a:stretch>
        </p:blipFill>
        <p:spPr>
          <a:xfrm>
            <a:off x="187122" y="1440366"/>
            <a:ext cx="10882955" cy="5223081"/>
          </a:xfrm>
          <a:prstGeom prst="rect">
            <a:avLst/>
          </a:prstGeom>
        </p:spPr>
      </p:pic>
    </p:spTree>
    <p:extLst>
      <p:ext uri="{BB962C8B-B14F-4D97-AF65-F5344CB8AC3E}">
        <p14:creationId xmlns:p14="http://schemas.microsoft.com/office/powerpoint/2010/main" val="194418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ZA" dirty="0"/>
              <a:t>Protein Expression Survival Curve</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ZA" smtClean="0"/>
              <a:pPr/>
              <a:t>7</a:t>
            </a:fld>
            <a:endParaRPr lang="en-ZA" dirty="0"/>
          </a:p>
        </p:txBody>
      </p:sp>
      <p:grpSp>
        <p:nvGrpSpPr>
          <p:cNvPr id="48" name="Group 47" descr="Legend">
            <a:extLst>
              <a:ext uri="{FF2B5EF4-FFF2-40B4-BE49-F238E27FC236}">
                <a16:creationId xmlns:a16="http://schemas.microsoft.com/office/drawing/2014/main" id="{FEF61ED2-C21D-42E0-8FFE-BE2DB8897074}"/>
              </a:ext>
            </a:extLst>
          </p:cNvPr>
          <p:cNvGrpSpPr/>
          <p:nvPr/>
        </p:nvGrpSpPr>
        <p:grpSpPr>
          <a:xfrm rot="5400000">
            <a:off x="9940348" y="3884552"/>
            <a:ext cx="3140332" cy="189195"/>
            <a:chOff x="463230" y="14650847"/>
            <a:chExt cx="3140332" cy="189195"/>
          </a:xfrm>
        </p:grpSpPr>
        <p:sp>
          <p:nvSpPr>
            <p:cNvPr id="49" name="TextBox 48">
              <a:extLst>
                <a:ext uri="{FF2B5EF4-FFF2-40B4-BE49-F238E27FC236}">
                  <a16:creationId xmlns:a16="http://schemas.microsoft.com/office/drawing/2014/main" id="{AD9E728B-D6BC-4653-886B-331BB3062453}"/>
                </a:ext>
              </a:extLst>
            </p:cNvPr>
            <p:cNvSpPr txBox="1"/>
            <p:nvPr/>
          </p:nvSpPr>
          <p:spPr>
            <a:xfrm>
              <a:off x="730693" y="14650847"/>
              <a:ext cx="676286" cy="189195"/>
            </a:xfrm>
            <a:prstGeom prst="rect">
              <a:avLst/>
            </a:prstGeom>
            <a:noFill/>
          </p:spPr>
          <p:txBody>
            <a:bodyPr wrap="square" lIns="0" tIns="0" rIns="0" bIns="0" rtlCol="0">
              <a:noAutofit/>
            </a:bodyPr>
            <a:lstStyle/>
            <a:p>
              <a:r>
                <a:rPr lang="en-ZA" sz="1200" dirty="0"/>
                <a:t>Growth</a:t>
              </a:r>
              <a:endParaRPr lang="en-ZA" sz="1200" noProof="1"/>
            </a:p>
          </p:txBody>
        </p:sp>
        <p:sp>
          <p:nvSpPr>
            <p:cNvPr id="50" name="TextBox 49">
              <a:extLst>
                <a:ext uri="{FF2B5EF4-FFF2-40B4-BE49-F238E27FC236}">
                  <a16:creationId xmlns:a16="http://schemas.microsoft.com/office/drawing/2014/main" id="{B88A0B30-B1A6-4E43-89AE-977B768C086D}"/>
                </a:ext>
              </a:extLst>
            </p:cNvPr>
            <p:cNvSpPr txBox="1"/>
            <p:nvPr/>
          </p:nvSpPr>
          <p:spPr>
            <a:xfrm>
              <a:off x="1807257" y="14650847"/>
              <a:ext cx="676286" cy="189195"/>
            </a:xfrm>
            <a:prstGeom prst="rect">
              <a:avLst/>
            </a:prstGeom>
            <a:noFill/>
          </p:spPr>
          <p:txBody>
            <a:bodyPr wrap="square" lIns="0" tIns="0" rIns="0" bIns="0" rtlCol="0">
              <a:noAutofit/>
            </a:bodyPr>
            <a:lstStyle/>
            <a:p>
              <a:r>
                <a:rPr lang="en-ZA" sz="1200" dirty="0"/>
                <a:t>Shows</a:t>
              </a:r>
              <a:endParaRPr lang="en-ZA" sz="1200" noProof="1"/>
            </a:p>
          </p:txBody>
        </p:sp>
        <p:sp>
          <p:nvSpPr>
            <p:cNvPr id="51" name="Rectangle 50">
              <a:extLst>
                <a:ext uri="{FF2B5EF4-FFF2-40B4-BE49-F238E27FC236}">
                  <a16:creationId xmlns:a16="http://schemas.microsoft.com/office/drawing/2014/main" id="{6FB36656-45E5-41C1-BAA2-60A0404A093A}"/>
                </a:ext>
              </a:extLst>
            </p:cNvPr>
            <p:cNvSpPr/>
            <p:nvPr/>
          </p:nvSpPr>
          <p:spPr>
            <a:xfrm>
              <a:off x="463230" y="14678120"/>
              <a:ext cx="134649" cy="13464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52" name="Rectangle 51">
              <a:extLst>
                <a:ext uri="{FF2B5EF4-FFF2-40B4-BE49-F238E27FC236}">
                  <a16:creationId xmlns:a16="http://schemas.microsoft.com/office/drawing/2014/main" id="{4103C7CC-2161-43D8-873E-7B1C36DD6D3A}"/>
                </a:ext>
              </a:extLst>
            </p:cNvPr>
            <p:cNvSpPr/>
            <p:nvPr/>
          </p:nvSpPr>
          <p:spPr>
            <a:xfrm>
              <a:off x="1539794" y="14678120"/>
              <a:ext cx="134649" cy="134649"/>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53" name="Rectangle 52">
              <a:extLst>
                <a:ext uri="{FF2B5EF4-FFF2-40B4-BE49-F238E27FC236}">
                  <a16:creationId xmlns:a16="http://schemas.microsoft.com/office/drawing/2014/main" id="{987ADE17-7AD8-42C7-B7A0-D58DAD369461}"/>
                </a:ext>
              </a:extLst>
            </p:cNvPr>
            <p:cNvSpPr/>
            <p:nvPr/>
          </p:nvSpPr>
          <p:spPr>
            <a:xfrm>
              <a:off x="2616358" y="14678120"/>
              <a:ext cx="134649" cy="134649"/>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54" name="TextBox 53">
              <a:extLst>
                <a:ext uri="{FF2B5EF4-FFF2-40B4-BE49-F238E27FC236}">
                  <a16:creationId xmlns:a16="http://schemas.microsoft.com/office/drawing/2014/main" id="{9CE13C87-C3F8-47BC-9418-9493EEAF2538}"/>
                </a:ext>
              </a:extLst>
            </p:cNvPr>
            <p:cNvSpPr txBox="1"/>
            <p:nvPr/>
          </p:nvSpPr>
          <p:spPr>
            <a:xfrm>
              <a:off x="2927276" y="14650847"/>
              <a:ext cx="676286" cy="189195"/>
            </a:xfrm>
            <a:prstGeom prst="rect">
              <a:avLst/>
            </a:prstGeom>
            <a:noFill/>
          </p:spPr>
          <p:txBody>
            <a:bodyPr wrap="square" lIns="0" tIns="0" rIns="0" bIns="0" rtlCol="0">
              <a:noAutofit/>
            </a:bodyPr>
            <a:lstStyle/>
            <a:p>
              <a:r>
                <a:rPr lang="en-ZA" sz="1200" dirty="0"/>
                <a:t>Sales</a:t>
              </a:r>
              <a:endParaRPr lang="en-ZA" sz="1200" noProof="1"/>
            </a:p>
          </p:txBody>
        </p:sp>
      </p:grpSp>
      <p:pic>
        <p:nvPicPr>
          <p:cNvPr id="5" name="Picture 4">
            <a:extLst>
              <a:ext uri="{FF2B5EF4-FFF2-40B4-BE49-F238E27FC236}">
                <a16:creationId xmlns:a16="http://schemas.microsoft.com/office/drawing/2014/main" id="{E5F7B39D-01AB-2448-91B7-64BFAF72FBD4}"/>
              </a:ext>
            </a:extLst>
          </p:cNvPr>
          <p:cNvPicPr>
            <a:picLocks noChangeAspect="1"/>
          </p:cNvPicPr>
          <p:nvPr/>
        </p:nvPicPr>
        <p:blipFill>
          <a:blip r:embed="rId2"/>
          <a:stretch>
            <a:fillRect/>
          </a:stretch>
        </p:blipFill>
        <p:spPr>
          <a:xfrm>
            <a:off x="184827" y="1368000"/>
            <a:ext cx="10904706" cy="5295447"/>
          </a:xfrm>
          <a:prstGeom prst="rect">
            <a:avLst/>
          </a:prstGeom>
        </p:spPr>
      </p:pic>
    </p:spTree>
    <p:extLst>
      <p:ext uri="{BB962C8B-B14F-4D97-AF65-F5344CB8AC3E}">
        <p14:creationId xmlns:p14="http://schemas.microsoft.com/office/powerpoint/2010/main" val="11775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ZA" dirty="0"/>
              <a:t>Gene Table Generation</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ZA" smtClean="0"/>
              <a:pPr/>
              <a:t>8</a:t>
            </a:fld>
            <a:endParaRPr lang="en-ZA" dirty="0"/>
          </a:p>
        </p:txBody>
      </p:sp>
      <p:grpSp>
        <p:nvGrpSpPr>
          <p:cNvPr id="42" name="Group 41" descr="Legend">
            <a:extLst>
              <a:ext uri="{FF2B5EF4-FFF2-40B4-BE49-F238E27FC236}">
                <a16:creationId xmlns:a16="http://schemas.microsoft.com/office/drawing/2014/main" id="{ABFF295D-81E6-4E24-8832-12820A801525}"/>
              </a:ext>
            </a:extLst>
          </p:cNvPr>
          <p:cNvGrpSpPr/>
          <p:nvPr/>
        </p:nvGrpSpPr>
        <p:grpSpPr>
          <a:xfrm rot="5400000">
            <a:off x="9940348" y="3884552"/>
            <a:ext cx="3140332" cy="189195"/>
            <a:chOff x="463230" y="14650847"/>
            <a:chExt cx="3140332" cy="189195"/>
          </a:xfrm>
        </p:grpSpPr>
        <p:sp>
          <p:nvSpPr>
            <p:cNvPr id="43" name="TextBox 42">
              <a:extLst>
                <a:ext uri="{FF2B5EF4-FFF2-40B4-BE49-F238E27FC236}">
                  <a16:creationId xmlns:a16="http://schemas.microsoft.com/office/drawing/2014/main" id="{FB79BA0C-C1D4-4034-811F-096ECC0650B9}"/>
                </a:ext>
              </a:extLst>
            </p:cNvPr>
            <p:cNvSpPr txBox="1"/>
            <p:nvPr/>
          </p:nvSpPr>
          <p:spPr>
            <a:xfrm>
              <a:off x="730693" y="14650847"/>
              <a:ext cx="676286" cy="189195"/>
            </a:xfrm>
            <a:prstGeom prst="rect">
              <a:avLst/>
            </a:prstGeom>
            <a:noFill/>
          </p:spPr>
          <p:txBody>
            <a:bodyPr wrap="square" lIns="0" tIns="0" rIns="0" bIns="0" rtlCol="0">
              <a:noAutofit/>
            </a:bodyPr>
            <a:lstStyle/>
            <a:p>
              <a:r>
                <a:rPr lang="en-ZA" sz="1200" dirty="0"/>
                <a:t>Growth</a:t>
              </a:r>
              <a:endParaRPr lang="en-ZA" sz="1200" noProof="1"/>
            </a:p>
          </p:txBody>
        </p:sp>
        <p:sp>
          <p:nvSpPr>
            <p:cNvPr id="44" name="TextBox 43">
              <a:extLst>
                <a:ext uri="{FF2B5EF4-FFF2-40B4-BE49-F238E27FC236}">
                  <a16:creationId xmlns:a16="http://schemas.microsoft.com/office/drawing/2014/main" id="{CB592B20-CDBA-4892-9CF9-DBA7BDEAB152}"/>
                </a:ext>
              </a:extLst>
            </p:cNvPr>
            <p:cNvSpPr txBox="1"/>
            <p:nvPr/>
          </p:nvSpPr>
          <p:spPr>
            <a:xfrm>
              <a:off x="1807257" y="14650847"/>
              <a:ext cx="676286" cy="189195"/>
            </a:xfrm>
            <a:prstGeom prst="rect">
              <a:avLst/>
            </a:prstGeom>
            <a:noFill/>
          </p:spPr>
          <p:txBody>
            <a:bodyPr wrap="square" lIns="0" tIns="0" rIns="0" bIns="0" rtlCol="0">
              <a:noAutofit/>
            </a:bodyPr>
            <a:lstStyle/>
            <a:p>
              <a:r>
                <a:rPr lang="en-ZA" sz="1200" dirty="0"/>
                <a:t>Shows</a:t>
              </a:r>
              <a:endParaRPr lang="en-ZA" sz="1200" noProof="1"/>
            </a:p>
          </p:txBody>
        </p:sp>
        <p:sp>
          <p:nvSpPr>
            <p:cNvPr id="45" name="Rectangle 44">
              <a:extLst>
                <a:ext uri="{FF2B5EF4-FFF2-40B4-BE49-F238E27FC236}">
                  <a16:creationId xmlns:a16="http://schemas.microsoft.com/office/drawing/2014/main" id="{860D2A53-57DC-4645-A76F-B2F174AAA3DE}"/>
                </a:ext>
              </a:extLst>
            </p:cNvPr>
            <p:cNvSpPr/>
            <p:nvPr/>
          </p:nvSpPr>
          <p:spPr>
            <a:xfrm>
              <a:off x="463230" y="14678120"/>
              <a:ext cx="134649" cy="134649"/>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6" name="Rectangle 45">
              <a:extLst>
                <a:ext uri="{FF2B5EF4-FFF2-40B4-BE49-F238E27FC236}">
                  <a16:creationId xmlns:a16="http://schemas.microsoft.com/office/drawing/2014/main" id="{4DE0C076-E124-4747-9C9A-3E31DDBA501A}"/>
                </a:ext>
              </a:extLst>
            </p:cNvPr>
            <p:cNvSpPr/>
            <p:nvPr/>
          </p:nvSpPr>
          <p:spPr>
            <a:xfrm>
              <a:off x="1539794" y="14678120"/>
              <a:ext cx="134649" cy="134649"/>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7" name="Rectangle 46">
              <a:extLst>
                <a:ext uri="{FF2B5EF4-FFF2-40B4-BE49-F238E27FC236}">
                  <a16:creationId xmlns:a16="http://schemas.microsoft.com/office/drawing/2014/main" id="{A1E8D080-1044-41C7-85C7-D718B6D3CC6F}"/>
                </a:ext>
              </a:extLst>
            </p:cNvPr>
            <p:cNvSpPr/>
            <p:nvPr/>
          </p:nvSpPr>
          <p:spPr>
            <a:xfrm>
              <a:off x="2616358" y="14678120"/>
              <a:ext cx="134649" cy="134649"/>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sp>
          <p:nvSpPr>
            <p:cNvPr id="48" name="TextBox 47">
              <a:extLst>
                <a:ext uri="{FF2B5EF4-FFF2-40B4-BE49-F238E27FC236}">
                  <a16:creationId xmlns:a16="http://schemas.microsoft.com/office/drawing/2014/main" id="{DF8C1299-795C-4BD4-A1B2-63CCF9E2FF36}"/>
                </a:ext>
              </a:extLst>
            </p:cNvPr>
            <p:cNvSpPr txBox="1"/>
            <p:nvPr/>
          </p:nvSpPr>
          <p:spPr>
            <a:xfrm>
              <a:off x="2927276" y="14650847"/>
              <a:ext cx="676286" cy="189195"/>
            </a:xfrm>
            <a:prstGeom prst="rect">
              <a:avLst/>
            </a:prstGeom>
            <a:noFill/>
          </p:spPr>
          <p:txBody>
            <a:bodyPr wrap="square" lIns="0" tIns="0" rIns="0" bIns="0" rtlCol="0">
              <a:noAutofit/>
            </a:bodyPr>
            <a:lstStyle/>
            <a:p>
              <a:r>
                <a:rPr lang="en-ZA" sz="1200" dirty="0"/>
                <a:t>Sales</a:t>
              </a:r>
              <a:endParaRPr lang="en-ZA" sz="1200" noProof="1"/>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606A08-D516-964A-A0F0-939299599CD2}"/>
                  </a:ext>
                </a:extLst>
              </p:cNvPr>
              <p:cNvSpPr txBox="1"/>
              <p:nvPr/>
            </p:nvSpPr>
            <p:spPr>
              <a:xfrm>
                <a:off x="758757" y="1634247"/>
                <a:ext cx="7217924" cy="1200329"/>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Based on the gene sample txt file and the web based gene name data set</a:t>
                </a:r>
              </a:p>
              <a:p>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Use python to obtain gene names from ENSG values from </a:t>
                </a:r>
                <a:r>
                  <a:rPr lang="en-US" dirty="0" err="1"/>
                  <a:t>iGenomes</a:t>
                </a:r>
                <a:endParaRPr lang="en-US" dirty="0"/>
              </a:p>
              <a:p>
                <a:endParaRPr lang="en-US" dirty="0"/>
              </a:p>
              <a:p>
                <a:endParaRPr lang="en-US" dirty="0"/>
              </a:p>
            </p:txBody>
          </p:sp>
        </mc:Choice>
        <mc:Fallback xmlns="">
          <p:sp>
            <p:nvSpPr>
              <p:cNvPr id="3" name="TextBox 2">
                <a:extLst>
                  <a:ext uri="{FF2B5EF4-FFF2-40B4-BE49-F238E27FC236}">
                    <a16:creationId xmlns:a16="http://schemas.microsoft.com/office/drawing/2014/main" id="{5A606A08-D516-964A-A0F0-939299599CD2}"/>
                  </a:ext>
                </a:extLst>
              </p:cNvPr>
              <p:cNvSpPr txBox="1">
                <a:spLocks noRot="1" noChangeAspect="1" noMove="1" noResize="1" noEditPoints="1" noAdjustHandles="1" noChangeArrowheads="1" noChangeShapeType="1" noTextEdit="1"/>
              </p:cNvSpPr>
              <p:nvPr/>
            </p:nvSpPr>
            <p:spPr>
              <a:xfrm>
                <a:off x="758757" y="1634247"/>
                <a:ext cx="7217924" cy="1200329"/>
              </a:xfrm>
              <a:prstGeom prst="rect">
                <a:avLst/>
              </a:prstGeom>
              <a:blipFill>
                <a:blip r:embed="rId2"/>
                <a:stretch>
                  <a:fillRect t="-2105"/>
                </a:stretch>
              </a:blipFill>
            </p:spPr>
            <p:txBody>
              <a:bodyPr/>
              <a:lstStyle/>
              <a:p>
                <a:r>
                  <a:rPr lang="en-US">
                    <a:noFill/>
                  </a:rPr>
                  <a:t> </a:t>
                </a:r>
              </a:p>
            </p:txBody>
          </p:sp>
        </mc:Fallback>
      </mc:AlternateContent>
    </p:spTree>
    <p:extLst>
      <p:ext uri="{BB962C8B-B14F-4D97-AF65-F5344CB8AC3E}">
        <p14:creationId xmlns:p14="http://schemas.microsoft.com/office/powerpoint/2010/main" val="1435821188"/>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BPL_College Scientific Findings_SB - v7" id="{B609F2C6-E4D1-4FAB-A82F-18044778EE29}" vid="{E60BD75A-7D81-4141-8A66-ED6164BC00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C8B521-2F10-4CE6-BC91-FF932C39F118}">
  <ds:schemaRefs>
    <ds:schemaRef ds:uri="http://schemas.microsoft.com/sharepoint/v3/contenttype/forms"/>
  </ds:schemaRefs>
</ds:datastoreItem>
</file>

<file path=customXml/itemProps2.xml><?xml version="1.0" encoding="utf-8"?>
<ds:datastoreItem xmlns:ds="http://schemas.openxmlformats.org/officeDocument/2006/customXml" ds:itemID="{00E63254-D163-40B9-9DFD-9BEABF93883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77B6F2F-5237-4EA6-B5D2-58B0C1665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464</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Bodoni MT</vt:lpstr>
      <vt:lpstr>Calibri</vt:lpstr>
      <vt:lpstr>Cambria Math</vt:lpstr>
      <vt:lpstr>Gill Sans MT</vt:lpstr>
      <vt:lpstr>Times New Roman</vt:lpstr>
      <vt:lpstr>Office Theme</vt:lpstr>
      <vt:lpstr>Project Review</vt:lpstr>
      <vt:lpstr>TCGA Open Data Set Analysis Project</vt:lpstr>
      <vt:lpstr>Gathering Clinical Data from TCGA</vt:lpstr>
      <vt:lpstr>Survival Curve</vt:lpstr>
      <vt:lpstr>RNA &amp; Protein Expression Analysis</vt:lpstr>
      <vt:lpstr>RNA Expression Survival Curve</vt:lpstr>
      <vt:lpstr>Protein Expression Survival Curve</vt:lpstr>
      <vt:lpstr>Gene Table Generation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Quincy Gu</dc:creator>
  <cp:lastModifiedBy/>
  <cp:revision>1</cp:revision>
  <dcterms:created xsi:type="dcterms:W3CDTF">2018-07-17T03:14:10Z</dcterms:created>
  <dcterms:modified xsi:type="dcterms:W3CDTF">2018-07-18T03:46:34Z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