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9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71" r:id="rId12"/>
    <p:sldId id="269" r:id="rId13"/>
    <p:sldId id="267" r:id="rId14"/>
    <p:sldId id="270" r:id="rId15"/>
    <p:sldId id="288" r:id="rId16"/>
    <p:sldId id="272" r:id="rId17"/>
    <p:sldId id="279" r:id="rId18"/>
    <p:sldId id="274" r:id="rId19"/>
    <p:sldId id="275" r:id="rId20"/>
    <p:sldId id="277" r:id="rId21"/>
    <p:sldId id="280" r:id="rId22"/>
    <p:sldId id="281" r:id="rId23"/>
    <p:sldId id="290" r:id="rId24"/>
    <p:sldId id="291" r:id="rId25"/>
    <p:sldId id="292" r:id="rId26"/>
    <p:sldId id="293" r:id="rId27"/>
    <p:sldId id="294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9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17334-DDE3-4F7C-827F-D7FE6CC423DE}" type="datetimeFigureOut">
              <a:rPr lang="ru-RU" smtClean="0"/>
              <a:t>23.09.21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37E56-EA2B-4450-A232-94755F7BC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4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37E56-EA2B-4450-A232-94755F7BCF4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91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D8F5-6045-4608-80F5-7B5C52468771}" type="datetime1">
              <a:rPr lang="ru-RU" smtClean="0"/>
              <a:t>23.09.21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Кобылянский В. Г. Сетевые информационные технологии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CDF3-6CB9-4BB8-9C6F-262356014990}" type="datetime1">
              <a:rPr lang="ru-RU" smtClean="0"/>
              <a:t>23.09.21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Кобылянский В. Г. Сетевые информационные технологии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9AF5-1A44-48D0-A585-75E1889A9457}" type="datetime1">
              <a:rPr lang="ru-RU" smtClean="0"/>
              <a:t>23.09.21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Кобылянский В. Г. Сетевые информационные технологии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A94F6-C86A-4967-BEA3-17F3CCD1F189}" type="datetime1">
              <a:rPr lang="ru-RU" smtClean="0"/>
              <a:t>23.09.21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Кобылянский В. Г. Сетевые информационные технологии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2880B-8044-4CE6-B4C4-3B182141CA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AB2B-A470-4AA2-A785-84C13ABA742F}" type="datetime1">
              <a:rPr lang="ru-RU" smtClean="0"/>
              <a:t>23.09.21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Кобылянский В. Г. Сетевые информационные технологии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041E-30A3-47EC-BDAE-7CAEAF9F7D20}" type="datetime1">
              <a:rPr lang="ru-RU" smtClean="0"/>
              <a:t>23.09.21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Кобылянский В. Г. Сетевые информационные технологии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DFCB-A92E-4A52-B95B-BFD8E8BCAC9E}" type="datetime1">
              <a:rPr lang="ru-RU" smtClean="0"/>
              <a:t>23.09.21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Кобылянский В. Г. Сетевые информационные технологии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C633-55A7-4E7D-925E-B9A5CD3243EB}" type="datetime1">
              <a:rPr lang="ru-RU" smtClean="0"/>
              <a:t>23.09.21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Кобылянский В. Г. Сетевые информационные технологии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4385-0273-4648-8B88-011CB5538DBD}" type="datetime1">
              <a:rPr lang="ru-RU" smtClean="0"/>
              <a:t>23.09.21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Кобылянский В. Г. Сетевые информационные технологии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CC3-96FE-445B-826E-3B7A0BAE4024}" type="datetime1">
              <a:rPr lang="ru-RU" smtClean="0"/>
              <a:t>23.09.21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Кобылянский В. Г. Сетевые информационные технологии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7E7F-68E4-4245-AB5A-38B2A280F5A6}" type="datetime1">
              <a:rPr lang="ru-RU" smtClean="0"/>
              <a:t>23.09.21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Кобылянский В. Г. Сетевые информационные технологии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7FA-F6AC-43BD-9D89-E1ED40BB4225}" type="datetime1">
              <a:rPr lang="ru-RU" smtClean="0"/>
              <a:t>23.09.21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Кобылянский В. Г. Сетевые информационные технологии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5F95-5ADB-484E-A101-9DFFD38A364D}" type="datetime1">
              <a:rPr lang="ru-RU" smtClean="0"/>
              <a:t>23.09.21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Кобылянский В. Г. Сетевые информационные технологии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80B7-EA91-4069-9142-C9D788A5C73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9144000" cy="6839086"/>
          </a:xfrm>
        </p:spPr>
        <p:txBody>
          <a:bodyPr>
            <a:normAutofit fontScale="47500" lnSpcReduction="20000"/>
          </a:bodyPr>
          <a:lstStyle/>
          <a:p>
            <a:endParaRPr lang="ru-RU" altLang="ru-RU" sz="6500" b="1" dirty="0" smtClean="0">
              <a:solidFill>
                <a:srgbClr val="0066FF"/>
              </a:solidFill>
            </a:endParaRPr>
          </a:p>
          <a:p>
            <a:r>
              <a:rPr lang="ru-RU" altLang="ru-RU" sz="6500" b="1" dirty="0" smtClean="0">
                <a:solidFill>
                  <a:srgbClr val="0066FF"/>
                </a:solidFill>
              </a:rPr>
              <a:t>Сетевые</a:t>
            </a:r>
            <a:r>
              <a:rPr lang="ru-RU" altLang="ru-RU" sz="5800" b="1" dirty="0" smtClean="0">
                <a:solidFill>
                  <a:srgbClr val="0066FF"/>
                </a:solidFill>
              </a:rPr>
              <a:t> </a:t>
            </a:r>
            <a:r>
              <a:rPr lang="ru-RU" altLang="ru-RU" sz="6500" b="1" dirty="0" smtClean="0">
                <a:solidFill>
                  <a:srgbClr val="0066FF"/>
                </a:solidFill>
              </a:rPr>
              <a:t>информационные</a:t>
            </a:r>
            <a:r>
              <a:rPr lang="ru-RU" altLang="ru-RU" sz="5800" b="1" dirty="0" smtClean="0">
                <a:solidFill>
                  <a:srgbClr val="0066FF"/>
                </a:solidFill>
              </a:rPr>
              <a:t> </a:t>
            </a:r>
            <a:r>
              <a:rPr lang="ru-RU" altLang="ru-RU" sz="6500" b="1" dirty="0" smtClean="0">
                <a:solidFill>
                  <a:srgbClr val="0066FF"/>
                </a:solidFill>
              </a:rPr>
              <a:t>технологии</a:t>
            </a:r>
          </a:p>
          <a:p>
            <a:endParaRPr lang="ru-RU" altLang="ru-RU" sz="3400" b="1" dirty="0" smtClean="0">
              <a:solidFill>
                <a:srgbClr val="0066FF"/>
              </a:solidFill>
            </a:endParaRPr>
          </a:p>
          <a:p>
            <a:endParaRPr lang="ru-RU" altLang="ru-RU" sz="3400" b="1" dirty="0" smtClean="0">
              <a:solidFill>
                <a:srgbClr val="0066FF"/>
              </a:solidFill>
            </a:endParaRPr>
          </a:p>
          <a:p>
            <a:r>
              <a:rPr lang="ru-RU" altLang="ru-RU" sz="4500" dirty="0" smtClean="0">
                <a:solidFill>
                  <a:schemeClr val="tx1"/>
                </a:solidFill>
              </a:rPr>
              <a:t>    </a:t>
            </a:r>
            <a:r>
              <a:rPr lang="ru-RU" altLang="ru-RU" sz="5100" dirty="0" smtClean="0">
                <a:solidFill>
                  <a:schemeClr val="tx1"/>
                </a:solidFill>
              </a:rPr>
              <a:t>Выписка из учебного плана по направлению магистратуры 01.04.02 «Прикладная математика и информатика»</a:t>
            </a:r>
          </a:p>
          <a:p>
            <a:endParaRPr lang="ru-RU" sz="5100" i="1" dirty="0" smtClean="0">
              <a:solidFill>
                <a:schemeClr val="tx1"/>
              </a:solidFill>
            </a:endParaRPr>
          </a:p>
          <a:p>
            <a:endParaRPr lang="ru-RU" sz="5100" i="1" dirty="0" smtClean="0">
              <a:solidFill>
                <a:schemeClr val="tx1"/>
              </a:solidFill>
            </a:endParaRPr>
          </a:p>
          <a:p>
            <a:pPr algn="l"/>
            <a:r>
              <a:rPr lang="ru-RU" sz="5100" dirty="0" smtClean="0">
                <a:solidFill>
                  <a:schemeClr val="tx1"/>
                </a:solidFill>
              </a:rPr>
              <a:t>Номер семестра – 1</a:t>
            </a:r>
            <a:endParaRPr lang="ru-RU" sz="5100" dirty="0" smtClean="0">
              <a:solidFill>
                <a:srgbClr val="FF0000"/>
              </a:solidFill>
            </a:endParaRPr>
          </a:p>
          <a:p>
            <a:pPr algn="l"/>
            <a:r>
              <a:rPr lang="ru-RU" sz="5100" dirty="0" smtClean="0">
                <a:solidFill>
                  <a:schemeClr val="tx1"/>
                </a:solidFill>
              </a:rPr>
              <a:t>Лекции – 12 часов</a:t>
            </a:r>
          </a:p>
          <a:p>
            <a:pPr algn="l"/>
            <a:r>
              <a:rPr lang="ru-RU" sz="5100" dirty="0" smtClean="0">
                <a:solidFill>
                  <a:schemeClr val="tx1"/>
                </a:solidFill>
              </a:rPr>
              <a:t>Практические работы – 12 часов</a:t>
            </a:r>
          </a:p>
          <a:p>
            <a:pPr algn="l"/>
            <a:r>
              <a:rPr lang="ru-RU" sz="5100" dirty="0" smtClean="0">
                <a:solidFill>
                  <a:schemeClr val="tx1"/>
                </a:solidFill>
              </a:rPr>
              <a:t>Самостоятельная работа – 48 часов</a:t>
            </a:r>
          </a:p>
          <a:p>
            <a:pPr algn="l"/>
            <a:r>
              <a:rPr lang="ru-RU" sz="5100" dirty="0" smtClean="0">
                <a:solidFill>
                  <a:schemeClr val="tx1"/>
                </a:solidFill>
              </a:rPr>
              <a:t>Всего часов – 108</a:t>
            </a:r>
          </a:p>
          <a:p>
            <a:pPr algn="l"/>
            <a:endParaRPr lang="ru-RU" sz="5100" dirty="0" smtClean="0">
              <a:solidFill>
                <a:schemeClr val="tx1"/>
              </a:solidFill>
            </a:endParaRPr>
          </a:p>
          <a:p>
            <a:pPr algn="l"/>
            <a:r>
              <a:rPr lang="ru-RU" sz="5100" dirty="0" smtClean="0">
                <a:solidFill>
                  <a:schemeClr val="tx1"/>
                </a:solidFill>
              </a:rPr>
              <a:t>Форма аттестации – экзамен</a:t>
            </a:r>
          </a:p>
          <a:p>
            <a:pPr algn="l"/>
            <a:r>
              <a:rPr lang="ru-RU" sz="5100" dirty="0" smtClean="0">
                <a:solidFill>
                  <a:schemeClr val="tx1"/>
                </a:solidFill>
              </a:rPr>
              <a:t>Всего зачетных единиц - 3</a:t>
            </a:r>
          </a:p>
          <a:p>
            <a:pPr algn="r"/>
            <a:endParaRPr lang="ru-RU" sz="5100" dirty="0" smtClean="0"/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Лектор – доц. Кобылянский В. Г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1475656" y="6473962"/>
            <a:ext cx="5760640" cy="365125"/>
          </a:xfrm>
        </p:spPr>
        <p:txBody>
          <a:bodyPr/>
          <a:lstStyle/>
          <a:p>
            <a:r>
              <a:rPr lang="ru-RU" dirty="0" smtClean="0"/>
              <a:t>Кобылянский В. Г. Сетевые информационные технологии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16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105" y="644128"/>
            <a:ext cx="4392488" cy="217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824" y="2660352"/>
            <a:ext cx="4358999" cy="409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8936" y="53582"/>
            <a:ext cx="8964488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Сети с широковещательной конфигурацией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6736" y="624032"/>
            <a:ext cx="4060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а – общая шина;</a:t>
            </a:r>
          </a:p>
          <a:p>
            <a:r>
              <a:rPr lang="ru-RU" sz="2000" dirty="0" smtClean="0"/>
              <a:t>б – дерево;</a:t>
            </a:r>
          </a:p>
          <a:p>
            <a:r>
              <a:rPr lang="ru-RU" sz="2000" dirty="0" smtClean="0"/>
              <a:t>в – звезда с пассивным центром.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85872" y="2079209"/>
            <a:ext cx="44279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   </a:t>
            </a:r>
            <a:r>
              <a:rPr lang="ru-RU" sz="2000" dirty="0" smtClean="0"/>
              <a:t>В ЛКС с топологией типа «звезда» в центре находится концентратор – достаточно простое и надежное устройство. Для защиты от нарушений в кабеле используется центральное реле, которое отключает вышедшие из строя кабельные лучи.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105400" y="6398903"/>
            <a:ext cx="2895600" cy="365125"/>
          </a:xfrm>
        </p:spPr>
        <p:txBody>
          <a:bodyPr/>
          <a:lstStyle/>
          <a:p>
            <a:r>
              <a:rPr lang="ru-RU" dirty="0" smtClean="0"/>
              <a:t>Кобылянский В. Г. Сетевые информационные технологии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37509"/>
              </p:ext>
            </p:extLst>
          </p:nvPr>
        </p:nvGraphicFramePr>
        <p:xfrm>
          <a:off x="179512" y="3693697"/>
          <a:ext cx="8640960" cy="3161741"/>
        </p:xfrm>
        <a:graphic>
          <a:graphicData uri="http://schemas.openxmlformats.org/drawingml/2006/table">
            <a:tbl>
              <a:tblPr/>
              <a:tblGrid>
                <a:gridCol w="3600400"/>
                <a:gridCol w="5040560"/>
              </a:tblGrid>
              <a:tr h="223067">
                <a:tc>
                  <a:txBody>
                    <a:bodyPr/>
                    <a:lstStyle/>
                    <a:p>
                      <a:pPr marL="76200" indent="450215" algn="just" rtl="0"/>
                      <a:r>
                        <a:rPr lang="ru-RU" sz="1600" b="1" dirty="0">
                          <a:latin typeface="Times New Roman"/>
                        </a:rPr>
                        <a:t>Достоинства</a:t>
                      </a:r>
                      <a:endParaRPr lang="ru-RU" sz="1600" dirty="0"/>
                    </a:p>
                  </a:txBody>
                  <a:tcPr marL="50204" marR="502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450215" algn="just" rtl="0"/>
                      <a:r>
                        <a:rPr lang="ru-RU" sz="1600" b="1" dirty="0">
                          <a:latin typeface="Times New Roman"/>
                        </a:rPr>
                        <a:t>Недостатки</a:t>
                      </a:r>
                      <a:endParaRPr lang="ru-RU" sz="1600" dirty="0"/>
                    </a:p>
                  </a:txBody>
                  <a:tcPr marL="50204" marR="502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2917901">
                <a:tc>
                  <a:txBody>
                    <a:bodyPr/>
                    <a:lstStyle/>
                    <a:p>
                      <a:pPr marL="76200" indent="95250" algn="l" rtl="0"/>
                      <a:r>
                        <a:rPr lang="ru-RU" sz="1800" dirty="0">
                          <a:latin typeface="Times New Roman"/>
                        </a:rPr>
                        <a:t> </a:t>
                      </a:r>
                      <a:r>
                        <a:rPr lang="ru-RU" sz="1800" dirty="0" smtClean="0">
                          <a:latin typeface="+mn-lt"/>
                        </a:rPr>
                        <a:t>1</a:t>
                      </a:r>
                      <a:r>
                        <a:rPr lang="ru-RU" sz="1800" dirty="0">
                          <a:latin typeface="+mn-lt"/>
                        </a:rPr>
                        <a:t>) Отказ любой из рабочих </a:t>
                      </a:r>
                      <a:r>
                        <a:rPr lang="ru-RU" sz="1800" dirty="0" err="1" smtClean="0">
                          <a:latin typeface="+mn-lt"/>
                        </a:rPr>
                        <a:t>стан-ций</a:t>
                      </a:r>
                      <a:r>
                        <a:rPr lang="ru-RU" sz="1800" dirty="0" smtClean="0">
                          <a:latin typeface="+mn-lt"/>
                        </a:rPr>
                        <a:t> </a:t>
                      </a:r>
                      <a:r>
                        <a:rPr lang="ru-RU" sz="1800" dirty="0">
                          <a:latin typeface="+mn-lt"/>
                        </a:rPr>
                        <a:t>не влияет на работу всей сети.</a:t>
                      </a:r>
                    </a:p>
                    <a:p>
                      <a:pPr marL="76200" indent="95250" algn="l" rtl="0"/>
                      <a:r>
                        <a:rPr lang="ru-RU" sz="1800" dirty="0">
                          <a:latin typeface="+mn-lt"/>
                        </a:rPr>
                        <a:t>2) Простота и гибкость </a:t>
                      </a:r>
                      <a:r>
                        <a:rPr lang="ru-RU" sz="1800" dirty="0" err="1" smtClean="0">
                          <a:latin typeface="+mn-lt"/>
                        </a:rPr>
                        <a:t>соедине-ний</a:t>
                      </a:r>
                      <a:r>
                        <a:rPr lang="ru-RU" sz="1800" dirty="0">
                          <a:latin typeface="+mn-lt"/>
                        </a:rPr>
                        <a:t>.</a:t>
                      </a:r>
                    </a:p>
                    <a:p>
                      <a:pPr marL="76200" indent="95250" algn="l" rtl="0"/>
                      <a:r>
                        <a:rPr lang="ru-RU" sz="1800" dirty="0">
                          <a:latin typeface="+mn-lt"/>
                        </a:rPr>
                        <a:t>3) Недорогой кабель и разъемы.</a:t>
                      </a:r>
                    </a:p>
                    <a:p>
                      <a:pPr marL="76200" indent="95250" algn="l" rtl="0"/>
                      <a:r>
                        <a:rPr lang="ru-RU" sz="1800" dirty="0">
                          <a:latin typeface="+mn-lt"/>
                        </a:rPr>
                        <a:t>4) Необходимо небольшое </a:t>
                      </a:r>
                      <a:r>
                        <a:rPr lang="ru-RU" sz="1800" dirty="0" err="1" smtClean="0">
                          <a:latin typeface="+mn-lt"/>
                        </a:rPr>
                        <a:t>коли-чество</a:t>
                      </a:r>
                      <a:r>
                        <a:rPr lang="ru-RU" sz="1800" dirty="0" smtClean="0">
                          <a:latin typeface="+mn-lt"/>
                        </a:rPr>
                        <a:t> </a:t>
                      </a:r>
                      <a:r>
                        <a:rPr lang="ru-RU" sz="1800" dirty="0">
                          <a:latin typeface="+mn-lt"/>
                        </a:rPr>
                        <a:t>кабеля.</a:t>
                      </a:r>
                    </a:p>
                    <a:p>
                      <a:pPr marL="76200" indent="95250" algn="l" rtl="0"/>
                      <a:r>
                        <a:rPr lang="ru-RU" sz="1800" dirty="0">
                          <a:latin typeface="+mn-lt"/>
                        </a:rPr>
                        <a:t>5) Прокладка кабеля не вызывает особых сложностей.</a:t>
                      </a:r>
                    </a:p>
                    <a:p>
                      <a:pPr marL="76200" indent="95250" algn="l" rtl="0"/>
                      <a:r>
                        <a:rPr lang="ru-RU" sz="1600" dirty="0">
                          <a:latin typeface="+mn-lt"/>
                        </a:rPr>
                        <a:t> </a:t>
                      </a:r>
                    </a:p>
                  </a:txBody>
                  <a:tcPr marL="50204" marR="50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indent="95250" algn="l" rtl="0"/>
                      <a:r>
                        <a:rPr lang="ru-RU" sz="1800" dirty="0">
                          <a:latin typeface="Times New Roman"/>
                        </a:rPr>
                        <a:t> </a:t>
                      </a:r>
                      <a:r>
                        <a:rPr lang="ru-RU" sz="1800" dirty="0" smtClean="0">
                          <a:latin typeface="Times New Roman"/>
                        </a:rPr>
                        <a:t>1</a:t>
                      </a:r>
                      <a:r>
                        <a:rPr lang="ru-RU" sz="1800" dirty="0">
                          <a:latin typeface="Times New Roman"/>
                        </a:rPr>
                        <a:t>) Разрыв </a:t>
                      </a:r>
                      <a:r>
                        <a:rPr lang="ru-RU" sz="1800" dirty="0" smtClean="0">
                          <a:latin typeface="Times New Roman"/>
                        </a:rPr>
                        <a:t>кабеля </a:t>
                      </a:r>
                      <a:r>
                        <a:rPr lang="ru-RU" sz="1800" dirty="0">
                          <a:latin typeface="Times New Roman"/>
                        </a:rPr>
                        <a:t>или другие неполадки в </a:t>
                      </a:r>
                      <a:r>
                        <a:rPr lang="ru-RU" sz="1800" dirty="0" err="1" smtClean="0">
                          <a:latin typeface="Times New Roman"/>
                        </a:rPr>
                        <a:t>соеди-нении</a:t>
                      </a:r>
                      <a:r>
                        <a:rPr lang="ru-RU" sz="1800" dirty="0" smtClean="0">
                          <a:latin typeface="Times New Roman"/>
                        </a:rPr>
                        <a:t> </a:t>
                      </a:r>
                      <a:r>
                        <a:rPr lang="ru-RU" sz="1800" dirty="0">
                          <a:latin typeface="Times New Roman"/>
                        </a:rPr>
                        <a:t>может исключить нормальную работу всей сети.</a:t>
                      </a:r>
                      <a:endParaRPr lang="ru-RU" sz="1800" dirty="0"/>
                    </a:p>
                    <a:p>
                      <a:pPr marL="76200" indent="95250" algn="l" rtl="0"/>
                      <a:r>
                        <a:rPr lang="ru-RU" sz="1800" dirty="0">
                          <a:latin typeface="Times New Roman"/>
                        </a:rPr>
                        <a:t>2) Ограниченная длина кабеля и количество рабочих станций.</a:t>
                      </a:r>
                      <a:endParaRPr lang="ru-RU" sz="1800" dirty="0"/>
                    </a:p>
                    <a:p>
                      <a:pPr marL="76200" indent="95250" algn="l" rtl="0"/>
                      <a:r>
                        <a:rPr lang="ru-RU" sz="1800" dirty="0">
                          <a:latin typeface="Times New Roman"/>
                        </a:rPr>
                        <a:t>3) Трудно обнаружить дефекты соединений.</a:t>
                      </a:r>
                      <a:endParaRPr lang="ru-RU" sz="1800" dirty="0"/>
                    </a:p>
                    <a:p>
                      <a:pPr marL="76200" indent="95250" algn="l" rtl="0"/>
                      <a:r>
                        <a:rPr lang="ru-RU" sz="1800" dirty="0">
                          <a:latin typeface="Times New Roman"/>
                        </a:rPr>
                        <a:t>4) Невысокая производительность.</a:t>
                      </a:r>
                      <a:endParaRPr lang="ru-RU" sz="1800" dirty="0"/>
                    </a:p>
                    <a:p>
                      <a:pPr marL="76200" indent="95250" algn="l" rtl="0"/>
                      <a:r>
                        <a:rPr lang="ru-RU" sz="1800" dirty="0">
                          <a:latin typeface="Times New Roman"/>
                        </a:rPr>
                        <a:t>5) При большом объеме передаваемых данных главный кабель может не справляться с потоком информации, что приводит к задержкам</a:t>
                      </a:r>
                      <a:r>
                        <a:rPr lang="ru-RU" sz="1600" dirty="0">
                          <a:latin typeface="Times New Roman"/>
                        </a:rPr>
                        <a:t>.</a:t>
                      </a:r>
                      <a:endParaRPr lang="ru-RU" sz="1600" dirty="0"/>
                    </a:p>
                  </a:txBody>
                  <a:tcPr marL="50204" marR="50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51520" y="735528"/>
            <a:ext cx="8712968" cy="291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ru-RU" b="1" dirty="0" smtClean="0"/>
              <a:t>   Шина</a:t>
            </a:r>
            <a:r>
              <a:rPr lang="ru-RU" dirty="0" smtClean="0"/>
              <a:t> обычно применяется, если необходимо соединить в сеть компьютеры, находящиеся близко друг от друга, например, в одном помещении. Она проводит сигнал из одного конца сети к другому, при этом каждая рабочая станция проверяет адрес послания, и, если он совпадает с адресом рабочей станции, она его принимает. Если же адрес не совпадает, то обработка полученных кадров не проводится. </a:t>
            </a:r>
          </a:p>
          <a:p>
            <a:pPr lvl="0">
              <a:spcBef>
                <a:spcPct val="20000"/>
              </a:spcBef>
              <a:defRPr/>
            </a:pPr>
            <a:r>
              <a:rPr lang="ru-RU" dirty="0" smtClean="0"/>
              <a:t>   Если одна из подключённых машин не работает, это не сказывается на работе сети в целом, однако если соединение любой из подключенных машин нарушается из-за повреждения контакта в разъёме или обрыва кабеля, неисправности терминатора, то весь сегмент сети (участок кабеля между двумя терминаторами) теряет целостность, что приводит к нарушению функционирования всей сети.</a:t>
            </a: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83726"/>
            <a:ext cx="8229600" cy="60897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Топология «Шина»</a:t>
            </a:r>
            <a:endParaRPr lang="ru-RU" sz="32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7367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Топология «Звезда»</a:t>
            </a:r>
            <a:endParaRPr lang="ru-RU" sz="32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3239360"/>
          <a:ext cx="8328248" cy="3357992"/>
        </p:xfrm>
        <a:graphic>
          <a:graphicData uri="http://schemas.openxmlformats.org/drawingml/2006/table">
            <a:tbl>
              <a:tblPr/>
              <a:tblGrid>
                <a:gridCol w="4811876"/>
                <a:gridCol w="3516372"/>
              </a:tblGrid>
              <a:tr h="305272">
                <a:tc>
                  <a:txBody>
                    <a:bodyPr/>
                    <a:lstStyle/>
                    <a:p>
                      <a:pPr marL="76200" indent="450215" algn="just" rtl="0"/>
                      <a:r>
                        <a:rPr lang="ru-RU" sz="1800" b="1" dirty="0">
                          <a:latin typeface="+mn-lt"/>
                        </a:rPr>
                        <a:t>Достоинства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450215" algn="just" rtl="0"/>
                      <a:r>
                        <a:rPr lang="ru-RU" sz="1800" b="1" dirty="0">
                          <a:latin typeface="+mn-lt"/>
                        </a:rPr>
                        <a:t>Недостатки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052720">
                <a:tc>
                  <a:txBody>
                    <a:bodyPr/>
                    <a:lstStyle/>
                    <a:p>
                      <a:pPr marL="76200" indent="95250" algn="just" rtl="0"/>
                      <a:r>
                        <a:rPr lang="ru-RU" sz="1800" dirty="0">
                          <a:latin typeface="+mn-lt"/>
                        </a:rPr>
                        <a:t> </a:t>
                      </a:r>
                    </a:p>
                    <a:p>
                      <a:pPr marL="76200" indent="95250" algn="just" rtl="0"/>
                      <a:r>
                        <a:rPr lang="ru-RU" sz="1800" dirty="0">
                          <a:latin typeface="+mn-lt"/>
                        </a:rPr>
                        <a:t>1) Подключение новых рабочих станций не вызывает особых затруднений.</a:t>
                      </a:r>
                    </a:p>
                    <a:p>
                      <a:pPr marL="76200" indent="95250" algn="just" rtl="0"/>
                      <a:r>
                        <a:rPr lang="ru-RU" sz="1800" dirty="0">
                          <a:latin typeface="+mn-lt"/>
                        </a:rPr>
                        <a:t>2) Возможность мониторинга сети и централизованного управления сетью</a:t>
                      </a:r>
                    </a:p>
                    <a:p>
                      <a:pPr marL="76200" indent="95250" algn="just" rtl="0"/>
                      <a:r>
                        <a:rPr lang="ru-RU" sz="1800" dirty="0">
                          <a:latin typeface="+mn-lt"/>
                        </a:rPr>
                        <a:t>3) При использовании централизованного управления сетью локализация дефектов соединений максимально упрощается.</a:t>
                      </a:r>
                    </a:p>
                    <a:p>
                      <a:pPr marL="76200" indent="95250" algn="just" rtl="0"/>
                      <a:r>
                        <a:rPr lang="ru-RU" sz="1800" dirty="0">
                          <a:latin typeface="+mn-lt"/>
                        </a:rPr>
                        <a:t>4)Хорошая расширяемость и модернизация.</a:t>
                      </a:r>
                    </a:p>
                    <a:p>
                      <a:pPr marL="76200" indent="95250" algn="just" rtl="0"/>
                      <a:r>
                        <a:rPr lang="ru-RU" sz="1800" dirty="0">
                          <a:latin typeface="+mn-lt"/>
                        </a:rPr>
                        <a:t> 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indent="95250" algn="just" rtl="0"/>
                      <a:r>
                        <a:rPr lang="ru-RU" sz="1800" dirty="0">
                          <a:latin typeface="+mn-lt"/>
                        </a:rPr>
                        <a:t> </a:t>
                      </a:r>
                    </a:p>
                    <a:p>
                      <a:pPr marL="76200" indent="95250" algn="just" rtl="0"/>
                      <a:r>
                        <a:rPr lang="ru-RU" sz="1800" dirty="0">
                          <a:latin typeface="+mn-lt"/>
                        </a:rPr>
                        <a:t>1) Отказ концентратора приводит к отключению от сети всех рабочих станций, подключенных к ней.</a:t>
                      </a:r>
                    </a:p>
                    <a:p>
                      <a:pPr marL="76200" indent="95250" algn="just" rtl="0"/>
                      <a:r>
                        <a:rPr lang="ru-RU" sz="1800" dirty="0">
                          <a:latin typeface="+mn-lt"/>
                        </a:rPr>
                        <a:t>2) Достаточно высокая стоимость реализации, т.к. требуется большое количество кабеля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836713"/>
            <a:ext cx="87849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    </a:t>
            </a:r>
            <a:r>
              <a:rPr lang="ru-RU" sz="2200" dirty="0" smtClean="0"/>
              <a:t>В топологии "</a:t>
            </a:r>
            <a:r>
              <a:rPr lang="ru-RU" sz="2200" b="1" dirty="0" smtClean="0"/>
              <a:t>звезда</a:t>
            </a:r>
            <a:r>
              <a:rPr lang="ru-RU" sz="2200" dirty="0" smtClean="0"/>
              <a:t>" роль центрального блока может играть либо отведенный для этого компьютер, либо специальное </a:t>
            </a:r>
            <a:r>
              <a:rPr lang="ru-RU" sz="2200" dirty="0" err="1" smtClean="0"/>
              <a:t>коммуникацион-ное</a:t>
            </a:r>
            <a:r>
              <a:rPr lang="ru-RU" sz="2200" dirty="0" smtClean="0"/>
              <a:t> устройство, называемое концентратор (</a:t>
            </a:r>
            <a:r>
              <a:rPr lang="ru-RU" sz="2200" dirty="0" err="1" smtClean="0"/>
              <a:t>hub</a:t>
            </a:r>
            <a:r>
              <a:rPr lang="ru-RU" sz="2200" dirty="0" smtClean="0"/>
              <a:t>). "Звезда" часто используется при централизованной обработке данных и когда компьютеры разбросаны территориально, например, в разных помещениях здания. </a:t>
            </a:r>
            <a:endParaRPr lang="ru-RU" sz="20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288" y="-26802"/>
            <a:ext cx="8507288" cy="706090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Сети с последовательной конфигурацией</a:t>
            </a:r>
            <a:endParaRPr lang="ru-RU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90529"/>
            <a:ext cx="5040560" cy="211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839" y="2708920"/>
            <a:ext cx="5058257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08104" y="548680"/>
            <a:ext cx="35283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   В сетях с последовательной конфигурацией используется маршрутизация информации и передача данных </a:t>
            </a:r>
            <a:r>
              <a:rPr lang="ru-RU" sz="2000" dirty="0" err="1" smtClean="0"/>
              <a:t>произво-дится</a:t>
            </a:r>
            <a:r>
              <a:rPr lang="ru-RU" sz="2000" dirty="0" smtClean="0"/>
              <a:t> последовательно от одной станции к  соседней, причем на различных участках сети могут использоваться различные виды физической передающей среды. 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519824" y="4118936"/>
            <a:ext cx="3563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а – произвольная (ячеистая), </a:t>
            </a:r>
            <a:r>
              <a:rPr lang="ru-RU" dirty="0" err="1" smtClean="0"/>
              <a:t>ха-рактерна</a:t>
            </a:r>
            <a:r>
              <a:rPr lang="ru-RU" dirty="0" smtClean="0"/>
              <a:t> для глобальных и </a:t>
            </a:r>
            <a:r>
              <a:rPr lang="ru-RU" dirty="0" err="1" smtClean="0"/>
              <a:t>регио-нальный</a:t>
            </a:r>
            <a:r>
              <a:rPr lang="ru-RU" dirty="0" smtClean="0"/>
              <a:t> сетей; </a:t>
            </a:r>
          </a:p>
          <a:p>
            <a:r>
              <a:rPr lang="ru-RU" dirty="0" smtClean="0"/>
              <a:t>  б – иерархическая; </a:t>
            </a:r>
          </a:p>
          <a:p>
            <a:r>
              <a:rPr lang="ru-RU" dirty="0" smtClean="0"/>
              <a:t>  в – «кольцо»;</a:t>
            </a:r>
          </a:p>
          <a:p>
            <a:r>
              <a:rPr lang="ru-RU" dirty="0" smtClean="0"/>
              <a:t>  г – «цепочка»; </a:t>
            </a:r>
          </a:p>
          <a:p>
            <a:r>
              <a:rPr lang="ru-RU" dirty="0" smtClean="0"/>
              <a:t>  </a:t>
            </a:r>
            <a:r>
              <a:rPr lang="ru-RU" dirty="0" err="1" smtClean="0"/>
              <a:t>д</a:t>
            </a:r>
            <a:r>
              <a:rPr lang="ru-RU" dirty="0" smtClean="0"/>
              <a:t> – «звезда» с «</a:t>
            </a:r>
            <a:r>
              <a:rPr lang="ru-RU" dirty="0" err="1" smtClean="0"/>
              <a:t>интеллектуаль-ным</a:t>
            </a:r>
            <a:r>
              <a:rPr lang="ru-RU" dirty="0" smtClean="0"/>
              <a:t>» центром;</a:t>
            </a:r>
          </a:p>
          <a:p>
            <a:r>
              <a:rPr lang="ru-RU" dirty="0" smtClean="0"/>
              <a:t>  е – «снежинка»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1712" y="875232"/>
            <a:ext cx="8435280" cy="3081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   Представляет собой последовательное соединение компьютеров, когда последний соединён с первым. Сигнал проходит по кольцу от компьютера к компьютеру в одном направлении. Каждый компьютер работает как повторитель, усиливая сигнал и передавая его дальше. </a:t>
            </a:r>
          </a:p>
          <a:p>
            <a:pPr marL="0" indent="0">
              <a:buNone/>
            </a:pPr>
            <a:r>
              <a:rPr lang="ru-RU" sz="2000" dirty="0" smtClean="0"/>
              <a:t>   Удаление кадра из кольца производится обычно станцией-отправителем: кадр совершает по кольцу полный оборот (при этом станция-получатель снимает копию с кадра) и возвращается к станции-отправителю, которая воспринимает его как квитанцию-подтверждение получения кадра адресатом. </a:t>
            </a:r>
            <a:endParaRPr lang="ru-RU" sz="20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83726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Топология «Кольцо»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3892480"/>
          <a:ext cx="8328248" cy="2549424"/>
        </p:xfrm>
        <a:graphic>
          <a:graphicData uri="http://schemas.openxmlformats.org/drawingml/2006/table">
            <a:tbl>
              <a:tblPr/>
              <a:tblGrid>
                <a:gridCol w="4811876"/>
                <a:gridCol w="3516372"/>
              </a:tblGrid>
              <a:tr h="277712">
                <a:tc>
                  <a:txBody>
                    <a:bodyPr/>
                    <a:lstStyle/>
                    <a:p>
                      <a:pPr marL="76200" indent="450215" algn="just" rtl="0"/>
                      <a:r>
                        <a:rPr lang="ru-RU" sz="2000" b="1" dirty="0">
                          <a:latin typeface="+mn-lt"/>
                        </a:rPr>
                        <a:t>Достоинства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450215" algn="just" rtl="0"/>
                      <a:r>
                        <a:rPr lang="ru-RU" sz="2000" b="1" dirty="0">
                          <a:latin typeface="+mn-lt"/>
                        </a:rPr>
                        <a:t>Недостатки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2244624">
                <a:tc>
                  <a:txBody>
                    <a:bodyPr/>
                    <a:lstStyle/>
                    <a:p>
                      <a:pPr marL="76200" indent="95250" algn="just" rtl="0"/>
                      <a:r>
                        <a:rPr lang="ru-RU" sz="2000" dirty="0">
                          <a:latin typeface="+mn-lt"/>
                        </a:rPr>
                        <a:t> </a:t>
                      </a:r>
                      <a:r>
                        <a:rPr lang="ru-RU" sz="2000" dirty="0" smtClean="0">
                          <a:latin typeface="+mn-lt"/>
                        </a:rPr>
                        <a:t>1</a:t>
                      </a:r>
                      <a:r>
                        <a:rPr lang="ru-RU" sz="2000" dirty="0">
                          <a:latin typeface="+mn-lt"/>
                        </a:rPr>
                        <a:t>) </a:t>
                      </a:r>
                      <a:r>
                        <a:rPr lang="ru-RU" sz="2000" dirty="0" smtClean="0">
                          <a:latin typeface="+mn-lt"/>
                        </a:rPr>
                        <a:t>Обеспечивается</a:t>
                      </a:r>
                      <a:r>
                        <a:rPr lang="ru-RU" sz="2000" baseline="0" dirty="0" smtClean="0">
                          <a:latin typeface="+mn-lt"/>
                        </a:rPr>
                        <a:t> резервирование связей за счет использования двух путей – по часовой стрелке и против нее.</a:t>
                      </a:r>
                      <a:endParaRPr lang="ru-RU" sz="2000" dirty="0">
                        <a:latin typeface="+mn-lt"/>
                      </a:endParaRPr>
                    </a:p>
                    <a:p>
                      <a:pPr marL="76200" indent="95250" algn="just" rtl="0"/>
                      <a:r>
                        <a:rPr lang="ru-RU" sz="2000" dirty="0">
                          <a:latin typeface="+mn-lt"/>
                        </a:rPr>
                        <a:t>2) Возможность </a:t>
                      </a:r>
                      <a:r>
                        <a:rPr lang="ru-RU" sz="2000" dirty="0" smtClean="0">
                          <a:latin typeface="+mn-lt"/>
                        </a:rPr>
                        <a:t>организации обратной связи (источник может проконтролировать доставку данных адресату).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indent="95250" algn="just" rtl="0"/>
                      <a:r>
                        <a:rPr lang="ru-RU" sz="2000" dirty="0" smtClean="0">
                          <a:latin typeface="+mn-lt"/>
                        </a:rPr>
                        <a:t>1</a:t>
                      </a:r>
                      <a:r>
                        <a:rPr lang="ru-RU" sz="2000" dirty="0">
                          <a:latin typeface="+mn-lt"/>
                        </a:rPr>
                        <a:t>) </a:t>
                      </a:r>
                      <a:r>
                        <a:rPr lang="ru-RU" sz="2000" dirty="0" smtClean="0">
                          <a:latin typeface="+mn-lt"/>
                        </a:rPr>
                        <a:t>При выходе из строя одного узла  нарушается</a:t>
                      </a:r>
                      <a:r>
                        <a:rPr lang="ru-RU" sz="2000" baseline="0" dirty="0" smtClean="0">
                          <a:latin typeface="+mn-lt"/>
                        </a:rPr>
                        <a:t> работа сети без принятия специальных мер.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9" name="Нижний колонтитул 1"/>
          <p:cNvSpPr txBox="1">
            <a:spLocks/>
          </p:cNvSpPr>
          <p:nvPr/>
        </p:nvSpPr>
        <p:spPr>
          <a:xfrm>
            <a:off x="1475656" y="6492875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Кобылянский В. Г. Сетевые информационные технологии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39763" y="6248400"/>
            <a:ext cx="1295400" cy="457200"/>
          </a:xfrm>
        </p:spPr>
        <p:txBody>
          <a:bodyPr/>
          <a:lstStyle/>
          <a:p>
            <a:pPr>
              <a:defRPr/>
            </a:pPr>
            <a:fld id="{19136DDC-A7DA-47B7-AA92-592682F4B726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154569"/>
            <a:ext cx="5976937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01738" y="5586869"/>
            <a:ext cx="7369175" cy="1276350"/>
          </a:xfrm>
          <a:noFill/>
        </p:spPr>
      </p:pic>
      <p:sp>
        <p:nvSpPr>
          <p:cNvPr id="8" name="TextBox 7"/>
          <p:cNvSpPr txBox="1"/>
          <p:nvPr/>
        </p:nvSpPr>
        <p:spPr>
          <a:xfrm>
            <a:off x="127823" y="2475"/>
            <a:ext cx="8941640" cy="10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2. Многоуровневая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модель взаимодействия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устройств. </a:t>
            </a:r>
          </a:p>
          <a:p>
            <a:pPr algn="ctr">
              <a:spcBef>
                <a:spcPts val="400"/>
              </a:spcBef>
              <a:defRPr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Иерархия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коммуникационных служб и протоколов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49C56-1866-4382-96AD-F2C326602293}" type="slidenum">
              <a:rPr lang="ru-RU"/>
              <a:pPr>
                <a:defRPr/>
              </a:pPr>
              <a:t>16</a:t>
            </a:fld>
            <a:endParaRPr lang="ru-RU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9733"/>
            <a:ext cx="8424936" cy="1006252"/>
          </a:xfrm>
        </p:spPr>
        <p:txBody>
          <a:bodyPr>
            <a:normAutofit fontScale="90000"/>
          </a:bodyPr>
          <a:lstStyle/>
          <a:p>
            <a:r>
              <a:rPr lang="ru-RU" altLang="ja-JP" sz="3600" dirty="0" smtClean="0"/>
              <a:t>Модель взаимодействия открытых систем (</a:t>
            </a:r>
            <a:r>
              <a:rPr lang="en-US" altLang="ja-JP" sz="3600" dirty="0" smtClean="0">
                <a:ea typeface="ＭＳ Ｐゴシック" charset="-128"/>
              </a:rPr>
              <a:t>Open System Interconnection </a:t>
            </a:r>
            <a:r>
              <a:rPr lang="en-US" altLang="ja-JP" sz="3600" dirty="0" smtClean="0">
                <a:latin typeface="Garamond" pitchFamily="18" charset="0"/>
                <a:ea typeface="ＭＳ Ｐゴシック" charset="-128"/>
              </a:rPr>
              <a:t>–</a:t>
            </a:r>
            <a:r>
              <a:rPr lang="en-US" altLang="ja-JP" sz="3600" dirty="0" smtClean="0">
                <a:ea typeface="ＭＳ Ｐゴシック" charset="-128"/>
              </a:rPr>
              <a:t> OSI)</a:t>
            </a:r>
            <a:endParaRPr lang="ru-RU" sz="3600" dirty="0" smtClean="0"/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821834" y="1049392"/>
            <a:ext cx="4322166" cy="5808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altLang="ja-JP" sz="2000" b="1" dirty="0" smtClean="0"/>
              <a:t>    Эталонная модель </a:t>
            </a:r>
            <a:r>
              <a:rPr lang="en-US" altLang="ja-JP" sz="2000" b="1" dirty="0" smtClean="0">
                <a:ea typeface="ＭＳ Ｐゴシック" charset="-128"/>
              </a:rPr>
              <a:t>OSI</a:t>
            </a:r>
            <a:r>
              <a:rPr lang="ru-RU" altLang="ja-JP" sz="2000" dirty="0" smtClean="0"/>
              <a:t> (</a:t>
            </a:r>
            <a:r>
              <a:rPr lang="en-US" altLang="ja-JP" sz="2000" dirty="0" smtClean="0"/>
              <a:t>ISO, 1978 </a:t>
            </a:r>
            <a:r>
              <a:rPr lang="ru-RU" altLang="ja-JP" sz="2000" dirty="0" smtClean="0"/>
              <a:t>г.) делит проблему перемещения </a:t>
            </a:r>
            <a:r>
              <a:rPr lang="ru-RU" altLang="ja-JP" sz="2000" dirty="0" err="1" smtClean="0"/>
              <a:t>ин-формации</a:t>
            </a:r>
            <a:r>
              <a:rPr lang="ru-RU" altLang="ja-JP" sz="2000" dirty="0" smtClean="0"/>
              <a:t> между компьютерами </a:t>
            </a:r>
            <a:r>
              <a:rPr lang="ru-RU" altLang="ja-JP" sz="2000" dirty="0" err="1" smtClean="0"/>
              <a:t>че-рез</a:t>
            </a:r>
            <a:r>
              <a:rPr lang="ru-RU" altLang="ja-JP" sz="2000" dirty="0" smtClean="0"/>
              <a:t> среду сети на </a:t>
            </a:r>
            <a:r>
              <a:rPr lang="ru-RU" altLang="ja-JP" sz="2000" b="1" dirty="0" smtClean="0"/>
              <a:t>7</a:t>
            </a:r>
            <a:r>
              <a:rPr lang="ru-RU" altLang="ja-JP" sz="2000" dirty="0" smtClean="0"/>
              <a:t> менее крупных и более легко решаемых проблем. Она</a:t>
            </a:r>
            <a:r>
              <a:rPr lang="ru-RU" altLang="ja-JP" sz="2000" b="1" dirty="0" smtClean="0"/>
              <a:t> </a:t>
            </a:r>
            <a:r>
              <a:rPr lang="ru-RU" altLang="ja-JP" sz="2000" dirty="0" smtClean="0"/>
              <a:t>описывает путь информации от </a:t>
            </a:r>
            <a:r>
              <a:rPr lang="ru-RU" altLang="ja-JP" sz="2000" dirty="0" err="1" smtClean="0"/>
              <a:t>од-ной</a:t>
            </a:r>
            <a:r>
              <a:rPr lang="ru-RU" altLang="ja-JP" sz="2000" dirty="0" smtClean="0"/>
              <a:t> прикладной программы к другой прикладной программе, </a:t>
            </a:r>
            <a:r>
              <a:rPr lang="ru-RU" altLang="ja-JP" sz="2000" dirty="0" err="1" smtClean="0"/>
              <a:t>выполняю-щейся</a:t>
            </a:r>
            <a:r>
              <a:rPr lang="ru-RU" altLang="ja-JP" sz="2000" dirty="0" smtClean="0"/>
              <a:t> на другом компьютере.</a:t>
            </a:r>
          </a:p>
          <a:p>
            <a:pPr marL="0" indent="0" eaLnBrk="1" hangingPunct="1">
              <a:buNone/>
            </a:pPr>
            <a:r>
              <a:rPr lang="ru-RU" altLang="ja-JP" sz="2000" dirty="0" smtClean="0"/>
              <a:t>   Каждая из этих проблем достаточно автономна и её легче решить без чрезмерной опоры на внешнюю информацию.</a:t>
            </a:r>
          </a:p>
          <a:p>
            <a:pPr marL="0" indent="0" eaLnBrk="1" hangingPunct="1">
              <a:buNone/>
            </a:pPr>
            <a:r>
              <a:rPr lang="ru-RU" altLang="ja-JP" sz="2000" dirty="0" smtClean="0"/>
              <a:t>   Три нижних уровня обычно </a:t>
            </a:r>
            <a:r>
              <a:rPr lang="ru-RU" altLang="ja-JP" sz="2000" dirty="0" err="1" smtClean="0"/>
              <a:t>реали-зуются</a:t>
            </a:r>
            <a:r>
              <a:rPr lang="ru-RU" altLang="ja-JP" sz="2000" dirty="0" smtClean="0"/>
              <a:t> аппаратным и программным обеспечением. Оставшиеся 4 уровня реализуются программным </a:t>
            </a:r>
            <a:r>
              <a:rPr lang="ru-RU" altLang="ja-JP" sz="2000" dirty="0" err="1" smtClean="0"/>
              <a:t>обеспе-чением</a:t>
            </a:r>
            <a:r>
              <a:rPr lang="ru-RU" altLang="ja-JP" sz="2000" dirty="0" smtClean="0"/>
              <a:t>. </a:t>
            </a:r>
            <a:endParaRPr lang="ru-RU" sz="2000" dirty="0" smtClean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116013" y="1844675"/>
            <a:ext cx="36750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</a:pPr>
            <a:endParaRPr lang="ru-RU" sz="3000">
              <a:solidFill>
                <a:schemeClr val="tx2"/>
              </a:solidFill>
              <a:latin typeface="Arial" charset="0"/>
            </a:endParaRPr>
          </a:p>
        </p:txBody>
      </p:sp>
      <p:graphicFrame>
        <p:nvGraphicFramePr>
          <p:cNvPr id="94239" name="Group 31"/>
          <p:cNvGraphicFramePr>
            <a:graphicFrameLocks noGrp="1"/>
          </p:cNvGraphicFramePr>
          <p:nvPr>
            <p:ph sz="half" idx="1"/>
          </p:nvPr>
        </p:nvGraphicFramePr>
        <p:xfrm>
          <a:off x="107504" y="1167669"/>
          <a:ext cx="4076415" cy="4103690"/>
        </p:xfrm>
        <a:graphic>
          <a:graphicData uri="http://schemas.openxmlformats.org/drawingml/2006/table">
            <a:tbl>
              <a:tblPr/>
              <a:tblGrid>
                <a:gridCol w="4076415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7       Прикладной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6       Представительный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5       Сеансовый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4       Транспортный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3       Сетевой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       Канальный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       Физический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64" name="Line 32"/>
          <p:cNvSpPr>
            <a:spLocks noChangeShapeType="1"/>
          </p:cNvSpPr>
          <p:nvPr/>
        </p:nvSpPr>
        <p:spPr bwMode="auto">
          <a:xfrm>
            <a:off x="827584" y="1169936"/>
            <a:ext cx="0" cy="410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65" name="Line 34"/>
          <p:cNvSpPr>
            <a:spLocks noChangeShapeType="1"/>
          </p:cNvSpPr>
          <p:nvPr/>
        </p:nvSpPr>
        <p:spPr bwMode="auto">
          <a:xfrm flipH="1">
            <a:off x="4160032" y="3800248"/>
            <a:ext cx="7207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266" name="Line 35"/>
          <p:cNvSpPr>
            <a:spLocks noChangeShapeType="1"/>
          </p:cNvSpPr>
          <p:nvPr/>
        </p:nvSpPr>
        <p:spPr bwMode="auto">
          <a:xfrm flipH="1">
            <a:off x="4231470" y="3800248"/>
            <a:ext cx="649287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267" name="Line 36"/>
          <p:cNvSpPr>
            <a:spLocks noChangeShapeType="1"/>
          </p:cNvSpPr>
          <p:nvPr/>
        </p:nvSpPr>
        <p:spPr bwMode="auto">
          <a:xfrm flipH="1" flipV="1">
            <a:off x="4231470" y="1423761"/>
            <a:ext cx="649287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268" name="Line 37"/>
          <p:cNvSpPr>
            <a:spLocks noChangeShapeType="1"/>
          </p:cNvSpPr>
          <p:nvPr/>
        </p:nvSpPr>
        <p:spPr bwMode="auto">
          <a:xfrm flipH="1" flipV="1">
            <a:off x="4160032" y="2073048"/>
            <a:ext cx="7207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269" name="Line 38"/>
          <p:cNvSpPr>
            <a:spLocks noChangeShapeType="1"/>
          </p:cNvSpPr>
          <p:nvPr/>
        </p:nvSpPr>
        <p:spPr bwMode="auto">
          <a:xfrm flipH="1">
            <a:off x="4160032" y="2576286"/>
            <a:ext cx="7207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270" name="Line 39"/>
          <p:cNvSpPr>
            <a:spLocks noChangeShapeType="1"/>
          </p:cNvSpPr>
          <p:nvPr/>
        </p:nvSpPr>
        <p:spPr bwMode="auto">
          <a:xfrm flipH="1">
            <a:off x="4088595" y="2576286"/>
            <a:ext cx="7921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271" name="Line 41"/>
          <p:cNvSpPr>
            <a:spLocks noChangeShapeType="1"/>
          </p:cNvSpPr>
          <p:nvPr/>
        </p:nvSpPr>
        <p:spPr bwMode="auto">
          <a:xfrm>
            <a:off x="4880757" y="2576286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cxnSp>
        <p:nvCxnSpPr>
          <p:cNvPr id="20" name="Прямая со стрелкой 19"/>
          <p:cNvCxnSpPr>
            <a:stCxn id="10266" idx="0"/>
          </p:cNvCxnSpPr>
          <p:nvPr/>
        </p:nvCxnSpPr>
        <p:spPr>
          <a:xfrm flipH="1">
            <a:off x="4160032" y="3800248"/>
            <a:ext cx="720725" cy="144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096" y="5333008"/>
            <a:ext cx="478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Сеть, удовлетворяющая требованиям </a:t>
            </a:r>
            <a:r>
              <a:rPr lang="ru-RU" dirty="0" err="1" smtClean="0"/>
              <a:t>эталон-ной</a:t>
            </a:r>
            <a:r>
              <a:rPr lang="ru-RU" dirty="0" smtClean="0"/>
              <a:t> модели </a:t>
            </a:r>
            <a:r>
              <a:rPr lang="en-US" altLang="ja-JP" dirty="0" smtClean="0">
                <a:ea typeface="ＭＳ Ｐゴシック" charset="-128"/>
              </a:rPr>
              <a:t>OSI</a:t>
            </a:r>
            <a:r>
              <a:rPr lang="ru-RU" altLang="ja-JP" dirty="0" smtClean="0"/>
              <a:t> </a:t>
            </a:r>
            <a:r>
              <a:rPr lang="ru-RU" dirty="0" smtClean="0"/>
              <a:t>, называется открытой.   </a:t>
            </a:r>
          </a:p>
          <a:p>
            <a:r>
              <a:rPr lang="ru-RU" dirty="0" smtClean="0"/>
              <a:t>   Стандартизация распространяется на </a:t>
            </a:r>
            <a:r>
              <a:rPr lang="ru-RU" dirty="0" err="1" smtClean="0"/>
              <a:t>прото-колы</a:t>
            </a:r>
            <a:r>
              <a:rPr lang="ru-RU" dirty="0" smtClean="0"/>
              <a:t> связи одноименных уровней </a:t>
            </a:r>
            <a:r>
              <a:rPr lang="ru-RU" dirty="0" err="1" smtClean="0"/>
              <a:t>взаимодей-ствующих</a:t>
            </a:r>
            <a:r>
              <a:rPr lang="ru-RU" dirty="0" smtClean="0"/>
              <a:t> АС.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9733"/>
            <a:ext cx="7994848" cy="430188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Модель </a:t>
            </a:r>
            <a:r>
              <a:rPr lang="en-US" sz="3600" dirty="0" smtClean="0"/>
              <a:t>OSI</a:t>
            </a:r>
            <a:r>
              <a:rPr lang="ru-RU" sz="3600" dirty="0" smtClean="0"/>
              <a:t>: уровни и протоколы</a:t>
            </a:r>
            <a:endParaRPr lang="ru-RU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48" y="562072"/>
            <a:ext cx="5112567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840" y="3856032"/>
            <a:ext cx="5256584" cy="29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48064" y="451529"/>
            <a:ext cx="402608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 smtClean="0"/>
              <a:t>Связь между уровнями реализуется </a:t>
            </a:r>
            <a:r>
              <a:rPr lang="ru-RU" sz="1700" b="1" dirty="0" err="1" smtClean="0"/>
              <a:t>при-митивами</a:t>
            </a:r>
            <a:r>
              <a:rPr lang="ru-RU" sz="1700" b="1" dirty="0" smtClean="0"/>
              <a:t> (</a:t>
            </a:r>
            <a:r>
              <a:rPr lang="ru-RU" sz="1700" dirty="0" smtClean="0"/>
              <a:t>транзакциями),</a:t>
            </a:r>
            <a:r>
              <a:rPr lang="ru-RU" sz="1700" b="1" dirty="0" smtClean="0"/>
              <a:t> </a:t>
            </a:r>
            <a:r>
              <a:rPr lang="ru-RU" sz="1700" dirty="0" smtClean="0"/>
              <a:t>которые делятся на примитивы запроса, </a:t>
            </a:r>
            <a:r>
              <a:rPr lang="ru-RU" sz="1700" dirty="0" err="1" smtClean="0"/>
              <a:t>индика-ции</a:t>
            </a:r>
            <a:r>
              <a:rPr lang="ru-RU" sz="1700" dirty="0" smtClean="0"/>
              <a:t>, ответа и подтверждения.</a:t>
            </a:r>
          </a:p>
          <a:p>
            <a:r>
              <a:rPr lang="ru-RU" sz="1700" dirty="0" smtClean="0"/>
              <a:t> </a:t>
            </a:r>
            <a:r>
              <a:rPr lang="ru-RU" sz="1700" i="1" dirty="0" smtClean="0"/>
              <a:t>Прикладной</a:t>
            </a:r>
            <a:r>
              <a:rPr lang="ru-RU" sz="1700" dirty="0" smtClean="0"/>
              <a:t> уровень занимается </a:t>
            </a:r>
            <a:r>
              <a:rPr lang="ru-RU" sz="1700" dirty="0" err="1" smtClean="0"/>
              <a:t>под-держкой</a:t>
            </a:r>
            <a:r>
              <a:rPr lang="ru-RU" sz="1700" dirty="0" smtClean="0"/>
              <a:t> прикладного процесса и имеет дело с семантикой данных. </a:t>
            </a:r>
          </a:p>
          <a:p>
            <a:r>
              <a:rPr lang="ru-RU" sz="1700" i="1" dirty="0" smtClean="0"/>
              <a:t>Представительный</a:t>
            </a:r>
            <a:r>
              <a:rPr lang="ru-RU" sz="1700" dirty="0" smtClean="0"/>
              <a:t> уровень занимается синтаксисом данных и</a:t>
            </a:r>
            <a:r>
              <a:rPr lang="ru-RU" sz="1700" b="1" dirty="0" smtClean="0"/>
              <a:t> </a:t>
            </a:r>
            <a:r>
              <a:rPr lang="ru-RU" sz="1700" dirty="0" smtClean="0"/>
              <a:t>отвечает за </a:t>
            </a:r>
            <a:r>
              <a:rPr lang="ru-RU" sz="1700" dirty="0" err="1" smtClean="0"/>
              <a:t>физи-ческое</a:t>
            </a:r>
            <a:r>
              <a:rPr lang="ru-RU" sz="1700" dirty="0" smtClean="0"/>
              <a:t> отображение информации.</a:t>
            </a:r>
          </a:p>
          <a:p>
            <a:r>
              <a:rPr lang="ru-RU" sz="1700" i="1" dirty="0" smtClean="0"/>
              <a:t>Сеансовый</a:t>
            </a:r>
            <a:r>
              <a:rPr lang="ru-RU" sz="1700" dirty="0" smtClean="0"/>
              <a:t> уровень предназначен для организации и управления сеансом взаимодействия прикладных процессов.</a:t>
            </a:r>
          </a:p>
          <a:p>
            <a:r>
              <a:rPr lang="ru-RU" sz="1700" i="1" dirty="0" smtClean="0"/>
              <a:t> Транспортный</a:t>
            </a:r>
            <a:r>
              <a:rPr lang="ru-RU" sz="1700" dirty="0" smtClean="0"/>
              <a:t> уровень управляет </a:t>
            </a:r>
            <a:r>
              <a:rPr lang="ru-RU" sz="1700" dirty="0" err="1" smtClean="0"/>
              <a:t>тра-фиком</a:t>
            </a:r>
            <a:r>
              <a:rPr lang="ru-RU" sz="1700" dirty="0" smtClean="0"/>
              <a:t> в сети.</a:t>
            </a:r>
          </a:p>
          <a:p>
            <a:r>
              <a:rPr lang="ru-RU" sz="1700" i="1" dirty="0" smtClean="0"/>
              <a:t> Сетевой</a:t>
            </a:r>
            <a:r>
              <a:rPr lang="ru-RU" sz="1700" dirty="0" smtClean="0"/>
              <a:t> уровень прокладывает путь от отправителя к получателю через сеть.</a:t>
            </a:r>
          </a:p>
          <a:p>
            <a:r>
              <a:rPr lang="ru-RU" sz="1700" i="1" dirty="0" smtClean="0"/>
              <a:t> Канальный</a:t>
            </a:r>
            <a:r>
              <a:rPr lang="ru-RU" sz="1700" dirty="0" smtClean="0"/>
              <a:t> уровень определяет правила совместного использования физического уровня узлами связи.</a:t>
            </a:r>
          </a:p>
          <a:p>
            <a:r>
              <a:rPr lang="ru-RU" sz="1700" i="1" dirty="0" smtClean="0"/>
              <a:t> Физический</a:t>
            </a:r>
            <a:r>
              <a:rPr lang="ru-RU" sz="1700" dirty="0" smtClean="0"/>
              <a:t> уровень обеспечивает </a:t>
            </a:r>
            <a:r>
              <a:rPr lang="ru-RU" sz="1700" dirty="0" err="1" smtClean="0"/>
              <a:t>физи-ческий</a:t>
            </a:r>
            <a:r>
              <a:rPr lang="ru-RU" sz="1700" dirty="0" smtClean="0"/>
              <a:t> путь для электрических сигналов, несущих информацию.</a:t>
            </a:r>
            <a:endParaRPr lang="ru-RU" sz="170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292080" y="64450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Кобылянский В. Г. Сетевые информационные технологии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2880B-8044-4CE6-B4C4-3B182141CAD4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41370-1205-477E-B1A2-B64517538E35}" type="slidenum">
              <a:rPr lang="ru-RU"/>
              <a:pPr>
                <a:defRPr/>
              </a:pPr>
              <a:t>18</a:t>
            </a:fld>
            <a:endParaRPr lang="ru-RU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>
          <a:xfrm>
            <a:off x="539552" y="190500"/>
            <a:ext cx="7994848" cy="1150938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err="1" smtClean="0"/>
              <a:t>Сетезависимые</a:t>
            </a:r>
            <a:r>
              <a:rPr lang="ru-RU" sz="3200" dirty="0" smtClean="0"/>
              <a:t> и </a:t>
            </a:r>
            <a:r>
              <a:rPr lang="ru-RU" sz="3200" dirty="0" err="1" smtClean="0"/>
              <a:t>сетенезависимые</a:t>
            </a:r>
            <a:r>
              <a:rPr lang="ru-RU" sz="3200" dirty="0" smtClean="0"/>
              <a:t> уровни модели OSI </a:t>
            </a:r>
          </a:p>
        </p:txBody>
      </p:sp>
      <p:pic>
        <p:nvPicPr>
          <p:cNvPr id="33796" name="Picture 4" descr="Сетезависимые и сетенезависимые уровни модели OSI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00113" y="1412875"/>
            <a:ext cx="7704137" cy="4895850"/>
          </a:xfrm>
          <a:noFill/>
        </p:spPr>
      </p:pic>
      <p:sp>
        <p:nvSpPr>
          <p:cNvPr id="7" name="Нижний колонтитул 1"/>
          <p:cNvSpPr txBox="1">
            <a:spLocks/>
          </p:cNvSpPr>
          <p:nvPr/>
        </p:nvSpPr>
        <p:spPr>
          <a:xfrm>
            <a:off x="1475656" y="6492875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Кобылянский В. Г. Сетевые информационные технологии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26E47-8EC3-424C-8A7C-BCD1B7471D3F}" type="slidenum">
              <a:rPr lang="ru-RU"/>
              <a:pPr>
                <a:defRPr/>
              </a:pPr>
              <a:t>19</a:t>
            </a:fld>
            <a:endParaRPr lang="ru-RU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764704"/>
            <a:ext cx="9036496" cy="6336704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ru-RU" sz="2000" dirty="0" smtClean="0">
                <a:latin typeface="+mn-lt"/>
              </a:rPr>
              <a:t>   Три нижних уровня — </a:t>
            </a:r>
            <a:r>
              <a:rPr lang="ru-RU" sz="2000" b="1" dirty="0" smtClean="0">
                <a:latin typeface="+mn-lt"/>
              </a:rPr>
              <a:t>физический, канальный и сетевой</a:t>
            </a:r>
            <a:r>
              <a:rPr lang="ru-RU" sz="2000" dirty="0" smtClean="0">
                <a:latin typeface="+mn-lt"/>
              </a:rPr>
              <a:t> — являются </a:t>
            </a:r>
            <a:r>
              <a:rPr lang="en-US" sz="2000" dirty="0" smtClean="0">
                <a:latin typeface="+mn-lt"/>
              </a:rPr>
              <a:t>c</a:t>
            </a:r>
            <a:r>
              <a:rPr lang="ru-RU" sz="2000" dirty="0" err="1" smtClean="0">
                <a:latin typeface="+mn-lt"/>
              </a:rPr>
              <a:t>етезави-симыми</a:t>
            </a:r>
            <a:r>
              <a:rPr lang="ru-RU" sz="2000" dirty="0" smtClean="0">
                <a:latin typeface="+mn-lt"/>
              </a:rPr>
              <a:t>, т.е. протоколы этих уровней тесно связаны с технической реализацией сети и используемым коммуникационным оборудованием. Например, переход на оборудование FDDI (волоконно-оптическая передача данных) означает полную смену протоколов физического и канального уровней во всех узлах сети.</a:t>
            </a:r>
            <a:br>
              <a:rPr lang="ru-RU" sz="2000" dirty="0" smtClean="0">
                <a:latin typeface="+mn-lt"/>
              </a:rPr>
            </a:br>
            <a:r>
              <a:rPr lang="ru-RU" sz="2000" dirty="0" smtClean="0">
                <a:latin typeface="+mn-lt"/>
              </a:rPr>
              <a:t>   Три верхних уровня — </a:t>
            </a:r>
            <a:r>
              <a:rPr lang="ru-RU" sz="2000" b="1" dirty="0" smtClean="0">
                <a:latin typeface="+mn-lt"/>
              </a:rPr>
              <a:t>прикладной, представительный и сеансовый</a:t>
            </a:r>
            <a:r>
              <a:rPr lang="ru-RU" sz="2000" dirty="0" smtClean="0">
                <a:latin typeface="+mn-lt"/>
              </a:rPr>
              <a:t> — </a:t>
            </a:r>
            <a:r>
              <a:rPr lang="ru-RU" sz="2000" dirty="0" err="1" smtClean="0">
                <a:latin typeface="+mn-lt"/>
              </a:rPr>
              <a:t>ориен-тированы</a:t>
            </a:r>
            <a:r>
              <a:rPr lang="ru-RU" sz="2000" dirty="0" smtClean="0">
                <a:latin typeface="+mn-lt"/>
              </a:rPr>
              <a:t> на приложения и мало зависят от технических особенностей </a:t>
            </a:r>
            <a:r>
              <a:rPr lang="ru-RU" sz="2000" dirty="0" err="1" smtClean="0">
                <a:latin typeface="+mn-lt"/>
              </a:rPr>
              <a:t>построе-ния</a:t>
            </a:r>
            <a:r>
              <a:rPr lang="ru-RU" sz="2000" dirty="0" smtClean="0">
                <a:latin typeface="+mn-lt"/>
              </a:rPr>
              <a:t> сети. На протоколы этих уровней не влияют изменения в топологии сети, замена оборудования или переход на другую сетевую технологию. Так, переход от </a:t>
            </a:r>
            <a:r>
              <a:rPr lang="ru-RU" sz="2000" dirty="0" err="1" smtClean="0">
                <a:latin typeface="+mn-lt"/>
              </a:rPr>
              <a:t>Ethernet</a:t>
            </a:r>
            <a:r>
              <a:rPr lang="ru-RU" sz="2000" dirty="0" smtClean="0">
                <a:latin typeface="+mn-lt"/>
              </a:rPr>
              <a:t> к высокоскоростной технологии 100VG-AnyLAN не потребует никаких изменений в программных средствах, реализующих функции прикладного, представительного и сеансового уровней </a:t>
            </a:r>
            <a:br>
              <a:rPr lang="ru-RU" sz="2000" dirty="0" smtClean="0">
                <a:latin typeface="+mn-lt"/>
              </a:rPr>
            </a:br>
            <a:r>
              <a:rPr lang="ru-RU" sz="2000" dirty="0" smtClean="0">
                <a:latin typeface="+mn-lt"/>
              </a:rPr>
              <a:t>   </a:t>
            </a:r>
            <a:r>
              <a:rPr lang="ru-RU" sz="2000" b="1" dirty="0" smtClean="0"/>
              <a:t>Транспортный уровень</a:t>
            </a:r>
            <a:r>
              <a:rPr lang="ru-RU" sz="2000" dirty="0" smtClean="0"/>
              <a:t> является промежуточным, он скрывает все детали функционирования нижних уровней от верхних. Это позволяет разрабатывать приложения, не зависящие от технических средств непосредственной </a:t>
            </a:r>
            <a:r>
              <a:rPr lang="ru-RU" sz="2000" dirty="0" err="1" smtClean="0"/>
              <a:t>транспор-тировки</a:t>
            </a:r>
            <a:r>
              <a:rPr lang="ru-RU" sz="2000" dirty="0" smtClean="0"/>
              <a:t> сообщений.</a:t>
            </a:r>
            <a:br>
              <a:rPr lang="ru-RU" sz="2000" dirty="0" smtClean="0"/>
            </a:br>
            <a:endParaRPr lang="ru-RU" sz="2000" dirty="0" smtClean="0">
              <a:latin typeface="+mn-lt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539552" y="-42464"/>
            <a:ext cx="7994848" cy="862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Характеристика уровней модели OSI </a:t>
            </a:r>
          </a:p>
        </p:txBody>
      </p:sp>
      <p:sp>
        <p:nvSpPr>
          <p:cNvPr id="8" name="Нижний колонтитул 1"/>
          <p:cNvSpPr txBox="1">
            <a:spLocks/>
          </p:cNvSpPr>
          <p:nvPr/>
        </p:nvSpPr>
        <p:spPr>
          <a:xfrm>
            <a:off x="1745432" y="6476585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Кобылянский В. Г. Сетевые информационные технологии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60648"/>
            <a:ext cx="9144000" cy="6240186"/>
          </a:xfrm>
        </p:spPr>
        <p:txBody>
          <a:bodyPr>
            <a:normAutofit fontScale="85000" lnSpcReduction="20000"/>
          </a:bodyPr>
          <a:lstStyle/>
          <a:p>
            <a:r>
              <a:rPr lang="ru-RU" altLang="ru-RU" sz="4200" b="1" dirty="0" smtClean="0">
                <a:solidFill>
                  <a:srgbClr val="0066FF"/>
                </a:solidFill>
              </a:rPr>
              <a:t>Сетевые информационные технологии</a:t>
            </a:r>
          </a:p>
          <a:p>
            <a:endParaRPr lang="ru-RU" altLang="ru-RU" sz="3400" b="1" dirty="0" smtClean="0">
              <a:solidFill>
                <a:srgbClr val="0066FF"/>
              </a:solidFill>
            </a:endParaRPr>
          </a:p>
          <a:p>
            <a:r>
              <a:rPr lang="ru-RU" altLang="ru-RU" sz="3300" dirty="0" smtClean="0">
                <a:solidFill>
                  <a:schemeClr val="tx1"/>
                </a:solidFill>
              </a:rPr>
              <a:t>    Выписка из учебного плана по направлению магистратуры 02.04.03</a:t>
            </a:r>
            <a:r>
              <a:rPr lang="en-US" altLang="ru-RU" sz="3300" dirty="0" smtClean="0">
                <a:solidFill>
                  <a:schemeClr val="tx1"/>
                </a:solidFill>
              </a:rPr>
              <a:t> </a:t>
            </a:r>
            <a:r>
              <a:rPr lang="ru-RU" altLang="ru-RU" sz="3300" dirty="0" smtClean="0">
                <a:solidFill>
                  <a:schemeClr val="tx1"/>
                </a:solidFill>
              </a:rPr>
              <a:t>«Математическое обеспечение и администрирование ИС»</a:t>
            </a:r>
          </a:p>
          <a:p>
            <a:pPr algn="l"/>
            <a:endParaRPr lang="ru-RU" sz="3300" dirty="0" smtClean="0">
              <a:solidFill>
                <a:schemeClr val="tx1"/>
              </a:solidFill>
            </a:endParaRPr>
          </a:p>
          <a:p>
            <a:pPr algn="l"/>
            <a:r>
              <a:rPr lang="ru-RU" sz="3300" dirty="0" smtClean="0">
                <a:solidFill>
                  <a:schemeClr val="tx1"/>
                </a:solidFill>
              </a:rPr>
              <a:t>Номер семестра – 3   </a:t>
            </a:r>
          </a:p>
          <a:p>
            <a:pPr algn="l"/>
            <a:r>
              <a:rPr lang="ru-RU" sz="3300" dirty="0" smtClean="0">
                <a:solidFill>
                  <a:schemeClr val="tx1"/>
                </a:solidFill>
              </a:rPr>
              <a:t>Лекции – 12 часов   </a:t>
            </a:r>
          </a:p>
          <a:p>
            <a:pPr algn="l"/>
            <a:r>
              <a:rPr lang="ru-RU" sz="3300" dirty="0" smtClean="0">
                <a:solidFill>
                  <a:schemeClr val="tx1"/>
                </a:solidFill>
              </a:rPr>
              <a:t>Практические занятия – 36 часов   </a:t>
            </a:r>
          </a:p>
          <a:p>
            <a:pPr algn="l"/>
            <a:r>
              <a:rPr lang="ru-RU" sz="3300" dirty="0" smtClean="0">
                <a:solidFill>
                  <a:schemeClr val="tx1"/>
                </a:solidFill>
              </a:rPr>
              <a:t>Самостоятельная работа – 96 часов  </a:t>
            </a:r>
          </a:p>
          <a:p>
            <a:pPr algn="l"/>
            <a:r>
              <a:rPr lang="ru-RU" sz="3300" dirty="0" smtClean="0">
                <a:solidFill>
                  <a:schemeClr val="tx1"/>
                </a:solidFill>
              </a:rPr>
              <a:t>Всего часов – 180</a:t>
            </a:r>
          </a:p>
          <a:p>
            <a:pPr algn="l"/>
            <a:r>
              <a:rPr lang="ru-RU" sz="3300" dirty="0" smtClean="0">
                <a:solidFill>
                  <a:schemeClr val="tx1"/>
                </a:solidFill>
              </a:rPr>
              <a:t>Форма аттестации – экзамен</a:t>
            </a:r>
          </a:p>
          <a:p>
            <a:pPr algn="l"/>
            <a:r>
              <a:rPr lang="ru-RU" sz="3300" dirty="0" smtClean="0">
                <a:solidFill>
                  <a:schemeClr val="tx1"/>
                </a:solidFill>
              </a:rPr>
              <a:t>Всего зачетных единиц – 5</a:t>
            </a:r>
            <a:endParaRPr lang="ru-RU" sz="3300" dirty="0">
              <a:solidFill>
                <a:schemeClr val="tx1"/>
              </a:solidFill>
            </a:endParaRP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Лектор – доц. Кобылянский В. Г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1"/>
          <p:cNvSpPr txBox="1">
            <a:spLocks/>
          </p:cNvSpPr>
          <p:nvPr/>
        </p:nvSpPr>
        <p:spPr>
          <a:xfrm>
            <a:off x="1475656" y="6492875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Кобылянский В. Г. Сетевые информационные технологии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628FD-75BC-47B8-94A3-C556E63F87D8}" type="slidenum">
              <a:rPr lang="ru-RU"/>
              <a:pPr>
                <a:defRPr/>
              </a:pPr>
              <a:t>20</a:t>
            </a:fld>
            <a:endParaRPr lang="ru-RU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6706"/>
            <a:ext cx="8784976" cy="1061114"/>
          </a:xfrm>
        </p:spPr>
        <p:txBody>
          <a:bodyPr>
            <a:noAutofit/>
          </a:bodyPr>
          <a:lstStyle/>
          <a:p>
            <a:pPr eaLnBrk="1" hangingPunct="1"/>
            <a:r>
              <a:rPr lang="ru-RU" sz="3200" dirty="0" smtClean="0"/>
              <a:t>Соответствие функций коммуникационных устройств уровням модели OSI.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396521"/>
            <a:ext cx="8640960" cy="1617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ru-RU" sz="2100" dirty="0" smtClean="0"/>
              <a:t>   В зависимости от типа коммуникационное устройство может работать либо только на физическом уровне (повторитель), либо на физическом и канальном (мост, коммутатор), либо на физическом, канальном и сетевом, иногда захватывая и транспортный уровень (маршрутизатор</a:t>
            </a:r>
            <a:r>
              <a:rPr lang="ru-RU" sz="2000" dirty="0" smtClean="0"/>
              <a:t>). 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89833"/>
              </p:ext>
            </p:extLst>
          </p:nvPr>
        </p:nvGraphicFramePr>
        <p:xfrm>
          <a:off x="323528" y="3284984"/>
          <a:ext cx="8062951" cy="2529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2226"/>
                <a:gridCol w="2699199"/>
                <a:gridCol w="2431526"/>
              </a:tblGrid>
              <a:tr h="249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spc="25" dirty="0">
                          <a:effectLst/>
                        </a:rPr>
                        <a:t>Устройство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spc="25" dirty="0">
                          <a:effectLst/>
                        </a:rPr>
                        <a:t>Рабочая область в сети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spc="25">
                          <a:effectLst/>
                        </a:rPr>
                        <a:t>Уровень модели </a:t>
                      </a:r>
                      <a:r>
                        <a:rPr lang="en-US" sz="2000" spc="25">
                          <a:effectLst/>
                        </a:rPr>
                        <a:t>OSI</a:t>
                      </a:r>
                      <a:endParaRPr lang="ru-RU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spc="25">
                          <a:effectLst/>
                        </a:rPr>
                        <a:t>Повторитель</a:t>
                      </a:r>
                      <a:endParaRPr lang="ru-RU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spc="25" dirty="0">
                          <a:effectLst/>
                        </a:rPr>
                        <a:t>Физические сегменты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spc="25" dirty="0">
                          <a:effectLst/>
                        </a:rPr>
                        <a:t>физический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80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spc="25" dirty="0">
                          <a:effectLst/>
                        </a:rPr>
                        <a:t>Мост, коммутатор, сетевой адаптер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spc="25">
                          <a:effectLst/>
                        </a:rPr>
                        <a:t>Логические сегменты</a:t>
                      </a:r>
                      <a:endParaRPr lang="ru-RU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spc="25" dirty="0">
                          <a:effectLst/>
                        </a:rPr>
                        <a:t>канальный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spc="25">
                          <a:effectLst/>
                        </a:rPr>
                        <a:t>маршрутизатор</a:t>
                      </a:r>
                      <a:endParaRPr lang="ru-RU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spc="25">
                          <a:effectLst/>
                        </a:rPr>
                        <a:t>Сети, подсети</a:t>
                      </a:r>
                      <a:endParaRPr lang="ru-RU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spc="25" dirty="0">
                          <a:effectLst/>
                        </a:rPr>
                        <a:t>сетевой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spc="25" dirty="0">
                          <a:effectLst/>
                        </a:rPr>
                        <a:t>шлюз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spc="25">
                          <a:effectLst/>
                        </a:rPr>
                        <a:t>интерсети</a:t>
                      </a:r>
                      <a:endParaRPr lang="ru-RU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spc="25" dirty="0">
                          <a:effectLst/>
                        </a:rPr>
                        <a:t>прикладной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5945816"/>
            <a:ext cx="8640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 smtClean="0"/>
              <a:t>Некоторые устройства могут совмещать рабочие области. Например, существуют коммутаторы с функцией маршрутизации.</a:t>
            </a:r>
            <a:endParaRPr lang="ru-RU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нкапсуляция данных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716032"/>
            <a:ext cx="4308017" cy="262201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6774"/>
            <a:ext cx="8229600" cy="66925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3. Инкапсуляция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3465523"/>
            <a:ext cx="9144000" cy="295232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000" dirty="0" smtClean="0"/>
              <a:t>В компьютерных сетях инкапсуляция применяется для построения модул</a:t>
            </a:r>
            <a:r>
              <a:rPr lang="ru-RU" sz="2000" dirty="0" smtClean="0"/>
              <a:t>ьных </a:t>
            </a:r>
            <a:r>
              <a:rPr lang="ru-RU" sz="2000" dirty="0" smtClean="0"/>
              <a:t>сетевых </a:t>
            </a:r>
            <a:r>
              <a:rPr lang="ru-RU" sz="2000" dirty="0" smtClean="0"/>
              <a:t>протоколов, </a:t>
            </a:r>
            <a:r>
              <a:rPr lang="ru-RU" sz="2000" dirty="0" smtClean="0"/>
              <a:t>когда логически </a:t>
            </a:r>
            <a:r>
              <a:rPr lang="ru-RU" sz="2000" dirty="0" smtClean="0"/>
              <a:t>независимые функции сети абстрагируются от </a:t>
            </a:r>
            <a:r>
              <a:rPr lang="ru-RU" sz="2000" dirty="0" smtClean="0"/>
              <a:t>нижележащих </a:t>
            </a:r>
            <a:r>
              <a:rPr lang="ru-RU" sz="2000" dirty="0" smtClean="0"/>
              <a:t>механизмов путём включения этих механизмов в более высокоуровневые объекты. Очередность действий:</a:t>
            </a:r>
          </a:p>
          <a:p>
            <a:pPr marL="0" indent="0">
              <a:buNone/>
            </a:pPr>
            <a:r>
              <a:rPr lang="ru-RU" sz="2000" dirty="0" smtClean="0"/>
              <a:t> 1. Приложение заполняет специальную структуру данных, в которой указывает информацию о получателе (сетевой протокол, IP-адрес, порт UDP) и передаёт сообщение, его длину и структуру с информацией о получателе обработчику протокола UDP (транспортный уровень);</a:t>
            </a:r>
            <a:endParaRPr lang="ru-RU" sz="2000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5004048" y="6399492"/>
            <a:ext cx="2895600" cy="365125"/>
          </a:xfrm>
        </p:spPr>
        <p:txBody>
          <a:bodyPr/>
          <a:lstStyle/>
          <a:p>
            <a:r>
              <a:rPr lang="ru-RU" dirty="0" smtClean="0"/>
              <a:t>Кобылянский В. Г. Сетевые информационные технологии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355976" y="805477"/>
            <a:ext cx="4788024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b="1" dirty="0" smtClean="0"/>
              <a:t>Инкапсуляция</a:t>
            </a:r>
            <a:r>
              <a:rPr lang="ru-RU" sz="2000" dirty="0" smtClean="0"/>
              <a:t> – технология обмена данными между уровнями в иерархических системах, основанная на том, что выходные данные одного уровня в совокупности со своей служебной информацией передаются на вход  нижележащего уровня.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84206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Инкапсуляция (продолжение)</a:t>
            </a:r>
            <a:endParaRPr lang="ru-RU" sz="3600" dirty="0"/>
          </a:p>
        </p:txBody>
      </p:sp>
      <p:sp>
        <p:nvSpPr>
          <p:cNvPr id="5" name="Содержимое 4"/>
          <p:cNvSpPr txBox="1">
            <a:spLocks noGrp="1"/>
          </p:cNvSpPr>
          <p:nvPr>
            <p:ph idx="1"/>
          </p:nvPr>
        </p:nvSpPr>
        <p:spPr>
          <a:xfrm>
            <a:off x="0" y="980728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2200" dirty="0" smtClean="0"/>
              <a:t> 2. Обработчик UDP формирует </a:t>
            </a:r>
            <a:r>
              <a:rPr lang="ru-RU" sz="2200" dirty="0" err="1" smtClean="0"/>
              <a:t>датаграмму</a:t>
            </a:r>
            <a:r>
              <a:rPr lang="ru-RU" sz="2200" dirty="0" smtClean="0"/>
              <a:t>, в которой в качестве данных выступает сообщение, а в заголовках находится UDP-порт получателя , а также   другие данные, и передаёт сформированную </a:t>
            </a:r>
            <a:r>
              <a:rPr lang="ru-RU" sz="2200" dirty="0" err="1" smtClean="0"/>
              <a:t>датаграмму</a:t>
            </a:r>
            <a:r>
              <a:rPr lang="ru-RU" sz="2200" dirty="0" smtClean="0"/>
              <a:t> обработчику IP (сетевой уровень);</a:t>
            </a:r>
          </a:p>
          <a:p>
            <a:pPr>
              <a:buNone/>
            </a:pPr>
            <a:r>
              <a:rPr lang="ru-RU" sz="2200" dirty="0" smtClean="0"/>
              <a:t> 3. Обработчик IP рассматривает переданную UDP </a:t>
            </a:r>
            <a:r>
              <a:rPr lang="ru-RU" sz="2200" dirty="0" err="1" smtClean="0"/>
              <a:t>датаграмму</a:t>
            </a:r>
            <a:r>
              <a:rPr lang="ru-RU" sz="2200" dirty="0" smtClean="0"/>
              <a:t> как данные и предваряет их своим заголовком (в котором, в частности, находится IP-адрес получателя, взятый из той же структуры данных приложения, и номер верхнего протокола);</a:t>
            </a:r>
          </a:p>
          <a:p>
            <a:pPr>
              <a:buNone/>
            </a:pPr>
            <a:r>
              <a:rPr lang="ru-RU" sz="2200" dirty="0" smtClean="0"/>
              <a:t> 4. Обработчик IP передаёт полученный пакет на канальный уровень, который рассматривает принятый пакет как обычные данные;</a:t>
            </a:r>
          </a:p>
          <a:p>
            <a:pPr>
              <a:buNone/>
            </a:pPr>
            <a:r>
              <a:rPr lang="ru-RU" sz="2200" dirty="0" smtClean="0"/>
              <a:t> 5. Обработчик канального уровня добавляет в начало свой заголовок, в котором указывается номер протокола верхнего уровня (для </a:t>
            </a:r>
            <a:r>
              <a:rPr lang="en-US" sz="2200" dirty="0" smtClean="0"/>
              <a:t>IP</a:t>
            </a:r>
            <a:r>
              <a:rPr lang="ru-RU" sz="2200" dirty="0" smtClean="0"/>
              <a:t> - это 0x0800) и конечную контрольную сумму, тем самым формируя кадр;</a:t>
            </a:r>
          </a:p>
          <a:p>
            <a:pPr>
              <a:buNone/>
            </a:pPr>
            <a:r>
              <a:rPr lang="ru-RU" sz="2200" dirty="0" smtClean="0"/>
              <a:t> 6. Полученный кадр передаётся на физический уровень, который осуществляет преобразование битов в электрические или оптические сигналы и посылает их в среду передачи.</a:t>
            </a:r>
          </a:p>
          <a:p>
            <a:pPr>
              <a:buNone/>
            </a:pPr>
            <a:endParaRPr lang="ru-RU" sz="220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220072" y="6362393"/>
            <a:ext cx="2895600" cy="365125"/>
          </a:xfrm>
        </p:spPr>
        <p:txBody>
          <a:bodyPr/>
          <a:lstStyle/>
          <a:p>
            <a:r>
              <a:rPr lang="ru-RU" dirty="0" smtClean="0"/>
              <a:t>Кобылянский В. Г. Сетевые информационные технологии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3425" y="1717590"/>
            <a:ext cx="7632700" cy="4608537"/>
          </a:xfrm>
          <a:noFill/>
        </p:spPr>
      </p:pic>
      <p:sp>
        <p:nvSpPr>
          <p:cNvPr id="66563" name="Номер слайда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2FF426-A7D4-4D6F-8A4D-F5D9BE6CFC15}" type="slidenum">
              <a:rPr lang="ru-RU" altLang="ru-RU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ru-RU" altLang="ru-RU" sz="1400">
              <a:solidFill>
                <a:schemeClr val="tx1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9" y="765175"/>
            <a:ext cx="8641084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altLang="ru-RU" sz="2400" dirty="0" smtClean="0">
                <a:latin typeface="+mn-lt"/>
              </a:rPr>
              <a:t>Узлы в сети </a:t>
            </a:r>
            <a:r>
              <a:rPr lang="en-US" altLang="ru-RU" sz="2400" dirty="0" smtClean="0">
                <a:latin typeface="+mn-lt"/>
              </a:rPr>
              <a:t>Internet </a:t>
            </a:r>
            <a:r>
              <a:rPr lang="ru-RU" altLang="ru-RU" sz="2400" dirty="0" smtClean="0">
                <a:latin typeface="+mn-lt"/>
              </a:rPr>
              <a:t>могут иметь адреса трёх уровней.</a:t>
            </a:r>
            <a:endParaRPr lang="ru-RU" altLang="ru-RU" sz="2000" dirty="0" smtClean="0">
              <a:latin typeface="+mn-lt"/>
            </a:endParaRPr>
          </a:p>
        </p:txBody>
      </p:sp>
      <p:sp>
        <p:nvSpPr>
          <p:cNvPr id="66565" name="Text Box 8"/>
          <p:cNvSpPr txBox="1">
            <a:spLocks noChangeArrowheads="1"/>
          </p:cNvSpPr>
          <p:nvPr/>
        </p:nvSpPr>
        <p:spPr bwMode="auto">
          <a:xfrm>
            <a:off x="395288" y="1916113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6566" name="TextBox 7"/>
          <p:cNvSpPr txBox="1">
            <a:spLocks noChangeArrowheads="1"/>
          </p:cNvSpPr>
          <p:nvPr/>
        </p:nvSpPr>
        <p:spPr bwMode="auto">
          <a:xfrm>
            <a:off x="2268538" y="404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638" y="138113"/>
            <a:ext cx="6264275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Адресация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узлов в сети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645150" y="3241675"/>
            <a:ext cx="72072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DNS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688013" y="4292600"/>
            <a:ext cx="719137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ARP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Кобылянский В. Г. Сетевые информационные 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0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0F38A6-61CA-477E-9528-2805858CD077}" type="slidenum">
              <a:rPr lang="ru-RU" altLang="ru-RU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ru-RU" altLang="ru-RU" sz="1400">
              <a:solidFill>
                <a:schemeClr val="tx1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85225" cy="481965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ru-RU" altLang="ru-RU" sz="2000" dirty="0" smtClean="0"/>
              <a:t>    Локальный адрес определяется технологией, с помощью которой построена отдельная (локальная) сеть, в которую входит данный узел. Большинство технологий (</a:t>
            </a:r>
            <a:r>
              <a:rPr lang="en-US" altLang="ru-RU" sz="2000" dirty="0" smtClean="0"/>
              <a:t>Ethernet, Token Ring, FDDI) </a:t>
            </a:r>
            <a:r>
              <a:rPr lang="ru-RU" altLang="ru-RU" sz="2000" dirty="0" smtClean="0"/>
              <a:t>для однозначной адресации используют </a:t>
            </a:r>
            <a:r>
              <a:rPr lang="en-US" altLang="ru-RU" sz="2000" dirty="0" smtClean="0"/>
              <a:t>MAC</a:t>
            </a:r>
            <a:r>
              <a:rPr lang="ru-RU" altLang="ru-RU" sz="2000" dirty="0" smtClean="0"/>
              <a:t>-адрес сетевой карты или порта маршрутизатора, имеющий длину 48 бит (6 байт). Во внешнем представлении этот адрес отображается, например так: </a:t>
            </a:r>
            <a:r>
              <a:rPr lang="ru-RU" altLang="ru-RU" sz="2000" b="1" dirty="0" smtClean="0"/>
              <a:t>00:80:48:</a:t>
            </a:r>
            <a:r>
              <a:rPr lang="en-US" altLang="ru-RU" sz="2000" b="1" dirty="0" err="1" smtClean="0"/>
              <a:t>ea</a:t>
            </a:r>
            <a:r>
              <a:rPr lang="ru-RU" altLang="ru-RU" sz="2000" b="1" dirty="0" smtClean="0"/>
              <a:t>:</a:t>
            </a:r>
            <a:r>
              <a:rPr lang="en-US" altLang="ru-RU" sz="2000" b="1" dirty="0" err="1" smtClean="0"/>
              <a:t>ee</a:t>
            </a:r>
            <a:r>
              <a:rPr lang="ru-RU" altLang="ru-RU" sz="2000" b="1" dirty="0" smtClean="0"/>
              <a:t>:53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.</a:t>
            </a:r>
            <a:endParaRPr lang="en-US" altLang="ru-RU" sz="2000" dirty="0" smtClean="0"/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ru-RU" altLang="ru-RU" sz="2000" dirty="0" smtClean="0"/>
              <a:t>     </a:t>
            </a:r>
            <a:r>
              <a:rPr lang="en-US" altLang="ru-RU" sz="2000" dirty="0" smtClean="0"/>
              <a:t>MAC </a:t>
            </a:r>
            <a:r>
              <a:rPr lang="ru-RU" altLang="ru-RU" sz="2000" dirty="0" smtClean="0"/>
              <a:t>-адреса обычно назначаются производителем оборудования и являются уникальными адресами, т.к. управляются централизованно; при этом первые 3 байта определяют фирму-производителя, а следующие 3 байта определяются самой фирмой. </a:t>
            </a:r>
          </a:p>
          <a:p>
            <a:pPr marL="0" indent="0">
              <a:buNone/>
            </a:pPr>
            <a:r>
              <a:rPr lang="ru-RU" altLang="ru-RU" sz="2000" dirty="0" smtClean="0"/>
              <a:t>  </a:t>
            </a:r>
            <a:r>
              <a:rPr lang="en-US" altLang="ru-RU" sz="2000" dirty="0" smtClean="0"/>
              <a:t>MAC </a:t>
            </a:r>
            <a:r>
              <a:rPr lang="ru-RU" altLang="ru-RU" sz="2000" dirty="0" smtClean="0"/>
              <a:t>–адрес используется для адресации узлов в локальной сети. 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5688013" cy="575791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 адрес узла </a:t>
            </a:r>
            <a:b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Кобылянский В. Г. Сетевые информационные 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4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88361B-3451-457D-BBE9-A415A0D129E9}" type="slidenum">
              <a:rPr lang="ru-RU" altLang="ru-RU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ru-RU" altLang="ru-RU" sz="140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062"/>
            <a:ext cx="8229600" cy="5492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</a:t>
            </a:r>
            <a:r>
              <a:rPr lang="en-US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32501"/>
            <a:ext cx="9144000" cy="6327775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ru-RU" altLang="ru-RU" sz="2000" dirty="0" smtClean="0"/>
              <a:t>    Сетевой адрес </a:t>
            </a:r>
            <a:r>
              <a:rPr lang="en-US" altLang="ru-RU" sz="2000" dirty="0" smtClean="0"/>
              <a:t>TCP/IP </a:t>
            </a:r>
            <a:r>
              <a:rPr lang="ru-RU" altLang="ru-RU" sz="2000" dirty="0" smtClean="0"/>
              <a:t>не должен зависеть от способа адресации в локальных сетях. Система адресации должна быть универсальной и однозначно идентифицировать любой узел в глобальной сети. Для этого удобно использовать пару чисел – номер сети и номер узла в пределах сети.</a:t>
            </a:r>
          </a:p>
          <a:p>
            <a:pPr marL="0" indent="0">
              <a:buNone/>
              <a:defRPr/>
            </a:pPr>
            <a:r>
              <a:rPr lang="ru-RU" altLang="ru-RU" sz="2000" dirty="0" smtClean="0"/>
              <a:t>    Сетевой адрес в сети, которая должна работать как составная часть </a:t>
            </a:r>
            <a:r>
              <a:rPr lang="en-US" altLang="ru-RU" sz="2000" dirty="0" smtClean="0"/>
              <a:t>Internet</a:t>
            </a:r>
            <a:r>
              <a:rPr lang="ru-RU" altLang="ru-RU" sz="2000" dirty="0" smtClean="0"/>
              <a:t>, называется </a:t>
            </a:r>
            <a:r>
              <a:rPr lang="en-US" altLang="ru-RU" sz="2000" dirty="0"/>
              <a:t>IP</a:t>
            </a:r>
            <a:r>
              <a:rPr lang="ru-RU" altLang="ru-RU" sz="2000" dirty="0" smtClean="0"/>
              <a:t>-адресом и назначается по рекомендации специального подразделения </a:t>
            </a:r>
            <a:r>
              <a:rPr lang="en-US" altLang="ru-RU" sz="2000" dirty="0" smtClean="0"/>
              <a:t>Internet</a:t>
            </a:r>
            <a:r>
              <a:rPr lang="ru-RU" altLang="ru-RU" sz="2000" dirty="0" smtClean="0"/>
              <a:t> – </a:t>
            </a:r>
            <a:r>
              <a:rPr lang="en-US" altLang="ru-RU" sz="2000" b="1" dirty="0" smtClean="0"/>
              <a:t>NIC</a:t>
            </a:r>
            <a:r>
              <a:rPr lang="ru-RU" altLang="ru-RU" sz="2000" b="1" dirty="0" smtClean="0"/>
              <a:t> (</a:t>
            </a:r>
            <a:r>
              <a:rPr lang="en-US" altLang="ru-RU" sz="2000" b="1" dirty="0" smtClean="0"/>
              <a:t>Network Information Center</a:t>
            </a:r>
            <a:r>
              <a:rPr lang="ru-RU" altLang="ru-RU" sz="2000" b="1" dirty="0" smtClean="0"/>
              <a:t>).</a:t>
            </a:r>
            <a:r>
              <a:rPr lang="ru-RU" altLang="ru-RU" sz="2000" dirty="0" smtClean="0"/>
              <a:t> Обычно провайдеры услуг </a:t>
            </a:r>
            <a:r>
              <a:rPr lang="en-US" altLang="ru-RU" sz="2000" dirty="0" smtClean="0"/>
              <a:t>Internet </a:t>
            </a:r>
            <a:r>
              <a:rPr lang="ru-RU" altLang="ru-RU" sz="2000" dirty="0" smtClean="0"/>
              <a:t>получают диапазоны адресов у подразделений </a:t>
            </a:r>
            <a:r>
              <a:rPr lang="en-US" altLang="ru-RU" sz="2000" dirty="0" smtClean="0"/>
              <a:t>NIC</a:t>
            </a:r>
            <a:r>
              <a:rPr lang="ru-RU" altLang="ru-RU" sz="2000" dirty="0" smtClean="0"/>
              <a:t>, а затем распределяют их между своими клиентами.</a:t>
            </a:r>
          </a:p>
          <a:p>
            <a:pPr marL="0" indent="0" eaLnBrk="1" hangingPunct="1">
              <a:buFontTx/>
              <a:buNone/>
              <a:defRPr/>
            </a:pPr>
            <a:r>
              <a:rPr lang="ru-RU" altLang="ru-RU" sz="2000" dirty="0" smtClean="0"/>
              <a:t>    </a:t>
            </a:r>
            <a:r>
              <a:rPr lang="en-US" altLang="ru-RU" sz="2000" dirty="0" smtClean="0"/>
              <a:t>IP</a:t>
            </a:r>
            <a:r>
              <a:rPr lang="ru-RU" altLang="ru-RU" sz="2000" dirty="0" smtClean="0"/>
              <a:t>-адрес занимает 4 байта и назначается администратором во время </a:t>
            </a:r>
            <a:r>
              <a:rPr lang="ru-RU" altLang="ru-RU" sz="2000" dirty="0" err="1" smtClean="0"/>
              <a:t>конфигу-рирования</a:t>
            </a:r>
            <a:r>
              <a:rPr lang="ru-RU" altLang="ru-RU" sz="2000" dirty="0" smtClean="0"/>
              <a:t> компьютеров и маршрутизаторов. Один узел может входить в несколько сетей (например, каждый порт </a:t>
            </a:r>
            <a:r>
              <a:rPr lang="ru-RU" altLang="ru-RU" sz="2000" dirty="0" err="1" smtClean="0"/>
              <a:t>маршрутизатора</a:t>
            </a:r>
            <a:r>
              <a:rPr lang="ru-RU" altLang="ru-RU" sz="2000" dirty="0" smtClean="0"/>
              <a:t> по определению обслуживает свою сеть). В этом случае узел должен иметь несколько </a:t>
            </a:r>
            <a:r>
              <a:rPr lang="en-US" altLang="ru-RU" sz="2000" dirty="0" smtClean="0"/>
              <a:t>IP</a:t>
            </a:r>
            <a:r>
              <a:rPr lang="ru-RU" altLang="ru-RU" sz="2000" dirty="0" smtClean="0"/>
              <a:t>-адресов по числу сетевых связей, и таким образом </a:t>
            </a:r>
            <a:r>
              <a:rPr lang="en-US" altLang="ru-RU" sz="2000" dirty="0" smtClean="0"/>
              <a:t>IP</a:t>
            </a:r>
            <a:r>
              <a:rPr lang="ru-RU" altLang="ru-RU" sz="2000" dirty="0" smtClean="0"/>
              <a:t>-адрес характеризует не отдельный компьютер или маршрутизатор, а одно </a:t>
            </a:r>
            <a:r>
              <a:rPr lang="ru-RU" altLang="ru-RU" sz="2000" b="1" dirty="0" smtClean="0"/>
              <a:t>сетевое соединение</a:t>
            </a:r>
            <a:r>
              <a:rPr lang="ru-RU" altLang="ru-RU" sz="2000" dirty="0" smtClean="0"/>
              <a:t>.</a:t>
            </a:r>
          </a:p>
          <a:p>
            <a:pPr marL="0" indent="0" eaLnBrk="1" hangingPunct="1">
              <a:buFontTx/>
              <a:buNone/>
              <a:defRPr/>
            </a:pPr>
            <a:r>
              <a:rPr lang="ru-RU" altLang="ru-RU" sz="2000" dirty="0" smtClean="0"/>
              <a:t>    Сетевой адрес назначается администратором и не связан с </a:t>
            </a:r>
            <a:r>
              <a:rPr lang="en-US" altLang="ru-RU" sz="2000" dirty="0" smtClean="0"/>
              <a:t>MAC-</a:t>
            </a:r>
            <a:r>
              <a:rPr lang="ru-RU" altLang="ru-RU" sz="2000" dirty="0" smtClean="0"/>
              <a:t>адресом. Определение </a:t>
            </a:r>
            <a:r>
              <a:rPr lang="en-US" altLang="ru-RU" sz="2000" dirty="0" smtClean="0"/>
              <a:t>MAC-</a:t>
            </a:r>
            <a:r>
              <a:rPr lang="ru-RU" altLang="ru-RU" sz="2000" dirty="0" smtClean="0"/>
              <a:t>адреса по известному </a:t>
            </a:r>
            <a:r>
              <a:rPr lang="en-US" altLang="ru-RU" sz="2000" dirty="0" smtClean="0"/>
              <a:t>IP-</a:t>
            </a:r>
            <a:r>
              <a:rPr lang="ru-RU" altLang="ru-RU" sz="2000" dirty="0" smtClean="0"/>
              <a:t>адресу проводится с помощью про-</a:t>
            </a:r>
            <a:r>
              <a:rPr lang="ru-RU" altLang="ru-RU" sz="2000" dirty="0" err="1" smtClean="0"/>
              <a:t>токола</a:t>
            </a:r>
            <a:r>
              <a:rPr lang="ru-RU" altLang="ru-RU" sz="2000" dirty="0" smtClean="0"/>
              <a:t> </a:t>
            </a:r>
            <a:r>
              <a:rPr lang="en-US" altLang="ru-RU" sz="2000" dirty="0" smtClean="0"/>
              <a:t>ARP</a:t>
            </a:r>
            <a:r>
              <a:rPr lang="ru-RU" altLang="ru-RU" sz="2000" dirty="0" smtClean="0"/>
              <a:t>. Для этого на каждом узле сети хранится специальная </a:t>
            </a:r>
            <a:r>
              <a:rPr lang="en-US" altLang="ru-RU" sz="2000" dirty="0" smtClean="0"/>
              <a:t>ARP-</a:t>
            </a:r>
            <a:r>
              <a:rPr lang="ru-RU" altLang="ru-RU" sz="2000" dirty="0" smtClean="0"/>
              <a:t>таблица соответствия этих адресов.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ru-RU" altLang="ru-RU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ru-RU" altLang="ru-RU" sz="2000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649063" y="6474591"/>
            <a:ext cx="3968080" cy="365125"/>
          </a:xfrm>
        </p:spPr>
        <p:txBody>
          <a:bodyPr/>
          <a:lstStyle/>
          <a:p>
            <a:r>
              <a:rPr lang="ru-RU" dirty="0"/>
              <a:t>Кобылянский В. Г. Сетевые информационные 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8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>
          <a:xfrm>
            <a:off x="457200" y="3175"/>
            <a:ext cx="8229600" cy="628650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3600" dirty="0" smtClean="0"/>
              <a:t>Типы сетевых адресов</a:t>
            </a:r>
          </a:p>
        </p:txBody>
      </p:sp>
      <p:sp>
        <p:nvSpPr>
          <p:cNvPr id="22531" name="Содержимое 2"/>
          <p:cNvSpPr>
            <a:spLocks noGrp="1"/>
          </p:cNvSpPr>
          <p:nvPr>
            <p:ph sz="half" idx="1"/>
          </p:nvPr>
        </p:nvSpPr>
        <p:spPr>
          <a:xfrm>
            <a:off x="0" y="604666"/>
            <a:ext cx="9144000" cy="6301383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ru-RU" sz="1800" dirty="0" smtClean="0"/>
              <a:t>   Сетевые адреса могут быть нескольких типов: внешние (белые), частные (локальные, серые) и специальные. Внешние </a:t>
            </a:r>
            <a:r>
              <a:rPr lang="en-US" sz="1800" dirty="0" smtClean="0"/>
              <a:t>IP-</a:t>
            </a:r>
            <a:r>
              <a:rPr lang="ru-RU" sz="1800" dirty="0" smtClean="0"/>
              <a:t>адреса являются уникальными и доступны из </a:t>
            </a:r>
            <a:r>
              <a:rPr lang="ru-RU" sz="1800" dirty="0" err="1" smtClean="0"/>
              <a:t>глобаль</a:t>
            </a:r>
            <a:r>
              <a:rPr lang="en-US" sz="1800" dirty="0" smtClean="0"/>
              <a:t>-</a:t>
            </a:r>
            <a:r>
              <a:rPr lang="ru-RU" sz="1800" dirty="0" smtClean="0"/>
              <a:t>ной сети Интернет и назначаются провайдерами.</a:t>
            </a:r>
            <a:endParaRPr lang="ru-RU" sz="1800" dirty="0"/>
          </a:p>
          <a:p>
            <a:pPr marL="0" indent="0">
              <a:buNone/>
              <a:defRPr/>
            </a:pPr>
            <a:r>
              <a:rPr lang="ru-RU" sz="1800" dirty="0" smtClean="0"/>
              <a:t>    Частные </a:t>
            </a:r>
            <a:r>
              <a:rPr lang="en-US" sz="1800" dirty="0" smtClean="0"/>
              <a:t>IP-</a:t>
            </a:r>
            <a:r>
              <a:rPr lang="ru-RU" sz="1800" dirty="0" smtClean="0"/>
              <a:t>адреса предназначены для обеспечения внутренней связности, что означает обеспечение доступа только внутри корпоративной сети организации. В этом случае </a:t>
            </a:r>
            <a:r>
              <a:rPr lang="ru-RU" sz="1800" dirty="0" err="1" smtClean="0"/>
              <a:t>уни</a:t>
            </a:r>
            <a:r>
              <a:rPr lang="en-US" sz="1800" dirty="0" smtClean="0"/>
              <a:t>-</a:t>
            </a:r>
            <a:r>
              <a:rPr lang="ru-RU" sz="1800" dirty="0" err="1" smtClean="0"/>
              <a:t>кальность</a:t>
            </a:r>
            <a:r>
              <a:rPr lang="ru-RU" sz="1800" dirty="0" smtClean="0"/>
              <a:t> адресов может обеспечивать администратор сети, причем в разных автономных сетях адреса могут повторяться. Для </a:t>
            </a:r>
            <a:r>
              <a:rPr lang="ru-RU" sz="1800" dirty="0" err="1" smtClean="0"/>
              <a:t>избежания</a:t>
            </a:r>
            <a:r>
              <a:rPr lang="ru-RU" sz="1800" dirty="0" smtClean="0"/>
              <a:t> возможных конфликтов с централизован</a:t>
            </a:r>
            <a:r>
              <a:rPr lang="en-US" sz="1800" dirty="0" smtClean="0"/>
              <a:t>-</a:t>
            </a:r>
            <a:r>
              <a:rPr lang="ru-RU" sz="1800" dirty="0" smtClean="0"/>
              <a:t>но назначенными адресами Интернета стандартами предусмотрены </a:t>
            </a:r>
            <a:r>
              <a:rPr lang="ru-RU" sz="1800" dirty="0"/>
              <a:t>определенные </a:t>
            </a:r>
            <a:r>
              <a:rPr lang="ru-RU" sz="1800" dirty="0" err="1" smtClean="0"/>
              <a:t>диапа</a:t>
            </a:r>
            <a:r>
              <a:rPr lang="en-US" sz="1800" dirty="0" smtClean="0"/>
              <a:t>-</a:t>
            </a:r>
            <a:r>
              <a:rPr lang="ru-RU" sz="1800" dirty="0" smtClean="0"/>
              <a:t>зоны частных адресов, рекомендуемых для использования в локальных сетях: </a:t>
            </a:r>
          </a:p>
          <a:p>
            <a:pPr marL="0" indent="0" eaLnBrk="1" hangingPunct="1">
              <a:buFontTx/>
              <a:buNone/>
              <a:defRPr/>
            </a:pPr>
            <a:r>
              <a:rPr lang="ru-RU" sz="1800" dirty="0" smtClean="0"/>
              <a:t>        в сетях класса А: </a:t>
            </a:r>
            <a:r>
              <a:rPr lang="en-US" sz="1800" dirty="0" smtClean="0"/>
              <a:t>10.0.0.0-10.255.255.255</a:t>
            </a:r>
            <a:r>
              <a:rPr lang="ru-RU" sz="1800" dirty="0" smtClean="0"/>
              <a:t> (1 байт - номер сети, 3 байта – номер узла);</a:t>
            </a:r>
          </a:p>
          <a:p>
            <a:pPr marL="0" indent="0">
              <a:buNone/>
              <a:defRPr/>
            </a:pPr>
            <a:r>
              <a:rPr lang="ru-RU" sz="1800" dirty="0"/>
              <a:t> </a:t>
            </a:r>
            <a:r>
              <a:rPr lang="ru-RU" sz="1800" dirty="0" smtClean="0"/>
              <a:t>       в </a:t>
            </a:r>
            <a:r>
              <a:rPr lang="ru-RU" sz="1800" dirty="0"/>
              <a:t>сетях класса </a:t>
            </a:r>
            <a:r>
              <a:rPr lang="ru-RU" sz="1800" dirty="0" smtClean="0"/>
              <a:t>В: </a:t>
            </a:r>
            <a:r>
              <a:rPr lang="en-US" sz="1800" dirty="0" smtClean="0"/>
              <a:t>172.16.0.0-172.31.255.255</a:t>
            </a:r>
            <a:r>
              <a:rPr lang="ru-RU" sz="1800" dirty="0"/>
              <a:t> </a:t>
            </a:r>
            <a:r>
              <a:rPr lang="ru-RU" sz="1800" dirty="0" smtClean="0"/>
              <a:t>(2 байта-номер </a:t>
            </a:r>
            <a:r>
              <a:rPr lang="ru-RU" sz="1800" dirty="0"/>
              <a:t>сети, </a:t>
            </a:r>
            <a:r>
              <a:rPr lang="ru-RU" sz="1800" dirty="0" smtClean="0"/>
              <a:t>2 байта–номер </a:t>
            </a:r>
            <a:r>
              <a:rPr lang="ru-RU" sz="1800" dirty="0"/>
              <a:t>узла);</a:t>
            </a:r>
          </a:p>
          <a:p>
            <a:pPr marL="0" indent="0">
              <a:buNone/>
              <a:defRPr/>
            </a:pPr>
            <a:r>
              <a:rPr lang="ru-RU" sz="1800" dirty="0" smtClean="0"/>
              <a:t>        в </a:t>
            </a:r>
            <a:r>
              <a:rPr lang="ru-RU" sz="1800" dirty="0"/>
              <a:t>сетях класса </a:t>
            </a:r>
            <a:r>
              <a:rPr lang="ru-RU" sz="1800" dirty="0" smtClean="0"/>
              <a:t>С: </a:t>
            </a:r>
            <a:r>
              <a:rPr lang="en-US" sz="1800" dirty="0" smtClean="0"/>
              <a:t>192.168.0.0-192.168.255.255</a:t>
            </a:r>
            <a:r>
              <a:rPr lang="ru-RU" sz="1800" dirty="0"/>
              <a:t> </a:t>
            </a:r>
            <a:r>
              <a:rPr lang="ru-RU" sz="1800" dirty="0" smtClean="0"/>
              <a:t>(3 байта-номер </a:t>
            </a:r>
            <a:r>
              <a:rPr lang="ru-RU" sz="1800" dirty="0"/>
              <a:t>сети, </a:t>
            </a:r>
            <a:r>
              <a:rPr lang="ru-RU" sz="1800" dirty="0" smtClean="0"/>
              <a:t>1 байт–номер </a:t>
            </a:r>
            <a:r>
              <a:rPr lang="ru-RU" sz="1800" dirty="0"/>
              <a:t>узла</a:t>
            </a:r>
            <a:r>
              <a:rPr lang="ru-RU" sz="1800" dirty="0" smtClean="0"/>
              <a:t>).</a:t>
            </a:r>
            <a:endParaRPr lang="en-US" sz="1800" dirty="0" smtClean="0"/>
          </a:p>
          <a:p>
            <a:pPr marL="0" indent="0" eaLnBrk="1" hangingPunct="1">
              <a:buFontTx/>
              <a:buNone/>
              <a:defRPr/>
            </a:pPr>
            <a:r>
              <a:rPr lang="ru-RU" sz="1800" dirty="0" smtClean="0"/>
              <a:t>    Множество организаций используют внутри своих сетей одно и то же множество </a:t>
            </a:r>
            <a:r>
              <a:rPr lang="ru-RU" sz="1800" dirty="0" err="1" smtClean="0"/>
              <a:t>адре</a:t>
            </a:r>
            <a:r>
              <a:rPr lang="en-US" sz="1800" dirty="0" smtClean="0"/>
              <a:t>-</a:t>
            </a:r>
            <a:r>
              <a:rPr lang="ru-RU" sz="1800" dirty="0" smtClean="0"/>
              <a:t>сов, что позволяет экономить </a:t>
            </a:r>
            <a:r>
              <a:rPr lang="en-US" sz="1800" dirty="0" smtClean="0"/>
              <a:t>IP-</a:t>
            </a:r>
            <a:r>
              <a:rPr lang="ru-RU" sz="1800" dirty="0" smtClean="0"/>
              <a:t>адреса. Для обеспечения подключения сети, использую</a:t>
            </a:r>
            <a:r>
              <a:rPr lang="en-US" sz="1800" dirty="0" smtClean="0"/>
              <a:t>-</a:t>
            </a:r>
            <a:r>
              <a:rPr lang="ru-RU" sz="1800" dirty="0" smtClean="0"/>
              <a:t>щей частные адреса, к сети Интернет, достаточно одного маршрутизатора, имеющего общий внешний адрес.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</a:t>
            </a:r>
            <a:r>
              <a:rPr lang="ru-RU" sz="1800" dirty="0" smtClean="0"/>
              <a:t>   Специальные адреса предназначены для широковещательных и групповых рассылок, а также для отладки сетевых приложений. Например, </a:t>
            </a:r>
            <a:r>
              <a:rPr lang="ru-RU" altLang="ru-RU" sz="1800" dirty="0" smtClean="0"/>
              <a:t>адреса, в которых первый байт равен 127, являются адресами стека </a:t>
            </a:r>
            <a:r>
              <a:rPr lang="ru-RU" altLang="ru-RU" sz="1800" dirty="0"/>
              <a:t>протоколов компьютера или маршрутизатора (</a:t>
            </a:r>
            <a:r>
              <a:rPr lang="en-US" altLang="ru-RU" sz="1800" dirty="0"/>
              <a:t>loopback, </a:t>
            </a:r>
            <a:r>
              <a:rPr lang="ru-RU" altLang="ru-RU" sz="1800" dirty="0"/>
              <a:t>петля, заглушка) и </a:t>
            </a:r>
            <a:r>
              <a:rPr lang="ru-RU" altLang="ru-RU" sz="1800" dirty="0" smtClean="0"/>
              <a:t>используются </a:t>
            </a:r>
            <a:r>
              <a:rPr lang="ru-RU" altLang="ru-RU" sz="1800" dirty="0"/>
              <a:t>для тестирования программ или для организации клиент-серверного взаимодействия на одном компьютере.</a:t>
            </a:r>
            <a:endParaRPr lang="ru-RU" sz="1800" dirty="0" smtClean="0"/>
          </a:p>
        </p:txBody>
      </p:sp>
      <p:sp>
        <p:nvSpPr>
          <p:cNvPr id="52228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B00E85-38D4-4449-8B80-0DFBFC978634}" type="slidenum">
              <a:rPr lang="ru-RU" altLang="ru-RU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ru-RU" altLang="ru-RU" sz="1000" dirty="0" smtClean="0"/>
          </a:p>
        </p:txBody>
      </p:sp>
    </p:spTree>
    <p:extLst>
      <p:ext uri="{BB962C8B-B14F-4D97-AF65-F5344CB8AC3E}">
        <p14:creationId xmlns:p14="http://schemas.microsoft.com/office/powerpoint/2010/main" val="2314060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E8CB16-D369-4FCA-97B8-4B7ED5FD3127}" type="slidenum">
              <a:rPr lang="ru-RU" altLang="ru-RU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ru-RU" altLang="ru-RU" sz="140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4765" y="46006"/>
            <a:ext cx="8229600" cy="5810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Символьный адрес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68281"/>
            <a:ext cx="9144000" cy="627856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ru-RU" altLang="ru-RU" sz="2000" dirty="0" smtClean="0"/>
              <a:t>    Символьные (доменные) адреса введены для удобства пользователей. </a:t>
            </a:r>
            <a:r>
              <a:rPr lang="ru-RU" altLang="ru-RU" sz="2000" dirty="0" err="1" smtClean="0"/>
              <a:t>Изна-чально</a:t>
            </a:r>
            <a:r>
              <a:rPr lang="ru-RU" altLang="ru-RU" sz="2000" dirty="0" smtClean="0"/>
              <a:t> в сети </a:t>
            </a:r>
            <a:r>
              <a:rPr lang="ru-RU" altLang="ru-RU" sz="2000" dirty="0" err="1" smtClean="0"/>
              <a:t>Internet</a:t>
            </a:r>
            <a:r>
              <a:rPr lang="ru-RU" altLang="ru-RU" sz="2000" dirty="0" smtClean="0"/>
              <a:t> в рамках системы доменных имен была введена система адресации по административному, а не по территориальному принципу. При этом домен верхнего уровня мог принимать одно из значений, определяющих характер организации: </a:t>
            </a:r>
            <a:r>
              <a:rPr lang="en-US" altLang="ru-RU" sz="2000" i="1" dirty="0" err="1" smtClean="0"/>
              <a:t>gov</a:t>
            </a:r>
            <a:r>
              <a:rPr lang="en-US" altLang="ru-RU" sz="2000" dirty="0" smtClean="0"/>
              <a:t> – </a:t>
            </a:r>
            <a:r>
              <a:rPr lang="ru-RU" altLang="ru-RU" sz="2000" dirty="0" smtClean="0"/>
              <a:t>правительственные, </a:t>
            </a:r>
            <a:r>
              <a:rPr lang="en-US" altLang="ru-RU" sz="2000" i="1" dirty="0" err="1" smtClean="0"/>
              <a:t>edu</a:t>
            </a:r>
            <a:r>
              <a:rPr lang="en-US" altLang="ru-RU" sz="2000" dirty="0" smtClean="0"/>
              <a:t> – </a:t>
            </a:r>
            <a:r>
              <a:rPr lang="ru-RU" altLang="ru-RU" sz="2000" dirty="0" smtClean="0"/>
              <a:t>образовательные, </a:t>
            </a:r>
            <a:r>
              <a:rPr lang="en-US" altLang="ru-RU" sz="2000" i="1" dirty="0" smtClean="0"/>
              <a:t>com</a:t>
            </a:r>
            <a:r>
              <a:rPr lang="en-US" altLang="ru-RU" sz="2000" dirty="0" smtClean="0"/>
              <a:t> – </a:t>
            </a:r>
            <a:r>
              <a:rPr lang="ru-RU" altLang="ru-RU" sz="2000" dirty="0" smtClean="0"/>
              <a:t>коммерческие, </a:t>
            </a:r>
            <a:r>
              <a:rPr lang="en-US" altLang="ru-RU" sz="2000" i="1" dirty="0" smtClean="0"/>
              <a:t>org</a:t>
            </a:r>
            <a:r>
              <a:rPr lang="en-US" altLang="ru-RU" sz="2000" dirty="0" smtClean="0"/>
              <a:t> – </a:t>
            </a:r>
            <a:r>
              <a:rPr lang="ru-RU" altLang="ru-RU" sz="2000" dirty="0" smtClean="0"/>
              <a:t>общественные, </a:t>
            </a:r>
            <a:r>
              <a:rPr lang="ru-RU" altLang="ru-RU" sz="2000" i="1" dirty="0" err="1" smtClean="0"/>
              <a:t>net</a:t>
            </a:r>
            <a:r>
              <a:rPr lang="ru-RU" altLang="ru-RU" sz="2000" dirty="0" smtClean="0"/>
              <a:t> – организации, предоставляющие сетевые услуги.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/>
              <a:t>    После включения в </a:t>
            </a:r>
            <a:r>
              <a:rPr lang="ru-RU" altLang="ru-RU" sz="2000" dirty="0" err="1" smtClean="0"/>
              <a:t>Internet</a:t>
            </a:r>
            <a:r>
              <a:rPr lang="ru-RU" altLang="ru-RU" sz="2000" dirty="0" smtClean="0"/>
              <a:t> сетей Европы начал применяться территориальный принцип: в качестве домена верхнего уровня используется код страны (для России - «</a:t>
            </a:r>
            <a:r>
              <a:rPr lang="ru-RU" altLang="ru-RU" sz="2000" dirty="0" err="1" smtClean="0"/>
              <a:t>ru</a:t>
            </a:r>
            <a:r>
              <a:rPr lang="ru-RU" altLang="ru-RU" sz="2000" dirty="0" smtClean="0"/>
              <a:t>», для США – «</a:t>
            </a:r>
            <a:r>
              <a:rPr lang="ru-RU" altLang="ru-RU" sz="2000" dirty="0" err="1" smtClean="0"/>
              <a:t>us</a:t>
            </a:r>
            <a:r>
              <a:rPr lang="ru-RU" altLang="ru-RU" sz="2000" dirty="0" smtClean="0"/>
              <a:t>» и т.д.).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/>
              <a:t>    В пределах составной сети имена строятся по иерархическому принципу: </a:t>
            </a:r>
            <a:r>
              <a:rPr lang="ru-RU" altLang="ru-RU" sz="2000" i="1" dirty="0" smtClean="0"/>
              <a:t> название компьютера, название организации, город, страна</a:t>
            </a:r>
            <a:r>
              <a:rPr lang="en-US" altLang="ru-RU" sz="2000" i="1" dirty="0" smtClean="0"/>
              <a:t>.</a:t>
            </a:r>
            <a:r>
              <a:rPr lang="ru-RU" altLang="ru-RU" sz="2000" i="1" dirty="0" smtClean="0"/>
              <a:t> </a:t>
            </a:r>
            <a:r>
              <a:rPr lang="ru-RU" altLang="ru-RU" sz="2000" dirty="0" smtClean="0"/>
              <a:t>Примеры</a:t>
            </a:r>
            <a:r>
              <a:rPr lang="en-US" altLang="ru-RU" sz="2000" dirty="0" smtClean="0"/>
              <a:t>: </a:t>
            </a:r>
            <a:r>
              <a:rPr lang="ru-RU" altLang="ru-RU" sz="2000" dirty="0" smtClean="0"/>
              <a:t>  </a:t>
            </a:r>
            <a:r>
              <a:rPr lang="en-US" altLang="ru-RU" sz="2000" i="1" dirty="0" smtClean="0"/>
              <a:t>fpm2.ami.nstu.ru</a:t>
            </a:r>
            <a:r>
              <a:rPr lang="ru-RU" altLang="ru-RU" sz="2000" i="1" dirty="0" smtClean="0"/>
              <a:t>, </a:t>
            </a:r>
            <a:r>
              <a:rPr lang="en-US" altLang="ru-RU" sz="2000" i="1" dirty="0" smtClean="0"/>
              <a:t>market.interface.nsk.su</a:t>
            </a:r>
            <a:r>
              <a:rPr lang="ru-RU" altLang="ru-RU" sz="2000" dirty="0" smtClean="0"/>
              <a:t>. Символьный адрес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назначается </a:t>
            </a:r>
            <a:r>
              <a:rPr lang="ru-RU" altLang="ru-RU" sz="2000" dirty="0" err="1" smtClean="0"/>
              <a:t>админи-стратором</a:t>
            </a:r>
            <a:r>
              <a:rPr lang="ru-RU" altLang="ru-RU" sz="2000" dirty="0" smtClean="0"/>
              <a:t> и используется на прикладном уровне.</a:t>
            </a:r>
          </a:p>
          <a:p>
            <a:pPr marL="0" indent="0" eaLnBrk="1" hangingPunct="1">
              <a:buFontTx/>
              <a:buNone/>
            </a:pPr>
            <a:r>
              <a:rPr lang="ru-RU" altLang="ru-RU" sz="2000" dirty="0" smtClean="0"/>
              <a:t>    Между доменным именем и </a:t>
            </a:r>
            <a:r>
              <a:rPr lang="en-US" altLang="ru-RU" sz="2000" dirty="0" smtClean="0"/>
              <a:t>IP- </a:t>
            </a:r>
            <a:r>
              <a:rPr lang="ru-RU" altLang="ru-RU" sz="2000" dirty="0" smtClean="0"/>
              <a:t>адресом нет функциональной зависимости, поэтому единственный способ установления соответствия – это использование таблиц соответствия. В сетях </a:t>
            </a:r>
            <a:r>
              <a:rPr lang="en-US" altLang="ru-RU" sz="2000" dirty="0" smtClean="0"/>
              <a:t>TCP/IP </a:t>
            </a:r>
            <a:r>
              <a:rPr lang="ru-RU" altLang="ru-RU" sz="2000" dirty="0" smtClean="0"/>
              <a:t>используется специальная система доменных имен (</a:t>
            </a:r>
            <a:r>
              <a:rPr lang="en-US" altLang="ru-RU" sz="2000" dirty="0" smtClean="0"/>
              <a:t>DNS)</a:t>
            </a:r>
            <a:r>
              <a:rPr lang="ru-RU" altLang="ru-RU" sz="2000" dirty="0" smtClean="0"/>
              <a:t>, которая предназначена для установления соответствия между доменным именем и </a:t>
            </a:r>
            <a:r>
              <a:rPr lang="en-US" altLang="ru-RU" sz="2000" dirty="0" smtClean="0"/>
              <a:t>IP- </a:t>
            </a:r>
            <a:r>
              <a:rPr lang="ru-RU" altLang="ru-RU" sz="2000" dirty="0" smtClean="0"/>
              <a:t>адресом. Поэтому доменные имена часто называются </a:t>
            </a:r>
            <a:r>
              <a:rPr lang="en-US" altLang="ru-RU" sz="2000" dirty="0" smtClean="0"/>
              <a:t>DNS</a:t>
            </a:r>
            <a:r>
              <a:rPr lang="ru-RU" altLang="ru-RU" sz="2000" dirty="0" smtClean="0"/>
              <a:t>-именами. 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2712006" y="6477928"/>
            <a:ext cx="4112096" cy="365125"/>
          </a:xfrm>
        </p:spPr>
        <p:txBody>
          <a:bodyPr/>
          <a:lstStyle/>
          <a:p>
            <a:r>
              <a:rPr lang="ru-RU" dirty="0"/>
              <a:t>Кобылянский В. Г. Сетевые информационные 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29942"/>
            <a:ext cx="7158037" cy="528638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Список литературы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836712"/>
            <a:ext cx="8928991" cy="602128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/>
            </a:pPr>
            <a:endParaRPr lang="ru-RU" altLang="ru-RU" sz="2200" dirty="0" smtClean="0"/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ru-RU" altLang="ru-RU" sz="2200" dirty="0" err="1" smtClean="0"/>
              <a:t>Олифер</a:t>
            </a:r>
            <a:r>
              <a:rPr lang="ru-RU" altLang="ru-RU" sz="2200" dirty="0" smtClean="0"/>
              <a:t> В.Г.</a:t>
            </a:r>
            <a:r>
              <a:rPr lang="en-US" altLang="ru-RU" sz="2200" dirty="0" smtClean="0"/>
              <a:t>, </a:t>
            </a:r>
            <a:r>
              <a:rPr lang="ru-RU" altLang="ru-RU" sz="2200" dirty="0" err="1" smtClean="0"/>
              <a:t>Олифер</a:t>
            </a:r>
            <a:r>
              <a:rPr lang="ru-RU" altLang="ru-RU" sz="2200" dirty="0" smtClean="0"/>
              <a:t> Н.А. Компьютерные сети . Принципы</a:t>
            </a:r>
            <a:r>
              <a:rPr lang="en-US" altLang="ru-RU" sz="2200" dirty="0" smtClean="0"/>
              <a:t>, </a:t>
            </a:r>
            <a:r>
              <a:rPr lang="ru-RU" altLang="ru-RU" sz="2200" dirty="0" smtClean="0"/>
              <a:t>технологии</a:t>
            </a:r>
            <a:r>
              <a:rPr lang="en-US" altLang="ru-RU" sz="2200" dirty="0" smtClean="0"/>
              <a:t>, </a:t>
            </a:r>
            <a:r>
              <a:rPr lang="ru-RU" altLang="ru-RU" sz="2200" dirty="0" smtClean="0"/>
              <a:t>протоколы</a:t>
            </a:r>
            <a:r>
              <a:rPr lang="en-US" altLang="ru-RU" sz="2200" dirty="0" smtClean="0"/>
              <a:t>: </a:t>
            </a:r>
            <a:r>
              <a:rPr lang="ru-RU" altLang="ru-RU" sz="2200" dirty="0" smtClean="0"/>
              <a:t>учебник для Вузов</a:t>
            </a:r>
            <a:r>
              <a:rPr lang="en-US" altLang="ru-RU" sz="2200" dirty="0" smtClean="0"/>
              <a:t>, 4</a:t>
            </a:r>
            <a:r>
              <a:rPr lang="ru-RU" altLang="ru-RU" sz="2200" dirty="0" smtClean="0"/>
              <a:t>-е изд.– СПб</a:t>
            </a:r>
            <a:r>
              <a:rPr lang="en-US" altLang="ru-RU" sz="2200" dirty="0" smtClean="0"/>
              <a:t>: </a:t>
            </a:r>
            <a:r>
              <a:rPr lang="ru-RU" altLang="ru-RU" sz="2200" dirty="0" smtClean="0"/>
              <a:t>Питер</a:t>
            </a:r>
            <a:r>
              <a:rPr lang="en-US" altLang="ru-RU" sz="2200" dirty="0" smtClean="0"/>
              <a:t>, </a:t>
            </a:r>
            <a:r>
              <a:rPr lang="ru-RU" altLang="ru-RU" sz="2200" dirty="0" smtClean="0"/>
              <a:t>20</a:t>
            </a:r>
            <a:r>
              <a:rPr lang="en-US" altLang="ru-RU" sz="2200" dirty="0" smtClean="0"/>
              <a:t>1</a:t>
            </a:r>
            <a:r>
              <a:rPr lang="ru-RU" altLang="ru-RU" sz="2200" dirty="0" smtClean="0"/>
              <a:t>0</a:t>
            </a:r>
            <a:r>
              <a:rPr lang="en-US" altLang="ru-RU" sz="2200" dirty="0" smtClean="0"/>
              <a:t>.</a:t>
            </a:r>
            <a:r>
              <a:rPr lang="ru-RU" altLang="ru-RU" sz="2200" dirty="0" smtClean="0"/>
              <a:t> - </a:t>
            </a:r>
            <a:r>
              <a:rPr lang="en-US" altLang="ru-RU" sz="2200" dirty="0" smtClean="0"/>
              <a:t>94</a:t>
            </a:r>
            <a:r>
              <a:rPr lang="ru-RU" altLang="ru-RU" sz="2200" dirty="0" smtClean="0"/>
              <a:t>4 </a:t>
            </a:r>
            <a:r>
              <a:rPr lang="en-US" altLang="ru-RU" sz="2200" dirty="0" smtClean="0"/>
              <a:t>c</a:t>
            </a:r>
            <a:r>
              <a:rPr lang="ru-RU" altLang="ru-RU" sz="2200" dirty="0" smtClean="0"/>
              <a:t>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ru-RU" altLang="ru-RU" sz="2200" dirty="0" err="1" smtClean="0"/>
              <a:t>Олифер</a:t>
            </a:r>
            <a:r>
              <a:rPr lang="ru-RU" altLang="ru-RU" sz="2200" dirty="0" smtClean="0"/>
              <a:t> В.Г.</a:t>
            </a:r>
            <a:r>
              <a:rPr lang="en-US" altLang="ru-RU" sz="2200" dirty="0" smtClean="0"/>
              <a:t>, </a:t>
            </a:r>
            <a:r>
              <a:rPr lang="ru-RU" altLang="ru-RU" sz="2200" dirty="0" err="1" smtClean="0"/>
              <a:t>Олифер</a:t>
            </a:r>
            <a:r>
              <a:rPr lang="ru-RU" altLang="ru-RU" sz="2200" dirty="0" smtClean="0"/>
              <a:t> Н.А. Сетевые операционные системы: Учебник для вузов: 2-е изд. –СПб.: Питер, 2009. -669с.</a:t>
            </a:r>
            <a:endParaRPr lang="en-US" altLang="ru-RU" sz="2200" dirty="0" smtClean="0"/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ru-RU" altLang="ru-RU" sz="2200" dirty="0" smtClean="0"/>
              <a:t>Операционная система </a:t>
            </a:r>
            <a:r>
              <a:rPr lang="en-US" altLang="ru-RU" sz="2200" dirty="0" smtClean="0"/>
              <a:t>Linux</a:t>
            </a:r>
            <a:r>
              <a:rPr lang="ru-RU" altLang="ru-RU" sz="2200" dirty="0" smtClean="0"/>
              <a:t>: Курс лекций. Учебное пособие / Г.В. Курячий, К.А. </a:t>
            </a:r>
            <a:r>
              <a:rPr lang="ru-RU" altLang="ru-RU" sz="2200" dirty="0" err="1" smtClean="0"/>
              <a:t>Маслинский</a:t>
            </a:r>
            <a:r>
              <a:rPr lang="ru-RU" altLang="ru-RU" sz="2200" dirty="0" smtClean="0"/>
              <a:t> – М. : </a:t>
            </a:r>
            <a:r>
              <a:rPr lang="en-US" altLang="ru-RU" sz="2200" dirty="0" smtClean="0"/>
              <a:t>ALT Linux; </a:t>
            </a:r>
            <a:r>
              <a:rPr lang="ru-RU" altLang="ru-RU" sz="2200" dirty="0" smtClean="0"/>
              <a:t>Издательство ДМК Пресс, 2010. 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ru-RU" sz="2200" dirty="0" err="1" smtClean="0"/>
              <a:t>Пятибратов</a:t>
            </a:r>
            <a:r>
              <a:rPr lang="ru-RU" sz="2200" dirty="0" smtClean="0"/>
              <a:t> А.П., </a:t>
            </a:r>
            <a:r>
              <a:rPr lang="ru-RU" sz="2200" dirty="0" err="1" smtClean="0"/>
              <a:t>Гудыно</a:t>
            </a:r>
            <a:r>
              <a:rPr lang="ru-RU" sz="2200" dirty="0" smtClean="0"/>
              <a:t> Л.П., Кириченко А.А. Вычислительные     машины, сети и телекоммуникационные системы: Учебно-методический комплекс. – М.: Изд. центр ЕАОИ. 2009. – 292 с.</a:t>
            </a:r>
            <a:endParaRPr lang="ru-RU" altLang="ru-RU" sz="2200" dirty="0" smtClean="0"/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ru-RU" altLang="ru-RU" sz="2200" dirty="0" err="1" smtClean="0"/>
              <a:t>Йон</a:t>
            </a:r>
            <a:r>
              <a:rPr lang="ru-RU" altLang="ru-RU" sz="2200" dirty="0" smtClean="0"/>
              <a:t> </a:t>
            </a:r>
            <a:r>
              <a:rPr lang="ru-RU" altLang="ru-RU" sz="2200" dirty="0" err="1" smtClean="0"/>
              <a:t>Снейдер</a:t>
            </a:r>
            <a:r>
              <a:rPr lang="ru-RU" altLang="ru-RU" sz="2200" dirty="0" smtClean="0"/>
              <a:t>. Эффективное программирование </a:t>
            </a:r>
            <a:r>
              <a:rPr lang="en-US" altLang="ru-RU" sz="2200" dirty="0" smtClean="0"/>
              <a:t>TCP/IP</a:t>
            </a:r>
            <a:r>
              <a:rPr lang="ru-RU" altLang="ru-RU" sz="2200" dirty="0" smtClean="0"/>
              <a:t>.  Библиотека программиста. – СПб. Питер, 2009. -320</a:t>
            </a:r>
            <a:r>
              <a:rPr lang="en-US" altLang="ru-RU" sz="2200" dirty="0" smtClean="0"/>
              <a:t>c</a:t>
            </a:r>
            <a:r>
              <a:rPr lang="ru-RU" altLang="ru-RU" sz="2200" dirty="0" smtClean="0"/>
              <a:t>. (электронный вариант: </a:t>
            </a:r>
            <a:r>
              <a:rPr lang="en-US" altLang="ru-RU" sz="2200" dirty="0" smtClean="0"/>
              <a:t>bookre.org/</a:t>
            </a:r>
            <a:r>
              <a:rPr lang="en-US" altLang="ru-RU" sz="2200" dirty="0" err="1" smtClean="0"/>
              <a:t>reader?file</a:t>
            </a:r>
            <a:r>
              <a:rPr lang="en-US" altLang="ru-RU" sz="2200" dirty="0" smtClean="0"/>
              <a:t>=773203).</a:t>
            </a:r>
            <a:r>
              <a:rPr lang="ru-RU" altLang="ru-RU" sz="2200" dirty="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ru-RU" altLang="ru-RU" sz="2200" dirty="0" err="1" smtClean="0"/>
              <a:t>Куроуз</a:t>
            </a:r>
            <a:r>
              <a:rPr lang="ru-RU" altLang="ru-RU" sz="2200" dirty="0" smtClean="0"/>
              <a:t> Дж</a:t>
            </a:r>
            <a:r>
              <a:rPr lang="en-US" altLang="ru-RU" sz="2200" dirty="0" smtClean="0"/>
              <a:t>, </a:t>
            </a:r>
            <a:r>
              <a:rPr lang="ru-RU" altLang="ru-RU" sz="2200" dirty="0" smtClean="0"/>
              <a:t>Росс К. Компьютерные сети. Многоуровневая архитектура Интернета.  2-е изд.– СПб</a:t>
            </a:r>
            <a:r>
              <a:rPr lang="en-US" altLang="ru-RU" sz="2200" dirty="0" smtClean="0"/>
              <a:t>: </a:t>
            </a:r>
            <a:r>
              <a:rPr lang="ru-RU" altLang="ru-RU" sz="2200" dirty="0" smtClean="0"/>
              <a:t>Питер</a:t>
            </a:r>
            <a:r>
              <a:rPr lang="en-US" altLang="ru-RU" sz="2200" dirty="0" smtClean="0"/>
              <a:t>, </a:t>
            </a:r>
            <a:r>
              <a:rPr lang="ru-RU" altLang="ru-RU" sz="2200" dirty="0" smtClean="0"/>
              <a:t>2004</a:t>
            </a:r>
            <a:r>
              <a:rPr lang="en-US" altLang="ru-RU" sz="2200" dirty="0" smtClean="0"/>
              <a:t>.</a:t>
            </a:r>
            <a:r>
              <a:rPr lang="ru-RU" altLang="ru-RU" sz="2200" dirty="0" smtClean="0"/>
              <a:t> - 705 </a:t>
            </a:r>
            <a:r>
              <a:rPr lang="en-US" altLang="ru-RU" sz="2200" dirty="0" smtClean="0"/>
              <a:t>c</a:t>
            </a:r>
            <a:r>
              <a:rPr lang="ru-RU" altLang="ru-RU" sz="2200" dirty="0" smtClean="0"/>
              <a:t>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ru-RU" altLang="ru-RU" sz="2200" dirty="0" err="1" smtClean="0"/>
              <a:t>Долозов</a:t>
            </a:r>
            <a:r>
              <a:rPr lang="ru-RU" altLang="ru-RU" sz="2200" dirty="0" smtClean="0"/>
              <a:t> Н.Л.</a:t>
            </a:r>
            <a:r>
              <a:rPr lang="en-US" altLang="ru-RU" sz="2200" dirty="0" smtClean="0"/>
              <a:t> </a:t>
            </a:r>
            <a:r>
              <a:rPr lang="ru-RU" altLang="ru-RU" sz="2200" dirty="0" smtClean="0"/>
              <a:t>Компьютерные сети. Учебно-методическое пособие. – Новосибирск: Изд-во</a:t>
            </a:r>
            <a:r>
              <a:rPr lang="en-US" altLang="ru-RU" sz="2200" dirty="0" smtClean="0"/>
              <a:t> </a:t>
            </a:r>
            <a:r>
              <a:rPr lang="ru-RU" altLang="ru-RU" sz="2200" dirty="0" smtClean="0"/>
              <a:t>НГТУ</a:t>
            </a:r>
            <a:r>
              <a:rPr lang="en-US" altLang="ru-RU" sz="2200" dirty="0" smtClean="0"/>
              <a:t>, 20</a:t>
            </a:r>
            <a:r>
              <a:rPr lang="ru-RU" altLang="ru-RU" sz="2200" dirty="0" smtClean="0"/>
              <a:t>13</a:t>
            </a:r>
            <a:r>
              <a:rPr lang="en-US" altLang="ru-RU" sz="2200" dirty="0" smtClean="0"/>
              <a:t>, -</a:t>
            </a:r>
            <a:r>
              <a:rPr lang="ru-RU" altLang="ru-RU" sz="2200" dirty="0" smtClean="0"/>
              <a:t>111</a:t>
            </a:r>
            <a:r>
              <a:rPr lang="en-US" altLang="ru-RU" sz="2200" dirty="0" smtClean="0"/>
              <a:t>c.</a:t>
            </a:r>
            <a:r>
              <a:rPr lang="ru-RU" altLang="ru-RU" sz="2200" dirty="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+mj-lt"/>
              <a:buAutoNum type="arabicPeriod"/>
            </a:pPr>
            <a:endParaRPr lang="ru-RU" altLang="ru-RU" sz="22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8" name="Нижний колонтитул 1"/>
          <p:cNvSpPr txBox="1">
            <a:spLocks/>
          </p:cNvSpPr>
          <p:nvPr/>
        </p:nvSpPr>
        <p:spPr>
          <a:xfrm>
            <a:off x="1475656" y="6492875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Кобылянский В. Г. Сетевые информационные технологии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82505"/>
            <a:ext cx="8229600" cy="161277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altLang="ru-RU" sz="3600" b="1" dirty="0" smtClean="0">
                <a:solidFill>
                  <a:srgbClr val="0066FF"/>
                </a:solidFill>
              </a:rPr>
              <a:t>Тема 1. Основные принципы функционирования компьютерных сетей</a:t>
            </a:r>
            <a:endParaRPr lang="en-US" altLang="ru-RU" sz="3600" b="1" dirty="0" smtClean="0">
              <a:solidFill>
                <a:srgbClr val="0066FF"/>
              </a:solidFill>
            </a:endParaRPr>
          </a:p>
          <a:p>
            <a:pPr>
              <a:buNone/>
            </a:pPr>
            <a:endParaRPr lang="en-US" altLang="ru-RU" sz="2800" b="1" dirty="0" smtClean="0">
              <a:solidFill>
                <a:srgbClr val="0066FF"/>
              </a:solidFill>
            </a:endParaRPr>
          </a:p>
          <a:p>
            <a:pPr algn="ctr">
              <a:buNone/>
            </a:pPr>
            <a:endParaRPr lang="ru-RU" altLang="ru-RU" sz="3600" b="1" dirty="0" smtClean="0">
              <a:solidFill>
                <a:srgbClr val="0066FF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Нижний колонтитул 1"/>
          <p:cNvSpPr txBox="1">
            <a:spLocks/>
          </p:cNvSpPr>
          <p:nvPr/>
        </p:nvSpPr>
        <p:spPr>
          <a:xfrm>
            <a:off x="1475656" y="6492875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Кобылянский В. Г. Сетевые информационные технологии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 стрелкой 44"/>
          <p:cNvCxnSpPr>
            <a:endCxn id="56" idx="0"/>
          </p:cNvCxnSpPr>
          <p:nvPr/>
        </p:nvCxnSpPr>
        <p:spPr>
          <a:xfrm>
            <a:off x="4798852" y="2541400"/>
            <a:ext cx="41047" cy="743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4818867" y="2703495"/>
            <a:ext cx="663096" cy="448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0" name="Нижний колонтитул 1"/>
          <p:cNvSpPr txBox="1">
            <a:spLocks/>
          </p:cNvSpPr>
          <p:nvPr/>
        </p:nvSpPr>
        <p:spPr>
          <a:xfrm>
            <a:off x="1475656" y="6492875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Кобылянский В. Г. Сетевые информационные технологии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61967" y="5825921"/>
            <a:ext cx="481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*Зеленый цвет – на самостоятельное изучение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129852" y="10185"/>
            <a:ext cx="7075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1. Классификации компьютерных сетей</a:t>
            </a:r>
            <a:endParaRPr lang="ru-RU" sz="3200" dirty="0"/>
          </a:p>
        </p:txBody>
      </p:sp>
      <p:grpSp>
        <p:nvGrpSpPr>
          <p:cNvPr id="70" name="Группа 69"/>
          <p:cNvGrpSpPr/>
          <p:nvPr/>
        </p:nvGrpSpPr>
        <p:grpSpPr>
          <a:xfrm>
            <a:off x="161967" y="791600"/>
            <a:ext cx="8756504" cy="4797752"/>
            <a:chOff x="161967" y="821096"/>
            <a:chExt cx="8756504" cy="479775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528" y="3314592"/>
              <a:ext cx="473928" cy="23042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глобальные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795752" y="3314592"/>
              <a:ext cx="495696" cy="23042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региональные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428744" y="3314592"/>
              <a:ext cx="473928" cy="23042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локальные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636112" y="3314592"/>
              <a:ext cx="483976" cy="23042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общего пользования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3294264" y="3314592"/>
              <a:ext cx="483976" cy="23042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корпоративные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Прямая со стрелкой 20"/>
            <p:cNvCxnSpPr>
              <a:endCxn id="52" idx="0"/>
            </p:cNvCxnSpPr>
            <p:nvPr/>
          </p:nvCxnSpPr>
          <p:spPr>
            <a:xfrm flipH="1">
              <a:off x="1006811" y="1469168"/>
              <a:ext cx="3663989" cy="482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 flipH="1">
              <a:off x="3186292" y="1469168"/>
              <a:ext cx="1484508" cy="425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endCxn id="54" idx="0"/>
            </p:cNvCxnSpPr>
            <p:nvPr/>
          </p:nvCxnSpPr>
          <p:spPr>
            <a:xfrm>
              <a:off x="4670800" y="1174208"/>
              <a:ext cx="125587" cy="777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4670800" y="1469168"/>
              <a:ext cx="1891436" cy="482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endCxn id="7" idx="0"/>
            </p:cNvCxnSpPr>
            <p:nvPr/>
          </p:nvCxnSpPr>
          <p:spPr>
            <a:xfrm flipH="1">
              <a:off x="421492" y="2865856"/>
              <a:ext cx="708360" cy="448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endCxn id="8" idx="0"/>
            </p:cNvCxnSpPr>
            <p:nvPr/>
          </p:nvCxnSpPr>
          <p:spPr>
            <a:xfrm flipH="1">
              <a:off x="1043600" y="2865856"/>
              <a:ext cx="86252" cy="448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endCxn id="9" idx="0"/>
            </p:cNvCxnSpPr>
            <p:nvPr/>
          </p:nvCxnSpPr>
          <p:spPr>
            <a:xfrm>
              <a:off x="1129852" y="2865856"/>
              <a:ext cx="535856" cy="448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endCxn id="10" idx="0"/>
            </p:cNvCxnSpPr>
            <p:nvPr/>
          </p:nvCxnSpPr>
          <p:spPr>
            <a:xfrm flipH="1">
              <a:off x="2878100" y="2808944"/>
              <a:ext cx="308192" cy="5056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endCxn id="11" idx="0"/>
            </p:cNvCxnSpPr>
            <p:nvPr/>
          </p:nvCxnSpPr>
          <p:spPr>
            <a:xfrm>
              <a:off x="3186292" y="2808944"/>
              <a:ext cx="349960" cy="5056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 flipH="1">
              <a:off x="4222780" y="2865856"/>
              <a:ext cx="576072" cy="448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H="1">
              <a:off x="6100020" y="2865856"/>
              <a:ext cx="462216" cy="448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>
              <a:off x="6562236" y="2865856"/>
              <a:ext cx="356704" cy="448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/>
            <p:cNvCxnSpPr/>
            <p:nvPr/>
          </p:nvCxnSpPr>
          <p:spPr>
            <a:xfrm flipH="1">
              <a:off x="7846652" y="2865856"/>
              <a:ext cx="390208" cy="448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/>
            <p:nvPr/>
          </p:nvCxnSpPr>
          <p:spPr>
            <a:xfrm>
              <a:off x="8236860" y="2865856"/>
              <a:ext cx="428712" cy="448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3430799" y="821096"/>
              <a:ext cx="2475072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Классификации</a:t>
              </a:r>
              <a:r>
                <a:rPr lang="ru-RU" dirty="0" smtClean="0"/>
                <a:t> </a:t>
              </a:r>
              <a:r>
                <a:rPr lang="ru-RU" dirty="0" smtClean="0">
                  <a:solidFill>
                    <a:schemeClr val="tx1"/>
                  </a:solidFill>
                </a:rPr>
                <a:t>сетей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161967" y="1951456"/>
              <a:ext cx="1689688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По </a:t>
              </a:r>
              <a:r>
                <a:rPr lang="ru-RU" dirty="0" err="1" smtClean="0">
                  <a:solidFill>
                    <a:schemeClr val="tx1"/>
                  </a:solidFill>
                </a:rPr>
                <a:t>территориаль-ному</a:t>
              </a:r>
              <a:r>
                <a:rPr lang="ru-RU" dirty="0" smtClean="0">
                  <a:solidFill>
                    <a:schemeClr val="tx1"/>
                  </a:solidFill>
                </a:rPr>
                <a:t> признаку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576767" y="1894544"/>
              <a:ext cx="121412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По типу </a:t>
              </a:r>
              <a:r>
                <a:rPr lang="ru-RU" dirty="0" err="1" smtClean="0">
                  <a:solidFill>
                    <a:schemeClr val="tx1"/>
                  </a:solidFill>
                </a:rPr>
                <a:t>пользова-телей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4048647" y="1951456"/>
              <a:ext cx="149548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По способу управления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3971623" y="3314592"/>
              <a:ext cx="4973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централизованное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4591207" y="3314592"/>
              <a:ext cx="4973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децентрализованное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5210791" y="3314592"/>
              <a:ext cx="4973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смешанное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5803687" y="1951456"/>
              <a:ext cx="1512168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По топологии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5868959" y="3314592"/>
              <a:ext cx="4973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широковещательные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6667783" y="3314592"/>
              <a:ext cx="4973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последовательные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7550319" y="1951456"/>
              <a:ext cx="136815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По способу передачи данных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7615591" y="3314592"/>
              <a:ext cx="4973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с селекцией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8414415" y="3314592"/>
              <a:ext cx="4973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с маршрутизацией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Прямая со стрелкой 67"/>
            <p:cNvCxnSpPr>
              <a:stCxn id="50" idx="2"/>
              <a:endCxn id="61" idx="0"/>
            </p:cNvCxnSpPr>
            <p:nvPr/>
          </p:nvCxnSpPr>
          <p:spPr>
            <a:xfrm>
              <a:off x="4668335" y="1469168"/>
              <a:ext cx="3566060" cy="482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3534"/>
            <a:ext cx="8229600" cy="935522"/>
          </a:xfrm>
        </p:spPr>
        <p:txBody>
          <a:bodyPr>
            <a:noAutofit/>
          </a:bodyPr>
          <a:lstStyle/>
          <a:p>
            <a:r>
              <a:rPr lang="ru-RU" sz="3400" dirty="0" smtClean="0"/>
              <a:t>Классификация по территориальному признаку</a:t>
            </a:r>
            <a:endParaRPr lang="ru-RU" sz="3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20064"/>
            <a:ext cx="9144000" cy="593793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ru-RU" sz="2000" b="1" dirty="0" smtClean="0"/>
              <a:t>    Глобальные компьютерные сети (ГКС) </a:t>
            </a:r>
            <a:r>
              <a:rPr lang="ru-RU" sz="2000" dirty="0" smtClean="0"/>
              <a:t>объединяют абонентские системы (АС)</a:t>
            </a:r>
            <a:r>
              <a:rPr lang="ru-RU" sz="2000" b="1" dirty="0" smtClean="0"/>
              <a:t>,</a:t>
            </a:r>
            <a:r>
              <a:rPr lang="en-US" sz="2000" b="1" dirty="0" smtClean="0"/>
              <a:t> </a:t>
            </a:r>
            <a:r>
              <a:rPr lang="ru-RU" sz="2000" dirty="0" smtClean="0"/>
              <a:t>рассредоточенные на большой территории, охватывающей различные </a:t>
            </a:r>
            <a:r>
              <a:rPr lang="ru-RU" sz="2000" dirty="0" err="1" smtClean="0"/>
              <a:t>континен-ты</a:t>
            </a:r>
            <a:r>
              <a:rPr lang="ru-RU" sz="2000" dirty="0" smtClean="0"/>
              <a:t>. Они решают проблему объединения мировых информационных ресурсов и организации доступа к ним. Взаимодействие абонентских систем осуществляется на базе различных территориальных сетей связи (ТСС), в которых используются телефонные линии связи, </a:t>
            </a:r>
            <a:r>
              <a:rPr lang="ru-RU" sz="2000" dirty="0"/>
              <a:t>каналы </a:t>
            </a:r>
            <a:r>
              <a:rPr lang="ru-RU" sz="2000" dirty="0" smtClean="0"/>
              <a:t>спутниковой и радиосвязи, а также  другие каналы передачи данных.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ru-RU" sz="2000" b="1" dirty="0" smtClean="0"/>
              <a:t>    Региональные компьютерные сети (РКС) </a:t>
            </a:r>
            <a:r>
              <a:rPr lang="ru-RU" sz="2000" dirty="0" smtClean="0"/>
              <a:t>объединяют АС, расположенные в пределах отдельного региона – города, административного района; </a:t>
            </a:r>
            <a:r>
              <a:rPr lang="ru-RU" sz="2000" dirty="0" err="1" smtClean="0"/>
              <a:t>функциони-руют</a:t>
            </a:r>
            <a:r>
              <a:rPr lang="ru-RU" sz="2000" dirty="0" smtClean="0"/>
              <a:t> в интересах организаций и пользователей региона и, как правило, имеют выход в ГКС. Взаимодействие АС осуществляется также с помощью ТСС.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ru-RU" sz="2000" b="1" dirty="0" smtClean="0"/>
              <a:t>    Локальные компьютерные сети (ЛКС) </a:t>
            </a:r>
            <a:r>
              <a:rPr lang="ru-RU" sz="2000" dirty="0" smtClean="0"/>
              <a:t>объединяют АС,  расположенные в пределах небольшой территории (этаж здания, здание, несколько зданий). К классу ЛКС относятся сети предприятий, фирм, банков, офисов, учебных заведений и т. д. Принципиальным отличием ЛКС от других сетей является наличие своей системы передачи данных.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ru-RU" sz="2000" dirty="0" smtClean="0"/>
          </a:p>
          <a:p>
            <a:pPr marL="0" indent="0">
              <a:lnSpc>
                <a:spcPct val="120000"/>
              </a:lnSpc>
              <a:buNone/>
            </a:pPr>
            <a:endParaRPr lang="ru-RU" sz="200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4032448" cy="365125"/>
          </a:xfrm>
        </p:spPr>
        <p:txBody>
          <a:bodyPr/>
          <a:lstStyle/>
          <a:p>
            <a:r>
              <a:rPr lang="ru-RU" dirty="0" smtClean="0"/>
              <a:t>Кобылянский В. Г. Сетевые информационные технологии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377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Классификация по способам управления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49145"/>
            <a:ext cx="9144000" cy="328391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600" dirty="0" smtClean="0"/>
              <a:t>    </a:t>
            </a:r>
            <a:r>
              <a:rPr lang="ru-RU" sz="2200" b="1" dirty="0" smtClean="0"/>
              <a:t>Централизованное</a:t>
            </a:r>
            <a:r>
              <a:rPr lang="ru-RU" sz="2200" dirty="0" smtClean="0"/>
              <a:t>  управление основано на том, что в сети имеется один или несколько управляющих органов.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200" dirty="0" smtClean="0"/>
              <a:t>    При </a:t>
            </a:r>
            <a:r>
              <a:rPr lang="ru-RU" sz="2200" b="1" dirty="0" smtClean="0"/>
              <a:t>децентрализованном</a:t>
            </a:r>
            <a:r>
              <a:rPr lang="ru-RU" sz="2200" dirty="0" smtClean="0"/>
              <a:t> управлении каждая абонентская система имеет средства для управления сетью.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200" dirty="0" smtClean="0"/>
              <a:t>    </a:t>
            </a:r>
            <a:r>
              <a:rPr lang="ru-RU" sz="2200" b="1" dirty="0" smtClean="0"/>
              <a:t>Смешанное</a:t>
            </a:r>
            <a:r>
              <a:rPr lang="ru-RU" sz="2200" dirty="0" smtClean="0"/>
              <a:t> управление использует в определенном сочетании </a:t>
            </a:r>
            <a:r>
              <a:rPr lang="ru-RU" sz="2200" dirty="0" err="1" smtClean="0"/>
              <a:t>принци-пы</a:t>
            </a:r>
            <a:r>
              <a:rPr lang="ru-RU" sz="2200" dirty="0" smtClean="0"/>
              <a:t> централизованного и децентрализованного управления (например, под централизованным управлением решаются только задачи с высшим приоритетом, связанные с обработкой больших объемов информации).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ru-RU" dirty="0" smtClean="0"/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ru-RU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3861032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по типу пользователей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438768"/>
            <a:ext cx="9036496" cy="230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200" b="1" dirty="0" smtClean="0"/>
              <a:t>    Корпоративные компьютерные сети (ККС) </a:t>
            </a:r>
            <a:r>
              <a:rPr lang="ru-RU" sz="2200" dirty="0" smtClean="0"/>
              <a:t>являются технической </a:t>
            </a:r>
            <a:r>
              <a:rPr lang="ru-RU" sz="2200" dirty="0" err="1" smtClean="0"/>
              <a:t>ба-зой</a:t>
            </a:r>
            <a:r>
              <a:rPr lang="ru-RU" sz="2200" dirty="0" smtClean="0"/>
              <a:t> компаний и организаций. Такая сеть играет ведущую роль в реализации задач планирования и осуществления производственно-хозяйственной деятельности корпорации.</a:t>
            </a:r>
          </a:p>
          <a:p>
            <a:pPr>
              <a:lnSpc>
                <a:spcPct val="110000"/>
              </a:lnSpc>
            </a:pPr>
            <a:r>
              <a:rPr lang="ru-RU" sz="2200" b="1" dirty="0" smtClean="0"/>
              <a:t>    Сети общего пользования </a:t>
            </a:r>
            <a:r>
              <a:rPr lang="ru-RU" sz="2200" dirty="0" smtClean="0"/>
              <a:t>предназначены для использования любыми группами пользователей </a:t>
            </a:r>
            <a:endParaRPr lang="ru-RU" sz="22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0" name="Нижний колонтитул 1"/>
          <p:cNvSpPr txBox="1">
            <a:spLocks/>
          </p:cNvSpPr>
          <p:nvPr/>
        </p:nvSpPr>
        <p:spPr>
          <a:xfrm>
            <a:off x="1475656" y="6492875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Кобылянский В. Г. Сетевые информационные технологии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4014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Классификация по способам передачи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54461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spcBef>
                <a:spcPts val="400"/>
              </a:spcBef>
              <a:buNone/>
            </a:pPr>
            <a:r>
              <a:rPr lang="ru-RU" dirty="0" smtClean="0"/>
              <a:t>   В сетях с </a:t>
            </a:r>
            <a:r>
              <a:rPr lang="ru-RU" b="1" dirty="0" smtClean="0"/>
              <a:t>селекцией информации </a:t>
            </a:r>
            <a:r>
              <a:rPr lang="ru-RU" dirty="0" smtClean="0"/>
              <a:t>всем абонентским системам сети доступны все передаваемые в сети кадры, но копию кадра снимают только АС, которым они предназначены.</a:t>
            </a:r>
          </a:p>
          <a:p>
            <a:pPr marL="0" indent="0">
              <a:lnSpc>
                <a:spcPct val="140000"/>
              </a:lnSpc>
              <a:spcBef>
                <a:spcPts val="400"/>
              </a:spcBef>
              <a:buNone/>
            </a:pPr>
            <a:r>
              <a:rPr lang="ru-RU" dirty="0" smtClean="0"/>
              <a:t>   Сети с </a:t>
            </a:r>
            <a:r>
              <a:rPr lang="ru-RU" b="1" dirty="0" smtClean="0"/>
              <a:t>маршрутизацией </a:t>
            </a:r>
            <a:r>
              <a:rPr lang="ru-RU" dirty="0" smtClean="0"/>
              <a:t>используют механизм маршрутизации для передачи кадров (пакетов) от отправителя к получателю по одному из альтернативных маршрутов. </a:t>
            </a:r>
          </a:p>
          <a:p>
            <a:pPr marL="0" indent="0">
              <a:lnSpc>
                <a:spcPct val="140000"/>
              </a:lnSpc>
              <a:spcBef>
                <a:spcPts val="400"/>
              </a:spcBef>
              <a:buNone/>
            </a:pPr>
            <a:r>
              <a:rPr lang="ru-RU" dirty="0" smtClean="0"/>
              <a:t>   По типу организации передачи данных сети с маршрутизацией </a:t>
            </a:r>
            <a:r>
              <a:rPr lang="ru-RU" dirty="0" err="1" smtClean="0"/>
              <a:t>ин-формации</a:t>
            </a:r>
            <a:r>
              <a:rPr lang="ru-RU" dirty="0" smtClean="0"/>
              <a:t> делятся на:</a:t>
            </a:r>
          </a:p>
          <a:p>
            <a:pPr marL="360000" indent="0">
              <a:lnSpc>
                <a:spcPct val="140000"/>
              </a:lnSpc>
              <a:spcBef>
                <a:spcPts val="400"/>
              </a:spcBef>
            </a:pPr>
            <a:r>
              <a:rPr lang="ru-RU" dirty="0" smtClean="0"/>
              <a:t> сети с коммутацией каналов, </a:t>
            </a:r>
          </a:p>
          <a:p>
            <a:pPr marL="360000" indent="0">
              <a:lnSpc>
                <a:spcPct val="140000"/>
              </a:lnSpc>
              <a:spcBef>
                <a:spcPts val="400"/>
              </a:spcBef>
            </a:pPr>
            <a:r>
              <a:rPr lang="ru-RU" dirty="0" smtClean="0"/>
              <a:t> сети с коммутацией пакетов,</a:t>
            </a:r>
          </a:p>
          <a:p>
            <a:pPr marL="360000" indent="0">
              <a:lnSpc>
                <a:spcPct val="140000"/>
              </a:lnSpc>
              <a:spcBef>
                <a:spcPts val="400"/>
              </a:spcBef>
            </a:pPr>
            <a:r>
              <a:rPr lang="ru-RU" dirty="0" smtClean="0"/>
              <a:t> смешанные системы передачи данных (</a:t>
            </a:r>
            <a:r>
              <a:rPr lang="ru-RU" altLang="ru-RU" dirty="0">
                <a:cs typeface="Times New Roman" panose="02020603050405020304" pitchFamily="18" charset="0"/>
              </a:rPr>
              <a:t>с установлением </a:t>
            </a:r>
            <a:r>
              <a:rPr lang="ru-RU" altLang="ru-RU" dirty="0" err="1" smtClean="0">
                <a:cs typeface="Times New Roman" panose="02020603050405020304" pitchFamily="18" charset="0"/>
              </a:rPr>
              <a:t>виртуаль-ного</a:t>
            </a:r>
            <a:r>
              <a:rPr lang="ru-RU" altLang="ru-RU" dirty="0" smtClean="0">
                <a:cs typeface="Times New Roman" panose="02020603050405020304" pitchFamily="18" charset="0"/>
              </a:rPr>
              <a:t> </a:t>
            </a:r>
            <a:r>
              <a:rPr lang="ru-RU" altLang="ru-RU" dirty="0">
                <a:cs typeface="Times New Roman" panose="02020603050405020304" pitchFamily="18" charset="0"/>
              </a:rPr>
              <a:t>канала</a:t>
            </a:r>
            <a:r>
              <a:rPr lang="ru-RU" dirty="0" smtClean="0"/>
              <a:t>).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Нижний колонтитул 1"/>
          <p:cNvSpPr txBox="1">
            <a:spLocks/>
          </p:cNvSpPr>
          <p:nvPr/>
        </p:nvSpPr>
        <p:spPr>
          <a:xfrm>
            <a:off x="1475656" y="6492875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Кобылянский В. Г. Сетевые информационные технологии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726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Классификация по топологии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17808"/>
            <a:ext cx="8928992" cy="6023560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400"/>
              </a:spcBef>
              <a:buNone/>
            </a:pPr>
            <a:r>
              <a:rPr lang="ru-RU" sz="2000" i="1" dirty="0" smtClean="0"/>
              <a:t>   </a:t>
            </a:r>
            <a:r>
              <a:rPr lang="ru-RU" sz="2000" dirty="0" smtClean="0"/>
              <a:t>По топологии (по конфигурации элементов в сети)  различают </a:t>
            </a:r>
            <a:r>
              <a:rPr lang="ru-RU" sz="2000" dirty="0" err="1" smtClean="0"/>
              <a:t>широковеща-тельные</a:t>
            </a:r>
            <a:r>
              <a:rPr lang="ru-RU" sz="2000" dirty="0" smtClean="0"/>
              <a:t> сети и последовательные.  </a:t>
            </a:r>
          </a:p>
          <a:p>
            <a:pPr marL="0" indent="0">
              <a:lnSpc>
                <a:spcPct val="140000"/>
              </a:lnSpc>
              <a:spcBef>
                <a:spcPts val="400"/>
              </a:spcBef>
              <a:buNone/>
            </a:pPr>
            <a:r>
              <a:rPr lang="ru-RU" sz="2000" dirty="0" smtClean="0"/>
              <a:t>   Сети с </a:t>
            </a:r>
            <a:r>
              <a:rPr lang="ru-RU" sz="2000" b="1" dirty="0" smtClean="0"/>
              <a:t>широковещательной конфигурацией </a:t>
            </a:r>
            <a:r>
              <a:rPr lang="ru-RU" sz="2000" dirty="0" smtClean="0"/>
              <a:t>используют широковещательный режим работы, когда на передачу может работать только одна рабочая станция, а все остальные станции сети – на прием. Это локальные сети с селекцией информации: общая шина, «дерево», «звезда» с пассивным центром. </a:t>
            </a:r>
          </a:p>
          <a:p>
            <a:pPr marL="0" indent="0">
              <a:lnSpc>
                <a:spcPct val="140000"/>
              </a:lnSpc>
              <a:spcBef>
                <a:spcPts val="400"/>
              </a:spcBef>
              <a:buNone/>
            </a:pPr>
            <a:r>
              <a:rPr lang="ru-RU" sz="2000" dirty="0" smtClean="0"/>
              <a:t>   Основные преимущества ЛКС </a:t>
            </a:r>
            <a:r>
              <a:rPr lang="ru-RU" sz="2000" i="1" dirty="0" smtClean="0"/>
              <a:t>с общей шиной </a:t>
            </a:r>
            <a:r>
              <a:rPr lang="ru-RU" sz="2000" dirty="0" smtClean="0"/>
              <a:t>– простота расширения сети путем подключения к шине новых рабочих станций, простота управления сетью, минимальный расход кабеля. </a:t>
            </a:r>
          </a:p>
          <a:p>
            <a:pPr marL="0" indent="0">
              <a:lnSpc>
                <a:spcPct val="140000"/>
              </a:lnSpc>
              <a:spcBef>
                <a:spcPts val="400"/>
              </a:spcBef>
              <a:buNone/>
            </a:pPr>
            <a:r>
              <a:rPr lang="ru-RU" sz="2000" dirty="0" smtClean="0"/>
              <a:t>   ЛКС с топологией типа </a:t>
            </a:r>
            <a:r>
              <a:rPr lang="ru-RU" sz="2000" i="1" dirty="0" smtClean="0"/>
              <a:t>«дерево» </a:t>
            </a:r>
            <a:r>
              <a:rPr lang="ru-RU" sz="2000" dirty="0" smtClean="0"/>
              <a:t>– это более развитый вариант сети с шинной топологией. «Дерево» образуется путем соединения нескольких шин </a:t>
            </a:r>
            <a:r>
              <a:rPr lang="ru-RU" sz="2000" dirty="0" err="1" smtClean="0"/>
              <a:t>повтори-телями</a:t>
            </a:r>
            <a:r>
              <a:rPr lang="ru-RU" sz="2000" dirty="0" smtClean="0"/>
              <a:t> или концентраторами («</a:t>
            </a:r>
            <a:r>
              <a:rPr lang="ru-RU" sz="2000" dirty="0" err="1" smtClean="0"/>
              <a:t>хабами</a:t>
            </a:r>
            <a:r>
              <a:rPr lang="ru-RU" sz="2000" dirty="0" smtClean="0"/>
              <a:t>»). Каждая ветвь дерева представляет собой сегмент, отказ одного сегмента не приводит к выходу из строя остальных. </a:t>
            </a:r>
          </a:p>
          <a:p>
            <a:pPr marL="0" indent="0">
              <a:spcBef>
                <a:spcPts val="400"/>
              </a:spcBef>
              <a:buNone/>
            </a:pP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0B7-EA91-4069-9142-C9D788A5C736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Нижний колонтитул 1"/>
          <p:cNvSpPr txBox="1">
            <a:spLocks/>
          </p:cNvSpPr>
          <p:nvPr/>
        </p:nvSpPr>
        <p:spPr>
          <a:xfrm>
            <a:off x="1475656" y="6492875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Кобылянский В. Г. Сетевые информационные технологии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2688</Words>
  <Application>Microsoft Office PowerPoint</Application>
  <PresentationFormat>Экран (4:3)</PresentationFormat>
  <Paragraphs>261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Calibri</vt:lpstr>
      <vt:lpstr>Garamond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Список литературы</vt:lpstr>
      <vt:lpstr>Презентация PowerPoint</vt:lpstr>
      <vt:lpstr>Презентация PowerPoint</vt:lpstr>
      <vt:lpstr>Классификация по территориальному признаку</vt:lpstr>
      <vt:lpstr>Классификация по способам управления</vt:lpstr>
      <vt:lpstr>Классификация по способам передачи</vt:lpstr>
      <vt:lpstr>Классификация по топологии</vt:lpstr>
      <vt:lpstr>Презентация PowerPoint</vt:lpstr>
      <vt:lpstr>Топология «Шина»</vt:lpstr>
      <vt:lpstr>Топология «Звезда»</vt:lpstr>
      <vt:lpstr>Сети с последовательной конфигурацией</vt:lpstr>
      <vt:lpstr>Топология «Кольцо»</vt:lpstr>
      <vt:lpstr>Презентация PowerPoint</vt:lpstr>
      <vt:lpstr>Модель взаимодействия открытых систем (Open System Interconnection – OSI)</vt:lpstr>
      <vt:lpstr>Модель OSI: уровни и протоколы</vt:lpstr>
      <vt:lpstr>Сетезависимые и сетенезависимые уровни модели OSI </vt:lpstr>
      <vt:lpstr>   Три нижних уровня — физический, канальный и сетевой — являются cетезави-симыми, т.е. протоколы этих уровней тесно связаны с технической реализацией сети и используемым коммуникационным оборудованием. Например, переход на оборудование FDDI (волоконно-оптическая передача данных) означает полную смену протоколов физического и канального уровней во всех узлах сети.    Три верхних уровня — прикладной, представительный и сеансовый — ориен-тированы на приложения и мало зависят от технических особенностей построе-ния сети. На протоколы этих уровней не влияют изменения в топологии сети, замена оборудования или переход на другую сетевую технологию. Так, переход от Ethernet к высокоскоростной технологии 100VG-AnyLAN не потребует никаких изменений в программных средствах, реализующих функции прикладного, представительного и сеансового уровней     Транспортный уровень является промежуточным, он скрывает все детали функционирования нижних уровней от верхних. Это позволяет разрабатывать приложения, не зависящие от технических средств непосредственной транспор-тировки сообщений. </vt:lpstr>
      <vt:lpstr>Соответствие функций коммуникационных устройств уровням модели OSI.</vt:lpstr>
      <vt:lpstr>3. Инкапсуляция</vt:lpstr>
      <vt:lpstr>Инкапсуляция (продолжение)</vt:lpstr>
      <vt:lpstr>Узлы в сети Internet могут иметь адреса трёх уровней.</vt:lpstr>
      <vt:lpstr> Физический адрес узла  </vt:lpstr>
      <vt:lpstr>Сетевой IP-адрес</vt:lpstr>
      <vt:lpstr>Типы сетевых адресов</vt:lpstr>
      <vt:lpstr>Символьный адрес</vt:lpstr>
    </vt:vector>
  </TitlesOfParts>
  <Company>RePack by SPecialiST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Кобылянский В. Г.</dc:creator>
  <cp:lastModifiedBy>Valery</cp:lastModifiedBy>
  <cp:revision>259</cp:revision>
  <dcterms:created xsi:type="dcterms:W3CDTF">2016-08-31T16:47:41Z</dcterms:created>
  <dcterms:modified xsi:type="dcterms:W3CDTF">2021-09-23T13:19:43Z</dcterms:modified>
</cp:coreProperties>
</file>