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67" r:id="rId2"/>
    <p:sldId id="258" r:id="rId3"/>
    <p:sldId id="259" r:id="rId4"/>
    <p:sldId id="260" r:id="rId5"/>
    <p:sldId id="261" r:id="rId6"/>
    <p:sldId id="262" r:id="rId7"/>
    <p:sldId id="263" r:id="rId8"/>
    <p:sldId id="264" r:id="rId9"/>
    <p:sldId id="266" r:id="rId10"/>
    <p:sldId id="353" r:id="rId11"/>
    <p:sldId id="350" r:id="rId12"/>
    <p:sldId id="351" r:id="rId13"/>
    <p:sldId id="352" r:id="rId14"/>
    <p:sldId id="274" r:id="rId15"/>
    <p:sldId id="304" r:id="rId16"/>
    <p:sldId id="305" r:id="rId17"/>
    <p:sldId id="277" r:id="rId18"/>
    <p:sldId id="278" r:id="rId19"/>
    <p:sldId id="279" r:id="rId20"/>
    <p:sldId id="287" r:id="rId21"/>
    <p:sldId id="288" r:id="rId22"/>
    <p:sldId id="284" r:id="rId23"/>
    <p:sldId id="280" r:id="rId24"/>
    <p:sldId id="281" r:id="rId25"/>
    <p:sldId id="282" r:id="rId26"/>
    <p:sldId id="285" r:id="rId27"/>
    <p:sldId id="286" r:id="rId28"/>
    <p:sldId id="289" r:id="rId29"/>
    <p:sldId id="290" r:id="rId30"/>
    <p:sldId id="283"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9" r:id="rId50"/>
    <p:sldId id="291" r:id="rId51"/>
    <p:sldId id="292" r:id="rId52"/>
    <p:sldId id="293" r:id="rId53"/>
    <p:sldId id="294" r:id="rId54"/>
    <p:sldId id="295" r:id="rId55"/>
    <p:sldId id="296" r:id="rId56"/>
    <p:sldId id="297" r:id="rId57"/>
    <p:sldId id="298" r:id="rId58"/>
    <p:sldId id="329" r:id="rId59"/>
    <p:sldId id="322" r:id="rId60"/>
    <p:sldId id="299" r:id="rId61"/>
    <p:sldId id="300" r:id="rId62"/>
    <p:sldId id="301" r:id="rId63"/>
    <p:sldId id="324" r:id="rId64"/>
    <p:sldId id="348" r:id="rId65"/>
    <p:sldId id="302" r:id="rId66"/>
    <p:sldId id="303" r:id="rId6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298"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894B07-512C-4C95-8641-32EE951087D2}" type="datetimeFigureOut">
              <a:rPr lang="ru-RU" smtClean="0"/>
              <a:pPr/>
              <a:t>21.10.21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B422CB-9241-4BB8-A51B-184727A48ACE}" type="slidenum">
              <a:rPr lang="ru-RU" smtClean="0"/>
              <a:pPr/>
              <a:t>‹#›</a:t>
            </a:fld>
            <a:endParaRPr lang="ru-RU"/>
          </a:p>
        </p:txBody>
      </p:sp>
    </p:spTree>
    <p:extLst>
      <p:ext uri="{BB962C8B-B14F-4D97-AF65-F5344CB8AC3E}">
        <p14:creationId xmlns:p14="http://schemas.microsoft.com/office/powerpoint/2010/main" val="1910428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EACC80-7600-40BD-B14F-737A284B5E82}" type="datetime1">
              <a:rPr lang="ru-RU" smtClean="0"/>
              <a:pPr/>
              <a:t>21.10.21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287297B-5DA9-4EC1-9A22-997F9243AA65}"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5E0D3FB-6D5C-4DDA-ABBE-D2C8AEE05641}" type="datetime1">
              <a:rPr lang="ru-RU" smtClean="0"/>
              <a:pPr/>
              <a:t>21.10.21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287297B-5DA9-4EC1-9A22-997F9243AA65}"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E7A28EB-FABC-4CF8-9979-05ED6E07369B}" type="datetime1">
              <a:rPr lang="ru-RU" smtClean="0"/>
              <a:pPr/>
              <a:t>21.10.21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287297B-5DA9-4EC1-9A22-997F9243AA65}"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7813"/>
            <a:ext cx="7772400" cy="11430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914400" y="1600200"/>
            <a:ext cx="7772400" cy="4530725"/>
          </a:xfrm>
        </p:spPr>
        <p:txBody>
          <a:bodyPr/>
          <a:lstStyle/>
          <a:p>
            <a:pPr lvl="0"/>
            <a:endParaRPr lang="ru-RU" noProof="0" smtClean="0"/>
          </a:p>
        </p:txBody>
      </p:sp>
      <p:sp>
        <p:nvSpPr>
          <p:cNvPr id="4" name="Rectangle 9"/>
          <p:cNvSpPr>
            <a:spLocks noGrp="1" noChangeArrowheads="1"/>
          </p:cNvSpPr>
          <p:nvPr>
            <p:ph type="dt" sz="half" idx="10"/>
          </p:nvPr>
        </p:nvSpPr>
        <p:spPr>
          <a:ln/>
        </p:spPr>
        <p:txBody>
          <a:bodyPr/>
          <a:lstStyle>
            <a:lvl1pPr>
              <a:defRPr/>
            </a:lvl1pPr>
          </a:lstStyle>
          <a:p>
            <a:pPr>
              <a:defRPr/>
            </a:pPr>
            <a:fld id="{BD081544-2478-450C-BF13-292B98EC9D57}" type="datetime1">
              <a:rPr lang="ru-RU" altLang="ru-RU" smtClean="0"/>
              <a:pPr>
                <a:defRPr/>
              </a:pPr>
              <a:t>21.10.21</a:t>
            </a:fld>
            <a:endParaRPr lang="ru-RU" altLang="ru-RU"/>
          </a:p>
        </p:txBody>
      </p:sp>
      <p:sp>
        <p:nvSpPr>
          <p:cNvPr id="5" name="Rectangle 10"/>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11"/>
          <p:cNvSpPr>
            <a:spLocks noGrp="1" noChangeArrowheads="1"/>
          </p:cNvSpPr>
          <p:nvPr>
            <p:ph type="sldNum" sz="quarter" idx="12"/>
          </p:nvPr>
        </p:nvSpPr>
        <p:spPr>
          <a:ln/>
        </p:spPr>
        <p:txBody>
          <a:bodyPr/>
          <a:lstStyle>
            <a:lvl1pPr>
              <a:defRPr/>
            </a:lvl1pPr>
          </a:lstStyle>
          <a:p>
            <a:pPr>
              <a:defRPr/>
            </a:pPr>
            <a:fld id="{E1710043-D21C-4624-AD39-3A2F1C08E998}" type="slidenum">
              <a:rPr lang="ru-RU" altLang="ru-RU"/>
              <a:pPr>
                <a:defRPr/>
              </a:pPr>
              <a:t>‹#›</a:t>
            </a:fld>
            <a:endParaRPr lang="ru-RU" alt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Заголовок, объект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0" y="190500"/>
            <a:ext cx="7010400" cy="1527175"/>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1524000" y="1905000"/>
            <a:ext cx="34290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5105400" y="1905000"/>
            <a:ext cx="34290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fld id="{F03A94F6-C86A-4967-BEA3-17F3CCD1F189}" type="datetime1">
              <a:rPr lang="ru-RU" smtClean="0"/>
              <a:t>21.10.21</a:t>
            </a:fld>
            <a:endParaRPr lang="ru-RU"/>
          </a:p>
        </p:txBody>
      </p:sp>
      <p:sp>
        <p:nvSpPr>
          <p:cNvPr id="6" name="Rectangle 5"/>
          <p:cNvSpPr>
            <a:spLocks noGrp="1" noChangeArrowheads="1"/>
          </p:cNvSpPr>
          <p:nvPr>
            <p:ph type="ftr" sz="quarter" idx="11"/>
          </p:nvPr>
        </p:nvSpPr>
        <p:spPr>
          <a:ln/>
        </p:spPr>
        <p:txBody>
          <a:bodyPr/>
          <a:lstStyle>
            <a:lvl1pPr>
              <a:defRPr/>
            </a:lvl1pPr>
          </a:lstStyle>
          <a:p>
            <a:pPr>
              <a:defRPr/>
            </a:pPr>
            <a:r>
              <a:rPr lang="ru-RU" smtClean="0"/>
              <a:t>Кобылянский В. Г. Сетевые информационные технологии</a:t>
            </a: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2EB2880B-8044-4CE6-B4C4-3B182141CAD4}" type="slidenum">
              <a:rPr lang="ru-RU"/>
              <a:pPr>
                <a:defRPr/>
              </a:pPr>
              <a:t>‹#›</a:t>
            </a:fld>
            <a:endParaRPr lang="ru-RU"/>
          </a:p>
        </p:txBody>
      </p:sp>
    </p:spTree>
    <p:extLst>
      <p:ext uri="{BB962C8B-B14F-4D97-AF65-F5344CB8AC3E}">
        <p14:creationId xmlns:p14="http://schemas.microsoft.com/office/powerpoint/2010/main" val="196298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8AB6157-1B3A-4C7D-B9EF-D53F9327947A}" type="datetime1">
              <a:rPr lang="ru-RU" smtClean="0"/>
              <a:pPr/>
              <a:t>21.10.21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287297B-5DA9-4EC1-9A22-997F9243AA65}"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FE4AD08-E0AC-43B1-803A-E86AA7B28A64}" type="datetime1">
              <a:rPr lang="ru-RU" smtClean="0"/>
              <a:pPr/>
              <a:t>21.10.21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287297B-5DA9-4EC1-9A22-997F9243AA65}"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23DA0F9-BD32-4FE0-B704-8257A2F0FDC1}" type="datetime1">
              <a:rPr lang="ru-RU" smtClean="0"/>
              <a:pPr/>
              <a:t>21.10.21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287297B-5DA9-4EC1-9A22-997F9243AA65}"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69BEA2B-886F-4B46-AAE7-F599ACE7ABB8}" type="datetime1">
              <a:rPr lang="ru-RU" smtClean="0"/>
              <a:pPr/>
              <a:t>21.10.21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287297B-5DA9-4EC1-9A22-997F9243AA65}"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52CF64D-9D74-477B-BD47-49E2F0D4E187}" type="datetime1">
              <a:rPr lang="ru-RU" smtClean="0"/>
              <a:pPr/>
              <a:t>21.10.21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287297B-5DA9-4EC1-9A22-997F9243AA65}"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DD112F7-3393-480F-96E0-C2D8FE7BA75D}" type="datetime1">
              <a:rPr lang="ru-RU" smtClean="0"/>
              <a:pPr/>
              <a:t>21.10.21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287297B-5DA9-4EC1-9A22-997F9243AA65}"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C05C82A-9AA3-4568-84C2-D5571EA06FEE}" type="datetime1">
              <a:rPr lang="ru-RU" smtClean="0"/>
              <a:pPr/>
              <a:t>21.10.21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287297B-5DA9-4EC1-9A22-997F9243AA65}"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0BA99D9-5191-46A9-834B-97F449D2AD53}" type="datetime1">
              <a:rPr lang="ru-RU" smtClean="0"/>
              <a:pPr/>
              <a:t>21.10.21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287297B-5DA9-4EC1-9A22-997F9243AA65}"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srcRec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CDC37-3716-4267-9865-21F7830A9893}" type="datetime1">
              <a:rPr lang="ru-RU" smtClean="0"/>
              <a:pPr/>
              <a:t>21.10.21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7297B-5DA9-4EC1-9A22-997F9243AA65}"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467544" y="1700808"/>
            <a:ext cx="8229600" cy="1143000"/>
          </a:xfrm>
        </p:spPr>
        <p:txBody>
          <a:bodyPr>
            <a:normAutofit/>
          </a:bodyPr>
          <a:lstStyle/>
          <a:p>
            <a:pPr algn="ctr">
              <a:buNone/>
            </a:pPr>
            <a:r>
              <a:rPr lang="ru-RU" altLang="ru-RU" sz="3600" b="1" dirty="0" smtClean="0">
                <a:solidFill>
                  <a:srgbClr val="0066FF"/>
                </a:solidFill>
              </a:rPr>
              <a:t>Тема 2. Канальный уровень</a:t>
            </a:r>
          </a:p>
        </p:txBody>
      </p:sp>
      <p:sp>
        <p:nvSpPr>
          <p:cNvPr id="5" name="Rectangle 3"/>
          <p:cNvSpPr>
            <a:spLocks noGrp="1" noChangeArrowheads="1"/>
          </p:cNvSpPr>
          <p:nvPr>
            <p:ph idx="1"/>
          </p:nvPr>
        </p:nvSpPr>
        <p:spPr>
          <a:xfrm>
            <a:off x="323528" y="3140968"/>
            <a:ext cx="8229600" cy="633087"/>
          </a:xfrm>
        </p:spPr>
        <p:txBody>
          <a:bodyPr>
            <a:normAutofit/>
          </a:bodyPr>
          <a:lstStyle/>
          <a:p>
            <a:pPr algn="ctr">
              <a:buNone/>
            </a:pPr>
            <a:r>
              <a:rPr lang="en-US" altLang="ru-RU" sz="2800" b="1" dirty="0" smtClean="0">
                <a:solidFill>
                  <a:srgbClr val="0066FF"/>
                </a:solidFill>
              </a:rPr>
              <a:t>1</a:t>
            </a:r>
            <a:r>
              <a:rPr lang="ru-RU" altLang="ru-RU" sz="2800" b="1" dirty="0" smtClean="0">
                <a:solidFill>
                  <a:srgbClr val="0066FF"/>
                </a:solidFill>
              </a:rPr>
              <a:t>. Протоколы передачи данных нижнего уровня</a:t>
            </a:r>
          </a:p>
        </p:txBody>
      </p:sp>
      <p:sp>
        <p:nvSpPr>
          <p:cNvPr id="6" name="Номер слайда 5"/>
          <p:cNvSpPr>
            <a:spLocks noGrp="1"/>
          </p:cNvSpPr>
          <p:nvPr>
            <p:ph type="sldNum" sz="quarter" idx="12"/>
          </p:nvPr>
        </p:nvSpPr>
        <p:spPr/>
        <p:txBody>
          <a:bodyPr/>
          <a:lstStyle/>
          <a:p>
            <a:fld id="{C287297B-5DA9-4EC1-9A22-997F9243AA65}" type="slidenum">
              <a:rPr lang="ru-RU" smtClean="0"/>
              <a:pPr/>
              <a:t>1</a:t>
            </a:fld>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Номер слайда 5"/>
          <p:cNvSpPr>
            <a:spLocks noGrp="1"/>
          </p:cNvSpPr>
          <p:nvPr>
            <p:ph type="sldNum" sz="quarter" idx="12"/>
          </p:nvPr>
        </p:nvSpPr>
        <p:spPr/>
        <p:txBody>
          <a:bodyPr/>
          <a:lstStyle/>
          <a:p>
            <a:pPr>
              <a:defRPr/>
            </a:pPr>
            <a:fld id="{A4ED205C-A252-4823-B138-5E8F3FFC6477}" type="slidenum">
              <a:rPr lang="ru-RU" altLang="ru-RU" smtClean="0"/>
              <a:pPr>
                <a:defRPr/>
              </a:pPr>
              <a:t>10</a:t>
            </a:fld>
            <a:endParaRPr lang="ru-RU" altLang="ru-RU" smtClean="0"/>
          </a:p>
        </p:txBody>
      </p:sp>
      <p:sp>
        <p:nvSpPr>
          <p:cNvPr id="62467" name="Rectangle 2"/>
          <p:cNvSpPr>
            <a:spLocks noGrp="1" noChangeArrowheads="1"/>
          </p:cNvSpPr>
          <p:nvPr>
            <p:ph type="title"/>
          </p:nvPr>
        </p:nvSpPr>
        <p:spPr>
          <a:xfrm>
            <a:off x="1619250" y="159606"/>
            <a:ext cx="6438900" cy="528638"/>
          </a:xfrm>
        </p:spPr>
        <p:txBody>
          <a:bodyPr>
            <a:normAutofit fontScale="90000"/>
          </a:bodyPr>
          <a:lstStyle/>
          <a:p>
            <a:pPr algn="ctr" eaLnBrk="1" hangingPunct="1"/>
            <a:r>
              <a:rPr lang="ru-RU" altLang="ja-JP" sz="3600" dirty="0" smtClean="0"/>
              <a:t>Стандарты </a:t>
            </a:r>
            <a:r>
              <a:rPr lang="en-US" altLang="ja-JP" sz="3600" dirty="0" smtClean="0"/>
              <a:t>IEEE</a:t>
            </a:r>
            <a:r>
              <a:rPr lang="ru-RU" altLang="ja-JP" sz="3600" dirty="0" smtClean="0"/>
              <a:t> 802</a:t>
            </a:r>
            <a:r>
              <a:rPr lang="en-US" altLang="ja-JP" sz="3600" dirty="0" smtClean="0"/>
              <a:t>.x</a:t>
            </a:r>
            <a:endParaRPr lang="ru-RU" altLang="ru-RU" sz="3600" dirty="0" smtClean="0"/>
          </a:p>
        </p:txBody>
      </p:sp>
      <p:sp>
        <p:nvSpPr>
          <p:cNvPr id="35843" name="Rectangle 3"/>
          <p:cNvSpPr>
            <a:spLocks noGrp="1" noChangeArrowheads="1"/>
          </p:cNvSpPr>
          <p:nvPr>
            <p:ph type="body" idx="1"/>
          </p:nvPr>
        </p:nvSpPr>
        <p:spPr>
          <a:xfrm>
            <a:off x="0" y="713755"/>
            <a:ext cx="9118622" cy="6007720"/>
          </a:xfrm>
          <a:noFill/>
        </p:spPr>
        <p:txBody>
          <a:bodyPr>
            <a:noAutofit/>
          </a:bodyPr>
          <a:lstStyle/>
          <a:p>
            <a:pPr marL="0" indent="0">
              <a:buSzPct val="90000"/>
              <a:buNone/>
              <a:defRPr/>
            </a:pPr>
            <a:r>
              <a:rPr lang="ru-RU" altLang="ja-JP" sz="2000" dirty="0" smtClean="0">
                <a:ea typeface="ＭＳ Ｐゴシック" charset="-128"/>
              </a:rPr>
              <a:t>   Наряду с эталонной моделью </a:t>
            </a:r>
            <a:r>
              <a:rPr lang="en-US" altLang="ja-JP" sz="2000" dirty="0" smtClean="0">
                <a:ea typeface="ＭＳ Ｐゴシック" charset="-128"/>
              </a:rPr>
              <a:t>OSI </a:t>
            </a:r>
            <a:r>
              <a:rPr lang="ru-RU" altLang="ja-JP" sz="2000" dirty="0" smtClean="0">
                <a:ea typeface="ＭＳ Ｐゴシック" charset="-128"/>
              </a:rPr>
              <a:t>в</a:t>
            </a:r>
            <a:r>
              <a:rPr lang="ru-RU" altLang="ja-JP" sz="2000" dirty="0" smtClean="0"/>
              <a:t> конце  70-х  годов </a:t>
            </a:r>
            <a:r>
              <a:rPr lang="ru-RU" altLang="ja-JP" sz="2000" b="1" dirty="0" smtClean="0"/>
              <a:t>Институт инженеров по электронике и электротехнике (</a:t>
            </a:r>
            <a:r>
              <a:rPr lang="en-US" altLang="ja-JP" sz="2000" b="1" dirty="0" smtClean="0">
                <a:ea typeface="ＭＳ Ｐゴシック" charset="-128"/>
              </a:rPr>
              <a:t>IEEE</a:t>
            </a:r>
            <a:r>
              <a:rPr lang="ru-RU" altLang="ja-JP" sz="2000" b="1" dirty="0" smtClean="0"/>
              <a:t>)</a:t>
            </a:r>
            <a:r>
              <a:rPr lang="ru-RU" altLang="ja-JP" sz="2000" dirty="0" smtClean="0"/>
              <a:t> разработал ряд стандартов для локальных вычислительных сетей, которые имеют обозначение </a:t>
            </a:r>
            <a:r>
              <a:rPr lang="en-US" altLang="ja-JP" sz="2000" b="1" dirty="0" smtClean="0">
                <a:ea typeface="ＭＳ Ｐゴシック" charset="-128"/>
              </a:rPr>
              <a:t>IEEE</a:t>
            </a:r>
            <a:r>
              <a:rPr lang="ru-RU" altLang="ja-JP" sz="2000" b="1" dirty="0" smtClean="0"/>
              <a:t> 802.</a:t>
            </a:r>
            <a:r>
              <a:rPr lang="en-US" altLang="ja-JP" sz="2000" b="1" dirty="0" smtClean="0">
                <a:ea typeface="ＭＳ Ｐゴシック" charset="-128"/>
              </a:rPr>
              <a:t>x</a:t>
            </a:r>
            <a:r>
              <a:rPr lang="ru-RU" altLang="ja-JP" sz="2000" b="1" dirty="0" smtClean="0">
                <a:ea typeface="ＭＳ Ｐゴシック" charset="-128"/>
              </a:rPr>
              <a:t> </a:t>
            </a:r>
            <a:r>
              <a:rPr lang="ru-RU" altLang="ja-JP" sz="2000" dirty="0" smtClean="0">
                <a:ea typeface="ＭＳ Ｐゴシック" charset="-128"/>
              </a:rPr>
              <a:t>по названию комитета  - разработчика этих стандартов.</a:t>
            </a:r>
            <a:endParaRPr lang="ru-RU" altLang="ja-JP" sz="2000" dirty="0" smtClean="0"/>
          </a:p>
          <a:p>
            <a:pPr marL="0" indent="0">
              <a:buSzPct val="90000"/>
              <a:buNone/>
              <a:defRPr/>
            </a:pPr>
            <a:r>
              <a:rPr lang="en-US" altLang="ja-JP" sz="2000" dirty="0" smtClean="0">
                <a:ea typeface="ＭＳ Ｐゴシック" charset="-128"/>
              </a:rPr>
              <a:t>    </a:t>
            </a:r>
            <a:r>
              <a:rPr lang="ru-RU" altLang="ja-JP" sz="2000" dirty="0" smtClean="0">
                <a:ea typeface="ＭＳ Ｐゴシック" charset="-128"/>
              </a:rPr>
              <a:t>Проекты 802 и </a:t>
            </a:r>
            <a:r>
              <a:rPr lang="en-US" altLang="ja-JP" sz="2000" dirty="0" smtClean="0">
                <a:ea typeface="ＭＳ Ｐゴシック" charset="-128"/>
              </a:rPr>
              <a:t>ISO</a:t>
            </a:r>
            <a:r>
              <a:rPr lang="ru-RU" altLang="ja-JP" sz="2000" dirty="0" smtClean="0"/>
              <a:t>/ </a:t>
            </a:r>
            <a:r>
              <a:rPr lang="en-US" altLang="ja-JP" sz="2000" dirty="0" smtClean="0">
                <a:ea typeface="ＭＳ Ｐゴシック" charset="-128"/>
              </a:rPr>
              <a:t>OSI</a:t>
            </a:r>
            <a:r>
              <a:rPr lang="ru-RU" altLang="ja-JP" sz="2000" dirty="0" smtClean="0">
                <a:ea typeface="ＭＳ Ｐゴシック" charset="-128"/>
              </a:rPr>
              <a:t> разрабатывались </a:t>
            </a:r>
            <a:r>
              <a:rPr lang="ru-RU" altLang="ja-JP" sz="2000" dirty="0" smtClean="0"/>
              <a:t>приблизительно в одно время и при полном обмене информацией, что и привело к рождению двух </a:t>
            </a:r>
            <a:r>
              <a:rPr lang="ru-RU" altLang="ja-JP" sz="2000" i="1" dirty="0" smtClean="0"/>
              <a:t>совместимых</a:t>
            </a:r>
            <a:r>
              <a:rPr lang="ru-RU" altLang="ja-JP" sz="2000" dirty="0" smtClean="0"/>
              <a:t> моделей: </a:t>
            </a:r>
            <a:r>
              <a:rPr lang="en-US" altLang="ja-JP" sz="2000" b="1" dirty="0" smtClean="0">
                <a:ea typeface="ＭＳ Ｐゴシック" charset="-128"/>
              </a:rPr>
              <a:t> </a:t>
            </a:r>
            <a:r>
              <a:rPr lang="en-US" altLang="ja-JP" sz="2000" dirty="0" smtClean="0">
                <a:ea typeface="ＭＳ Ｐゴシック" charset="-128"/>
              </a:rPr>
              <a:t>ISO</a:t>
            </a:r>
            <a:r>
              <a:rPr lang="ru-RU" altLang="ja-JP" sz="2000" dirty="0" smtClean="0"/>
              <a:t>/</a:t>
            </a:r>
            <a:r>
              <a:rPr lang="en-US" altLang="ja-JP" sz="2000" dirty="0" smtClean="0">
                <a:ea typeface="ＭＳ Ｐゴシック" charset="-128"/>
              </a:rPr>
              <a:t>OSI</a:t>
            </a:r>
            <a:r>
              <a:rPr lang="ru-RU" altLang="ja-JP" sz="2000" dirty="0" smtClean="0"/>
              <a:t> и  </a:t>
            </a:r>
            <a:r>
              <a:rPr lang="en-US" altLang="ja-JP" sz="2000" dirty="0" smtClean="0">
                <a:ea typeface="ＭＳ Ｐゴシック" charset="-128"/>
              </a:rPr>
              <a:t>IEEE</a:t>
            </a:r>
            <a:r>
              <a:rPr lang="ru-RU" altLang="ja-JP" sz="2000" dirty="0" smtClean="0"/>
              <a:t> 802.</a:t>
            </a:r>
            <a:r>
              <a:rPr lang="en-US" altLang="ja-JP" sz="2000" dirty="0" smtClean="0">
                <a:ea typeface="ＭＳ Ｐゴシック" charset="-128"/>
              </a:rPr>
              <a:t>x</a:t>
            </a:r>
            <a:r>
              <a:rPr lang="ru-RU" altLang="ja-JP" sz="2000" dirty="0" smtClean="0"/>
              <a:t>. </a:t>
            </a:r>
            <a:endParaRPr lang="en-US" altLang="ja-JP" sz="2000" dirty="0" smtClean="0"/>
          </a:p>
          <a:p>
            <a:pPr marL="0" indent="0">
              <a:buNone/>
            </a:pPr>
            <a:r>
              <a:rPr lang="en-US" altLang="ja-JP" sz="2000" dirty="0" smtClean="0"/>
              <a:t>   </a:t>
            </a:r>
            <a:r>
              <a:rPr lang="ru-RU" altLang="ja-JP" sz="2000" dirty="0" smtClean="0"/>
              <a:t>Стандарты семейства </a:t>
            </a:r>
            <a:r>
              <a:rPr lang="en-US" altLang="ja-JP" sz="2000" dirty="0" smtClean="0">
                <a:ea typeface="ＭＳ Ｐゴシック" charset="-128"/>
              </a:rPr>
              <a:t>IEEE</a:t>
            </a:r>
            <a:r>
              <a:rPr lang="ru-RU" altLang="ja-JP" sz="2000" dirty="0" smtClean="0"/>
              <a:t> 802.</a:t>
            </a:r>
            <a:r>
              <a:rPr lang="en-US" altLang="ja-JP" sz="2000" dirty="0" smtClean="0">
                <a:ea typeface="ＭＳ Ｐゴシック" charset="-128"/>
              </a:rPr>
              <a:t>x</a:t>
            </a:r>
            <a:r>
              <a:rPr lang="ru-RU" altLang="ja-JP" sz="2000" dirty="0" smtClean="0"/>
              <a:t> охватывают только </a:t>
            </a:r>
            <a:r>
              <a:rPr lang="ru-RU" altLang="ja-JP" sz="2000" b="1" dirty="0" smtClean="0"/>
              <a:t>два нижних уровня </a:t>
            </a:r>
            <a:r>
              <a:rPr lang="ru-RU" altLang="ja-JP" sz="2000" dirty="0" smtClean="0"/>
              <a:t>семи</a:t>
            </a:r>
            <a:r>
              <a:rPr lang="en-US" altLang="ja-JP" sz="2000" dirty="0" smtClean="0"/>
              <a:t>-</a:t>
            </a:r>
            <a:r>
              <a:rPr lang="ru-RU" altLang="ja-JP" sz="2000" dirty="0" smtClean="0"/>
              <a:t>уровневой модели </a:t>
            </a:r>
            <a:r>
              <a:rPr lang="en-US" altLang="ja-JP" sz="2000" dirty="0" smtClean="0">
                <a:ea typeface="ＭＳ Ｐゴシック" charset="-128"/>
              </a:rPr>
              <a:t>OSI</a:t>
            </a:r>
            <a:r>
              <a:rPr lang="ru-RU" altLang="ja-JP" sz="2000" dirty="0" smtClean="0"/>
              <a:t> – физический и канальный. Это связано с тем, что именно эти уровни в наибольшей степени отражают специфику локальных сетей. Уровни, расположенные выше в значительной степени имеют общие черты, характерные как для локальных, так и глобальных сетей.</a:t>
            </a:r>
          </a:p>
          <a:p>
            <a:pPr marL="0" indent="0">
              <a:buNone/>
            </a:pPr>
            <a:r>
              <a:rPr lang="en-US" altLang="ja-JP" sz="2000" dirty="0" smtClean="0"/>
              <a:t>   </a:t>
            </a:r>
            <a:r>
              <a:rPr lang="ru-RU" altLang="ja-JP" sz="2000" dirty="0" smtClean="0"/>
              <a:t>Специфика локальных сетей в стандартах </a:t>
            </a:r>
            <a:r>
              <a:rPr lang="en-US" altLang="ja-JP" sz="2000" dirty="0" smtClean="0">
                <a:ea typeface="ＭＳ Ｐゴシック" charset="-128"/>
              </a:rPr>
              <a:t>IEEE</a:t>
            </a:r>
            <a:r>
              <a:rPr lang="ru-RU" altLang="ja-JP" sz="2000" dirty="0" smtClean="0"/>
              <a:t> 802.</a:t>
            </a:r>
            <a:r>
              <a:rPr lang="en-US" altLang="ja-JP" sz="2000" dirty="0" smtClean="0">
                <a:ea typeface="ＭＳ Ｐゴシック" charset="-128"/>
              </a:rPr>
              <a:t>x</a:t>
            </a:r>
            <a:r>
              <a:rPr lang="ru-RU" altLang="ja-JP" sz="2000" dirty="0" smtClean="0"/>
              <a:t> нашла своё отражение в разделении канального уровня на два подуровня, которые часто называют также </a:t>
            </a:r>
            <a:r>
              <a:rPr lang="ru-RU" altLang="ja-JP" sz="2000" u="sng" dirty="0" smtClean="0"/>
              <a:t>уровнями: </a:t>
            </a:r>
          </a:p>
          <a:p>
            <a:pPr marL="0" indent="0">
              <a:buNone/>
            </a:pPr>
            <a:r>
              <a:rPr lang="ru-RU" altLang="ja-JP" sz="2000" u="sng" dirty="0" smtClean="0"/>
              <a:t>п</a:t>
            </a:r>
            <a:r>
              <a:rPr lang="ru-RU" altLang="ja-JP" sz="2000" dirty="0" smtClean="0"/>
              <a:t>ервый подуровень – логический (передача данных) – </a:t>
            </a:r>
            <a:r>
              <a:rPr lang="en-US" altLang="ja-JP" sz="2000" b="1" dirty="0" smtClean="0">
                <a:ea typeface="ＭＳ Ｐゴシック" charset="-128"/>
              </a:rPr>
              <a:t>LLC</a:t>
            </a:r>
            <a:r>
              <a:rPr lang="ru-RU" altLang="ja-JP" sz="2000" b="1" dirty="0" smtClean="0"/>
              <a:t> (</a:t>
            </a:r>
            <a:r>
              <a:rPr lang="en-US" altLang="ja-JP" sz="2000" b="1" dirty="0" smtClean="0">
                <a:ea typeface="ＭＳ Ｐゴシック" charset="-128"/>
              </a:rPr>
              <a:t>Logical Link Control</a:t>
            </a:r>
            <a:r>
              <a:rPr lang="ru-RU" altLang="ja-JP" sz="2000" b="1" dirty="0" smtClean="0"/>
              <a:t>);</a:t>
            </a:r>
            <a:r>
              <a:rPr lang="ru-RU" altLang="ja-JP" sz="2000" dirty="0" smtClean="0"/>
              <a:t> </a:t>
            </a:r>
          </a:p>
          <a:p>
            <a:pPr marL="0" indent="0">
              <a:buNone/>
            </a:pPr>
            <a:r>
              <a:rPr lang="ru-RU" altLang="ja-JP" sz="2000" dirty="0" smtClean="0"/>
              <a:t>второй подуровень – управления доступом к среде – </a:t>
            </a:r>
            <a:r>
              <a:rPr lang="en-US" altLang="ja-JP" sz="2000" b="1" dirty="0" smtClean="0">
                <a:ea typeface="ＭＳ Ｐゴシック" charset="-128"/>
              </a:rPr>
              <a:t>MAC</a:t>
            </a:r>
            <a:r>
              <a:rPr lang="ru-RU" altLang="ja-JP" sz="2000" b="1" dirty="0" smtClean="0"/>
              <a:t> (</a:t>
            </a:r>
            <a:r>
              <a:rPr lang="en-US" altLang="ja-JP" sz="2000" b="1" dirty="0" smtClean="0">
                <a:ea typeface="ＭＳ Ｐゴシック" charset="-128"/>
              </a:rPr>
              <a:t>Medium Access Control</a:t>
            </a:r>
            <a:r>
              <a:rPr lang="ru-RU" altLang="ja-JP" sz="2000" b="1" dirty="0" smtClean="0"/>
              <a:t>).</a:t>
            </a:r>
            <a:r>
              <a:rPr lang="ru-RU" altLang="ja-JP" sz="2000" dirty="0" smtClean="0"/>
              <a:t> </a:t>
            </a:r>
            <a:endParaRPr lang="ru-RU" altLang="ru-RU" sz="2000" dirty="0" smtClean="0"/>
          </a:p>
          <a:p>
            <a:pPr marL="0" indent="0">
              <a:buSzPct val="90000"/>
              <a:buNone/>
              <a:defRPr/>
            </a:pPr>
            <a:endParaRPr lang="ru-RU" altLang="ru-RU" sz="2000" b="1" dirty="0" smtClean="0">
              <a:solidFill>
                <a:srgbClr val="0066FF"/>
              </a:solidFill>
            </a:endParaRPr>
          </a:p>
          <a:p>
            <a:pPr marL="0" indent="0" eaLnBrk="1" hangingPunct="1">
              <a:defRPr/>
            </a:pPr>
            <a:endParaRPr lang="ru-RU" altLang="ru-RU" sz="2000" dirty="0" smtClean="0"/>
          </a:p>
        </p:txBody>
      </p:sp>
      <p:sp>
        <p:nvSpPr>
          <p:cNvPr id="7" name="Нижний колонтитул 1"/>
          <p:cNvSpPr txBox="1">
            <a:spLocks/>
          </p:cNvSpPr>
          <p:nvPr/>
        </p:nvSpPr>
        <p:spPr>
          <a:xfrm>
            <a:off x="1475656" y="6492875"/>
            <a:ext cx="5760640" cy="365125"/>
          </a:xfrm>
          <a:prstGeom prst="rect">
            <a:avLst/>
          </a:prstGeom>
        </p:spPr>
        <p:txBody>
          <a:bodyPr vert="horz" lIns="91440" tIns="45720" rIns="91440" bIns="45720" rtlCol="0" anchor="ctr"/>
          <a:lstStyle>
            <a:defPPr>
              <a:defRPr lang="ru-RU"/>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mtClean="0"/>
              <a:t>Кобылянский В. Г. Сетевые информационные технологии</a:t>
            </a:r>
            <a:endParaRPr lang="ru-RU" dirty="0"/>
          </a:p>
        </p:txBody>
      </p:sp>
    </p:spTree>
    <p:extLst>
      <p:ext uri="{BB962C8B-B14F-4D97-AF65-F5344CB8AC3E}">
        <p14:creationId xmlns:p14="http://schemas.microsoft.com/office/powerpoint/2010/main" val="196557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Номер слайда 6"/>
          <p:cNvSpPr>
            <a:spLocks noGrp="1"/>
          </p:cNvSpPr>
          <p:nvPr>
            <p:ph type="sldNum" sz="quarter" idx="12"/>
          </p:nvPr>
        </p:nvSpPr>
        <p:spPr/>
        <p:txBody>
          <a:bodyPr/>
          <a:lstStyle/>
          <a:p>
            <a:pPr>
              <a:defRPr/>
            </a:pPr>
            <a:fld id="{9110366E-AD44-41C8-9FE3-556E530D173B}" type="slidenum">
              <a:rPr lang="ru-RU" altLang="ru-RU" smtClean="0"/>
              <a:pPr>
                <a:defRPr/>
              </a:pPr>
              <a:t>11</a:t>
            </a:fld>
            <a:endParaRPr lang="ru-RU" altLang="ru-RU" smtClean="0"/>
          </a:p>
        </p:txBody>
      </p:sp>
      <p:sp>
        <p:nvSpPr>
          <p:cNvPr id="64515" name="Rectangle 2"/>
          <p:cNvSpPr>
            <a:spLocks noGrp="1" noChangeArrowheads="1"/>
          </p:cNvSpPr>
          <p:nvPr>
            <p:ph type="title"/>
          </p:nvPr>
        </p:nvSpPr>
        <p:spPr>
          <a:xfrm>
            <a:off x="251521" y="55151"/>
            <a:ext cx="8424168" cy="565537"/>
          </a:xfrm>
        </p:spPr>
        <p:txBody>
          <a:bodyPr>
            <a:normAutofit fontScale="90000"/>
          </a:bodyPr>
          <a:lstStyle/>
          <a:p>
            <a:pPr eaLnBrk="1" hangingPunct="1"/>
            <a:r>
              <a:rPr lang="ru-RU" altLang="ru-RU" sz="3200" dirty="0" smtClean="0"/>
              <a:t> </a:t>
            </a:r>
            <a:r>
              <a:rPr lang="ru-RU" altLang="ja-JP" sz="3200" dirty="0" smtClean="0"/>
              <a:t>Структура основных стандартов </a:t>
            </a:r>
            <a:r>
              <a:rPr lang="en-US" altLang="ja-JP" sz="3200" dirty="0" smtClean="0">
                <a:ea typeface="ＭＳ Ｐゴシック" charset="-128"/>
              </a:rPr>
              <a:t>IEEE</a:t>
            </a:r>
            <a:r>
              <a:rPr lang="ru-RU" altLang="ja-JP" sz="3200" dirty="0" smtClean="0"/>
              <a:t> 802.</a:t>
            </a:r>
            <a:r>
              <a:rPr lang="en-US" altLang="ja-JP" sz="3200" dirty="0" smtClean="0">
                <a:ea typeface="ＭＳ Ｐゴシック" charset="-128"/>
              </a:rPr>
              <a:t>x</a:t>
            </a:r>
            <a:endParaRPr lang="ru-RU" altLang="ru-RU" sz="3200" dirty="0" smtClean="0"/>
          </a:p>
        </p:txBody>
      </p:sp>
      <p:sp>
        <p:nvSpPr>
          <p:cNvPr id="64516" name="Text Box 16"/>
          <p:cNvSpPr txBox="1">
            <a:spLocks noChangeArrowheads="1"/>
          </p:cNvSpPr>
          <p:nvPr/>
        </p:nvSpPr>
        <p:spPr bwMode="auto">
          <a:xfrm>
            <a:off x="5364163" y="5661025"/>
            <a:ext cx="431800" cy="366713"/>
          </a:xfrm>
          <a:prstGeom prst="rect">
            <a:avLst/>
          </a:prstGeom>
          <a:noFill/>
          <a:ln w="9525">
            <a:noFill/>
            <a:miter lim="800000"/>
            <a:headEnd/>
            <a:tailEnd/>
          </a:ln>
        </p:spPr>
        <p:txBody>
          <a:bodyPr>
            <a:spAutoFit/>
          </a:bodyPr>
          <a:lstStyle/>
          <a:p>
            <a:pPr>
              <a:spcBef>
                <a:spcPct val="50000"/>
              </a:spcBef>
            </a:pPr>
            <a:endParaRPr lang="ru-RU" altLang="ru-RU"/>
          </a:p>
        </p:txBody>
      </p:sp>
      <p:pic>
        <p:nvPicPr>
          <p:cNvPr id="64519" name="Picture 38"/>
          <p:cNvPicPr>
            <a:picLocks noChangeAspect="1" noChangeArrowheads="1"/>
          </p:cNvPicPr>
          <p:nvPr/>
        </p:nvPicPr>
        <p:blipFill>
          <a:blip r:embed="rId2" cstate="print"/>
          <a:srcRect/>
          <a:stretch>
            <a:fillRect/>
          </a:stretch>
        </p:blipFill>
        <p:spPr bwMode="auto">
          <a:xfrm>
            <a:off x="179512" y="836712"/>
            <a:ext cx="8856984" cy="5789513"/>
          </a:xfrm>
          <a:prstGeom prst="rect">
            <a:avLst/>
          </a:prstGeom>
          <a:noFill/>
          <a:ln w="12700">
            <a:solidFill>
              <a:srgbClr val="000000"/>
            </a:solidFill>
            <a:miter lim="800000"/>
            <a:headEnd/>
            <a:tailEnd/>
          </a:ln>
        </p:spPr>
      </p:pic>
      <p:sp>
        <p:nvSpPr>
          <p:cNvPr id="64520" name="Text Box 41"/>
          <p:cNvSpPr txBox="1">
            <a:spLocks noChangeArrowheads="1"/>
          </p:cNvSpPr>
          <p:nvPr/>
        </p:nvSpPr>
        <p:spPr bwMode="auto">
          <a:xfrm>
            <a:off x="6156177" y="908720"/>
            <a:ext cx="648072" cy="307777"/>
          </a:xfrm>
          <a:prstGeom prst="rect">
            <a:avLst/>
          </a:prstGeom>
          <a:noFill/>
          <a:ln w="9525">
            <a:noFill/>
            <a:miter lim="800000"/>
            <a:headEnd/>
            <a:tailEnd/>
          </a:ln>
        </p:spPr>
        <p:txBody>
          <a:bodyPr wrap="square">
            <a:spAutoFit/>
          </a:bodyPr>
          <a:lstStyle/>
          <a:p>
            <a:pPr>
              <a:spcBef>
                <a:spcPct val="50000"/>
              </a:spcBef>
            </a:pPr>
            <a:r>
              <a:rPr lang="ru-RU" altLang="ru-RU" sz="1400" dirty="0"/>
              <a:t>802.1</a:t>
            </a:r>
          </a:p>
        </p:txBody>
      </p:sp>
    </p:spTree>
    <p:extLst>
      <p:ext uri="{BB962C8B-B14F-4D97-AF65-F5344CB8AC3E}">
        <p14:creationId xmlns:p14="http://schemas.microsoft.com/office/powerpoint/2010/main" val="2291107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Номер слайда 5"/>
          <p:cNvSpPr>
            <a:spLocks noGrp="1"/>
          </p:cNvSpPr>
          <p:nvPr>
            <p:ph type="sldNum" sz="quarter" idx="12"/>
          </p:nvPr>
        </p:nvSpPr>
        <p:spPr/>
        <p:txBody>
          <a:bodyPr/>
          <a:lstStyle/>
          <a:p>
            <a:pPr>
              <a:defRPr/>
            </a:pPr>
            <a:fld id="{252C4E6A-3135-40D2-A805-32192E965B5F}" type="slidenum">
              <a:rPr lang="ru-RU" altLang="ru-RU" smtClean="0"/>
              <a:pPr>
                <a:defRPr/>
              </a:pPr>
              <a:t>12</a:t>
            </a:fld>
            <a:endParaRPr lang="ru-RU" altLang="ru-RU" smtClean="0"/>
          </a:p>
        </p:txBody>
      </p:sp>
      <p:sp>
        <p:nvSpPr>
          <p:cNvPr id="66563" name="Rectangle 2"/>
          <p:cNvSpPr>
            <a:spLocks noGrp="1" noChangeArrowheads="1"/>
          </p:cNvSpPr>
          <p:nvPr>
            <p:ph type="title"/>
          </p:nvPr>
        </p:nvSpPr>
        <p:spPr>
          <a:xfrm>
            <a:off x="1403648" y="52066"/>
            <a:ext cx="6149975" cy="438752"/>
          </a:xfrm>
        </p:spPr>
        <p:txBody>
          <a:bodyPr>
            <a:normAutofit fontScale="90000"/>
          </a:bodyPr>
          <a:lstStyle/>
          <a:p>
            <a:pPr eaLnBrk="1" hangingPunct="1"/>
            <a:r>
              <a:rPr lang="ru-RU" altLang="ja-JP" sz="3200" dirty="0" smtClean="0"/>
              <a:t>Функции подуровня </a:t>
            </a:r>
            <a:r>
              <a:rPr lang="en-US" altLang="ja-JP" sz="3200" dirty="0" smtClean="0">
                <a:ea typeface="ＭＳ Ｐゴシック" charset="-128"/>
              </a:rPr>
              <a:t>LLC</a:t>
            </a:r>
            <a:endParaRPr lang="ru-RU" altLang="ru-RU" sz="3200" dirty="0" smtClean="0"/>
          </a:p>
        </p:txBody>
      </p:sp>
      <p:sp>
        <p:nvSpPr>
          <p:cNvPr id="66564" name="Rectangle 3"/>
          <p:cNvSpPr>
            <a:spLocks noGrp="1" noChangeArrowheads="1"/>
          </p:cNvSpPr>
          <p:nvPr>
            <p:ph type="body" idx="1"/>
          </p:nvPr>
        </p:nvSpPr>
        <p:spPr>
          <a:xfrm>
            <a:off x="0" y="468278"/>
            <a:ext cx="9144000" cy="6389722"/>
          </a:xfrm>
        </p:spPr>
        <p:txBody>
          <a:bodyPr>
            <a:noAutofit/>
          </a:bodyPr>
          <a:lstStyle/>
          <a:p>
            <a:pPr marL="0" indent="0">
              <a:lnSpc>
                <a:spcPct val="110000"/>
              </a:lnSpc>
              <a:buNone/>
            </a:pPr>
            <a:r>
              <a:rPr lang="ru-RU" altLang="ja-JP" sz="1800" dirty="0" smtClean="0"/>
              <a:t>   Подуровень </a:t>
            </a:r>
            <a:r>
              <a:rPr lang="en-US" altLang="ja-JP" sz="1800" dirty="0" smtClean="0">
                <a:ea typeface="ＭＳ Ｐゴシック" charset="-128"/>
              </a:rPr>
              <a:t>LLC</a:t>
            </a:r>
            <a:r>
              <a:rPr lang="ru-RU" altLang="ja-JP" sz="1800" dirty="0" smtClean="0"/>
              <a:t> отвечает за передачу кадров между узлами сети и реализует функции интерфейса с прилегающим к нему сетевым уровнем. Через подуровень </a:t>
            </a:r>
            <a:r>
              <a:rPr lang="en-US" altLang="ja-JP" sz="1800" dirty="0" smtClean="0">
                <a:ea typeface="ＭＳ Ｐゴシック" charset="-128"/>
              </a:rPr>
              <a:t>LLC</a:t>
            </a:r>
            <a:r>
              <a:rPr lang="ru-RU" altLang="ja-JP" sz="1800" dirty="0" smtClean="0"/>
              <a:t> сетевой про-</a:t>
            </a:r>
            <a:r>
              <a:rPr lang="ru-RU" altLang="ja-JP" sz="1800" dirty="0" err="1" smtClean="0"/>
              <a:t>токол</a:t>
            </a:r>
            <a:r>
              <a:rPr lang="ru-RU" altLang="ja-JP" sz="1800" dirty="0" smtClean="0"/>
              <a:t> запрашивает у канального уровня нужную транспортную операцию с нужным </a:t>
            </a:r>
            <a:r>
              <a:rPr lang="ru-RU" altLang="ja-JP" sz="1800" dirty="0" err="1" smtClean="0"/>
              <a:t>качес-твом</a:t>
            </a:r>
            <a:r>
              <a:rPr lang="ru-RU" altLang="ja-JP" sz="1800" dirty="0" smtClean="0"/>
              <a:t>. </a:t>
            </a:r>
            <a:r>
              <a:rPr lang="ru-RU" sz="1800" dirty="0" smtClean="0"/>
              <a:t>По протоколу LLC кадры передаются либо </a:t>
            </a:r>
            <a:r>
              <a:rPr lang="ru-RU" sz="1800" dirty="0" err="1" smtClean="0"/>
              <a:t>дейтаграммным</a:t>
            </a:r>
            <a:r>
              <a:rPr lang="ru-RU" sz="1800" dirty="0" smtClean="0"/>
              <a:t> способом, либо с </a:t>
            </a:r>
            <a:r>
              <a:rPr lang="ru-RU" sz="1800" dirty="0" err="1" smtClean="0"/>
              <a:t>по-мощью</a:t>
            </a:r>
            <a:r>
              <a:rPr lang="ru-RU" sz="1800" dirty="0" smtClean="0"/>
              <a:t> процедур с установлением соединения между взаимодействующими узлами сети и восстановлением кадров путем их повторной передачи при наличии в них искажений.</a:t>
            </a:r>
          </a:p>
          <a:p>
            <a:pPr>
              <a:lnSpc>
                <a:spcPct val="110000"/>
              </a:lnSpc>
              <a:buNone/>
            </a:pPr>
            <a:r>
              <a:rPr lang="ru-RU" sz="1800" dirty="0" smtClean="0"/>
              <a:t>   Различают три режима работы протокола LLC:</a:t>
            </a:r>
          </a:p>
          <a:p>
            <a:pPr marL="0" indent="0">
              <a:lnSpc>
                <a:spcPct val="110000"/>
              </a:lnSpc>
              <a:buNone/>
            </a:pPr>
            <a:r>
              <a:rPr lang="ru-RU" sz="1800" dirty="0" smtClean="0"/>
              <a:t>• LLC1 – процедура без установления соединения и без подтверждения. Этот </a:t>
            </a:r>
            <a:r>
              <a:rPr lang="ru-RU" sz="1800" dirty="0" err="1" smtClean="0"/>
              <a:t>дейтаграм-мный</a:t>
            </a:r>
            <a:r>
              <a:rPr lang="ru-RU" sz="1800" dirty="0" smtClean="0"/>
              <a:t> режим работы используется, когда восстановление данных после ошибок и </a:t>
            </a:r>
            <a:r>
              <a:rPr lang="ru-RU" sz="1800" dirty="0" err="1" smtClean="0"/>
              <a:t>упоря-дочение</a:t>
            </a:r>
            <a:r>
              <a:rPr lang="ru-RU" sz="1800" dirty="0" smtClean="0"/>
              <a:t> данных осуществляется протоколами вышележащих уровней;</a:t>
            </a:r>
          </a:p>
          <a:p>
            <a:pPr marL="0" indent="0">
              <a:lnSpc>
                <a:spcPct val="110000"/>
              </a:lnSpc>
              <a:buNone/>
            </a:pPr>
            <a:r>
              <a:rPr lang="ru-RU" sz="1800" dirty="0" smtClean="0"/>
              <a:t>• LLC2 – процедура с установлением соединения и подтверждением. При этом перед на-чалом передачи между РС устанавливается логическое соединение, затем выполняются процедуры восстановления кадров после ошибок и упорядочения потока кадров в рамках установленного соединения. </a:t>
            </a:r>
          </a:p>
          <a:p>
            <a:pPr marL="0" indent="0">
              <a:lnSpc>
                <a:spcPct val="110000"/>
              </a:lnSpc>
              <a:buNone/>
            </a:pPr>
            <a:r>
              <a:rPr lang="ru-RU" sz="1800" dirty="0" smtClean="0"/>
              <a:t>• LLC3 – процедура без установления соединения, но с подтверждением. Применяется, когда временные задержки, связанные с установлением соединения, не допускаются, но подтверждение о корректности приема данных необходимо. Протокол LLC3 используется в сетях, работающих в режиме реального времени.</a:t>
            </a:r>
          </a:p>
          <a:p>
            <a:pPr marL="0" indent="0">
              <a:lnSpc>
                <a:spcPct val="110000"/>
              </a:lnSpc>
              <a:buNone/>
            </a:pPr>
            <a:r>
              <a:rPr lang="ru-RU" sz="1800" dirty="0" smtClean="0"/>
              <a:t>   Указанные три протокола являются общими для всех методов доступа к передающей среде, определенных стандартами IEEE 802.Х.</a:t>
            </a:r>
            <a:endParaRPr lang="ru-RU" altLang="ru-RU" sz="1800" b="1" dirty="0" smtClean="0"/>
          </a:p>
        </p:txBody>
      </p:sp>
      <p:sp>
        <p:nvSpPr>
          <p:cNvPr id="3" name="Нижний колонтитул 2"/>
          <p:cNvSpPr>
            <a:spLocks noGrp="1"/>
          </p:cNvSpPr>
          <p:nvPr>
            <p:ph type="ftr" sz="quarter" idx="11"/>
          </p:nvPr>
        </p:nvSpPr>
        <p:spPr>
          <a:xfrm>
            <a:off x="5105400" y="6492875"/>
            <a:ext cx="2895600" cy="365125"/>
          </a:xfrm>
        </p:spPr>
        <p:txBody>
          <a:bodyPr/>
          <a:lstStyle/>
          <a:p>
            <a:r>
              <a:rPr lang="ru-RU" dirty="0" smtClean="0"/>
              <a:t>Кобылянский В. Г. Сетевые информационные технологии</a:t>
            </a:r>
            <a:endParaRPr lang="ru-RU" dirty="0"/>
          </a:p>
        </p:txBody>
      </p:sp>
    </p:spTree>
    <p:extLst>
      <p:ext uri="{BB962C8B-B14F-4D97-AF65-F5344CB8AC3E}">
        <p14:creationId xmlns:p14="http://schemas.microsoft.com/office/powerpoint/2010/main" val="3773008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a:bodyPr>
          <a:lstStyle/>
          <a:p>
            <a:r>
              <a:rPr lang="ru-RU" altLang="ja-JP" sz="3600" dirty="0" smtClean="0"/>
              <a:t>Функции подуровня </a:t>
            </a:r>
            <a:r>
              <a:rPr lang="en-US" altLang="ja-JP" sz="3600" dirty="0" smtClean="0">
                <a:ea typeface="ＭＳ Ｐゴシック" charset="-128"/>
              </a:rPr>
              <a:t>MAC</a:t>
            </a:r>
            <a:endParaRPr lang="ru-RU" sz="3600" dirty="0"/>
          </a:p>
        </p:txBody>
      </p:sp>
      <p:sp>
        <p:nvSpPr>
          <p:cNvPr id="3" name="Содержимое 2"/>
          <p:cNvSpPr>
            <a:spLocks noGrp="1"/>
          </p:cNvSpPr>
          <p:nvPr>
            <p:ph idx="1"/>
          </p:nvPr>
        </p:nvSpPr>
        <p:spPr>
          <a:xfrm>
            <a:off x="251520" y="1196752"/>
            <a:ext cx="8435280" cy="4929411"/>
          </a:xfrm>
        </p:spPr>
        <p:txBody>
          <a:bodyPr>
            <a:normAutofit fontScale="70000" lnSpcReduction="20000"/>
          </a:bodyPr>
          <a:lstStyle/>
          <a:p>
            <a:pPr marL="0" indent="0">
              <a:lnSpc>
                <a:spcPct val="120000"/>
              </a:lnSpc>
              <a:buNone/>
            </a:pPr>
            <a:r>
              <a:rPr lang="ru-RU" altLang="ja-JP" dirty="0" smtClean="0"/>
              <a:t>    Подуровень </a:t>
            </a:r>
            <a:r>
              <a:rPr lang="en-US" altLang="ja-JP" dirty="0" smtClean="0">
                <a:ea typeface="ＭＳ Ｐゴシック" charset="-128"/>
              </a:rPr>
              <a:t>MAC</a:t>
            </a:r>
            <a:r>
              <a:rPr lang="ru-RU" altLang="ja-JP" dirty="0" smtClean="0"/>
              <a:t> появился из-за существования в локальных сетях разделяемой среды передачи данных, и именно этот подуровень обеспечивает корректное совместное использование общей среды, предоставляя её в соответствии с определённым алгоритмом в распоряжение той или иной станции сети. В локальных сетях получили распространение несколько протоколов подуровня </a:t>
            </a:r>
            <a:r>
              <a:rPr lang="en-US" altLang="ja-JP" dirty="0" smtClean="0">
                <a:ea typeface="ＭＳ Ｐゴシック" charset="-128"/>
              </a:rPr>
              <a:t>MAC</a:t>
            </a:r>
            <a:r>
              <a:rPr lang="ru-RU" altLang="ja-JP" b="1" dirty="0" smtClean="0"/>
              <a:t>,</a:t>
            </a:r>
            <a:r>
              <a:rPr lang="ru-RU" altLang="ja-JP" dirty="0" smtClean="0"/>
              <a:t> реализующих различные алгоритмы доступа к разделяемой среде. Эти протоколы полностью определяют специфику таких технологий, как </a:t>
            </a:r>
            <a:r>
              <a:rPr lang="en-US" altLang="ja-JP" dirty="0" smtClean="0">
                <a:ea typeface="ＭＳ Ｐゴシック" charset="-128"/>
              </a:rPr>
              <a:t>Ethernet</a:t>
            </a:r>
            <a:r>
              <a:rPr lang="ru-RU" altLang="ja-JP" dirty="0" smtClean="0"/>
              <a:t>, </a:t>
            </a:r>
            <a:r>
              <a:rPr lang="en-US" altLang="ja-JP" dirty="0" smtClean="0">
                <a:ea typeface="ＭＳ Ｐゴシック" charset="-128"/>
              </a:rPr>
              <a:t>Fast Ethernet</a:t>
            </a:r>
            <a:r>
              <a:rPr lang="ru-RU" altLang="ja-JP" dirty="0" smtClean="0"/>
              <a:t>, </a:t>
            </a:r>
            <a:r>
              <a:rPr lang="en-US" altLang="ja-JP" dirty="0" smtClean="0">
                <a:ea typeface="ＭＳ Ｐゴシック" charset="-128"/>
              </a:rPr>
              <a:t>Gigabit Ethernet</a:t>
            </a:r>
            <a:r>
              <a:rPr lang="ru-RU" altLang="ja-JP" dirty="0" smtClean="0"/>
              <a:t>, </a:t>
            </a:r>
            <a:r>
              <a:rPr lang="en-US" altLang="ja-JP" dirty="0" smtClean="0">
                <a:ea typeface="ＭＳ Ｐゴシック" charset="-128"/>
              </a:rPr>
              <a:t>Token Ring</a:t>
            </a:r>
            <a:r>
              <a:rPr lang="ru-RU" altLang="ja-JP" dirty="0" smtClean="0"/>
              <a:t>, </a:t>
            </a:r>
            <a:r>
              <a:rPr lang="en-US" altLang="ja-JP" dirty="0" smtClean="0">
                <a:ea typeface="ＭＳ Ｐゴシック" charset="-128"/>
              </a:rPr>
              <a:t>Wi-Fi </a:t>
            </a:r>
            <a:r>
              <a:rPr lang="ru-RU" altLang="ja-JP" dirty="0" smtClean="0"/>
              <a:t>и т.д.</a:t>
            </a:r>
          </a:p>
          <a:p>
            <a:pPr marL="0" indent="0">
              <a:lnSpc>
                <a:spcPct val="120000"/>
              </a:lnSpc>
              <a:buNone/>
            </a:pPr>
            <a:r>
              <a:rPr lang="ru-RU" altLang="ja-JP" dirty="0" smtClean="0"/>
              <a:t>   Протоколы </a:t>
            </a:r>
            <a:r>
              <a:rPr lang="en-US" altLang="ja-JP" dirty="0" smtClean="0">
                <a:ea typeface="ＭＳ Ｐゴシック" charset="-128"/>
              </a:rPr>
              <a:t>LLC</a:t>
            </a:r>
            <a:r>
              <a:rPr lang="ru-RU" altLang="ja-JP" dirty="0" smtClean="0"/>
              <a:t> и </a:t>
            </a:r>
            <a:r>
              <a:rPr lang="en-US" altLang="ja-JP" dirty="0" smtClean="0">
                <a:ea typeface="ＭＳ Ｐゴシック" charset="-128"/>
              </a:rPr>
              <a:t>MAC</a:t>
            </a:r>
            <a:r>
              <a:rPr lang="ru-RU" altLang="ja-JP" dirty="0" smtClean="0"/>
              <a:t> взаимно независимы, т.е. каждый протокол уровня </a:t>
            </a:r>
            <a:r>
              <a:rPr lang="en-US" altLang="ja-JP" dirty="0" smtClean="0">
                <a:ea typeface="ＭＳ Ｐゴシック" charset="-128"/>
              </a:rPr>
              <a:t>MAC</a:t>
            </a:r>
            <a:r>
              <a:rPr lang="ru-RU" altLang="ja-JP" dirty="0" smtClean="0"/>
              <a:t> может использоваться с любым протоколом уровня </a:t>
            </a:r>
            <a:r>
              <a:rPr lang="en-US" altLang="ja-JP" dirty="0" smtClean="0">
                <a:ea typeface="ＭＳ Ｐゴシック" charset="-128"/>
              </a:rPr>
              <a:t>LLC</a:t>
            </a:r>
            <a:r>
              <a:rPr lang="ru-RU" altLang="ja-JP" dirty="0" smtClean="0"/>
              <a:t> и наоборот.</a:t>
            </a:r>
            <a:endParaRPr lang="ru-RU" altLang="ru-RU" dirty="0" smtClean="0"/>
          </a:p>
          <a:p>
            <a:pPr>
              <a:buNone/>
            </a:pPr>
            <a:endParaRPr lang="ru-RU" dirty="0"/>
          </a:p>
        </p:txBody>
      </p:sp>
      <p:sp>
        <p:nvSpPr>
          <p:cNvPr id="7" name="Номер слайда 6"/>
          <p:cNvSpPr>
            <a:spLocks noGrp="1"/>
          </p:cNvSpPr>
          <p:nvPr>
            <p:ph type="sldNum" sz="quarter" idx="12"/>
          </p:nvPr>
        </p:nvSpPr>
        <p:spPr/>
        <p:txBody>
          <a:bodyPr/>
          <a:lstStyle/>
          <a:p>
            <a:fld id="{69FB80B7-EA91-4069-9142-C9D788A5C736}" type="slidenum">
              <a:rPr lang="ru-RU" smtClean="0"/>
              <a:pPr/>
              <a:t>13</a:t>
            </a:fld>
            <a:endParaRPr lang="ru-RU"/>
          </a:p>
        </p:txBody>
      </p:sp>
      <p:sp>
        <p:nvSpPr>
          <p:cNvPr id="8" name="Нижний колонтитул 1"/>
          <p:cNvSpPr txBox="1">
            <a:spLocks/>
          </p:cNvSpPr>
          <p:nvPr/>
        </p:nvSpPr>
        <p:spPr>
          <a:xfrm>
            <a:off x="1475656" y="6492875"/>
            <a:ext cx="5760640" cy="365125"/>
          </a:xfrm>
          <a:prstGeom prst="rect">
            <a:avLst/>
          </a:prstGeom>
        </p:spPr>
        <p:txBody>
          <a:bodyPr vert="horz" lIns="91440" tIns="45720" rIns="91440" bIns="45720" rtlCol="0" anchor="ctr"/>
          <a:lstStyle>
            <a:defPPr>
              <a:defRPr lang="ru-RU"/>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mtClean="0"/>
              <a:t>Кобылянский В. Г. Сетевые информационные технологии</a:t>
            </a:r>
            <a:endParaRPr lang="ru-RU" dirty="0"/>
          </a:p>
        </p:txBody>
      </p:sp>
    </p:spTree>
    <p:extLst>
      <p:ext uri="{BB962C8B-B14F-4D97-AF65-F5344CB8AC3E}">
        <p14:creationId xmlns:p14="http://schemas.microsoft.com/office/powerpoint/2010/main" val="1147855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Номер слайда 5"/>
          <p:cNvSpPr>
            <a:spLocks noGrp="1"/>
          </p:cNvSpPr>
          <p:nvPr>
            <p:ph type="sldNum" sz="quarter" idx="12"/>
          </p:nvPr>
        </p:nvSpPr>
        <p:spPr>
          <a:noFill/>
          <a:ln>
            <a:miter lim="800000"/>
            <a:headEnd/>
            <a:tailEnd/>
          </a:ln>
        </p:spPr>
        <p:txBody>
          <a:bodyPr/>
          <a:lstStyle/>
          <a:p>
            <a:fld id="{1E6A0413-D43D-4B7C-9E35-C5B23C948C32}" type="slidenum">
              <a:rPr lang="ru-RU" altLang="ru-RU" smtClean="0"/>
              <a:pPr/>
              <a:t>14</a:t>
            </a:fld>
            <a:endParaRPr lang="ru-RU" altLang="ru-RU" smtClean="0"/>
          </a:p>
        </p:txBody>
      </p:sp>
      <p:sp>
        <p:nvSpPr>
          <p:cNvPr id="20483" name="Rectangle 144"/>
          <p:cNvSpPr>
            <a:spLocks noGrp="1" noChangeArrowheads="1"/>
          </p:cNvSpPr>
          <p:nvPr>
            <p:ph type="title"/>
          </p:nvPr>
        </p:nvSpPr>
        <p:spPr>
          <a:xfrm>
            <a:off x="900113" y="124570"/>
            <a:ext cx="7772400" cy="559750"/>
          </a:xfrm>
        </p:spPr>
        <p:txBody>
          <a:bodyPr>
            <a:normAutofit fontScale="90000"/>
          </a:bodyPr>
          <a:lstStyle/>
          <a:p>
            <a:pPr algn="ctr" eaLnBrk="1" hangingPunct="1"/>
            <a:r>
              <a:rPr lang="ru-RU" altLang="ru-RU" sz="3200" dirty="0" smtClean="0">
                <a:effectLst>
                  <a:outerShdw blurRad="38100" dist="38100" dir="2700000" algn="tl">
                    <a:srgbClr val="000000">
                      <a:alpha val="43137"/>
                    </a:srgbClr>
                  </a:outerShdw>
                </a:effectLst>
              </a:rPr>
              <a:t>Обобщенный формат кадра </a:t>
            </a:r>
            <a:r>
              <a:rPr lang="ru-RU" altLang="ru-RU" sz="3200" dirty="0" err="1" smtClean="0">
                <a:effectLst>
                  <a:outerShdw blurRad="38100" dist="38100" dir="2700000" algn="tl">
                    <a:srgbClr val="000000">
                      <a:alpha val="43137"/>
                    </a:srgbClr>
                  </a:outerShdw>
                </a:effectLst>
              </a:rPr>
              <a:t>Ethernet</a:t>
            </a:r>
            <a:endParaRPr lang="ru-RU" altLang="ru-RU" sz="3200" dirty="0" smtClean="0">
              <a:effectLst>
                <a:outerShdw blurRad="38100" dist="38100" dir="2700000" algn="tl">
                  <a:srgbClr val="000000">
                    <a:alpha val="43137"/>
                  </a:srgbClr>
                </a:outerShdw>
              </a:effectLst>
            </a:endParaRPr>
          </a:p>
        </p:txBody>
      </p:sp>
      <p:graphicFrame>
        <p:nvGraphicFramePr>
          <p:cNvPr id="183450" name="Group 154"/>
          <p:cNvGraphicFramePr>
            <a:graphicFrameLocks noGrp="1"/>
          </p:cNvGraphicFramePr>
          <p:nvPr>
            <p:ph idx="1"/>
          </p:nvPr>
        </p:nvGraphicFramePr>
        <p:xfrm>
          <a:off x="450420" y="680996"/>
          <a:ext cx="8154028" cy="1645920"/>
        </p:xfrm>
        <a:graphic>
          <a:graphicData uri="http://schemas.openxmlformats.org/drawingml/2006/table">
            <a:tbl>
              <a:tblPr/>
              <a:tblGrid>
                <a:gridCol w="1077225"/>
                <a:gridCol w="907914"/>
                <a:gridCol w="1059232"/>
                <a:gridCol w="1210551"/>
                <a:gridCol w="756595"/>
                <a:gridCol w="1286211"/>
                <a:gridCol w="832254"/>
                <a:gridCol w="1024046"/>
              </a:tblGrid>
              <a:tr h="404887">
                <a:tc>
                  <a:txBody>
                    <a:bodyPr/>
                    <a:lstStyle>
                      <a:lvl1pPr>
                        <a:spcBef>
                          <a:spcPct val="20000"/>
                        </a:spcBef>
                        <a:buClr>
                          <a:schemeClr val="folHlink"/>
                        </a:buClr>
                        <a:buSzPct val="90000"/>
                        <a:buFont typeface="Wingdings" pitchFamily="2" charset="2"/>
                        <a:defRPr sz="2400">
                          <a:solidFill>
                            <a:schemeClr val="tx1"/>
                          </a:solidFill>
                          <a:latin typeface="Arial" charset="0"/>
                        </a:defRPr>
                      </a:lvl1pPr>
                      <a:lvl2pPr>
                        <a:spcBef>
                          <a:spcPct val="20000"/>
                        </a:spcBef>
                        <a:buClr>
                          <a:schemeClr val="accent1"/>
                        </a:buClr>
                        <a:buSzPct val="75000"/>
                        <a:buFont typeface="Wingdings" pitchFamily="2" charset="2"/>
                        <a:defRPr sz="2200">
                          <a:solidFill>
                            <a:schemeClr val="tx1"/>
                          </a:solidFill>
                          <a:latin typeface="Arial" charset="0"/>
                        </a:defRPr>
                      </a:lvl2pPr>
                      <a:lvl3pPr>
                        <a:spcBef>
                          <a:spcPct val="20000"/>
                        </a:spcBef>
                        <a:buClr>
                          <a:schemeClr val="folHlink"/>
                        </a:buClr>
                        <a:buSzPct val="55000"/>
                        <a:buFont typeface="Wingdings" pitchFamily="2" charset="2"/>
                        <a:defRPr sz="2100">
                          <a:solidFill>
                            <a:schemeClr val="tx1"/>
                          </a:solidFill>
                          <a:latin typeface="Arial" charset="0"/>
                        </a:defRPr>
                      </a:lvl3pPr>
                      <a:lvl4pPr>
                        <a:spcBef>
                          <a:spcPct val="20000"/>
                        </a:spcBef>
                        <a:buClr>
                          <a:schemeClr val="accent1"/>
                        </a:buClr>
                        <a:buFont typeface="Wingdings" pitchFamily="2" charset="2"/>
                        <a:defRPr>
                          <a:solidFill>
                            <a:schemeClr val="tx1"/>
                          </a:solidFill>
                          <a:latin typeface="Arial" charset="0"/>
                        </a:defRPr>
                      </a:lvl4pPr>
                      <a:lvl5pPr>
                        <a:spcBef>
                          <a:spcPct val="20000"/>
                        </a:spcBef>
                        <a:buClr>
                          <a:schemeClr val="accent1"/>
                        </a:buClr>
                        <a:buFont typeface="Wingdings" pitchFamily="2" charset="2"/>
                        <a:defRPr>
                          <a:solidFill>
                            <a:schemeClr val="tx1"/>
                          </a:solidFill>
                          <a:latin typeface="Arial" charset="0"/>
                        </a:defRPr>
                      </a:lvl5pPr>
                      <a:lvl6pPr fontAlgn="base">
                        <a:spcBef>
                          <a:spcPct val="20000"/>
                        </a:spcBef>
                        <a:spcAft>
                          <a:spcPct val="0"/>
                        </a:spcAft>
                        <a:buClr>
                          <a:schemeClr val="accent1"/>
                        </a:buClr>
                        <a:buFont typeface="Wingdings" pitchFamily="2" charset="2"/>
                        <a:defRPr>
                          <a:solidFill>
                            <a:schemeClr val="tx1"/>
                          </a:solidFill>
                          <a:latin typeface="Arial" charset="0"/>
                        </a:defRPr>
                      </a:lvl6pPr>
                      <a:lvl7pPr fontAlgn="base">
                        <a:spcBef>
                          <a:spcPct val="20000"/>
                        </a:spcBef>
                        <a:spcAft>
                          <a:spcPct val="0"/>
                        </a:spcAft>
                        <a:buClr>
                          <a:schemeClr val="accent1"/>
                        </a:buClr>
                        <a:buFont typeface="Wingdings" pitchFamily="2" charset="2"/>
                        <a:defRPr>
                          <a:solidFill>
                            <a:schemeClr val="tx1"/>
                          </a:solidFill>
                          <a:latin typeface="Arial" charset="0"/>
                        </a:defRPr>
                      </a:lvl7pPr>
                      <a:lvl8pPr fontAlgn="base">
                        <a:spcBef>
                          <a:spcPct val="20000"/>
                        </a:spcBef>
                        <a:spcAft>
                          <a:spcPct val="0"/>
                        </a:spcAft>
                        <a:buClr>
                          <a:schemeClr val="accent1"/>
                        </a:buClr>
                        <a:buFont typeface="Wingdings" pitchFamily="2" charset="2"/>
                        <a:defRPr>
                          <a:solidFill>
                            <a:schemeClr val="tx1"/>
                          </a:solidFill>
                          <a:latin typeface="Arial" charset="0"/>
                        </a:defRPr>
                      </a:lvl8pPr>
                      <a:lvl9pPr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ru-RU" altLang="ru-RU" sz="24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defRPr>
                      </a:lvl1pPr>
                      <a:lvl2pPr>
                        <a:spcBef>
                          <a:spcPct val="20000"/>
                        </a:spcBef>
                        <a:buClr>
                          <a:schemeClr val="accent1"/>
                        </a:buClr>
                        <a:buSzPct val="75000"/>
                        <a:buFont typeface="Wingdings" pitchFamily="2" charset="2"/>
                        <a:defRPr sz="2200">
                          <a:solidFill>
                            <a:schemeClr val="tx1"/>
                          </a:solidFill>
                          <a:latin typeface="Arial" charset="0"/>
                        </a:defRPr>
                      </a:lvl2pPr>
                      <a:lvl3pPr>
                        <a:spcBef>
                          <a:spcPct val="20000"/>
                        </a:spcBef>
                        <a:buClr>
                          <a:schemeClr val="folHlink"/>
                        </a:buClr>
                        <a:buSzPct val="55000"/>
                        <a:buFont typeface="Wingdings" pitchFamily="2" charset="2"/>
                        <a:defRPr sz="2100">
                          <a:solidFill>
                            <a:schemeClr val="tx1"/>
                          </a:solidFill>
                          <a:latin typeface="Arial" charset="0"/>
                        </a:defRPr>
                      </a:lvl3pPr>
                      <a:lvl4pPr>
                        <a:spcBef>
                          <a:spcPct val="20000"/>
                        </a:spcBef>
                        <a:buClr>
                          <a:schemeClr val="accent1"/>
                        </a:buClr>
                        <a:buFont typeface="Wingdings" pitchFamily="2" charset="2"/>
                        <a:defRPr>
                          <a:solidFill>
                            <a:schemeClr val="tx1"/>
                          </a:solidFill>
                          <a:latin typeface="Arial" charset="0"/>
                        </a:defRPr>
                      </a:lvl4pPr>
                      <a:lvl5pPr>
                        <a:spcBef>
                          <a:spcPct val="20000"/>
                        </a:spcBef>
                        <a:buClr>
                          <a:schemeClr val="accent1"/>
                        </a:buClr>
                        <a:buFont typeface="Wingdings" pitchFamily="2" charset="2"/>
                        <a:defRPr>
                          <a:solidFill>
                            <a:schemeClr val="tx1"/>
                          </a:solidFill>
                          <a:latin typeface="Arial" charset="0"/>
                        </a:defRPr>
                      </a:lvl5pPr>
                      <a:lvl6pPr fontAlgn="base">
                        <a:spcBef>
                          <a:spcPct val="20000"/>
                        </a:spcBef>
                        <a:spcAft>
                          <a:spcPct val="0"/>
                        </a:spcAft>
                        <a:buClr>
                          <a:schemeClr val="accent1"/>
                        </a:buClr>
                        <a:buFont typeface="Wingdings" pitchFamily="2" charset="2"/>
                        <a:defRPr>
                          <a:solidFill>
                            <a:schemeClr val="tx1"/>
                          </a:solidFill>
                          <a:latin typeface="Arial" charset="0"/>
                        </a:defRPr>
                      </a:lvl6pPr>
                      <a:lvl7pPr fontAlgn="base">
                        <a:spcBef>
                          <a:spcPct val="20000"/>
                        </a:spcBef>
                        <a:spcAft>
                          <a:spcPct val="0"/>
                        </a:spcAft>
                        <a:buClr>
                          <a:schemeClr val="accent1"/>
                        </a:buClr>
                        <a:buFont typeface="Wingdings" pitchFamily="2" charset="2"/>
                        <a:defRPr>
                          <a:solidFill>
                            <a:schemeClr val="tx1"/>
                          </a:solidFill>
                          <a:latin typeface="Arial" charset="0"/>
                        </a:defRPr>
                      </a:lvl7pPr>
                      <a:lvl8pPr fontAlgn="base">
                        <a:spcBef>
                          <a:spcPct val="20000"/>
                        </a:spcBef>
                        <a:spcAft>
                          <a:spcPct val="0"/>
                        </a:spcAft>
                        <a:buClr>
                          <a:schemeClr val="accent1"/>
                        </a:buClr>
                        <a:buFont typeface="Wingdings" pitchFamily="2" charset="2"/>
                        <a:defRPr>
                          <a:solidFill>
                            <a:schemeClr val="tx1"/>
                          </a:solidFill>
                          <a:latin typeface="Arial" charset="0"/>
                        </a:defRPr>
                      </a:lvl8pPr>
                      <a:lvl9pPr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ru-RU" altLang="ru-RU" sz="24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altLang="ru-RU" sz="1800" b="1" i="0" u="none" strike="noStrike" cap="none" normalizeH="0" baseline="0" smtClean="0">
                          <a:ln>
                            <a:noFill/>
                          </a:ln>
                          <a:solidFill>
                            <a:schemeClr val="tx1"/>
                          </a:solidFill>
                          <a:effectLst/>
                          <a:latin typeface="Times New Roman" pitchFamily="18" charset="0"/>
                          <a:cs typeface="Times New Roman" pitchFamily="18" charset="0"/>
                        </a:rPr>
                        <a:t>Заголовок кадра</a:t>
                      </a:r>
                      <a:endParaRPr kumimoji="0" lang="ru-RU" altLang="ru-RU"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CC"/>
                    </a:solidFill>
                  </a:tcPr>
                </a:tc>
                <a:tc hMerge="1">
                  <a:txBody>
                    <a:bodyPr/>
                    <a:lstStyle/>
                    <a:p>
                      <a:endParaRPr lang="ru-RU"/>
                    </a:p>
                  </a:txBody>
                  <a:tcPr/>
                </a:tc>
                <a:tc hMerge="1">
                  <a:txBody>
                    <a:bodyPr/>
                    <a:lstStyle/>
                    <a:p>
                      <a:endParaRPr lang="ru-RU"/>
                    </a:p>
                  </a:txBody>
                  <a:tcPr/>
                </a:tc>
                <a:tc gridSpan="2">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altLang="ru-RU" sz="1800" b="1" i="0" u="none" strike="noStrike" cap="none" normalizeH="0" baseline="0" dirty="0" smtClean="0">
                          <a:ln>
                            <a:noFill/>
                          </a:ln>
                          <a:solidFill>
                            <a:schemeClr val="tx1"/>
                          </a:solidFill>
                          <a:effectLst/>
                          <a:latin typeface="Times New Roman" pitchFamily="18" charset="0"/>
                          <a:cs typeface="Times New Roman" pitchFamily="18" charset="0"/>
                        </a:rPr>
                        <a:t>Тело кадра</a:t>
                      </a:r>
                      <a:endParaRPr kumimoji="0" lang="ru-RU" altLang="ru-RU"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8C8C8C"/>
                    </a:solidFill>
                  </a:tcPr>
                </a:tc>
                <a:tc hMerge="1">
                  <a:txBody>
                    <a:bodyPr/>
                    <a:lstStyle/>
                    <a:p>
                      <a:endParaRPr lang="ru-RU"/>
                    </a:p>
                  </a:txBody>
                  <a:tcPr/>
                </a:tc>
                <a:tc>
                  <a:txBody>
                    <a:bodyPr/>
                    <a:lstStyle>
                      <a:lvl1pPr>
                        <a:spcBef>
                          <a:spcPct val="20000"/>
                        </a:spcBef>
                        <a:buClr>
                          <a:schemeClr val="folHlink"/>
                        </a:buClr>
                        <a:buSzPct val="90000"/>
                        <a:buFont typeface="Wingdings" pitchFamily="2" charset="2"/>
                        <a:defRPr sz="2400">
                          <a:solidFill>
                            <a:schemeClr val="tx1"/>
                          </a:solidFill>
                          <a:latin typeface="Arial" charset="0"/>
                        </a:defRPr>
                      </a:lvl1pPr>
                      <a:lvl2pPr>
                        <a:spcBef>
                          <a:spcPct val="20000"/>
                        </a:spcBef>
                        <a:buClr>
                          <a:schemeClr val="accent1"/>
                        </a:buClr>
                        <a:buSzPct val="75000"/>
                        <a:buFont typeface="Wingdings" pitchFamily="2" charset="2"/>
                        <a:defRPr sz="2200">
                          <a:solidFill>
                            <a:schemeClr val="tx1"/>
                          </a:solidFill>
                          <a:latin typeface="Arial" charset="0"/>
                        </a:defRPr>
                      </a:lvl2pPr>
                      <a:lvl3pPr>
                        <a:spcBef>
                          <a:spcPct val="20000"/>
                        </a:spcBef>
                        <a:buClr>
                          <a:schemeClr val="folHlink"/>
                        </a:buClr>
                        <a:buSzPct val="55000"/>
                        <a:buFont typeface="Wingdings" pitchFamily="2" charset="2"/>
                        <a:defRPr sz="2100">
                          <a:solidFill>
                            <a:schemeClr val="tx1"/>
                          </a:solidFill>
                          <a:latin typeface="Arial" charset="0"/>
                        </a:defRPr>
                      </a:lvl3pPr>
                      <a:lvl4pPr>
                        <a:spcBef>
                          <a:spcPct val="20000"/>
                        </a:spcBef>
                        <a:buClr>
                          <a:schemeClr val="accent1"/>
                        </a:buClr>
                        <a:buFont typeface="Wingdings" pitchFamily="2" charset="2"/>
                        <a:defRPr>
                          <a:solidFill>
                            <a:schemeClr val="tx1"/>
                          </a:solidFill>
                          <a:latin typeface="Arial" charset="0"/>
                        </a:defRPr>
                      </a:lvl4pPr>
                      <a:lvl5pPr>
                        <a:spcBef>
                          <a:spcPct val="20000"/>
                        </a:spcBef>
                        <a:buClr>
                          <a:schemeClr val="accent1"/>
                        </a:buClr>
                        <a:buFont typeface="Wingdings" pitchFamily="2" charset="2"/>
                        <a:defRPr>
                          <a:solidFill>
                            <a:schemeClr val="tx1"/>
                          </a:solidFill>
                          <a:latin typeface="Arial" charset="0"/>
                        </a:defRPr>
                      </a:lvl5pPr>
                      <a:lvl6pPr fontAlgn="base">
                        <a:spcBef>
                          <a:spcPct val="20000"/>
                        </a:spcBef>
                        <a:spcAft>
                          <a:spcPct val="0"/>
                        </a:spcAft>
                        <a:buClr>
                          <a:schemeClr val="accent1"/>
                        </a:buClr>
                        <a:buFont typeface="Wingdings" pitchFamily="2" charset="2"/>
                        <a:defRPr>
                          <a:solidFill>
                            <a:schemeClr val="tx1"/>
                          </a:solidFill>
                          <a:latin typeface="Arial" charset="0"/>
                        </a:defRPr>
                      </a:lvl6pPr>
                      <a:lvl7pPr fontAlgn="base">
                        <a:spcBef>
                          <a:spcPct val="20000"/>
                        </a:spcBef>
                        <a:spcAft>
                          <a:spcPct val="0"/>
                        </a:spcAft>
                        <a:buClr>
                          <a:schemeClr val="accent1"/>
                        </a:buClr>
                        <a:buFont typeface="Wingdings" pitchFamily="2" charset="2"/>
                        <a:defRPr>
                          <a:solidFill>
                            <a:schemeClr val="tx1"/>
                          </a:solidFill>
                          <a:latin typeface="Arial" charset="0"/>
                        </a:defRPr>
                      </a:lvl7pPr>
                      <a:lvl8pPr fontAlgn="base">
                        <a:spcBef>
                          <a:spcPct val="20000"/>
                        </a:spcBef>
                        <a:spcAft>
                          <a:spcPct val="0"/>
                        </a:spcAft>
                        <a:buClr>
                          <a:schemeClr val="accent1"/>
                        </a:buClr>
                        <a:buFont typeface="Wingdings" pitchFamily="2" charset="2"/>
                        <a:defRPr>
                          <a:solidFill>
                            <a:schemeClr val="tx1"/>
                          </a:solidFill>
                          <a:latin typeface="Arial" charset="0"/>
                        </a:defRPr>
                      </a:lvl8pPr>
                      <a:lvl9pPr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ru-RU" altLang="ru-RU" sz="2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4887">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ru-RU" sz="1200" b="0"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en-US" altLang="ru-RU"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ru-RU" sz="12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altLang="ru-RU"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ru-RU" sz="1200" b="0"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altLang="ru-RU"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ru-RU" sz="1200" b="0"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altLang="ru-RU"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ru-RU" sz="12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altLang="ru-RU"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chemeClr val="folHlink"/>
                        </a:buClr>
                        <a:buSzPct val="90000"/>
                        <a:buFont typeface="Wingdings" pitchFamily="2" charset="2"/>
                        <a:defRPr sz="2400">
                          <a:solidFill>
                            <a:schemeClr val="tx1"/>
                          </a:solidFill>
                          <a:latin typeface="Arial" charset="0"/>
                        </a:defRPr>
                      </a:lvl1pPr>
                      <a:lvl2pPr>
                        <a:spcBef>
                          <a:spcPct val="20000"/>
                        </a:spcBef>
                        <a:buClr>
                          <a:schemeClr val="accent1"/>
                        </a:buClr>
                        <a:buSzPct val="75000"/>
                        <a:buFont typeface="Wingdings" pitchFamily="2" charset="2"/>
                        <a:defRPr sz="2200">
                          <a:solidFill>
                            <a:schemeClr val="tx1"/>
                          </a:solidFill>
                          <a:latin typeface="Arial" charset="0"/>
                        </a:defRPr>
                      </a:lvl2pPr>
                      <a:lvl3pPr>
                        <a:spcBef>
                          <a:spcPct val="20000"/>
                        </a:spcBef>
                        <a:buClr>
                          <a:schemeClr val="folHlink"/>
                        </a:buClr>
                        <a:buSzPct val="55000"/>
                        <a:buFont typeface="Wingdings" pitchFamily="2" charset="2"/>
                        <a:defRPr sz="2100">
                          <a:solidFill>
                            <a:schemeClr val="tx1"/>
                          </a:solidFill>
                          <a:latin typeface="Arial" charset="0"/>
                        </a:defRPr>
                      </a:lvl3pPr>
                      <a:lvl4pPr>
                        <a:spcBef>
                          <a:spcPct val="20000"/>
                        </a:spcBef>
                        <a:buClr>
                          <a:schemeClr val="accent1"/>
                        </a:buClr>
                        <a:buFont typeface="Wingdings" pitchFamily="2" charset="2"/>
                        <a:defRPr>
                          <a:solidFill>
                            <a:schemeClr val="tx1"/>
                          </a:solidFill>
                          <a:latin typeface="Arial" charset="0"/>
                        </a:defRPr>
                      </a:lvl4pPr>
                      <a:lvl5pPr>
                        <a:spcBef>
                          <a:spcPct val="20000"/>
                        </a:spcBef>
                        <a:buClr>
                          <a:schemeClr val="accent1"/>
                        </a:buClr>
                        <a:buFont typeface="Wingdings" pitchFamily="2" charset="2"/>
                        <a:defRPr>
                          <a:solidFill>
                            <a:schemeClr val="tx1"/>
                          </a:solidFill>
                          <a:latin typeface="Arial" charset="0"/>
                        </a:defRPr>
                      </a:lvl5pPr>
                      <a:lvl6pPr fontAlgn="base">
                        <a:spcBef>
                          <a:spcPct val="20000"/>
                        </a:spcBef>
                        <a:spcAft>
                          <a:spcPct val="0"/>
                        </a:spcAft>
                        <a:buClr>
                          <a:schemeClr val="accent1"/>
                        </a:buClr>
                        <a:buFont typeface="Wingdings" pitchFamily="2" charset="2"/>
                        <a:defRPr>
                          <a:solidFill>
                            <a:schemeClr val="tx1"/>
                          </a:solidFill>
                          <a:latin typeface="Arial" charset="0"/>
                        </a:defRPr>
                      </a:lvl6pPr>
                      <a:lvl7pPr fontAlgn="base">
                        <a:spcBef>
                          <a:spcPct val="20000"/>
                        </a:spcBef>
                        <a:spcAft>
                          <a:spcPct val="0"/>
                        </a:spcAft>
                        <a:buClr>
                          <a:schemeClr val="accent1"/>
                        </a:buClr>
                        <a:buFont typeface="Wingdings" pitchFamily="2" charset="2"/>
                        <a:defRPr>
                          <a:solidFill>
                            <a:schemeClr val="tx1"/>
                          </a:solidFill>
                          <a:latin typeface="Arial" charset="0"/>
                        </a:defRPr>
                      </a:lvl7pPr>
                      <a:lvl8pPr fontAlgn="base">
                        <a:spcBef>
                          <a:spcPct val="20000"/>
                        </a:spcBef>
                        <a:spcAft>
                          <a:spcPct val="0"/>
                        </a:spcAft>
                        <a:buClr>
                          <a:schemeClr val="accent1"/>
                        </a:buClr>
                        <a:buFont typeface="Wingdings" pitchFamily="2" charset="2"/>
                        <a:defRPr>
                          <a:solidFill>
                            <a:schemeClr val="tx1"/>
                          </a:solidFill>
                          <a:latin typeface="Arial" charset="0"/>
                        </a:defRPr>
                      </a:lvl8pPr>
                      <a:lvl9pPr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ru-RU" altLang="ru-RU" sz="2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C8C8C"/>
                    </a:solidFill>
                  </a:tcPr>
                </a:tc>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altLang="ru-RU"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C8C8C"/>
                    </a:solidFill>
                  </a:tcPr>
                </a:tc>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altLang="ru-RU"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3323">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chemeClr val="tx1"/>
                          </a:solidFill>
                          <a:effectLst/>
                          <a:latin typeface="Times New Roman" pitchFamily="18" charset="0"/>
                          <a:cs typeface="Times New Roman" pitchFamily="18" charset="0"/>
                        </a:rPr>
                        <a:t>Преамбула</a:t>
                      </a:r>
                      <a:endParaRPr kumimoji="0" lang="ru-RU" altLang="ru-RU"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chemeClr val="tx1"/>
                          </a:solidFill>
                          <a:effectLst/>
                          <a:latin typeface="Times New Roman" pitchFamily="18" charset="0"/>
                          <a:cs typeface="Times New Roman" pitchFamily="18" charset="0"/>
                        </a:rPr>
                        <a:t>Начало кадра</a:t>
                      </a:r>
                      <a:endParaRPr kumimoji="0" lang="en-US" altLang="ru-RU"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400" b="0" i="0" u="none" strike="noStrike" cap="none" normalizeH="0" baseline="0" dirty="0" smtClean="0">
                          <a:ln>
                            <a:noFill/>
                          </a:ln>
                          <a:solidFill>
                            <a:schemeClr val="tx1"/>
                          </a:solidFill>
                          <a:effectLst/>
                          <a:latin typeface="Times New Roman" pitchFamily="18" charset="0"/>
                          <a:cs typeface="Times New Roman" pitchFamily="18" charset="0"/>
                        </a:rPr>
                        <a:t>MAC-</a:t>
                      </a:r>
                      <a:r>
                        <a:rPr kumimoji="0" lang="ru-RU" altLang="ru-RU" sz="1400" b="0" i="0" u="none" strike="noStrike" cap="none" normalizeH="0" baseline="0" dirty="0" smtClean="0">
                          <a:ln>
                            <a:noFill/>
                          </a:ln>
                          <a:solidFill>
                            <a:schemeClr val="tx1"/>
                          </a:solidFill>
                          <a:effectLst/>
                          <a:latin typeface="Times New Roman" pitchFamily="18" charset="0"/>
                          <a:cs typeface="Times New Roman" pitchFamily="18" charset="0"/>
                        </a:rPr>
                        <a:t>адрес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chemeClr val="tx1"/>
                          </a:solidFill>
                          <a:effectLst/>
                          <a:latin typeface="Times New Roman" pitchFamily="18" charset="0"/>
                          <a:cs typeface="Times New Roman" pitchFamily="18" charset="0"/>
                        </a:rPr>
                        <a:t>получателя</a:t>
                      </a:r>
                      <a:endParaRPr kumimoji="0" lang="ru-RU" altLang="ru-RU" sz="1400" b="0" i="0" u="none" strike="noStrike" cap="none" normalizeH="0" baseline="0" dirty="0" smtClean="0">
                        <a:ln>
                          <a:noFill/>
                        </a:ln>
                        <a:solidFill>
                          <a:schemeClr val="tx1"/>
                        </a:solidFill>
                        <a:effectLst/>
                        <a:latin typeface="Arial" charset="0"/>
                      </a:endParaRP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400" b="0" i="0" u="none" strike="noStrike" cap="none" normalizeH="0" baseline="0" dirty="0" smtClean="0">
                          <a:ln>
                            <a:noFill/>
                          </a:ln>
                          <a:solidFill>
                            <a:schemeClr val="tx1"/>
                          </a:solidFill>
                          <a:effectLst/>
                          <a:latin typeface="Times New Roman" pitchFamily="18" charset="0"/>
                          <a:cs typeface="Times New Roman" pitchFamily="18" charset="0"/>
                        </a:rPr>
                        <a:t>MAC-</a:t>
                      </a:r>
                      <a:r>
                        <a:rPr kumimoji="0" lang="ru-RU" altLang="ru-RU" sz="1400" b="0" i="0" u="none" strike="noStrike" cap="none" normalizeH="0" baseline="0" dirty="0" smtClean="0">
                          <a:ln>
                            <a:noFill/>
                          </a:ln>
                          <a:solidFill>
                            <a:schemeClr val="tx1"/>
                          </a:solidFill>
                          <a:effectLst/>
                          <a:latin typeface="Times New Roman" pitchFamily="18" charset="0"/>
                          <a:cs typeface="Times New Roman" pitchFamily="18" charset="0"/>
                        </a:rPr>
                        <a:t>адрес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chemeClr val="tx1"/>
                          </a:solidFill>
                          <a:effectLst/>
                          <a:latin typeface="Times New Roman" pitchFamily="18" charset="0"/>
                          <a:cs typeface="Times New Roman" pitchFamily="18" charset="0"/>
                        </a:rPr>
                        <a:t> отправителя</a:t>
                      </a:r>
                      <a:endParaRPr kumimoji="0" lang="ru-RU" altLang="ru-RU" sz="1400" b="0" i="0" u="none" strike="noStrike" cap="none" normalizeH="0" baseline="0" dirty="0" smtClean="0">
                        <a:ln>
                          <a:noFill/>
                        </a:ln>
                        <a:solidFill>
                          <a:schemeClr val="tx1"/>
                        </a:solidFill>
                        <a:effectLst/>
                        <a:latin typeface="Arial" charset="0"/>
                      </a:endParaRP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chemeClr val="tx1"/>
                          </a:solidFill>
                          <a:effectLst/>
                          <a:latin typeface="Times New Roman" pitchFamily="18" charset="0"/>
                          <a:cs typeface="Times New Roman" pitchFamily="18" charset="0"/>
                        </a:rPr>
                        <a:t>Тип/</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chemeClr val="tx1"/>
                          </a:solidFill>
                          <a:effectLst/>
                          <a:latin typeface="Times New Roman" pitchFamily="18" charset="0"/>
                          <a:cs typeface="Times New Roman" pitchFamily="18" charset="0"/>
                        </a:rPr>
                        <a:t>длина</a:t>
                      </a:r>
                      <a:endParaRPr kumimoji="0" lang="ru-RU" altLang="ru-RU"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chemeClr val="tx1"/>
                          </a:solidFill>
                          <a:effectLst/>
                          <a:latin typeface="Times New Roman" pitchFamily="18" charset="0"/>
                          <a:cs typeface="Times New Roman" pitchFamily="18" charset="0"/>
                        </a:rPr>
                        <a:t>Поле данных</a:t>
                      </a:r>
                      <a:r>
                        <a:rPr kumimoji="0" lang="en-US" altLang="ru-RU" sz="1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ru-RU" altLang="ru-RU" sz="1400" b="0" i="0" u="none" strike="noStrike" cap="none" normalizeH="0" baseline="0" dirty="0" smtClean="0">
                          <a:ln>
                            <a:noFill/>
                          </a:ln>
                          <a:solidFill>
                            <a:schemeClr val="tx1"/>
                          </a:solidFill>
                          <a:effectLst/>
                          <a:latin typeface="Times New Roman" pitchFamily="18" charset="0"/>
                          <a:cs typeface="Times New Roman" pitchFamily="18" charset="0"/>
                        </a:rPr>
                        <a:t>(46 – 1500 байтов)</a:t>
                      </a:r>
                      <a:endParaRPr kumimoji="0" lang="ru-RU" altLang="ru-RU"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400" b="0" i="0" u="none" strike="noStrike" cap="none" normalizeH="0" baseline="0" dirty="0" smtClean="0">
                          <a:ln>
                            <a:noFill/>
                          </a:ln>
                          <a:solidFill>
                            <a:schemeClr val="tx1"/>
                          </a:solidFill>
                          <a:effectLst/>
                          <a:latin typeface="Times New Roman" pitchFamily="18" charset="0"/>
                          <a:cs typeface="Times New Roman" pitchFamily="18" charset="0"/>
                        </a:rPr>
                        <a:t>Конец  кадра</a:t>
                      </a:r>
                      <a:endParaRPr kumimoji="0" lang="en-US" altLang="ru-RU" sz="1400" b="0" i="0" u="none" strike="noStrike" cap="none" normalizeH="0" baseline="0" dirty="0" smtClean="0">
                        <a:ln>
                          <a:noFill/>
                        </a:ln>
                        <a:solidFill>
                          <a:schemeClr val="tx1"/>
                        </a:solidFill>
                        <a:effectLst/>
                        <a:latin typeface="Arial"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ru-RU" sz="1400" b="0" i="0" u="none" strike="noStrike" cap="none" normalizeH="0" baseline="0" dirty="0" smtClean="0">
                        <a:ln>
                          <a:noFill/>
                        </a:ln>
                        <a:solidFill>
                          <a:schemeClr val="tx1"/>
                        </a:solidFill>
                        <a:effectLst/>
                        <a:latin typeface="Arial" charset="0"/>
                      </a:endParaRPr>
                    </a:p>
                  </a:txBody>
                  <a:tcPr marL="0" mar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90000"/>
                        <a:buFont typeface="Wingdings" pitchFamily="2" charset="2"/>
                        <a:defRPr sz="2400">
                          <a:solidFill>
                            <a:schemeClr val="tx1"/>
                          </a:solidFill>
                          <a:latin typeface="Arial" charset="0"/>
                        </a:defRPr>
                      </a:lvl1pPr>
                      <a:lvl2pPr marL="742950" indent="-285750">
                        <a:spcBef>
                          <a:spcPct val="20000"/>
                        </a:spcBef>
                        <a:buClr>
                          <a:schemeClr val="accent1"/>
                        </a:buClr>
                        <a:buSzPct val="75000"/>
                        <a:buFont typeface="Wingdings" pitchFamily="2" charset="2"/>
                        <a:defRPr sz="2200">
                          <a:solidFill>
                            <a:schemeClr val="tx1"/>
                          </a:solidFill>
                          <a:latin typeface="Arial" charset="0"/>
                        </a:defRPr>
                      </a:lvl2pPr>
                      <a:lvl3pPr marL="1143000" indent="-228600">
                        <a:spcBef>
                          <a:spcPct val="20000"/>
                        </a:spcBef>
                        <a:buClr>
                          <a:schemeClr val="folHlink"/>
                        </a:buClr>
                        <a:buSzPct val="55000"/>
                        <a:buFont typeface="Wingdings" pitchFamily="2" charset="2"/>
                        <a:defRPr sz="2100">
                          <a:solidFill>
                            <a:schemeClr val="tx1"/>
                          </a:solidFill>
                          <a:latin typeface="Arial" charset="0"/>
                        </a:defRPr>
                      </a:lvl3pPr>
                      <a:lvl4pPr marL="1600200" indent="-228600">
                        <a:spcBef>
                          <a:spcPct val="20000"/>
                        </a:spcBef>
                        <a:buClr>
                          <a:schemeClr val="accent1"/>
                        </a:buClr>
                        <a:buFont typeface="Wingdings" pitchFamily="2" charset="2"/>
                        <a:defRPr>
                          <a:solidFill>
                            <a:schemeClr val="tx1"/>
                          </a:solidFill>
                          <a:latin typeface="Arial" charset="0"/>
                        </a:defRPr>
                      </a:lvl4pPr>
                      <a:lvl5pPr marL="2057400" indent="-228600">
                        <a:spcBef>
                          <a:spcPct val="20000"/>
                        </a:spcBef>
                        <a:buClr>
                          <a:schemeClr val="accent1"/>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chemeClr val="tx1"/>
                          </a:solidFill>
                          <a:effectLst/>
                          <a:latin typeface="Times New Roman" pitchFamily="18" charset="0"/>
                          <a:cs typeface="Times New Roman" pitchFamily="18" charset="0"/>
                        </a:rPr>
                        <a:t>Контроль- </a:t>
                      </a:r>
                      <a:r>
                        <a:rPr kumimoji="0" lang="ru-RU" altLang="ru-RU" sz="1400" b="0" i="0" u="none" strike="noStrike" cap="none" normalizeH="0" baseline="0" dirty="0" err="1" smtClean="0">
                          <a:ln>
                            <a:noFill/>
                          </a:ln>
                          <a:solidFill>
                            <a:schemeClr val="tx1"/>
                          </a:solidFill>
                          <a:effectLst/>
                          <a:latin typeface="Times New Roman" pitchFamily="18" charset="0"/>
                          <a:cs typeface="Times New Roman" pitchFamily="18" charset="0"/>
                        </a:rPr>
                        <a:t>ная</a:t>
                      </a:r>
                      <a:r>
                        <a:rPr kumimoji="0" lang="ru-RU" altLang="ru-RU" sz="1400" b="0" i="0" u="none" strike="noStrike" cap="none" normalizeH="0" baseline="0" dirty="0" smtClean="0">
                          <a:ln>
                            <a:noFill/>
                          </a:ln>
                          <a:solidFill>
                            <a:schemeClr val="tx1"/>
                          </a:solidFill>
                          <a:effectLst/>
                          <a:latin typeface="Times New Roman" pitchFamily="18" charset="0"/>
                          <a:cs typeface="Times New Roman" pitchFamily="18" charset="0"/>
                        </a:rPr>
                        <a:t> сумма</a:t>
                      </a:r>
                      <a:endParaRPr kumimoji="0" lang="en-US" altLang="ru-RU" sz="1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525" name="Rectangle 155"/>
          <p:cNvSpPr>
            <a:spLocks noChangeArrowheads="1"/>
          </p:cNvSpPr>
          <p:nvPr/>
        </p:nvSpPr>
        <p:spPr bwMode="auto">
          <a:xfrm>
            <a:off x="107504" y="2216797"/>
            <a:ext cx="9036496" cy="4555093"/>
          </a:xfrm>
          <a:prstGeom prst="rect">
            <a:avLst/>
          </a:prstGeom>
          <a:noFill/>
          <a:ln w="9525">
            <a:noFill/>
            <a:miter lim="800000"/>
            <a:headEnd/>
            <a:tailEnd/>
          </a:ln>
        </p:spPr>
        <p:txBody>
          <a:bodyPr wrap="square" anchor="ctr">
            <a:spAutoFit/>
          </a:bodyPr>
          <a:lstStyle/>
          <a:p>
            <a:pPr>
              <a:spcBef>
                <a:spcPts val="400"/>
              </a:spcBef>
            </a:pPr>
            <a:r>
              <a:rPr lang="ru-RU" altLang="ru-RU" dirty="0"/>
              <a:t>  </a:t>
            </a:r>
            <a:r>
              <a:rPr lang="ru-RU" altLang="ru-RU" dirty="0" smtClean="0"/>
              <a:t>«Преамбула» содержит </a:t>
            </a:r>
            <a:r>
              <a:rPr lang="ru-RU" altLang="ru-RU" dirty="0"/>
              <a:t>7 </a:t>
            </a:r>
            <a:r>
              <a:rPr lang="ru-RU" altLang="ru-RU" dirty="0" smtClean="0"/>
              <a:t>байтов, содержащих 10101010, и </a:t>
            </a:r>
            <a:r>
              <a:rPr lang="ru-RU" altLang="ru-RU" dirty="0"/>
              <a:t>служит для </a:t>
            </a:r>
            <a:r>
              <a:rPr lang="ru-RU" altLang="ru-RU" dirty="0" smtClean="0"/>
              <a:t>синхронизации оборудования.</a:t>
            </a:r>
          </a:p>
          <a:p>
            <a:pPr>
              <a:spcBef>
                <a:spcPts val="400"/>
              </a:spcBef>
            </a:pPr>
            <a:r>
              <a:rPr lang="ru-RU" altLang="ru-RU" dirty="0" smtClean="0"/>
              <a:t>  «Начало кадра» имеет значение 10101011 и  указывает на начало </a:t>
            </a:r>
            <a:r>
              <a:rPr lang="ru-RU" altLang="ru-RU" dirty="0"/>
              <a:t>кадра. </a:t>
            </a:r>
            <a:endParaRPr lang="ru-RU" altLang="ru-RU" dirty="0" smtClean="0"/>
          </a:p>
          <a:p>
            <a:pPr>
              <a:spcBef>
                <a:spcPts val="400"/>
              </a:spcBef>
            </a:pPr>
            <a:r>
              <a:rPr lang="ru-RU" altLang="ru-RU" dirty="0" smtClean="0"/>
              <a:t>  «</a:t>
            </a:r>
            <a:r>
              <a:rPr lang="en-US" dirty="0" smtClean="0"/>
              <a:t>MAC-</a:t>
            </a:r>
            <a:r>
              <a:rPr lang="ru-RU" dirty="0" smtClean="0"/>
              <a:t>адрес получателя» и </a:t>
            </a:r>
            <a:r>
              <a:rPr lang="ru-RU" altLang="ru-RU" dirty="0" smtClean="0"/>
              <a:t>«</a:t>
            </a:r>
            <a:r>
              <a:rPr lang="en-US" dirty="0" smtClean="0"/>
              <a:t>MAC-</a:t>
            </a:r>
            <a:r>
              <a:rPr lang="ru-RU" dirty="0" smtClean="0"/>
              <a:t>адрес отправителя» содержат физические адреса сетевых интерфейсов получателя и отправителя соответственно. </a:t>
            </a:r>
            <a:endParaRPr lang="ru-RU" altLang="ru-RU" dirty="0" smtClean="0"/>
          </a:p>
          <a:p>
            <a:pPr>
              <a:spcBef>
                <a:spcPts val="400"/>
              </a:spcBef>
            </a:pPr>
            <a:r>
              <a:rPr lang="ru-RU" altLang="ru-RU" dirty="0" smtClean="0"/>
              <a:t>  «Тип/длина» для кадра </a:t>
            </a:r>
            <a:r>
              <a:rPr lang="en-US" altLang="ru-RU" i="1" dirty="0" smtClean="0"/>
              <a:t>Ethernet DIX </a:t>
            </a:r>
            <a:r>
              <a:rPr lang="ru-RU" altLang="ru-RU" dirty="0" smtClean="0"/>
              <a:t>содержит </a:t>
            </a:r>
            <a:r>
              <a:rPr lang="ru-RU" dirty="0" smtClean="0"/>
              <a:t>код протокола верхнего уровня, данные которого вложены в кадр (например, для </a:t>
            </a:r>
            <a:r>
              <a:rPr lang="en-US" dirty="0" smtClean="0"/>
              <a:t>IP- 0x0800, </a:t>
            </a:r>
            <a:r>
              <a:rPr lang="ru-RU" dirty="0" smtClean="0"/>
              <a:t>для </a:t>
            </a:r>
            <a:r>
              <a:rPr lang="en-US" dirty="0" smtClean="0"/>
              <a:t>ARP – 0x0806 </a:t>
            </a:r>
            <a:r>
              <a:rPr lang="ru-RU" dirty="0" smtClean="0"/>
              <a:t>и</a:t>
            </a:r>
            <a:r>
              <a:rPr lang="en-US" dirty="0" smtClean="0"/>
              <a:t> </a:t>
            </a:r>
            <a:r>
              <a:rPr lang="ru-RU" dirty="0" smtClean="0"/>
              <a:t>т.д.</a:t>
            </a:r>
            <a:r>
              <a:rPr lang="en-US" dirty="0" smtClean="0"/>
              <a:t>)</a:t>
            </a:r>
            <a:r>
              <a:rPr lang="ru-RU" dirty="0" smtClean="0"/>
              <a:t>, или длину данных для других типов кадров (</a:t>
            </a:r>
            <a:r>
              <a:rPr lang="ru-RU" i="1" dirty="0" smtClean="0"/>
              <a:t>802</a:t>
            </a:r>
            <a:r>
              <a:rPr lang="en-US" i="1" dirty="0" smtClean="0"/>
              <a:t>.3/LLC, </a:t>
            </a:r>
            <a:r>
              <a:rPr lang="ru-RU" i="1" dirty="0" smtClean="0"/>
              <a:t>802</a:t>
            </a:r>
            <a:r>
              <a:rPr lang="en-US" i="1" dirty="0" smtClean="0"/>
              <a:t>.3/Novell </a:t>
            </a:r>
            <a:r>
              <a:rPr lang="ru-RU" i="1" dirty="0" smtClean="0"/>
              <a:t>или </a:t>
            </a:r>
            <a:r>
              <a:rPr lang="en-US" i="1" dirty="0" smtClean="0"/>
              <a:t>Ethernet SNAP</a:t>
            </a:r>
            <a:r>
              <a:rPr lang="ru-RU" dirty="0" smtClean="0"/>
              <a:t>). Напомним, что основным типом кадров, используемым в технологиях </a:t>
            </a:r>
            <a:r>
              <a:rPr lang="en-US" dirty="0" smtClean="0"/>
              <a:t>Ethernet, </a:t>
            </a:r>
            <a:r>
              <a:rPr lang="ru-RU" dirty="0" smtClean="0"/>
              <a:t>является </a:t>
            </a:r>
            <a:r>
              <a:rPr lang="en-US" altLang="ru-RU" dirty="0" smtClean="0"/>
              <a:t>Ethernet DIX</a:t>
            </a:r>
            <a:r>
              <a:rPr lang="ru-RU" altLang="ru-RU" dirty="0" smtClean="0"/>
              <a:t>.</a:t>
            </a:r>
            <a:endParaRPr lang="en-US" altLang="ru-RU" dirty="0" smtClean="0"/>
          </a:p>
          <a:p>
            <a:pPr>
              <a:spcBef>
                <a:spcPts val="400"/>
              </a:spcBef>
            </a:pPr>
            <a:r>
              <a:rPr lang="en-US" dirty="0" smtClean="0"/>
              <a:t>  </a:t>
            </a:r>
            <a:r>
              <a:rPr lang="ru-RU" dirty="0" smtClean="0"/>
              <a:t>Поле данных содержит данные, принимаемые из сетевого уровня; если длина данных меньше 46 байт, то поле дополняется до минимального размера байтами заполнения</a:t>
            </a:r>
            <a:r>
              <a:rPr lang="en-US" dirty="0" smtClean="0"/>
              <a:t> (</a:t>
            </a:r>
            <a:r>
              <a:rPr lang="ru-RU" dirty="0" smtClean="0"/>
              <a:t>это сделано для надежного распознавания коллизий).</a:t>
            </a:r>
          </a:p>
          <a:p>
            <a:pPr>
              <a:spcBef>
                <a:spcPts val="400"/>
              </a:spcBef>
            </a:pPr>
            <a:r>
              <a:rPr lang="ru-RU" dirty="0" smtClean="0"/>
              <a:t>  «Конец кадра» </a:t>
            </a:r>
            <a:r>
              <a:rPr lang="ru-RU" altLang="ru-RU" dirty="0" smtClean="0"/>
              <a:t>предназначен для указания на конец кадра и </a:t>
            </a:r>
            <a:r>
              <a:rPr lang="ru-RU" dirty="0" smtClean="0"/>
              <a:t>современными </a:t>
            </a:r>
            <a:r>
              <a:rPr lang="ru-RU" dirty="0" err="1" smtClean="0"/>
              <a:t>протокола-ми</a:t>
            </a:r>
            <a:r>
              <a:rPr lang="ru-RU" dirty="0" smtClean="0"/>
              <a:t> не используется.</a:t>
            </a:r>
          </a:p>
          <a:p>
            <a:pPr>
              <a:spcBef>
                <a:spcPts val="400"/>
              </a:spcBef>
            </a:pPr>
            <a:r>
              <a:rPr lang="ru-RU" dirty="0" smtClean="0"/>
              <a:t>  «Контрольная сумма» содержит значение, вычисляемое по алгоритму </a:t>
            </a:r>
            <a:r>
              <a:rPr lang="en-US" dirty="0" smtClean="0"/>
              <a:t>CRC-32</a:t>
            </a:r>
            <a:r>
              <a:rPr lang="ru-RU" dirty="0" smtClean="0"/>
              <a:t>.</a:t>
            </a:r>
            <a:r>
              <a:rPr lang="ru-RU" altLang="ru-RU"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106997"/>
            <a:ext cx="7772400" cy="630907"/>
          </a:xfrm>
        </p:spPr>
        <p:txBody>
          <a:bodyPr>
            <a:normAutofit/>
          </a:bodyPr>
          <a:lstStyle/>
          <a:p>
            <a:r>
              <a:rPr lang="en-US" sz="3200" dirty="0" smtClean="0">
                <a:effectLst>
                  <a:outerShdw blurRad="38100" dist="38100" dir="2700000" algn="tl">
                    <a:srgbClr val="000000">
                      <a:alpha val="43137"/>
                    </a:srgbClr>
                  </a:outerShdw>
                </a:effectLst>
              </a:rPr>
              <a:t>MAC-</a:t>
            </a:r>
            <a:r>
              <a:rPr lang="ru-RU" sz="3200" dirty="0" smtClean="0">
                <a:effectLst>
                  <a:outerShdw blurRad="38100" dist="38100" dir="2700000" algn="tl">
                    <a:srgbClr val="000000">
                      <a:alpha val="43137"/>
                    </a:srgbClr>
                  </a:outerShdw>
                </a:effectLst>
              </a:rPr>
              <a:t>адреса</a:t>
            </a:r>
            <a:endParaRPr lang="ru-RU" sz="3200" dirty="0">
              <a:effectLst>
                <a:outerShdw blurRad="38100" dist="38100" dir="2700000" algn="tl">
                  <a:srgbClr val="000000">
                    <a:alpha val="43137"/>
                  </a:srgbClr>
                </a:outerShdw>
              </a:effectLst>
            </a:endParaRPr>
          </a:p>
        </p:txBody>
      </p:sp>
      <p:sp>
        <p:nvSpPr>
          <p:cNvPr id="4" name="TextBox 3"/>
          <p:cNvSpPr txBox="1"/>
          <p:nvPr/>
        </p:nvSpPr>
        <p:spPr>
          <a:xfrm>
            <a:off x="0" y="766360"/>
            <a:ext cx="9144000" cy="5830992"/>
          </a:xfrm>
          <a:prstGeom prst="rect">
            <a:avLst/>
          </a:prstGeom>
          <a:noFill/>
        </p:spPr>
        <p:txBody>
          <a:bodyPr wrap="square" rtlCol="0">
            <a:spAutoFit/>
          </a:bodyPr>
          <a:lstStyle/>
          <a:p>
            <a:r>
              <a:rPr lang="ru-RU" sz="2000" dirty="0" smtClean="0"/>
              <a:t>   </a:t>
            </a:r>
            <a:r>
              <a:rPr lang="ru-RU" sz="1900" dirty="0" smtClean="0"/>
              <a:t>Для идентификации сетевых интерфейсов используются регламентированные </a:t>
            </a:r>
            <a:r>
              <a:rPr lang="ru-RU" sz="1900" dirty="0" err="1" smtClean="0"/>
              <a:t>стан-дартом</a:t>
            </a:r>
            <a:r>
              <a:rPr lang="ru-RU" sz="1900" dirty="0" smtClean="0"/>
              <a:t> </a:t>
            </a:r>
            <a:r>
              <a:rPr lang="en-US" sz="1900" dirty="0" smtClean="0"/>
              <a:t>IEEE 802.3 </a:t>
            </a:r>
            <a:r>
              <a:rPr lang="ru-RU" sz="1900" dirty="0" smtClean="0"/>
              <a:t>уникальные 6-байтовые </a:t>
            </a:r>
            <a:r>
              <a:rPr lang="en-US" sz="1900" dirty="0" smtClean="0"/>
              <a:t>MAC-</a:t>
            </a:r>
            <a:r>
              <a:rPr lang="ru-RU" sz="1900" dirty="0" smtClean="0"/>
              <a:t>адреса. Кроме отдельных </a:t>
            </a:r>
            <a:r>
              <a:rPr lang="ru-RU" sz="1900" dirty="0" err="1" smtClean="0"/>
              <a:t>интерфей-сов</a:t>
            </a:r>
            <a:r>
              <a:rPr lang="ru-RU" sz="1900" dirty="0" smtClean="0"/>
              <a:t> </a:t>
            </a:r>
            <a:r>
              <a:rPr lang="en-US" sz="1900" dirty="0" smtClean="0"/>
              <a:t>MAC-</a:t>
            </a:r>
            <a:r>
              <a:rPr lang="ru-RU" sz="1900" dirty="0" smtClean="0"/>
              <a:t>адрес может определять </a:t>
            </a:r>
            <a:r>
              <a:rPr lang="ru-RU" sz="1900" i="1" dirty="0" smtClean="0"/>
              <a:t>группу</a:t>
            </a:r>
            <a:r>
              <a:rPr lang="ru-RU" sz="1900" dirty="0" smtClean="0"/>
              <a:t> интерфейсов или </a:t>
            </a:r>
            <a:r>
              <a:rPr lang="ru-RU" sz="1900" i="1" dirty="0" smtClean="0"/>
              <a:t>все интерфейсы </a:t>
            </a:r>
            <a:r>
              <a:rPr lang="ru-RU" sz="1900" dirty="0" smtClean="0"/>
              <a:t>сети.</a:t>
            </a:r>
          </a:p>
          <a:p>
            <a:r>
              <a:rPr lang="ru-RU" sz="1900" dirty="0" smtClean="0"/>
              <a:t>   Первый (младший) бит старшего байта адреса назначения указывает, является этот адрес индивидуальным или групповым: значение 0 соответствует индивидуальному адресу, 1 – групповому. Если сетевой интерфейс включен в группу, то он имеет два </a:t>
            </a:r>
            <a:r>
              <a:rPr lang="en-US" sz="1900" dirty="0" smtClean="0"/>
              <a:t>MAC-</a:t>
            </a:r>
            <a:r>
              <a:rPr lang="ru-RU" sz="1900" dirty="0" smtClean="0"/>
              <a:t>адреса:  индивидуальный и групповой. Групповой адрес, все биты которого равны 1, идентифицирует все узлы сети и называется широковещательным.</a:t>
            </a:r>
          </a:p>
          <a:p>
            <a:r>
              <a:rPr lang="ru-RU" sz="1900" dirty="0" smtClean="0"/>
              <a:t>   Второй бит старшего байта указывает способ назначения адреса – </a:t>
            </a:r>
            <a:r>
              <a:rPr lang="ru-RU" sz="1900" dirty="0" err="1" smtClean="0"/>
              <a:t>централизован-ный</a:t>
            </a:r>
            <a:r>
              <a:rPr lang="ru-RU" sz="1900" dirty="0" smtClean="0"/>
              <a:t> по правилам </a:t>
            </a:r>
            <a:r>
              <a:rPr lang="en-US" sz="1900" dirty="0" smtClean="0"/>
              <a:t>IEEE</a:t>
            </a:r>
            <a:r>
              <a:rPr lang="ru-RU" sz="1900" dirty="0" smtClean="0"/>
              <a:t> 802</a:t>
            </a:r>
            <a:r>
              <a:rPr lang="en-US" sz="1900" dirty="0" smtClean="0"/>
              <a:t> </a:t>
            </a:r>
            <a:r>
              <a:rPr lang="ru-RU" sz="1900" dirty="0" smtClean="0"/>
              <a:t>или локальный. Значение 0 говорит, что адрес является централизованным, 1 – локальным. Централизованный адрес назначается </a:t>
            </a:r>
            <a:r>
              <a:rPr lang="ru-RU" sz="1900" dirty="0" err="1" smtClean="0"/>
              <a:t>производи-телем</a:t>
            </a:r>
            <a:r>
              <a:rPr lang="ru-RU" sz="1900" dirty="0" smtClean="0"/>
              <a:t>  и содержит код производителя (3 старших байта) и уникальный номер сетевого интерфейса. Локальный адрес назначается администратором сети. </a:t>
            </a:r>
          </a:p>
          <a:p>
            <a:r>
              <a:rPr lang="ru-RU" sz="1900" dirty="0" smtClean="0"/>
              <a:t>   В стандартах </a:t>
            </a:r>
            <a:r>
              <a:rPr lang="en-US" sz="1900" dirty="0" smtClean="0"/>
              <a:t>IEEE Ethernet </a:t>
            </a:r>
            <a:r>
              <a:rPr lang="ru-RU" sz="1900" dirty="0" smtClean="0"/>
              <a:t>младший бит байта отображается в крайне левой </a:t>
            </a:r>
            <a:r>
              <a:rPr lang="ru-RU" sz="1900" dirty="0" err="1" smtClean="0"/>
              <a:t>пози-ции</a:t>
            </a:r>
            <a:r>
              <a:rPr lang="ru-RU" sz="1900" dirty="0" smtClean="0"/>
              <a:t> байта, а старший бит – в правой. Такой нестандартный (бит-реверсный) способ отображения соответствует порядку передачи битов в линию передатчиком </a:t>
            </a:r>
            <a:r>
              <a:rPr lang="en-US" sz="1900" dirty="0" smtClean="0"/>
              <a:t>Ethernet</a:t>
            </a:r>
            <a:r>
              <a:rPr lang="ru-RU" sz="1900" dirty="0" smtClean="0"/>
              <a:t>. Содержимое байтов при записи адреса в нотации </a:t>
            </a:r>
            <a:r>
              <a:rPr lang="en-US" sz="1900" dirty="0" smtClean="0"/>
              <a:t>IEEE </a:t>
            </a:r>
            <a:r>
              <a:rPr lang="ru-RU" sz="1900" dirty="0" smtClean="0"/>
              <a:t>разделяется символом «:».</a:t>
            </a:r>
            <a:endParaRPr lang="en-US" sz="1900" dirty="0" smtClean="0"/>
          </a:p>
          <a:p>
            <a:r>
              <a:rPr lang="en-US" sz="1900" dirty="0" smtClean="0"/>
              <a:t>  </a:t>
            </a:r>
            <a:r>
              <a:rPr lang="ru-RU" sz="1900" dirty="0" smtClean="0"/>
              <a:t> В стандартах других организаций содержимое байтов отображается в каноническом виде (старший бит слева), а в качестве разделителя байтов используется символ «-».    </a:t>
            </a:r>
            <a:endParaRPr lang="ru-RU" sz="1900" dirty="0"/>
          </a:p>
        </p:txBody>
      </p:sp>
      <p:sp>
        <p:nvSpPr>
          <p:cNvPr id="5" name="Номер слайда 4"/>
          <p:cNvSpPr>
            <a:spLocks noGrp="1"/>
          </p:cNvSpPr>
          <p:nvPr>
            <p:ph type="sldNum" sz="quarter" idx="12"/>
          </p:nvPr>
        </p:nvSpPr>
        <p:spPr/>
        <p:txBody>
          <a:bodyPr/>
          <a:lstStyle/>
          <a:p>
            <a:pPr>
              <a:defRPr/>
            </a:pPr>
            <a:fld id="{E1710043-D21C-4624-AD39-3A2F1C08E998}" type="slidenum">
              <a:rPr lang="ru-RU" altLang="ru-RU" smtClean="0"/>
              <a:pPr>
                <a:defRPr/>
              </a:pPr>
              <a:t>15</a:t>
            </a:fld>
            <a:endParaRPr lang="ru-RU" alt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914400" y="106997"/>
            <a:ext cx="7772400" cy="630907"/>
          </a:xfrm>
        </p:spPr>
        <p:txBody>
          <a:bodyPr>
            <a:normAutofit/>
          </a:bodyPr>
          <a:lstStyle/>
          <a:p>
            <a:r>
              <a:rPr lang="en-US" sz="3200" dirty="0" smtClean="0">
                <a:effectLst>
                  <a:outerShdw blurRad="38100" dist="38100" dir="2700000" algn="tl">
                    <a:srgbClr val="000000">
                      <a:alpha val="43137"/>
                    </a:srgbClr>
                  </a:outerShdw>
                </a:effectLst>
              </a:rPr>
              <a:t>MAC-</a:t>
            </a:r>
            <a:r>
              <a:rPr lang="ru-RU" sz="3200" dirty="0" smtClean="0">
                <a:effectLst>
                  <a:outerShdw blurRad="38100" dist="38100" dir="2700000" algn="tl">
                    <a:srgbClr val="000000">
                      <a:alpha val="43137"/>
                    </a:srgbClr>
                  </a:outerShdw>
                </a:effectLst>
              </a:rPr>
              <a:t>адреса (продолжение)</a:t>
            </a:r>
            <a:endParaRPr lang="ru-RU" sz="3200" dirty="0">
              <a:effectLst>
                <a:outerShdw blurRad="38100" dist="38100" dir="2700000" algn="tl">
                  <a:srgbClr val="000000">
                    <a:alpha val="43137"/>
                  </a:srgbClr>
                </a:outerShdw>
              </a:effectLst>
            </a:endParaRPr>
          </a:p>
        </p:txBody>
      </p:sp>
      <p:pic>
        <p:nvPicPr>
          <p:cNvPr id="6" name="Рисунок 5" descr="MAC-адреса.JPG"/>
          <p:cNvPicPr>
            <a:picLocks noChangeAspect="1"/>
          </p:cNvPicPr>
          <p:nvPr/>
        </p:nvPicPr>
        <p:blipFill>
          <a:blip r:embed="rId2" cstate="print"/>
          <a:stretch>
            <a:fillRect/>
          </a:stretch>
        </p:blipFill>
        <p:spPr>
          <a:xfrm>
            <a:off x="0" y="836712"/>
            <a:ext cx="6300192" cy="5986180"/>
          </a:xfrm>
          <a:prstGeom prst="rect">
            <a:avLst/>
          </a:prstGeom>
        </p:spPr>
      </p:pic>
      <p:sp>
        <p:nvSpPr>
          <p:cNvPr id="7" name="TextBox 6"/>
          <p:cNvSpPr txBox="1"/>
          <p:nvPr/>
        </p:nvSpPr>
        <p:spPr>
          <a:xfrm>
            <a:off x="6298840" y="831680"/>
            <a:ext cx="2845160" cy="4093428"/>
          </a:xfrm>
          <a:prstGeom prst="rect">
            <a:avLst/>
          </a:prstGeom>
          <a:noFill/>
        </p:spPr>
        <p:txBody>
          <a:bodyPr wrap="square" rtlCol="0">
            <a:spAutoFit/>
          </a:bodyPr>
          <a:lstStyle/>
          <a:p>
            <a:r>
              <a:rPr lang="ru-RU" sz="2000" dirty="0" smtClean="0"/>
              <a:t>   </a:t>
            </a:r>
            <a:r>
              <a:rPr lang="en-US" sz="2000" dirty="0" smtClean="0"/>
              <a:t>MAC-</a:t>
            </a:r>
            <a:r>
              <a:rPr lang="ru-RU" sz="2000" dirty="0" smtClean="0"/>
              <a:t>адрес сетевого интерфейса </a:t>
            </a:r>
            <a:r>
              <a:rPr lang="en-US" sz="2000" dirty="0" smtClean="0"/>
              <a:t>Windows</a:t>
            </a:r>
            <a:r>
              <a:rPr lang="ru-RU" sz="2000" dirty="0" smtClean="0"/>
              <a:t>, представленный в </a:t>
            </a:r>
            <a:r>
              <a:rPr lang="ru-RU" sz="2000" dirty="0" err="1" smtClean="0"/>
              <a:t>кано-нической</a:t>
            </a:r>
            <a:r>
              <a:rPr lang="ru-RU" sz="2000" dirty="0" smtClean="0"/>
              <a:t> нотации</a:t>
            </a:r>
          </a:p>
          <a:p>
            <a:r>
              <a:rPr lang="ru-RU" sz="2000" dirty="0" smtClean="0"/>
              <a:t>   </a:t>
            </a:r>
            <a:r>
              <a:rPr lang="en-US" sz="2000" dirty="0" smtClean="0"/>
              <a:t>AC-DE-48-01-02-03 </a:t>
            </a:r>
            <a:endParaRPr lang="ru-RU" sz="2000" dirty="0" smtClean="0"/>
          </a:p>
          <a:p>
            <a:r>
              <a:rPr lang="ru-RU" sz="2000" dirty="0" smtClean="0"/>
              <a:t>в</a:t>
            </a:r>
            <a:r>
              <a:rPr lang="en-US" sz="2000" dirty="0" smtClean="0"/>
              <a:t> </a:t>
            </a:r>
            <a:r>
              <a:rPr lang="ru-RU" sz="2000" dirty="0" smtClean="0"/>
              <a:t>бит-реверсной </a:t>
            </a:r>
            <a:r>
              <a:rPr lang="ru-RU" sz="2000" dirty="0" err="1" smtClean="0"/>
              <a:t>нота-ции</a:t>
            </a:r>
            <a:r>
              <a:rPr lang="ru-RU" sz="2000" dirty="0" smtClean="0"/>
              <a:t> </a:t>
            </a:r>
            <a:r>
              <a:rPr lang="en-US" sz="2000" dirty="0" smtClean="0"/>
              <a:t>IEEE</a:t>
            </a:r>
            <a:r>
              <a:rPr lang="ru-RU" sz="2000" dirty="0" smtClean="0"/>
              <a:t> будет </a:t>
            </a:r>
            <a:r>
              <a:rPr lang="ru-RU" sz="2000" dirty="0" err="1" smtClean="0"/>
              <a:t>выгля-деть</a:t>
            </a:r>
            <a:r>
              <a:rPr lang="ru-RU" sz="2000" dirty="0" smtClean="0"/>
              <a:t> так:</a:t>
            </a:r>
          </a:p>
          <a:p>
            <a:r>
              <a:rPr lang="ru-RU" sz="2000" dirty="0" smtClean="0"/>
              <a:t>   35:7</a:t>
            </a:r>
            <a:r>
              <a:rPr lang="en-US" sz="2000" dirty="0" smtClean="0"/>
              <a:t>B:12:80:40:c0</a:t>
            </a:r>
            <a:endParaRPr lang="ru-RU" sz="2000" dirty="0" smtClean="0"/>
          </a:p>
          <a:p>
            <a:endParaRPr lang="en-US" sz="2000" dirty="0" smtClean="0"/>
          </a:p>
          <a:p>
            <a:r>
              <a:rPr lang="ru-RU" sz="2000" dirty="0" smtClean="0"/>
              <a:t>Порядок байтов при этом остается </a:t>
            </a:r>
            <a:r>
              <a:rPr lang="ru-RU" sz="2000" dirty="0" err="1" smtClean="0"/>
              <a:t>традици-онным</a:t>
            </a:r>
            <a:r>
              <a:rPr lang="ru-RU" dirty="0" smtClean="0"/>
              <a:t>.</a:t>
            </a:r>
            <a:endParaRPr lang="ru-RU" dirty="0"/>
          </a:p>
        </p:txBody>
      </p:sp>
      <p:sp>
        <p:nvSpPr>
          <p:cNvPr id="5" name="Номер слайда 4"/>
          <p:cNvSpPr>
            <a:spLocks noGrp="1"/>
          </p:cNvSpPr>
          <p:nvPr>
            <p:ph type="sldNum" sz="quarter" idx="12"/>
          </p:nvPr>
        </p:nvSpPr>
        <p:spPr/>
        <p:txBody>
          <a:bodyPr/>
          <a:lstStyle/>
          <a:p>
            <a:pPr>
              <a:defRPr/>
            </a:pPr>
            <a:fld id="{E1710043-D21C-4624-AD39-3A2F1C08E998}" type="slidenum">
              <a:rPr lang="ru-RU" altLang="ru-RU" smtClean="0"/>
              <a:pPr>
                <a:defRPr/>
              </a:pPr>
              <a:t>16</a:t>
            </a:fld>
            <a:endParaRPr lang="ru-RU" alt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Содержимое 7" descr="CSMA.JPG"/>
          <p:cNvPicPr>
            <a:picLocks noGrp="1" noChangeAspect="1"/>
          </p:cNvPicPr>
          <p:nvPr>
            <p:ph idx="1"/>
          </p:nvPr>
        </p:nvPicPr>
        <p:blipFill>
          <a:blip r:embed="rId2" cstate="print"/>
          <a:stretch>
            <a:fillRect/>
          </a:stretch>
        </p:blipFill>
        <p:spPr>
          <a:xfrm>
            <a:off x="-8056" y="908720"/>
            <a:ext cx="4868088" cy="3312367"/>
          </a:xfrm>
        </p:spPr>
      </p:pic>
      <p:sp>
        <p:nvSpPr>
          <p:cNvPr id="2" name="Заголовок 1"/>
          <p:cNvSpPr>
            <a:spLocks noGrp="1"/>
          </p:cNvSpPr>
          <p:nvPr>
            <p:ph type="title"/>
          </p:nvPr>
        </p:nvSpPr>
        <p:spPr>
          <a:xfrm>
            <a:off x="37168" y="3342"/>
            <a:ext cx="8928992" cy="526914"/>
          </a:xfrm>
        </p:spPr>
        <p:txBody>
          <a:bodyPr>
            <a:normAutofit fontScale="90000"/>
          </a:bodyPr>
          <a:lstStyle/>
          <a:p>
            <a:r>
              <a:rPr lang="ru-RU" sz="3600" dirty="0" smtClean="0">
                <a:effectLst>
                  <a:outerShdw blurRad="38100" dist="38100" dir="2700000" algn="tl">
                    <a:srgbClr val="000000">
                      <a:alpha val="43137"/>
                    </a:srgbClr>
                  </a:outerShdw>
                </a:effectLst>
              </a:rPr>
              <a:t>Доступ к разделяемой среде и передача данных</a:t>
            </a:r>
            <a:endParaRPr lang="ru-RU" sz="3600" dirty="0">
              <a:effectLst>
                <a:outerShdw blurRad="38100" dist="38100" dir="2700000" algn="tl">
                  <a:srgbClr val="000000">
                    <a:alpha val="43137"/>
                  </a:srgbClr>
                </a:outerShdw>
              </a:effectLst>
            </a:endParaRPr>
          </a:p>
        </p:txBody>
      </p:sp>
      <p:sp>
        <p:nvSpPr>
          <p:cNvPr id="9" name="TextBox 8"/>
          <p:cNvSpPr txBox="1"/>
          <p:nvPr/>
        </p:nvSpPr>
        <p:spPr>
          <a:xfrm>
            <a:off x="4788024" y="546992"/>
            <a:ext cx="4359000" cy="3970318"/>
          </a:xfrm>
          <a:prstGeom prst="rect">
            <a:avLst/>
          </a:prstGeom>
          <a:noFill/>
        </p:spPr>
        <p:txBody>
          <a:bodyPr wrap="square" rtlCol="0">
            <a:spAutoFit/>
          </a:bodyPr>
          <a:lstStyle/>
          <a:p>
            <a:pPr>
              <a:buAutoNum type="arabicPeriod"/>
            </a:pPr>
            <a:r>
              <a:rPr lang="ru-RU" dirty="0" smtClean="0"/>
              <a:t> Узел 1 передает кадр и все РС начинают запись байтов кадра в свои буферы. Если первые 6 байтов совпадают с физическим адресом интерфейса, то станция </a:t>
            </a:r>
            <a:r>
              <a:rPr lang="ru-RU" dirty="0" err="1" smtClean="0"/>
              <a:t>продол-жает</a:t>
            </a:r>
            <a:r>
              <a:rPr lang="ru-RU" dirty="0" smtClean="0"/>
              <a:t> записывать кадр, а остальные РС прием кадра прекращают.</a:t>
            </a:r>
          </a:p>
          <a:p>
            <a:pPr>
              <a:buAutoNum type="arabicPeriod"/>
            </a:pPr>
            <a:r>
              <a:rPr lang="ru-RU" dirty="0" smtClean="0"/>
              <a:t> Узел 2 пытается начать передачу своего кадра, но, обнаружив несущую частоту, переходит в режим ожидания.</a:t>
            </a:r>
          </a:p>
          <a:p>
            <a:pPr>
              <a:buAutoNum type="arabicPeriod"/>
            </a:pPr>
            <a:r>
              <a:rPr lang="ru-RU" dirty="0" smtClean="0"/>
              <a:t> После передачи любого кадра все узлы выдерживают паузу в 96 бит-тактов (9,6 </a:t>
            </a:r>
            <a:r>
              <a:rPr lang="ru-RU" dirty="0" err="1" smtClean="0"/>
              <a:t>мксек</a:t>
            </a:r>
            <a:r>
              <a:rPr lang="ru-RU" dirty="0" smtClean="0"/>
              <a:t> для  скорости 10 Мбит/с) для приведения сетевых адаптеров в исходное состояние.</a:t>
            </a:r>
            <a:endParaRPr lang="ru-RU" dirty="0"/>
          </a:p>
        </p:txBody>
      </p:sp>
      <p:sp>
        <p:nvSpPr>
          <p:cNvPr id="10" name="TextBox 9"/>
          <p:cNvSpPr txBox="1"/>
          <p:nvPr/>
        </p:nvSpPr>
        <p:spPr>
          <a:xfrm>
            <a:off x="119224" y="4348352"/>
            <a:ext cx="8964488" cy="2585323"/>
          </a:xfrm>
          <a:prstGeom prst="rect">
            <a:avLst/>
          </a:prstGeom>
          <a:noFill/>
        </p:spPr>
        <p:txBody>
          <a:bodyPr wrap="square" rtlCol="0">
            <a:spAutoFit/>
          </a:bodyPr>
          <a:lstStyle/>
          <a:p>
            <a:r>
              <a:rPr lang="ru-RU" dirty="0" smtClean="0"/>
              <a:t>   При обнаружении коллизии (между узлами 3 и 1) РС сразу прерывает передачу своего кадра и делает случайную паузу длительностью   </a:t>
            </a:r>
            <a:r>
              <a:rPr lang="en-US" dirty="0" smtClean="0"/>
              <a:t>T</a:t>
            </a:r>
            <a:r>
              <a:rPr lang="ru-RU" dirty="0" err="1" smtClean="0"/>
              <a:t>п</a:t>
            </a:r>
            <a:r>
              <a:rPr lang="ru-RU" dirty="0" smtClean="0"/>
              <a:t> = </a:t>
            </a:r>
            <a:r>
              <a:rPr lang="en-US" dirty="0" smtClean="0"/>
              <a:t>L * To, </a:t>
            </a:r>
            <a:r>
              <a:rPr lang="ru-RU" dirty="0" smtClean="0"/>
              <a:t>где </a:t>
            </a:r>
            <a:r>
              <a:rPr lang="en-US" dirty="0" smtClean="0"/>
              <a:t>To</a:t>
            </a:r>
            <a:r>
              <a:rPr lang="ru-RU" dirty="0" smtClean="0"/>
              <a:t> – интервал отсрочки, равный 512 битовых интервалов), </a:t>
            </a:r>
            <a:r>
              <a:rPr lang="en-US" dirty="0" smtClean="0"/>
              <a:t>L – </a:t>
            </a:r>
            <a:r>
              <a:rPr lang="ru-RU" dirty="0" smtClean="0"/>
              <a:t>целое число, выбранное случайным образом из диапазона </a:t>
            </a:r>
            <a:r>
              <a:rPr lang="en-US" dirty="0" smtClean="0"/>
              <a:t>[0, 2</a:t>
            </a:r>
            <a:r>
              <a:rPr lang="en-US" sz="2400" baseline="30000" dirty="0" smtClean="0"/>
              <a:t>n</a:t>
            </a:r>
            <a:r>
              <a:rPr lang="en-US" dirty="0" smtClean="0"/>
              <a:t> ]</a:t>
            </a:r>
            <a:r>
              <a:rPr lang="ru-RU" dirty="0" smtClean="0"/>
              <a:t>, где </a:t>
            </a:r>
            <a:r>
              <a:rPr lang="en-US" dirty="0" smtClean="0"/>
              <a:t>n – </a:t>
            </a:r>
            <a:r>
              <a:rPr lang="ru-RU" dirty="0" smtClean="0"/>
              <a:t>номер повторной попытки передачи данного кадра и может принимать значения от 1 до 10. После 10-й попытки пауза не увеличивается, а после 16 попыток кадр отбрасывается.</a:t>
            </a:r>
          </a:p>
          <a:p>
            <a:r>
              <a:rPr lang="ru-RU" dirty="0" smtClean="0"/>
              <a:t>   Недостатком такого метода доступа является непредсказуемость времени доставки пакетов из-за ожиданий. Обычно считается, что коэффициент использования среды </a:t>
            </a:r>
            <a:r>
              <a:rPr lang="en-US" dirty="0" smtClean="0"/>
              <a:t>Ethernet </a:t>
            </a:r>
            <a:r>
              <a:rPr lang="ru-RU" dirty="0" smtClean="0"/>
              <a:t>не должен превышать 30%.</a:t>
            </a:r>
            <a:endParaRPr lang="ru-RU" dirty="0"/>
          </a:p>
        </p:txBody>
      </p:sp>
      <p:sp>
        <p:nvSpPr>
          <p:cNvPr id="6" name="Номер слайда 5"/>
          <p:cNvSpPr>
            <a:spLocks noGrp="1"/>
          </p:cNvSpPr>
          <p:nvPr>
            <p:ph type="sldNum" sz="quarter" idx="12"/>
          </p:nvPr>
        </p:nvSpPr>
        <p:spPr/>
        <p:txBody>
          <a:bodyPr/>
          <a:lstStyle/>
          <a:p>
            <a:fld id="{C287297B-5DA9-4EC1-9A22-997F9243AA65}" type="slidenum">
              <a:rPr lang="ru-RU" smtClean="0"/>
              <a:pPr/>
              <a:t>17</a:t>
            </a:fld>
            <a:endParaRPr lang="ru-RU"/>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0424" y="109928"/>
            <a:ext cx="8507288" cy="562074"/>
          </a:xfrm>
        </p:spPr>
        <p:txBody>
          <a:bodyPr>
            <a:noAutofit/>
          </a:bodyPr>
          <a:lstStyle/>
          <a:p>
            <a:r>
              <a:rPr lang="ru-RU" sz="3200" dirty="0" smtClean="0">
                <a:effectLst>
                  <a:outerShdw blurRad="38100" dist="38100" dir="2700000" algn="tl">
                    <a:srgbClr val="000000">
                      <a:alpha val="43137"/>
                    </a:srgbClr>
                  </a:outerShdw>
                </a:effectLst>
              </a:rPr>
              <a:t>Время оборота и распознавания коллизий</a:t>
            </a:r>
            <a:endParaRPr lang="ru-RU" sz="3200" dirty="0">
              <a:effectLst>
                <a:outerShdw blurRad="38100" dist="38100" dir="2700000" algn="tl">
                  <a:srgbClr val="000000">
                    <a:alpha val="43137"/>
                  </a:srgbClr>
                </a:outerShdw>
              </a:effectLst>
            </a:endParaRPr>
          </a:p>
        </p:txBody>
      </p:sp>
      <p:sp>
        <p:nvSpPr>
          <p:cNvPr id="7" name="Содержимое 6"/>
          <p:cNvSpPr>
            <a:spLocks noGrp="1"/>
          </p:cNvSpPr>
          <p:nvPr>
            <p:ph idx="1"/>
          </p:nvPr>
        </p:nvSpPr>
        <p:spPr>
          <a:xfrm>
            <a:off x="120576" y="903704"/>
            <a:ext cx="8892480" cy="5832648"/>
          </a:xfrm>
        </p:spPr>
        <p:txBody>
          <a:bodyPr>
            <a:noAutofit/>
          </a:bodyPr>
          <a:lstStyle/>
          <a:p>
            <a:pPr marL="0" indent="0">
              <a:lnSpc>
                <a:spcPct val="120000"/>
              </a:lnSpc>
              <a:buNone/>
            </a:pPr>
            <a:r>
              <a:rPr lang="ru-RU" sz="2000" dirty="0" smtClean="0"/>
              <a:t>    Надежное распознавание коллизий всеми узлами </a:t>
            </a:r>
            <a:r>
              <a:rPr lang="en-US" sz="2000" dirty="0" smtClean="0"/>
              <a:t>Ethernet </a:t>
            </a:r>
            <a:r>
              <a:rPr lang="ru-RU" sz="2000" dirty="0" smtClean="0"/>
              <a:t>является </a:t>
            </a:r>
            <a:r>
              <a:rPr lang="ru-RU" sz="2000" dirty="0" err="1" smtClean="0"/>
              <a:t>необхо-димым</a:t>
            </a:r>
            <a:r>
              <a:rPr lang="ru-RU" sz="2000" dirty="0" smtClean="0"/>
              <a:t> условием корректной работы сети. Если узел не распознает коллизию и передаст кадр, то он будет утерян, т.к. на приемном конце будет изменено </a:t>
            </a:r>
            <a:r>
              <a:rPr lang="ru-RU" sz="2000" dirty="0" err="1" smtClean="0"/>
              <a:t>зна-чение</a:t>
            </a:r>
            <a:r>
              <a:rPr lang="ru-RU" sz="2000" dirty="0" smtClean="0"/>
              <a:t> контрольной суммы. Скорее всего недошедшие до получателя данные будут повторно переданы протоколами верхних уровней (транспортным или прикладным), но для этого потребуются несколько секунд, что приведет к </a:t>
            </a:r>
            <a:r>
              <a:rPr lang="ru-RU" sz="2000" dirty="0" err="1" smtClean="0"/>
              <a:t>сни-жению</a:t>
            </a:r>
            <a:r>
              <a:rPr lang="ru-RU" sz="2000" dirty="0" smtClean="0"/>
              <a:t> полезной пропускной способности сети.</a:t>
            </a:r>
          </a:p>
          <a:p>
            <a:pPr marL="0" indent="0">
              <a:lnSpc>
                <a:spcPct val="120000"/>
              </a:lnSpc>
              <a:buNone/>
            </a:pPr>
            <a:r>
              <a:rPr lang="ru-RU" sz="2000" dirty="0" smtClean="0"/>
              <a:t>    Для надежного распознавания коллизий должно выполняться условие:</a:t>
            </a:r>
          </a:p>
          <a:p>
            <a:pPr marL="0" indent="0">
              <a:lnSpc>
                <a:spcPct val="120000"/>
              </a:lnSpc>
              <a:buNone/>
            </a:pPr>
            <a:r>
              <a:rPr lang="ru-RU" sz="2000" dirty="0" smtClean="0"/>
              <a:t>                                                         </a:t>
            </a:r>
            <a:r>
              <a:rPr lang="en-US" sz="2400" dirty="0" err="1" smtClean="0"/>
              <a:t>Tmin</a:t>
            </a:r>
            <a:r>
              <a:rPr lang="en-US" sz="2400" dirty="0" smtClean="0"/>
              <a:t> </a:t>
            </a:r>
            <a:r>
              <a:rPr lang="ru-RU" sz="2400" dirty="0" smtClean="0"/>
              <a:t>»</a:t>
            </a:r>
            <a:r>
              <a:rPr lang="en-US" sz="2400" dirty="0" smtClean="0"/>
              <a:t> RTT</a:t>
            </a:r>
            <a:r>
              <a:rPr lang="ru-RU" sz="2000" dirty="0" smtClean="0"/>
              <a:t>, </a:t>
            </a:r>
          </a:p>
          <a:p>
            <a:pPr marL="0" indent="0">
              <a:lnSpc>
                <a:spcPct val="120000"/>
              </a:lnSpc>
              <a:buNone/>
            </a:pPr>
            <a:r>
              <a:rPr lang="ru-RU" sz="2000" dirty="0" smtClean="0"/>
              <a:t>где </a:t>
            </a:r>
            <a:r>
              <a:rPr lang="en-US" sz="2000" dirty="0" err="1" smtClean="0"/>
              <a:t>Tmin</a:t>
            </a:r>
            <a:r>
              <a:rPr lang="ru-RU" sz="2000" dirty="0" smtClean="0"/>
              <a:t> – время передачи кадра минимальной длины, </a:t>
            </a:r>
            <a:r>
              <a:rPr lang="en-US" sz="2000" dirty="0" smtClean="0"/>
              <a:t>RTT – </a:t>
            </a:r>
            <a:r>
              <a:rPr lang="ru-RU" sz="2000" dirty="0" smtClean="0"/>
              <a:t>максимальное время двойного оборота сигнала в сети (в одну сторону – неискаженный </a:t>
            </a:r>
            <a:r>
              <a:rPr lang="ru-RU" sz="2000" dirty="0" err="1" smtClean="0"/>
              <a:t>сиг-нал</a:t>
            </a:r>
            <a:r>
              <a:rPr lang="ru-RU" sz="2000" dirty="0" smtClean="0"/>
              <a:t>, в другую – искаженный).</a:t>
            </a:r>
          </a:p>
          <a:p>
            <a:pPr marL="0" indent="0">
              <a:lnSpc>
                <a:spcPct val="120000"/>
              </a:lnSpc>
              <a:buNone/>
            </a:pPr>
            <a:r>
              <a:rPr lang="ru-RU" sz="2000" dirty="0" smtClean="0"/>
              <a:t>   При выполнении этого условия передающий узел успеет обнаружить </a:t>
            </a:r>
            <a:r>
              <a:rPr lang="ru-RU" sz="2000" dirty="0" err="1" smtClean="0"/>
              <a:t>колли-зию</a:t>
            </a:r>
            <a:r>
              <a:rPr lang="ru-RU" sz="2000" dirty="0" smtClean="0"/>
              <a:t> и должен прекратить передачу.</a:t>
            </a:r>
          </a:p>
        </p:txBody>
      </p:sp>
      <p:sp>
        <p:nvSpPr>
          <p:cNvPr id="4" name="Номер слайда 3"/>
          <p:cNvSpPr>
            <a:spLocks noGrp="1"/>
          </p:cNvSpPr>
          <p:nvPr>
            <p:ph type="sldNum" sz="quarter" idx="12"/>
          </p:nvPr>
        </p:nvSpPr>
        <p:spPr/>
        <p:txBody>
          <a:bodyPr/>
          <a:lstStyle/>
          <a:p>
            <a:fld id="{C287297B-5DA9-4EC1-9A22-997F9243AA65}" type="slidenum">
              <a:rPr lang="ru-RU" smtClean="0"/>
              <a:pPr/>
              <a:t>18</a:t>
            </a:fld>
            <a:endParaRPr lang="ru-R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078"/>
            <a:ext cx="8229600" cy="1029298"/>
          </a:xfrm>
        </p:spPr>
        <p:txBody>
          <a:bodyPr>
            <a:noAutofit/>
          </a:bodyPr>
          <a:lstStyle/>
          <a:p>
            <a:r>
              <a:rPr lang="ru-RU" sz="3200" dirty="0" smtClean="0">
                <a:effectLst>
                  <a:outerShdw blurRad="38100" dist="38100" dir="2700000" algn="tl">
                    <a:srgbClr val="000000">
                      <a:alpha val="43137"/>
                    </a:srgbClr>
                  </a:outerShdw>
                </a:effectLst>
              </a:rPr>
              <a:t>Время оборота и распознавания коллизий (продолжение)</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0" y="908720"/>
            <a:ext cx="9144000" cy="1788480"/>
          </a:xfrm>
        </p:spPr>
        <p:txBody>
          <a:bodyPr>
            <a:normAutofit/>
          </a:bodyPr>
          <a:lstStyle/>
          <a:p>
            <a:pPr marL="0" indent="0">
              <a:lnSpc>
                <a:spcPct val="120000"/>
              </a:lnSpc>
              <a:buNone/>
            </a:pPr>
            <a:r>
              <a:rPr lang="ru-RU" sz="1800" dirty="0" smtClean="0"/>
              <a:t>   Все параметры протокола </a:t>
            </a:r>
            <a:r>
              <a:rPr lang="en-US" sz="1800" dirty="0" smtClean="0"/>
              <a:t>Ethernet </a:t>
            </a:r>
            <a:r>
              <a:rPr lang="ru-RU" sz="1800" dirty="0" smtClean="0"/>
              <a:t>подобраны так, чтобы надежно распознавать коллизии. Здесь и далее расчеты будем проводить на примере стандарта 10 Мбит/с. Минимальная длина кадра равна 72 байта или 576 битов (преамбула - 8, служебные поля - 18, данные – 46).  При скорости передачи 10 Мбит/с время передачи минимального кадра – 575 битовых интервалов (57,5мкс). </a:t>
            </a:r>
          </a:p>
        </p:txBody>
      </p:sp>
      <p:pic>
        <p:nvPicPr>
          <p:cNvPr id="3074" name="Picture 2"/>
          <p:cNvPicPr>
            <a:picLocks noChangeAspect="1" noChangeArrowheads="1"/>
          </p:cNvPicPr>
          <p:nvPr/>
        </p:nvPicPr>
        <p:blipFill>
          <a:blip r:embed="rId2" cstate="print"/>
          <a:srcRect/>
          <a:stretch>
            <a:fillRect/>
          </a:stretch>
        </p:blipFill>
        <p:spPr bwMode="auto">
          <a:xfrm>
            <a:off x="0" y="2697200"/>
            <a:ext cx="4499992" cy="4032249"/>
          </a:xfrm>
          <a:prstGeom prst="rect">
            <a:avLst/>
          </a:prstGeom>
          <a:noFill/>
          <a:ln w="9525">
            <a:noFill/>
            <a:miter lim="800000"/>
            <a:headEnd/>
            <a:tailEnd/>
          </a:ln>
        </p:spPr>
      </p:pic>
      <p:sp>
        <p:nvSpPr>
          <p:cNvPr id="5" name="Содержимое 2"/>
          <p:cNvSpPr txBox="1">
            <a:spLocks/>
          </p:cNvSpPr>
          <p:nvPr/>
        </p:nvSpPr>
        <p:spPr>
          <a:xfrm>
            <a:off x="4499992" y="2546464"/>
            <a:ext cx="4644008" cy="4050888"/>
          </a:xfrm>
          <a:prstGeom prst="rect">
            <a:avLst/>
          </a:prstGeom>
        </p:spPr>
        <p:txBody>
          <a:bodyPr vert="horz" lIns="91440" tIns="45720" rIns="91440" bIns="45720" rtlCol="0">
            <a:noAutofit/>
          </a:bodyPr>
          <a:lstStyle/>
          <a:p>
            <a:pPr marL="0" marR="0" lvl="0" indent="0" algn="l" defTabSz="914400" rtl="0" eaLnBrk="1" fontAlgn="auto" latinLnBrk="0" hangingPunct="1">
              <a:lnSpc>
                <a:spcPct val="120000"/>
              </a:lnSpc>
              <a:spcBef>
                <a:spcPct val="20000"/>
              </a:spcBef>
              <a:spcAft>
                <a:spcPts val="0"/>
              </a:spcAft>
              <a:buClrTx/>
              <a:buSzTx/>
              <a:buFont typeface="Arial" pitchFamily="34" charset="0"/>
              <a:buNone/>
              <a:tabLst/>
              <a:defRPr/>
            </a:pPr>
            <a:r>
              <a:rPr kumimoji="0" lang="ru-RU" b="0" i="0" u="none" strike="noStrike" kern="1200" cap="none" spc="0" normalizeH="0" baseline="0" noProof="0" dirty="0" smtClean="0">
                <a:ln>
                  <a:noFill/>
                </a:ln>
                <a:solidFill>
                  <a:schemeClr val="tx1"/>
                </a:solidFill>
                <a:effectLst/>
                <a:uLnTx/>
                <a:uFillTx/>
                <a:latin typeface="+mn-lt"/>
                <a:ea typeface="+mn-ea"/>
                <a:cs typeface="+mn-cs"/>
              </a:rPr>
              <a:t>   Расстояние, которое пройдет сигнал за это время, зависит от типа кабеля и для </a:t>
            </a:r>
            <a:r>
              <a:rPr kumimoji="0" lang="ru-RU" b="0" i="0" u="none" strike="noStrike" kern="1200" cap="none" spc="0" normalizeH="0" baseline="0" noProof="0" dirty="0" err="1" smtClean="0">
                <a:ln>
                  <a:noFill/>
                </a:ln>
                <a:solidFill>
                  <a:schemeClr val="tx1"/>
                </a:solidFill>
                <a:effectLst/>
                <a:uLnTx/>
                <a:uFillTx/>
                <a:latin typeface="+mn-lt"/>
                <a:ea typeface="+mn-ea"/>
                <a:cs typeface="+mn-cs"/>
              </a:rPr>
              <a:t>коакси-ального</a:t>
            </a:r>
            <a:r>
              <a:rPr kumimoji="0" lang="ru-RU" b="0" i="0" u="none" strike="noStrike" kern="1200" cap="none" spc="0" normalizeH="0" baseline="0" noProof="0" dirty="0" smtClean="0">
                <a:ln>
                  <a:noFill/>
                </a:ln>
                <a:solidFill>
                  <a:schemeClr val="tx1"/>
                </a:solidFill>
                <a:effectLst/>
                <a:uLnTx/>
                <a:uFillTx/>
                <a:latin typeface="+mn-lt"/>
                <a:ea typeface="+mn-ea"/>
                <a:cs typeface="+mn-cs"/>
              </a:rPr>
              <a:t> кабеля равно 13280 м в одну </a:t>
            </a:r>
            <a:r>
              <a:rPr kumimoji="0" lang="ru-RU" b="0" i="0" u="none" strike="noStrike" kern="1200" cap="none" spc="0" normalizeH="0" baseline="0" noProof="0" dirty="0" err="1" smtClean="0">
                <a:ln>
                  <a:noFill/>
                </a:ln>
                <a:solidFill>
                  <a:schemeClr val="tx1"/>
                </a:solidFill>
                <a:effectLst/>
                <a:uLnTx/>
                <a:uFillTx/>
                <a:latin typeface="+mn-lt"/>
                <a:ea typeface="+mn-ea"/>
                <a:cs typeface="+mn-cs"/>
              </a:rPr>
              <a:t>сторо-ну</a:t>
            </a:r>
            <a:r>
              <a:rPr kumimoji="0" lang="ru-RU" b="0" i="0" u="none" strike="noStrike" kern="1200" cap="none" spc="0" normalizeH="0" baseline="0" noProof="0" dirty="0" smtClean="0">
                <a:ln>
                  <a:noFill/>
                </a:ln>
                <a:solidFill>
                  <a:schemeClr val="tx1"/>
                </a:solidFill>
                <a:effectLst/>
                <a:uLnTx/>
                <a:uFillTx/>
                <a:latin typeface="+mn-lt"/>
                <a:ea typeface="+mn-ea"/>
                <a:cs typeface="+mn-cs"/>
              </a:rPr>
              <a:t> и 6640 м при двойном обороте. В </a:t>
            </a:r>
            <a:r>
              <a:rPr kumimoji="0" lang="ru-RU" b="0" i="0" u="none" strike="noStrike" kern="1200" cap="none" spc="0" normalizeH="0" baseline="0" noProof="0" dirty="0" err="1" smtClean="0">
                <a:ln>
                  <a:noFill/>
                </a:ln>
                <a:solidFill>
                  <a:schemeClr val="tx1"/>
                </a:solidFill>
                <a:effectLst/>
                <a:uLnTx/>
                <a:uFillTx/>
                <a:latin typeface="+mn-lt"/>
                <a:ea typeface="+mn-ea"/>
                <a:cs typeface="+mn-cs"/>
              </a:rPr>
              <a:t>стан-дарте</a:t>
            </a:r>
            <a:r>
              <a:rPr kumimoji="0" lang="ru-RU" b="0" i="0" u="none" strike="noStrike" kern="1200" cap="none" spc="0" normalizeH="0" baseline="0" noProof="0" dirty="0" smtClean="0">
                <a:ln>
                  <a:noFill/>
                </a:ln>
                <a:solidFill>
                  <a:schemeClr val="tx1"/>
                </a:solidFill>
                <a:effectLst/>
                <a:uLnTx/>
                <a:uFillTx/>
                <a:latin typeface="+mn-lt"/>
                <a:ea typeface="+mn-ea"/>
                <a:cs typeface="+mn-cs"/>
              </a:rPr>
              <a:t> максимальная длина кабеля  - 2500 м.</a:t>
            </a:r>
          </a:p>
          <a:p>
            <a:pPr marL="0" marR="0" lvl="0" indent="0" algn="l" defTabSz="914400" rtl="0" eaLnBrk="1" fontAlgn="auto" latinLnBrk="0" hangingPunct="1">
              <a:lnSpc>
                <a:spcPct val="120000"/>
              </a:lnSpc>
              <a:spcBef>
                <a:spcPct val="20000"/>
              </a:spcBef>
              <a:spcAft>
                <a:spcPts val="0"/>
              </a:spcAft>
              <a:buClrTx/>
              <a:buSzTx/>
              <a:buFont typeface="Arial" pitchFamily="34" charset="0"/>
              <a:buNone/>
              <a:tabLst/>
              <a:defRPr/>
            </a:pPr>
            <a:r>
              <a:rPr kumimoji="0" lang="ru-RU" b="0" i="0" u="none" strike="noStrike" kern="1200" cap="none" spc="0" normalizeH="0" baseline="0" noProof="0" dirty="0" smtClean="0">
                <a:ln>
                  <a:noFill/>
                </a:ln>
                <a:solidFill>
                  <a:schemeClr val="tx1"/>
                </a:solidFill>
                <a:effectLst/>
                <a:uLnTx/>
                <a:uFillTx/>
                <a:latin typeface="+mn-lt"/>
                <a:ea typeface="+mn-ea"/>
                <a:cs typeface="+mn-cs"/>
              </a:rPr>
              <a:t>   Т.е. чем выше скорость протокола </a:t>
            </a:r>
            <a:r>
              <a:rPr kumimoji="0" lang="en-US" b="0" i="0" u="none" strike="noStrike" kern="1200" cap="none" spc="0" normalizeH="0" baseline="0" noProof="0" dirty="0" smtClean="0">
                <a:ln>
                  <a:noFill/>
                </a:ln>
                <a:solidFill>
                  <a:schemeClr val="tx1"/>
                </a:solidFill>
                <a:effectLst/>
                <a:uLnTx/>
                <a:uFillTx/>
                <a:latin typeface="+mn-lt"/>
                <a:ea typeface="+mn-ea"/>
                <a:cs typeface="+mn-cs"/>
              </a:rPr>
              <a:t>Ethernet</a:t>
            </a:r>
            <a:r>
              <a:rPr kumimoji="0" lang="ru-RU" b="0" i="0" u="none" strike="noStrike" kern="1200" cap="none" spc="0" normalizeH="0" baseline="0" noProof="0" dirty="0" smtClean="0">
                <a:ln>
                  <a:noFill/>
                </a:ln>
                <a:solidFill>
                  <a:schemeClr val="tx1"/>
                </a:solidFill>
                <a:effectLst/>
                <a:uLnTx/>
                <a:uFillTx/>
                <a:latin typeface="+mn-lt"/>
                <a:ea typeface="+mn-ea"/>
                <a:cs typeface="+mn-cs"/>
              </a:rPr>
              <a:t>, тем меньше должна быть длина сети. Напри-мер, для 100Мбит/с – 250м, 1 Гбит/с – 25 м. Эта зависимость является недостатком </a:t>
            </a:r>
            <a:r>
              <a:rPr kumimoji="0" lang="ru-RU" b="0" i="0" u="none" strike="noStrike" kern="1200" cap="none" spc="0" normalizeH="0" baseline="0" noProof="0" dirty="0" err="1" smtClean="0">
                <a:ln>
                  <a:noFill/>
                </a:ln>
                <a:solidFill>
                  <a:schemeClr val="tx1"/>
                </a:solidFill>
                <a:effectLst/>
                <a:uLnTx/>
                <a:uFillTx/>
                <a:latin typeface="+mn-lt"/>
                <a:ea typeface="+mn-ea"/>
                <a:cs typeface="+mn-cs"/>
              </a:rPr>
              <a:t>мето</a:t>
            </a:r>
            <a:r>
              <a:rPr kumimoji="0" lang="ru-RU" b="0" i="0" u="none" strike="noStrike" kern="1200" cap="none" spc="0" normalizeH="0" baseline="0" noProof="0" dirty="0" smtClean="0">
                <a:ln>
                  <a:noFill/>
                </a:ln>
                <a:solidFill>
                  <a:schemeClr val="tx1"/>
                </a:solidFill>
                <a:effectLst/>
                <a:uLnTx/>
                <a:uFillTx/>
                <a:latin typeface="+mn-lt"/>
                <a:ea typeface="+mn-ea"/>
                <a:cs typeface="+mn-cs"/>
              </a:rPr>
              <a:t>-да доступа </a:t>
            </a:r>
            <a:r>
              <a:rPr kumimoji="0" lang="en-US" b="0" i="0" u="none" strike="noStrike" kern="1200" cap="none" spc="0" normalizeH="0" baseline="0" noProof="0" dirty="0" smtClean="0">
                <a:ln>
                  <a:noFill/>
                </a:ln>
                <a:solidFill>
                  <a:schemeClr val="tx1"/>
                </a:solidFill>
                <a:effectLst/>
                <a:uLnTx/>
                <a:uFillTx/>
                <a:latin typeface="+mn-lt"/>
                <a:ea typeface="+mn-ea"/>
                <a:cs typeface="+mn-cs"/>
              </a:rPr>
              <a:t>CSMA/CD </a:t>
            </a:r>
            <a:r>
              <a:rPr kumimoji="0" lang="ru-RU" b="0" i="0" u="none" strike="noStrike" kern="1200" cap="none" spc="0" normalizeH="0" baseline="0" noProof="0" dirty="0" smtClean="0">
                <a:ln>
                  <a:noFill/>
                </a:ln>
                <a:solidFill>
                  <a:schemeClr val="tx1"/>
                </a:solidFill>
                <a:effectLst/>
                <a:uLnTx/>
                <a:uFillTx/>
                <a:latin typeface="+mn-lt"/>
                <a:ea typeface="+mn-ea"/>
                <a:cs typeface="+mn-cs"/>
              </a:rPr>
              <a:t>наряду с резким ростом задержек при повышении загрузки сети (см. рисунок).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ru-RU"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Номер слайда 5"/>
          <p:cNvSpPr>
            <a:spLocks noGrp="1"/>
          </p:cNvSpPr>
          <p:nvPr>
            <p:ph type="sldNum" sz="quarter" idx="12"/>
          </p:nvPr>
        </p:nvSpPr>
        <p:spPr>
          <a:xfrm>
            <a:off x="7884368" y="6507070"/>
            <a:ext cx="802432" cy="365125"/>
          </a:xfrm>
        </p:spPr>
        <p:txBody>
          <a:bodyPr/>
          <a:lstStyle/>
          <a:p>
            <a:fld id="{C287297B-5DA9-4EC1-9A22-997F9243AA65}" type="slidenum">
              <a:rPr lang="ru-RU" smtClean="0"/>
              <a:pPr/>
              <a:t>19</a:t>
            </a:fld>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03822"/>
            <a:ext cx="8229600" cy="588874"/>
          </a:xfrm>
        </p:spPr>
        <p:txBody>
          <a:bodyPr>
            <a:normAutofit fontScale="90000"/>
          </a:bodyPr>
          <a:lstStyle/>
          <a:p>
            <a:r>
              <a:rPr lang="ru-RU" sz="3600" dirty="0" smtClean="0">
                <a:effectLst>
                  <a:outerShdw blurRad="38100" dist="38100" dir="2700000" algn="tl">
                    <a:srgbClr val="000000">
                      <a:alpha val="43137"/>
                    </a:srgbClr>
                  </a:outerShdw>
                </a:effectLst>
              </a:rPr>
              <a:t>Методы доступа к передающей среде</a:t>
            </a:r>
            <a:endParaRPr lang="ru-RU" sz="36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48888" y="775953"/>
            <a:ext cx="8964488" cy="5945522"/>
          </a:xfrm>
        </p:spPr>
        <p:txBody>
          <a:bodyPr>
            <a:noAutofit/>
          </a:bodyPr>
          <a:lstStyle/>
          <a:p>
            <a:pPr marL="0" indent="0">
              <a:lnSpc>
                <a:spcPct val="120000"/>
              </a:lnSpc>
              <a:buNone/>
            </a:pPr>
            <a:r>
              <a:rPr lang="ru-RU" sz="1800" dirty="0" smtClean="0"/>
              <a:t>    </a:t>
            </a:r>
            <a:r>
              <a:rPr lang="ru-RU" sz="1800" b="1" dirty="0" smtClean="0"/>
              <a:t>Методы доступа </a:t>
            </a:r>
            <a:r>
              <a:rPr lang="ru-RU" sz="1800" dirty="0" smtClean="0"/>
              <a:t>к передающей среде - это совокупность правил, по которым узлы сети получают доступ к физической среде передачи данных. Они определяют, какая из рабочих станций (РС) сети может следующей использовать эту среду. Методы доступа </a:t>
            </a:r>
            <a:r>
              <a:rPr lang="ru-RU" sz="1800" dirty="0"/>
              <a:t>реализуются протоколами передачи данных (ППД) нижнего </a:t>
            </a:r>
            <a:r>
              <a:rPr lang="ru-RU" sz="1800" dirty="0" smtClean="0"/>
              <a:t>уровня и являются одним из основных признаков, по которым различают сетевое оборудование.</a:t>
            </a:r>
          </a:p>
          <a:p>
            <a:pPr marL="0" indent="0">
              <a:lnSpc>
                <a:spcPct val="120000"/>
              </a:lnSpc>
              <a:buNone/>
            </a:pPr>
            <a:r>
              <a:rPr lang="ru-RU" sz="1800" dirty="0" smtClean="0"/>
              <a:t>   Классы методов доступа:</a:t>
            </a:r>
          </a:p>
          <a:p>
            <a:pPr marL="0" indent="0">
              <a:lnSpc>
                <a:spcPct val="120000"/>
              </a:lnSpc>
            </a:pPr>
            <a:r>
              <a:rPr lang="ru-RU" sz="1800" dirty="0" smtClean="0"/>
              <a:t>  методы</a:t>
            </a:r>
            <a:r>
              <a:rPr lang="ru-RU" sz="1800" dirty="0"/>
              <a:t>, основанные на резервировании </a:t>
            </a:r>
            <a:r>
              <a:rPr lang="ru-RU" sz="1800" dirty="0" smtClean="0"/>
              <a:t>времени, когда любая </a:t>
            </a:r>
            <a:r>
              <a:rPr lang="ru-RU" sz="1800" dirty="0"/>
              <a:t>РС осуществляет </a:t>
            </a:r>
            <a:r>
              <a:rPr lang="ru-RU" sz="1800" dirty="0" smtClean="0"/>
              <a:t>пере-дачу </a:t>
            </a:r>
            <a:r>
              <a:rPr lang="ru-RU" sz="1800" dirty="0"/>
              <a:t>только в течение </a:t>
            </a:r>
            <a:r>
              <a:rPr lang="ru-RU" sz="1800" dirty="0" smtClean="0"/>
              <a:t>заранее зарезервированных для нее временных интервалов (слотов);</a:t>
            </a:r>
          </a:p>
          <a:p>
            <a:pPr marL="0" indent="0">
              <a:lnSpc>
                <a:spcPct val="120000"/>
              </a:lnSpc>
            </a:pPr>
            <a:r>
              <a:rPr lang="ru-RU" sz="1800" dirty="0" smtClean="0"/>
              <a:t> селективные </a:t>
            </a:r>
            <a:r>
              <a:rPr lang="ru-RU" sz="1800" dirty="0"/>
              <a:t>методы, </a:t>
            </a:r>
            <a:r>
              <a:rPr lang="ru-RU" sz="1800" dirty="0" smtClean="0"/>
              <a:t>когда РС осуществляет </a:t>
            </a:r>
            <a:r>
              <a:rPr lang="ru-RU" sz="1800" dirty="0"/>
              <a:t>передачу только после получения </a:t>
            </a:r>
            <a:r>
              <a:rPr lang="ru-RU" sz="1800" dirty="0" err="1" smtClean="0"/>
              <a:t>разре-шения</a:t>
            </a:r>
            <a:r>
              <a:rPr lang="ru-RU" sz="1800" dirty="0"/>
              <a:t>, </a:t>
            </a:r>
            <a:r>
              <a:rPr lang="ru-RU" sz="1800" dirty="0" smtClean="0"/>
              <a:t>направляемого </a:t>
            </a:r>
            <a:r>
              <a:rPr lang="ru-RU" sz="1800" dirty="0"/>
              <a:t>каждой РС по очереди центральным управляющим органом сети </a:t>
            </a:r>
            <a:r>
              <a:rPr lang="ru-RU" sz="1800" dirty="0" smtClean="0"/>
              <a:t>(алгоритм циклического опроса), </a:t>
            </a:r>
            <a:r>
              <a:rPr lang="ru-RU" sz="1800" dirty="0"/>
              <a:t>или </a:t>
            </a:r>
            <a:r>
              <a:rPr lang="ru-RU" sz="1800" dirty="0" smtClean="0"/>
              <a:t>передаваемого от </a:t>
            </a:r>
            <a:r>
              <a:rPr lang="ru-RU" sz="1800" dirty="0"/>
              <a:t>станции к станции (алгоритм передачи маркера</a:t>
            </a:r>
            <a:r>
              <a:rPr lang="ru-RU" sz="1800" dirty="0" smtClean="0"/>
              <a:t>);</a:t>
            </a:r>
          </a:p>
          <a:p>
            <a:pPr marL="0" indent="0">
              <a:lnSpc>
                <a:spcPct val="120000"/>
              </a:lnSpc>
            </a:pPr>
            <a:r>
              <a:rPr lang="ru-RU" sz="1800" dirty="0" smtClean="0"/>
              <a:t> методы</a:t>
            </a:r>
            <a:r>
              <a:rPr lang="ru-RU" sz="1800" dirty="0"/>
              <a:t>, основанные на соперничестве (методы случайного доступа, методы «</a:t>
            </a:r>
            <a:r>
              <a:rPr lang="ru-RU" sz="1800" dirty="0" err="1" smtClean="0"/>
              <a:t>состяза-ний</a:t>
            </a:r>
            <a:r>
              <a:rPr lang="ru-RU" sz="1800" dirty="0"/>
              <a:t>» рабочих станций), когда каждая РС пытается «захватить» передающую среду;</a:t>
            </a:r>
          </a:p>
          <a:p>
            <a:pPr marL="0" indent="0">
              <a:lnSpc>
                <a:spcPct val="120000"/>
              </a:lnSpc>
            </a:pPr>
            <a:r>
              <a:rPr lang="ru-RU" sz="1800" dirty="0" smtClean="0"/>
              <a:t> кольцевые </a:t>
            </a:r>
            <a:r>
              <a:rPr lang="ru-RU" sz="1800" dirty="0"/>
              <a:t>методы, предназначенные только для ЛКС с кольцевой топологией</a:t>
            </a:r>
            <a:r>
              <a:rPr lang="ru-RU" sz="1800" dirty="0" smtClean="0"/>
              <a:t>..</a:t>
            </a:r>
            <a:endParaRPr lang="ru-RU" sz="1800" dirty="0"/>
          </a:p>
        </p:txBody>
      </p:sp>
      <p:sp>
        <p:nvSpPr>
          <p:cNvPr id="4" name="Номер слайда 3"/>
          <p:cNvSpPr>
            <a:spLocks noGrp="1"/>
          </p:cNvSpPr>
          <p:nvPr>
            <p:ph type="sldNum" sz="quarter" idx="12"/>
          </p:nvPr>
        </p:nvSpPr>
        <p:spPr/>
        <p:txBody>
          <a:bodyPr/>
          <a:lstStyle/>
          <a:p>
            <a:fld id="{C287297B-5DA9-4EC1-9A22-997F9243AA65}" type="slidenum">
              <a:rPr lang="ru-RU" smtClean="0"/>
              <a:pPr/>
              <a:t>2</a:t>
            </a:fld>
            <a:endParaRPr lang="ru-RU"/>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descr="К расчету.JPG"/>
          <p:cNvPicPr>
            <a:picLocks noChangeAspect="1"/>
          </p:cNvPicPr>
          <p:nvPr/>
        </p:nvPicPr>
        <p:blipFill>
          <a:blip r:embed="rId2" cstate="print"/>
          <a:stretch>
            <a:fillRect/>
          </a:stretch>
        </p:blipFill>
        <p:spPr>
          <a:xfrm>
            <a:off x="755576" y="4614616"/>
            <a:ext cx="6480720" cy="1224136"/>
          </a:xfrm>
          <a:prstGeom prst="rect">
            <a:avLst/>
          </a:prstGeom>
        </p:spPr>
      </p:pic>
      <p:sp>
        <p:nvSpPr>
          <p:cNvPr id="2" name="Заголовок 1"/>
          <p:cNvSpPr>
            <a:spLocks noGrp="1"/>
          </p:cNvSpPr>
          <p:nvPr>
            <p:ph type="title"/>
          </p:nvPr>
        </p:nvSpPr>
        <p:spPr>
          <a:xfrm>
            <a:off x="467544" y="16152"/>
            <a:ext cx="8229600" cy="648072"/>
          </a:xfrm>
        </p:spPr>
        <p:txBody>
          <a:bodyPr>
            <a:normAutofit fontScale="90000"/>
          </a:bodyPr>
          <a:lstStyle/>
          <a:p>
            <a:r>
              <a:rPr lang="ru-RU" sz="3200" dirty="0" smtClean="0">
                <a:effectLst>
                  <a:outerShdw blurRad="38100" dist="38100" dir="2700000" algn="tl">
                    <a:srgbClr val="000000">
                      <a:alpha val="43137"/>
                    </a:srgbClr>
                  </a:outerShdw>
                </a:effectLst>
              </a:rPr>
              <a:t>Максимальная производительность сети </a:t>
            </a:r>
            <a:r>
              <a:rPr lang="en-US" sz="3200" dirty="0" smtClean="0">
                <a:effectLst>
                  <a:outerShdw blurRad="38100" dist="38100" dir="2700000" algn="tl">
                    <a:srgbClr val="000000">
                      <a:alpha val="43137"/>
                    </a:srgbClr>
                  </a:outerShdw>
                </a:effectLst>
              </a:rPr>
              <a:t>Ethernet</a:t>
            </a:r>
            <a:endParaRPr lang="ru-RU" sz="3200" dirty="0">
              <a:effectLst>
                <a:outerShdw blurRad="38100" dist="38100" dir="2700000" algn="tl">
                  <a:srgbClr val="000000">
                    <a:alpha val="43137"/>
                  </a:srgbClr>
                </a:outerShdw>
              </a:effectLst>
            </a:endParaRPr>
          </a:p>
        </p:txBody>
      </p:sp>
      <p:sp>
        <p:nvSpPr>
          <p:cNvPr id="5" name="Содержимое 4"/>
          <p:cNvSpPr>
            <a:spLocks noGrp="1"/>
          </p:cNvSpPr>
          <p:nvPr>
            <p:ph idx="1"/>
          </p:nvPr>
        </p:nvSpPr>
        <p:spPr>
          <a:xfrm>
            <a:off x="37168" y="557040"/>
            <a:ext cx="9036496" cy="4479575"/>
          </a:xfrm>
        </p:spPr>
        <p:txBody>
          <a:bodyPr>
            <a:normAutofit/>
          </a:bodyPr>
          <a:lstStyle/>
          <a:p>
            <a:pPr marL="0" indent="0">
              <a:lnSpc>
                <a:spcPct val="110000"/>
              </a:lnSpc>
              <a:buNone/>
            </a:pPr>
            <a:r>
              <a:rPr lang="ru-RU" sz="2000" dirty="0" smtClean="0"/>
              <a:t>    </a:t>
            </a:r>
            <a:r>
              <a:rPr lang="ru-RU" sz="1800" dirty="0" smtClean="0"/>
              <a:t>Производительность сети зависит от скорости передачи кадров и скорости их </a:t>
            </a:r>
            <a:r>
              <a:rPr lang="ru-RU" sz="1800" dirty="0" err="1" smtClean="0"/>
              <a:t>обработ</a:t>
            </a:r>
            <a:r>
              <a:rPr lang="en-US" sz="1800" dirty="0" smtClean="0"/>
              <a:t>-</a:t>
            </a:r>
            <a:r>
              <a:rPr lang="ru-RU" sz="1800" dirty="0" err="1" smtClean="0"/>
              <a:t>ки</a:t>
            </a:r>
            <a:r>
              <a:rPr lang="ru-RU" sz="1800" dirty="0" smtClean="0"/>
              <a:t> коммутационными устройствами (КУ), передающими кадры между своими портами. Скорость, с которой протокол передает данные по сети, называется номинальной скоростью протокола.  Скорость обработки кадров в КУ зависит от производительности его процессоров, внутренней архитектуры и т.д. Она не должна быть меньше </a:t>
            </a:r>
            <a:r>
              <a:rPr lang="ru-RU" sz="1800" dirty="0" err="1" smtClean="0"/>
              <a:t>номиналь</a:t>
            </a:r>
            <a:r>
              <a:rPr lang="en-US" sz="1800" dirty="0" smtClean="0"/>
              <a:t>-</a:t>
            </a:r>
            <a:r>
              <a:rPr lang="ru-RU" sz="1800" dirty="0" smtClean="0"/>
              <a:t>ной скорости протокола, иначе часть кадров будет потеряна.</a:t>
            </a:r>
          </a:p>
          <a:p>
            <a:pPr marL="0" indent="0">
              <a:lnSpc>
                <a:spcPct val="110000"/>
              </a:lnSpc>
              <a:buNone/>
            </a:pPr>
            <a:r>
              <a:rPr lang="ru-RU" sz="1800" dirty="0" smtClean="0"/>
              <a:t>    Производительность сегмента </a:t>
            </a:r>
            <a:r>
              <a:rPr lang="en-US" sz="1800" dirty="0" smtClean="0"/>
              <a:t>Ethernet </a:t>
            </a:r>
            <a:r>
              <a:rPr lang="ru-RU" sz="1800" dirty="0" smtClean="0"/>
              <a:t>измеряется в кадрах/сек, т.к. на обработку кадра, независимо от его длины, тратится примерно равное время, поэтому для КУ наиболее тяжелым режимом является обработка кадров минимальной длины. </a:t>
            </a:r>
          </a:p>
          <a:p>
            <a:pPr marL="0" indent="0">
              <a:lnSpc>
                <a:spcPct val="110000"/>
              </a:lnSpc>
              <a:buNone/>
            </a:pPr>
            <a:r>
              <a:rPr lang="ru-RU" sz="1800" dirty="0" smtClean="0"/>
              <a:t>    Ранее мы рассчитали, что время на передачу кадра минимальной длины (576 бит) </a:t>
            </a:r>
            <a:r>
              <a:rPr lang="ru-RU" sz="1800" dirty="0" err="1" smtClean="0"/>
              <a:t>рав</a:t>
            </a:r>
            <a:r>
              <a:rPr lang="en-US" sz="1800" dirty="0" smtClean="0"/>
              <a:t>-</a:t>
            </a:r>
            <a:r>
              <a:rPr lang="ru-RU" sz="1800" dirty="0" smtClean="0"/>
              <a:t>но 57,5 мкс, с учетом </a:t>
            </a:r>
            <a:r>
              <a:rPr lang="ru-RU" sz="1800" dirty="0" err="1" smtClean="0"/>
              <a:t>межкадрового</a:t>
            </a:r>
            <a:r>
              <a:rPr lang="ru-RU" sz="1800" dirty="0" smtClean="0"/>
              <a:t> интервала 9,6 мкс получаем период </a:t>
            </a:r>
            <a:r>
              <a:rPr lang="ru-RU" sz="2000" dirty="0" smtClean="0"/>
              <a:t>следования кадров 67,1 мкс. </a:t>
            </a:r>
            <a:r>
              <a:rPr lang="ru-RU" sz="1800" dirty="0" smtClean="0"/>
              <a:t>Т.е. максимальная пропускная способность для кадров минимальной длины составляет 1/67,1*10</a:t>
            </a:r>
            <a:r>
              <a:rPr lang="ru-RU" sz="1800" baseline="30000" dirty="0" smtClean="0"/>
              <a:t>-6</a:t>
            </a:r>
            <a:r>
              <a:rPr lang="ru-RU" sz="1800" dirty="0" smtClean="0"/>
              <a:t> = 14903 кадра/сек.</a:t>
            </a:r>
          </a:p>
        </p:txBody>
      </p:sp>
      <p:sp>
        <p:nvSpPr>
          <p:cNvPr id="6" name="Номер слайда 5"/>
          <p:cNvSpPr>
            <a:spLocks noGrp="1"/>
          </p:cNvSpPr>
          <p:nvPr>
            <p:ph type="sldNum" sz="quarter" idx="12"/>
          </p:nvPr>
        </p:nvSpPr>
        <p:spPr/>
        <p:txBody>
          <a:bodyPr/>
          <a:lstStyle/>
          <a:p>
            <a:fld id="{C287297B-5DA9-4EC1-9A22-997F9243AA65}" type="slidenum">
              <a:rPr lang="ru-RU" smtClean="0"/>
              <a:pPr/>
              <a:t>20</a:t>
            </a:fld>
            <a:endParaRPr lang="ru-RU"/>
          </a:p>
        </p:txBody>
      </p:sp>
      <p:sp>
        <p:nvSpPr>
          <p:cNvPr id="8" name="TextBox 7"/>
          <p:cNvSpPr txBox="1"/>
          <p:nvPr/>
        </p:nvSpPr>
        <p:spPr>
          <a:xfrm>
            <a:off x="0" y="5828704"/>
            <a:ext cx="9144000" cy="923330"/>
          </a:xfrm>
          <a:prstGeom prst="rect">
            <a:avLst/>
          </a:prstGeom>
          <a:noFill/>
        </p:spPr>
        <p:txBody>
          <a:bodyPr wrap="square" rtlCol="0">
            <a:spAutoFit/>
          </a:bodyPr>
          <a:lstStyle/>
          <a:p>
            <a:r>
              <a:rPr lang="ru-RU" dirty="0" smtClean="0"/>
              <a:t>Для кадров максимальной длины (1526 байтов или 12208 битов с учетом преамбулы) максимальная пропускная способность составляет 813 кадров/сек. Отсюда видно, что нагрузка на КУ в этом случае существенно снижается.</a:t>
            </a:r>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64110"/>
            <a:ext cx="8784976" cy="634082"/>
          </a:xfrm>
        </p:spPr>
        <p:txBody>
          <a:bodyPr>
            <a:normAutofit/>
          </a:bodyPr>
          <a:lstStyle/>
          <a:p>
            <a:r>
              <a:rPr lang="ru-RU" sz="3200" dirty="0" smtClean="0">
                <a:effectLst>
                  <a:outerShdw blurRad="38100" dist="38100" dir="2700000" algn="tl">
                    <a:srgbClr val="000000">
                      <a:alpha val="43137"/>
                    </a:srgbClr>
                  </a:outerShdw>
                </a:effectLst>
              </a:rPr>
              <a:t>Полезная пропускная способность сети </a:t>
            </a:r>
            <a:r>
              <a:rPr lang="en-US" sz="3200" dirty="0" smtClean="0">
                <a:effectLst>
                  <a:outerShdw blurRad="38100" dist="38100" dir="2700000" algn="tl">
                    <a:srgbClr val="000000">
                      <a:alpha val="43137"/>
                    </a:srgbClr>
                  </a:outerShdw>
                </a:effectLst>
              </a:rPr>
              <a:t>Ethernet</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107504" y="1052737"/>
            <a:ext cx="8856984" cy="4824536"/>
          </a:xfrm>
        </p:spPr>
        <p:txBody>
          <a:bodyPr>
            <a:normAutofit/>
          </a:bodyPr>
          <a:lstStyle/>
          <a:p>
            <a:pPr marL="0" indent="0">
              <a:buNone/>
            </a:pPr>
            <a:r>
              <a:rPr lang="ru-RU" sz="2000" dirty="0" smtClean="0"/>
              <a:t>    Полезная пропускная способность протокола – максимальная скорость </a:t>
            </a:r>
            <a:r>
              <a:rPr lang="ru-RU" sz="2000" dirty="0" err="1" smtClean="0"/>
              <a:t>пере-дачи</a:t>
            </a:r>
            <a:r>
              <a:rPr lang="ru-RU" sz="2000" dirty="0" smtClean="0"/>
              <a:t> пользовательских данных, переносимых в кадре. Она будет всегда </a:t>
            </a:r>
            <a:r>
              <a:rPr lang="ru-RU" sz="2000" dirty="0" err="1" smtClean="0"/>
              <a:t>мень-ше</a:t>
            </a:r>
            <a:r>
              <a:rPr lang="ru-RU" sz="2000" dirty="0" smtClean="0"/>
              <a:t> номинальной скорости протокола за счет наличия служебной информации в кадре, </a:t>
            </a:r>
            <a:r>
              <a:rPr lang="ru-RU" sz="2000" dirty="0" err="1" smtClean="0"/>
              <a:t>межкадровых</a:t>
            </a:r>
            <a:r>
              <a:rPr lang="ru-RU" sz="2000" dirty="0" smtClean="0"/>
              <a:t> интервалов и ожидания доступа к среде. </a:t>
            </a:r>
          </a:p>
          <a:p>
            <a:pPr marL="0" indent="0">
              <a:buNone/>
            </a:pPr>
            <a:r>
              <a:rPr lang="ru-RU" sz="2000" dirty="0" smtClean="0"/>
              <a:t>    Для кадров минимальной длины она будет равна: </a:t>
            </a:r>
          </a:p>
          <a:p>
            <a:pPr marL="0" indent="0">
              <a:buNone/>
            </a:pPr>
            <a:r>
              <a:rPr lang="ru-RU" sz="2000" dirty="0" smtClean="0"/>
              <a:t>                                   14903 * 46 * 8 = 5,48 Мбит /сек</a:t>
            </a:r>
          </a:p>
          <a:p>
            <a:pPr marL="0" indent="0">
              <a:buNone/>
            </a:pPr>
            <a:r>
              <a:rPr lang="ru-RU" sz="2000" dirty="0" smtClean="0"/>
              <a:t>    Для кадров максимальной длины она будет равна: </a:t>
            </a:r>
          </a:p>
          <a:p>
            <a:pPr marL="0" indent="0">
              <a:buNone/>
            </a:pPr>
            <a:r>
              <a:rPr lang="ru-RU" sz="2000" dirty="0" smtClean="0"/>
              <a:t>                                     813* 1500 * 8 = 9,76 Мбит /сек</a:t>
            </a:r>
          </a:p>
          <a:p>
            <a:pPr marL="0" indent="0">
              <a:buNone/>
            </a:pPr>
            <a:r>
              <a:rPr lang="ru-RU" sz="2000" dirty="0" smtClean="0"/>
              <a:t>    Для кадров среднего размера с полем данных 512 байтов она будет равна </a:t>
            </a:r>
          </a:p>
          <a:p>
            <a:pPr marL="0" indent="0">
              <a:buNone/>
            </a:pPr>
            <a:r>
              <a:rPr lang="ru-RU" sz="2000" dirty="0" smtClean="0"/>
              <a:t>9,29 Мбит/сек</a:t>
            </a:r>
          </a:p>
          <a:p>
            <a:pPr marL="0" indent="0">
              <a:buNone/>
            </a:pPr>
            <a:r>
              <a:rPr lang="ru-RU" sz="2000" dirty="0" smtClean="0"/>
              <a:t>    Вывод: при отсутствии коллизий коэффициент использования сети зависит от размера поля данных кадра и его максимальное значение составляет 97,6% при передаче кадров максимальной длины.</a:t>
            </a:r>
          </a:p>
          <a:p>
            <a:pPr>
              <a:buNone/>
            </a:pPr>
            <a:endParaRPr lang="ru-RU" sz="2000" dirty="0"/>
          </a:p>
        </p:txBody>
      </p:sp>
      <p:sp>
        <p:nvSpPr>
          <p:cNvPr id="4" name="Номер слайда 3"/>
          <p:cNvSpPr>
            <a:spLocks noGrp="1"/>
          </p:cNvSpPr>
          <p:nvPr>
            <p:ph type="sldNum" sz="quarter" idx="12"/>
          </p:nvPr>
        </p:nvSpPr>
        <p:spPr/>
        <p:txBody>
          <a:bodyPr/>
          <a:lstStyle/>
          <a:p>
            <a:fld id="{C287297B-5DA9-4EC1-9A22-997F9243AA65}" type="slidenum">
              <a:rPr lang="ru-RU" smtClean="0"/>
              <a:pPr/>
              <a:t>21</a:t>
            </a:fld>
            <a:endParaRPr lang="ru-R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848" y="274638"/>
            <a:ext cx="8568952" cy="634082"/>
          </a:xfrm>
        </p:spPr>
        <p:txBody>
          <a:bodyPr>
            <a:noAutofit/>
          </a:bodyPr>
          <a:lstStyle/>
          <a:p>
            <a:r>
              <a:rPr lang="ru-RU" sz="3200" dirty="0" smtClean="0">
                <a:effectLst>
                  <a:outerShdw blurRad="38100" dist="38100" dir="2700000" algn="tl">
                    <a:srgbClr val="000000">
                      <a:alpha val="43137"/>
                    </a:srgbClr>
                  </a:outerShdw>
                </a:effectLst>
              </a:rPr>
              <a:t>Преодоление ограничений разделяемой среды</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187888" y="1124744"/>
            <a:ext cx="8784976" cy="5733256"/>
          </a:xfrm>
        </p:spPr>
        <p:txBody>
          <a:bodyPr>
            <a:noAutofit/>
          </a:bodyPr>
          <a:lstStyle/>
          <a:p>
            <a:pPr marL="0" indent="0">
              <a:buNone/>
            </a:pPr>
            <a:r>
              <a:rPr lang="ru-RU" sz="1900" dirty="0" smtClean="0"/>
              <a:t>    По мере развития аппаратной части базовые конфигурации ЛКС («шина», «</a:t>
            </a:r>
            <a:r>
              <a:rPr lang="ru-RU" sz="1900" dirty="0" err="1" smtClean="0"/>
              <a:t>коль-цо</a:t>
            </a:r>
            <a:r>
              <a:rPr lang="ru-RU" sz="1900" dirty="0" smtClean="0"/>
              <a:t>») превратились в элементарные звенья, из которых формируются более </a:t>
            </a:r>
            <a:r>
              <a:rPr lang="ru-RU" sz="1900" dirty="0" err="1" smtClean="0"/>
              <a:t>слож-ные</a:t>
            </a:r>
            <a:r>
              <a:rPr lang="ru-RU" sz="1900" dirty="0" smtClean="0"/>
              <a:t> структуры локальных сетей, имеющие параллельные и резервные пути между узлами. Однако внутри базовых структур локальных сетей продолжают работать все те же протоколы </a:t>
            </a:r>
            <a:r>
              <a:rPr lang="ru-RU" sz="1900" dirty="0" err="1" smtClean="0"/>
              <a:t>Ethernet</a:t>
            </a:r>
            <a:r>
              <a:rPr lang="ru-RU" sz="1900" dirty="0" smtClean="0"/>
              <a:t> и </a:t>
            </a:r>
            <a:r>
              <a:rPr lang="ru-RU" sz="1900" dirty="0" err="1" smtClean="0"/>
              <a:t>Token</a:t>
            </a:r>
            <a:r>
              <a:rPr lang="ru-RU" sz="1900" dirty="0" smtClean="0"/>
              <a:t> </a:t>
            </a:r>
            <a:r>
              <a:rPr lang="ru-RU" sz="1900" dirty="0" err="1" smtClean="0"/>
              <a:t>Ring</a:t>
            </a:r>
            <a:r>
              <a:rPr lang="ru-RU" sz="1900" dirty="0" smtClean="0"/>
              <a:t>. Объединение этих структур (сегментов) в общую, более сложную, локальную сеть осуществляется с помощью </a:t>
            </a:r>
            <a:r>
              <a:rPr lang="ru-RU" sz="1900" dirty="0" err="1" smtClean="0"/>
              <a:t>дополни-тельного</a:t>
            </a:r>
            <a:r>
              <a:rPr lang="ru-RU" sz="1900" dirty="0" smtClean="0"/>
              <a:t> оборудования, а взаимодействие узлов такой сети –  с помощью других протоколов.</a:t>
            </a:r>
          </a:p>
          <a:p>
            <a:pPr marL="0" indent="0">
              <a:buNone/>
            </a:pPr>
            <a:r>
              <a:rPr lang="ru-RU" sz="1900" dirty="0" smtClean="0"/>
              <a:t>    В развитии локальных сетей наметились также другие тенденции:</a:t>
            </a:r>
          </a:p>
          <a:p>
            <a:pPr marL="0" indent="0">
              <a:buNone/>
            </a:pPr>
            <a:r>
              <a:rPr lang="ru-RU" sz="1900" dirty="0" smtClean="0"/>
              <a:t>• отказ от разделяемых сред передачи данных и переход к использованию </a:t>
            </a:r>
            <a:r>
              <a:rPr lang="ru-RU" sz="1900" dirty="0" err="1" smtClean="0"/>
              <a:t>актив-ных</a:t>
            </a:r>
            <a:r>
              <a:rPr lang="ru-RU" sz="1900" dirty="0" smtClean="0"/>
              <a:t> коммутаторов, к которым узлы сети подключаются индивидуальными </a:t>
            </a:r>
            <a:r>
              <a:rPr lang="ru-RU" sz="1900" dirty="0" err="1" smtClean="0"/>
              <a:t>линия-ми</a:t>
            </a:r>
            <a:r>
              <a:rPr lang="ru-RU" sz="1900" dirty="0" smtClean="0"/>
              <a:t> связи;</a:t>
            </a:r>
          </a:p>
          <a:p>
            <a:pPr marL="0" indent="0">
              <a:buNone/>
            </a:pPr>
            <a:r>
              <a:rPr lang="ru-RU" sz="1900" dirty="0" smtClean="0"/>
              <a:t>• появление нового режима работы в ЛКС при использовании коммутаторов – </a:t>
            </a:r>
            <a:r>
              <a:rPr lang="ru-RU" sz="1900" dirty="0" err="1" smtClean="0"/>
              <a:t>пол-нодуплексного</a:t>
            </a:r>
            <a:r>
              <a:rPr lang="ru-RU" sz="1900" dirty="0" smtClean="0"/>
              <a:t> (хотя в базовых структурах узлы работают в полудуплексном </a:t>
            </a:r>
            <a:r>
              <a:rPr lang="ru-RU" sz="1900" dirty="0" err="1" smtClean="0"/>
              <a:t>режи-ме</a:t>
            </a:r>
            <a:r>
              <a:rPr lang="ru-RU" sz="1900" dirty="0" smtClean="0"/>
              <a:t>, т. к. сетевой адаптер РС в каждый момент времени либо передает данные, либо принимает, но не делает это одновременно).</a:t>
            </a:r>
          </a:p>
          <a:p>
            <a:pPr marL="0" indent="0">
              <a:buNone/>
            </a:pPr>
            <a:r>
              <a:rPr lang="ru-RU" sz="1900" dirty="0" smtClean="0"/>
              <a:t>    Сегодня каждая технология ЛКС приспособлена для работы как в </a:t>
            </a:r>
            <a:r>
              <a:rPr lang="ru-RU" sz="1900" dirty="0" err="1" smtClean="0"/>
              <a:t>полудуплекс-ном</a:t>
            </a:r>
            <a:r>
              <a:rPr lang="ru-RU" sz="1900" dirty="0" smtClean="0"/>
              <a:t>, так и в полнодуплексном режимах.</a:t>
            </a:r>
          </a:p>
          <a:p>
            <a:pPr>
              <a:buNone/>
            </a:pPr>
            <a:endParaRPr lang="ru-RU" sz="1800" dirty="0"/>
          </a:p>
        </p:txBody>
      </p:sp>
      <p:sp>
        <p:nvSpPr>
          <p:cNvPr id="4" name="Номер слайда 3"/>
          <p:cNvSpPr>
            <a:spLocks noGrp="1"/>
          </p:cNvSpPr>
          <p:nvPr>
            <p:ph type="sldNum" sz="quarter" idx="12"/>
          </p:nvPr>
        </p:nvSpPr>
        <p:spPr/>
        <p:txBody>
          <a:bodyPr/>
          <a:lstStyle/>
          <a:p>
            <a:fld id="{C287297B-5DA9-4EC1-9A22-997F9243AA65}" type="slidenum">
              <a:rPr lang="ru-RU" smtClean="0"/>
              <a:pPr/>
              <a:t>22</a:t>
            </a:fld>
            <a:endParaRPr lang="ru-R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3200" dirty="0" smtClean="0">
                <a:effectLst>
                  <a:outerShdw blurRad="38100" dist="38100" dir="2700000" algn="tl">
                    <a:srgbClr val="000000">
                      <a:alpha val="43137"/>
                    </a:srgbClr>
                  </a:outerShdw>
                </a:effectLst>
              </a:rPr>
              <a:t>Структуризация сети</a:t>
            </a:r>
            <a:endParaRPr lang="ru-RU" sz="3200" dirty="0">
              <a:effectLst>
                <a:outerShdw blurRad="38100" dist="38100" dir="2700000" algn="tl">
                  <a:srgbClr val="000000">
                    <a:alpha val="43137"/>
                  </a:srgbClr>
                </a:outerShdw>
              </a:effectLst>
            </a:endParaRPr>
          </a:p>
        </p:txBody>
      </p:sp>
      <p:sp>
        <p:nvSpPr>
          <p:cNvPr id="9" name="Содержимое 8"/>
          <p:cNvSpPr>
            <a:spLocks noGrp="1"/>
          </p:cNvSpPr>
          <p:nvPr>
            <p:ph idx="1"/>
          </p:nvPr>
        </p:nvSpPr>
        <p:spPr>
          <a:xfrm>
            <a:off x="4427984" y="992449"/>
            <a:ext cx="4716016" cy="4308759"/>
          </a:xfrm>
        </p:spPr>
        <p:txBody>
          <a:bodyPr>
            <a:normAutofit/>
          </a:bodyPr>
          <a:lstStyle/>
          <a:p>
            <a:pPr marL="0" indent="0">
              <a:lnSpc>
                <a:spcPct val="110000"/>
              </a:lnSpc>
              <a:buNone/>
            </a:pPr>
            <a:r>
              <a:rPr lang="ru-RU" sz="2000" dirty="0" smtClean="0"/>
              <a:t>   Ограничения, связанные с </a:t>
            </a:r>
            <a:r>
              <a:rPr lang="ru-RU" sz="2000" dirty="0" err="1" smtClean="0"/>
              <a:t>использова-нием</a:t>
            </a:r>
            <a:r>
              <a:rPr lang="ru-RU" sz="2000" dirty="0" smtClean="0"/>
              <a:t> разделяемой среды, устраняются путем разбиения сети на несколько </a:t>
            </a:r>
            <a:r>
              <a:rPr lang="ru-RU" sz="2000" dirty="0" err="1" smtClean="0"/>
              <a:t>сег</a:t>
            </a:r>
            <a:r>
              <a:rPr lang="ru-RU" sz="2000" dirty="0" smtClean="0"/>
              <a:t>-ментов, которые соединяются между собой коммутационным устройством, которое буферизует кадры и передает их в определенный сегмент в зависимости от адреса получателя.  </a:t>
            </a:r>
          </a:p>
          <a:p>
            <a:pPr marL="0" indent="0">
              <a:lnSpc>
                <a:spcPct val="110000"/>
              </a:lnSpc>
              <a:buNone/>
            </a:pPr>
            <a:r>
              <a:rPr lang="ru-RU" sz="2000" dirty="0" smtClean="0"/>
              <a:t>   Такая процедура называется </a:t>
            </a:r>
            <a:r>
              <a:rPr lang="ru-RU" sz="2000" dirty="0" err="1" smtClean="0"/>
              <a:t>логичес-кой</a:t>
            </a:r>
            <a:r>
              <a:rPr lang="ru-RU" sz="2000" dirty="0" smtClean="0"/>
              <a:t> структуризацией сети, которую не следует путать с физической </a:t>
            </a:r>
            <a:r>
              <a:rPr lang="ru-RU" sz="2000" dirty="0" err="1" smtClean="0"/>
              <a:t>структури-зацией</a:t>
            </a:r>
            <a:r>
              <a:rPr lang="ru-RU" sz="2000" dirty="0" smtClean="0"/>
              <a:t>, использующей концентраторы.</a:t>
            </a:r>
            <a:endParaRPr lang="ru-RU" sz="2000" dirty="0"/>
          </a:p>
        </p:txBody>
      </p:sp>
      <p:pic>
        <p:nvPicPr>
          <p:cNvPr id="2055" name="Picture 7"/>
          <p:cNvPicPr>
            <a:picLocks noChangeAspect="1" noChangeArrowheads="1"/>
          </p:cNvPicPr>
          <p:nvPr/>
        </p:nvPicPr>
        <p:blipFill>
          <a:blip r:embed="rId2" cstate="print"/>
          <a:srcRect/>
          <a:stretch>
            <a:fillRect/>
          </a:stretch>
        </p:blipFill>
        <p:spPr bwMode="auto">
          <a:xfrm>
            <a:off x="179512" y="908720"/>
            <a:ext cx="4248472" cy="4320480"/>
          </a:xfrm>
          <a:prstGeom prst="rect">
            <a:avLst/>
          </a:prstGeom>
          <a:noFill/>
          <a:ln w="9525">
            <a:noFill/>
            <a:miter lim="800000"/>
            <a:headEnd/>
            <a:tailEnd/>
          </a:ln>
        </p:spPr>
      </p:pic>
      <p:sp>
        <p:nvSpPr>
          <p:cNvPr id="12" name="TextBox 11"/>
          <p:cNvSpPr txBox="1"/>
          <p:nvPr/>
        </p:nvSpPr>
        <p:spPr>
          <a:xfrm>
            <a:off x="179512" y="5373216"/>
            <a:ext cx="8856984" cy="1015663"/>
          </a:xfrm>
          <a:prstGeom prst="rect">
            <a:avLst/>
          </a:prstGeom>
          <a:noFill/>
        </p:spPr>
        <p:txBody>
          <a:bodyPr wrap="square" rtlCol="0">
            <a:spAutoFit/>
          </a:bodyPr>
          <a:lstStyle/>
          <a:p>
            <a:r>
              <a:rPr lang="ru-RU" sz="2000" dirty="0" smtClean="0"/>
              <a:t>   Логическая структуризация увеличивает производительность сети, повышает ее гибкость, увеличивает безопасность данных за счет возможности </a:t>
            </a:r>
            <a:r>
              <a:rPr lang="ru-RU" sz="2000" dirty="0" err="1" smtClean="0"/>
              <a:t>фильтра-ции</a:t>
            </a:r>
            <a:r>
              <a:rPr lang="ru-RU" sz="2000" dirty="0" smtClean="0"/>
              <a:t> кадров в </a:t>
            </a:r>
            <a:r>
              <a:rPr lang="ru-RU" sz="2000" b="1" dirty="0" smtClean="0"/>
              <a:t>мостах</a:t>
            </a:r>
            <a:r>
              <a:rPr lang="ru-RU" sz="2000" dirty="0" smtClean="0"/>
              <a:t> и </a:t>
            </a:r>
            <a:r>
              <a:rPr lang="ru-RU" sz="2000" b="1" dirty="0" smtClean="0"/>
              <a:t>коммутаторах</a:t>
            </a:r>
            <a:r>
              <a:rPr lang="ru-RU" sz="2000" dirty="0" smtClean="0"/>
              <a:t>, улучшает управляемость сети.</a:t>
            </a:r>
            <a:endParaRPr lang="ru-RU" sz="2000" dirty="0"/>
          </a:p>
        </p:txBody>
      </p:sp>
      <p:sp>
        <p:nvSpPr>
          <p:cNvPr id="6" name="Номер слайда 5"/>
          <p:cNvSpPr>
            <a:spLocks noGrp="1"/>
          </p:cNvSpPr>
          <p:nvPr>
            <p:ph type="sldNum" sz="quarter" idx="12"/>
          </p:nvPr>
        </p:nvSpPr>
        <p:spPr/>
        <p:txBody>
          <a:bodyPr/>
          <a:lstStyle/>
          <a:p>
            <a:fld id="{C287297B-5DA9-4EC1-9A22-997F9243AA65}" type="slidenum">
              <a:rPr lang="ru-RU" smtClean="0"/>
              <a:pPr/>
              <a:t>23</a:t>
            </a:fld>
            <a:endParaRPr lang="ru-R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210288" y="1446281"/>
            <a:ext cx="4680520" cy="720079"/>
          </a:xfrm>
        </p:spPr>
        <p:txBody>
          <a:bodyPr>
            <a:normAutofit/>
          </a:bodyPr>
          <a:lstStyle/>
          <a:p>
            <a:pPr marL="0" indent="0">
              <a:buNone/>
            </a:pPr>
            <a:r>
              <a:rPr lang="ru-RU" sz="2000" dirty="0" smtClean="0"/>
              <a:t>Здесь суммарный трафик до деления на сегменты:</a:t>
            </a:r>
            <a:endParaRPr lang="ru-RU" sz="2000" dirty="0"/>
          </a:p>
        </p:txBody>
      </p:sp>
      <p:sp>
        <p:nvSpPr>
          <p:cNvPr id="4" name="Заголовок 1"/>
          <p:cNvSpPr>
            <a:spLocks noGrp="1"/>
          </p:cNvSpPr>
          <p:nvPr>
            <p:ph type="title"/>
          </p:nvPr>
        </p:nvSpPr>
        <p:spPr>
          <a:xfrm>
            <a:off x="457200" y="274638"/>
            <a:ext cx="8229600" cy="634082"/>
          </a:xfrm>
        </p:spPr>
        <p:txBody>
          <a:bodyPr>
            <a:normAutofit/>
          </a:bodyPr>
          <a:lstStyle/>
          <a:p>
            <a:r>
              <a:rPr lang="ru-RU" sz="3200" dirty="0" smtClean="0">
                <a:effectLst>
                  <a:outerShdw blurRad="38100" dist="38100" dir="2700000" algn="tl">
                    <a:srgbClr val="000000">
                      <a:alpha val="43137"/>
                    </a:srgbClr>
                  </a:outerShdw>
                </a:effectLst>
              </a:rPr>
              <a:t>Структуризация сети (продолжение)</a:t>
            </a:r>
            <a:endParaRPr lang="ru-RU" sz="3200"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2" cstate="print"/>
          <a:srcRect/>
          <a:stretch>
            <a:fillRect/>
          </a:stretch>
        </p:blipFill>
        <p:spPr bwMode="auto">
          <a:xfrm>
            <a:off x="99128" y="1446280"/>
            <a:ext cx="4104456" cy="3528392"/>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930368" y="2166360"/>
            <a:ext cx="2520280" cy="432048"/>
          </a:xfrm>
          <a:prstGeom prst="rect">
            <a:avLst/>
          </a:prstGeom>
          <a:noFill/>
          <a:ln w="9525">
            <a:noFill/>
            <a:miter lim="800000"/>
            <a:headEnd/>
            <a:tailEnd/>
          </a:ln>
        </p:spPr>
      </p:pic>
      <p:sp>
        <p:nvSpPr>
          <p:cNvPr id="7" name="Содержимое 2"/>
          <p:cNvSpPr txBox="1">
            <a:spLocks/>
          </p:cNvSpPr>
          <p:nvPr/>
        </p:nvSpPr>
        <p:spPr>
          <a:xfrm>
            <a:off x="4354304" y="2742424"/>
            <a:ext cx="4680520" cy="2304256"/>
          </a:xfrm>
          <a:prstGeom prst="rect">
            <a:avLst/>
          </a:prstGeom>
        </p:spPr>
        <p:txBody>
          <a:bodyPr vert="horz" lIns="91440" tIns="45720" rIns="91440" bIns="45720" rtlCol="0">
            <a:normAutofit/>
          </a:bodyPr>
          <a:lstStyle/>
          <a:p>
            <a:pPr marL="0" marR="0" lvl="0" indent="0" algn="l" defTabSz="914400" rtl="0" eaLnBrk="1" fontAlgn="auto" latinLnBrk="0" hangingPunct="1">
              <a:spcBef>
                <a:spcPct val="20000"/>
              </a:spcBef>
              <a:spcAft>
                <a:spcPts val="0"/>
              </a:spcAft>
              <a:buClrTx/>
              <a:buSzTx/>
              <a:buFont typeface="Arial" pitchFamily="34" charset="0"/>
              <a:buNone/>
              <a:tabLst/>
              <a:defRPr/>
            </a:pPr>
            <a:r>
              <a:rPr kumimoji="0" lang="ru-RU" sz="2000" b="0" i="0" u="none" strike="noStrike" kern="1200" cap="none" spc="0" normalizeH="0" baseline="0" noProof="0" dirty="0" smtClean="0">
                <a:ln>
                  <a:noFill/>
                </a:ln>
                <a:solidFill>
                  <a:schemeClr val="tx1"/>
                </a:solidFill>
                <a:effectLst/>
                <a:uLnTx/>
                <a:uFillTx/>
                <a:latin typeface="+mn-lt"/>
                <a:ea typeface="+mn-ea"/>
                <a:cs typeface="+mn-cs"/>
              </a:rPr>
              <a:t>где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C</a:t>
            </a:r>
            <a:r>
              <a:rPr kumimoji="0" lang="en-US" sz="2200" b="0" i="0" u="none" strike="noStrike" kern="1200" cap="none" spc="0" normalizeH="0" baseline="-25000" noProof="0" dirty="0" smtClean="0">
                <a:ln>
                  <a:noFill/>
                </a:ln>
                <a:solidFill>
                  <a:schemeClr val="tx1"/>
                </a:solidFill>
                <a:effectLst/>
                <a:uLnTx/>
                <a:uFillTx/>
                <a:latin typeface="+mn-lt"/>
                <a:ea typeface="+mn-ea"/>
                <a:cs typeface="+mn-cs"/>
              </a:rPr>
              <a:t>S1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ru-RU" sz="2000" b="0" i="0" u="none" strike="noStrike" kern="1200" cap="none" spc="0" normalizeH="0" baseline="0" noProof="0" dirty="0" smtClean="0">
                <a:ln>
                  <a:noFill/>
                </a:ln>
                <a:solidFill>
                  <a:schemeClr val="tx1"/>
                </a:solidFill>
                <a:effectLst/>
                <a:uLnTx/>
                <a:uFillTx/>
                <a:latin typeface="+mn-lt"/>
                <a:ea typeface="+mn-ea"/>
                <a:cs typeface="+mn-cs"/>
              </a:rPr>
              <a:t>внутренний трафик сегмента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S1, </a:t>
            </a:r>
            <a:endParaRPr kumimoji="0" lang="ru-RU" sz="2000"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pPr>
            <a:r>
              <a:rPr lang="en-US" sz="2000" dirty="0" smtClean="0"/>
              <a:t>C</a:t>
            </a:r>
            <a:r>
              <a:rPr lang="en-US" sz="2200" baseline="-25000" dirty="0" smtClean="0"/>
              <a:t>S2</a:t>
            </a:r>
            <a:r>
              <a:rPr lang="en-US" sz="2000" dirty="0" smtClean="0"/>
              <a:t> – </a:t>
            </a:r>
            <a:r>
              <a:rPr lang="ru-RU" sz="2000" dirty="0" smtClean="0"/>
              <a:t>внутренний трафик сегмента </a:t>
            </a:r>
            <a:r>
              <a:rPr lang="en-US" sz="2000" dirty="0" smtClean="0"/>
              <a:t>S2,</a:t>
            </a:r>
          </a:p>
          <a:p>
            <a:pPr lvl="0">
              <a:spcBef>
                <a:spcPct val="20000"/>
              </a:spcBef>
            </a:pPr>
            <a:r>
              <a:rPr lang="en-US" sz="2000" dirty="0" smtClean="0"/>
              <a:t>C</a:t>
            </a:r>
            <a:r>
              <a:rPr lang="en-US" sz="2200" baseline="-25000" dirty="0" smtClean="0"/>
              <a:t>S1-S2</a:t>
            </a:r>
            <a:r>
              <a:rPr lang="en-US" sz="2000" dirty="0" smtClean="0"/>
              <a:t>  – </a:t>
            </a:r>
            <a:r>
              <a:rPr lang="ru-RU" sz="2000" dirty="0" smtClean="0"/>
              <a:t>межсегментный трафик.</a:t>
            </a:r>
          </a:p>
          <a:p>
            <a:pPr marL="0" marR="0" lvl="0" indent="0" algn="l" defTabSz="914400" rtl="0" eaLnBrk="1" fontAlgn="auto" latinLnBrk="0" hangingPunct="1">
              <a:spcBef>
                <a:spcPct val="20000"/>
              </a:spcBef>
              <a:spcAft>
                <a:spcPts val="0"/>
              </a:spcAft>
              <a:buClrTx/>
              <a:buSzTx/>
              <a:buFont typeface="Arial" pitchFamily="34" charset="0"/>
              <a:buNone/>
              <a:tabLst/>
              <a:defRPr/>
            </a:pPr>
            <a:r>
              <a:rPr kumimoji="0" lang="ru-RU" sz="2000" b="0" i="0" u="none" strike="noStrike" kern="1200" cap="none" spc="0" normalizeH="0" baseline="0" noProof="0" dirty="0" smtClean="0">
                <a:ln>
                  <a:noFill/>
                </a:ln>
                <a:solidFill>
                  <a:schemeClr val="tx1"/>
                </a:solidFill>
                <a:effectLst/>
                <a:uLnTx/>
                <a:uFillTx/>
                <a:latin typeface="+mn-lt"/>
                <a:ea typeface="+mn-ea"/>
                <a:cs typeface="+mn-cs"/>
              </a:rPr>
              <a:t>   После сегментации трафик сегмента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S1 </a:t>
            </a:r>
            <a:r>
              <a:rPr kumimoji="0" lang="ru-RU" sz="2000" b="0" i="0" u="none" strike="noStrike" kern="1200" cap="none" spc="0" normalizeH="0" baseline="0" noProof="0" dirty="0" smtClean="0">
                <a:ln>
                  <a:noFill/>
                </a:ln>
                <a:solidFill>
                  <a:schemeClr val="tx1"/>
                </a:solidFill>
                <a:effectLst/>
                <a:uLnTx/>
                <a:uFillTx/>
                <a:latin typeface="+mn-lt"/>
                <a:ea typeface="+mn-ea"/>
                <a:cs typeface="+mn-cs"/>
              </a:rPr>
              <a:t>стал равен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C</a:t>
            </a:r>
            <a:r>
              <a:rPr kumimoji="0" lang="en-US" sz="2200" b="0" i="0" u="none" strike="noStrike" kern="1200" cap="none" spc="0" normalizeH="0" baseline="-25000" noProof="0" dirty="0" smtClean="0">
                <a:ln>
                  <a:noFill/>
                </a:ln>
                <a:solidFill>
                  <a:schemeClr val="tx1"/>
                </a:solidFill>
                <a:effectLst/>
                <a:uLnTx/>
                <a:uFillTx/>
                <a:latin typeface="+mn-lt"/>
                <a:ea typeface="+mn-ea"/>
                <a:cs typeface="+mn-cs"/>
              </a:rPr>
              <a:t>S1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=C</a:t>
            </a:r>
            <a:r>
              <a:rPr kumimoji="0" lang="en-US" sz="2200" b="0" i="0" u="none" strike="noStrike" kern="1200" cap="none" spc="0" normalizeH="0" baseline="-25000" noProof="0" dirty="0" smtClean="0">
                <a:ln>
                  <a:noFill/>
                </a:ln>
                <a:solidFill>
                  <a:schemeClr val="tx1"/>
                </a:solidFill>
                <a:effectLst/>
                <a:uLnTx/>
                <a:uFillTx/>
                <a:latin typeface="+mn-lt"/>
                <a:ea typeface="+mn-ea"/>
                <a:cs typeface="+mn-cs"/>
              </a:rPr>
              <a:t>S1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C</a:t>
            </a:r>
            <a:r>
              <a:rPr kumimoji="0" lang="en-US" sz="2200" b="0" i="0" u="none" strike="noStrike" kern="1200" cap="none" spc="0" normalizeH="0" baseline="-25000" noProof="0" dirty="0" smtClean="0">
                <a:ln>
                  <a:noFill/>
                </a:ln>
                <a:solidFill>
                  <a:schemeClr val="tx1"/>
                </a:solidFill>
                <a:effectLst/>
                <a:uLnTx/>
                <a:uFillTx/>
                <a:latin typeface="+mn-lt"/>
                <a:ea typeface="+mn-ea"/>
                <a:cs typeface="+mn-cs"/>
              </a:rPr>
              <a:t>S1-S2</a:t>
            </a:r>
            <a:r>
              <a:rPr kumimoji="0" lang="ru-RU"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ru-RU"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Номер слайда 7"/>
          <p:cNvSpPr>
            <a:spLocks noGrp="1"/>
          </p:cNvSpPr>
          <p:nvPr>
            <p:ph type="sldNum" sz="quarter" idx="12"/>
          </p:nvPr>
        </p:nvSpPr>
        <p:spPr/>
        <p:txBody>
          <a:bodyPr/>
          <a:lstStyle/>
          <a:p>
            <a:fld id="{C287297B-5DA9-4EC1-9A22-997F9243AA65}" type="slidenum">
              <a:rPr lang="ru-RU" smtClean="0"/>
              <a:pPr/>
              <a:t>24</a:t>
            </a:fld>
            <a:endParaRPr lang="ru-R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92" y="110528"/>
            <a:ext cx="8964488" cy="692696"/>
          </a:xfrm>
        </p:spPr>
        <p:txBody>
          <a:bodyPr>
            <a:normAutofit/>
          </a:bodyPr>
          <a:lstStyle/>
          <a:p>
            <a:r>
              <a:rPr lang="ru-RU" sz="3200" dirty="0" smtClean="0">
                <a:effectLst>
                  <a:outerShdw blurRad="38100" dist="38100" dir="2700000" algn="tl">
                    <a:srgbClr val="000000">
                      <a:alpha val="43137"/>
                    </a:srgbClr>
                  </a:outerShdw>
                </a:effectLst>
              </a:rPr>
              <a:t>Принцип работы прозрачного моста </a:t>
            </a:r>
            <a:r>
              <a:rPr lang="en-US" sz="3200" dirty="0" smtClean="0">
                <a:effectLst>
                  <a:outerShdw blurRad="38100" dist="38100" dir="2700000" algn="tl">
                    <a:srgbClr val="000000">
                      <a:alpha val="43137"/>
                    </a:srgbClr>
                  </a:outerShdw>
                </a:effectLst>
              </a:rPr>
              <a:t>IEEE 802.1D</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4716016" y="696040"/>
            <a:ext cx="4427984" cy="3744416"/>
          </a:xfrm>
        </p:spPr>
        <p:txBody>
          <a:bodyPr>
            <a:noAutofit/>
          </a:bodyPr>
          <a:lstStyle/>
          <a:p>
            <a:pPr marL="0" indent="0">
              <a:lnSpc>
                <a:spcPct val="120000"/>
              </a:lnSpc>
              <a:buNone/>
            </a:pPr>
            <a:r>
              <a:rPr lang="ru-RU" sz="1800" dirty="0" smtClean="0"/>
              <a:t>   Термин «прозрачный» говорит о том, что мост/коммутатор не учитывает </a:t>
            </a:r>
            <a:r>
              <a:rPr lang="ru-RU" sz="1800" dirty="0" err="1" smtClean="0"/>
              <a:t>существо-вание</a:t>
            </a:r>
            <a:r>
              <a:rPr lang="ru-RU" sz="1800" dirty="0" smtClean="0"/>
              <a:t> сетевых адаптеров конечных узлов, концентраторов и повторителей.</a:t>
            </a:r>
          </a:p>
          <a:p>
            <a:pPr marL="0" indent="0">
              <a:lnSpc>
                <a:spcPct val="120000"/>
              </a:lnSpc>
              <a:buNone/>
            </a:pPr>
            <a:r>
              <a:rPr lang="ru-RU" sz="1800" dirty="0" smtClean="0"/>
              <a:t>   Порт моста может не иметь собственного </a:t>
            </a:r>
            <a:r>
              <a:rPr lang="en-US" sz="1800" dirty="0" smtClean="0"/>
              <a:t>MAC-</a:t>
            </a:r>
            <a:r>
              <a:rPr lang="ru-RU" sz="1800" dirty="0" smtClean="0"/>
              <a:t>адреса, т.к. обрабатывает все </a:t>
            </a:r>
            <a:r>
              <a:rPr lang="ru-RU" sz="1800" dirty="0" err="1" smtClean="0"/>
              <a:t>прихо-дящие</a:t>
            </a:r>
            <a:r>
              <a:rPr lang="ru-RU" sz="1800" dirty="0" smtClean="0"/>
              <a:t> кадры независимо от их адреса назначения. В коммутаторах порт может иметь </a:t>
            </a:r>
            <a:r>
              <a:rPr lang="en-US" sz="1800" dirty="0" smtClean="0"/>
              <a:t>MAC-</a:t>
            </a:r>
            <a:r>
              <a:rPr lang="ru-RU" sz="1800" dirty="0" smtClean="0"/>
              <a:t>адрес, используемый не для продвижения кадров, а для удаленного управления портом.</a:t>
            </a:r>
            <a:endParaRPr lang="ru-RU" sz="1800" dirty="0"/>
          </a:p>
        </p:txBody>
      </p:sp>
      <p:pic>
        <p:nvPicPr>
          <p:cNvPr id="5122" name="Picture 2"/>
          <p:cNvPicPr>
            <a:picLocks noChangeAspect="1" noChangeArrowheads="1"/>
          </p:cNvPicPr>
          <p:nvPr/>
        </p:nvPicPr>
        <p:blipFill>
          <a:blip r:embed="rId2" cstate="print"/>
          <a:srcRect/>
          <a:stretch>
            <a:fillRect/>
          </a:stretch>
        </p:blipFill>
        <p:spPr bwMode="auto">
          <a:xfrm>
            <a:off x="179512" y="836712"/>
            <a:ext cx="4558184" cy="3528392"/>
          </a:xfrm>
          <a:prstGeom prst="rect">
            <a:avLst/>
          </a:prstGeom>
          <a:noFill/>
          <a:ln w="9525">
            <a:noFill/>
            <a:miter lim="800000"/>
            <a:headEnd/>
            <a:tailEnd/>
          </a:ln>
        </p:spPr>
      </p:pic>
      <p:sp>
        <p:nvSpPr>
          <p:cNvPr id="5" name="TextBox 4"/>
          <p:cNvSpPr txBox="1"/>
          <p:nvPr/>
        </p:nvSpPr>
        <p:spPr>
          <a:xfrm>
            <a:off x="179512" y="4509120"/>
            <a:ext cx="8784976" cy="2308324"/>
          </a:xfrm>
          <a:prstGeom prst="rect">
            <a:avLst/>
          </a:prstGeom>
          <a:noFill/>
        </p:spPr>
        <p:txBody>
          <a:bodyPr wrap="square" rtlCol="0">
            <a:spAutoFit/>
          </a:bodyPr>
          <a:lstStyle/>
          <a:p>
            <a:r>
              <a:rPr lang="ru-RU" dirty="0" smtClean="0"/>
              <a:t>Алгоритм при передаче кадра от узла 1 к узлу 3 : </a:t>
            </a:r>
          </a:p>
          <a:p>
            <a:pPr>
              <a:buFont typeface="Arial" pitchFamily="34" charset="0"/>
              <a:buChar char="•"/>
            </a:pPr>
            <a:r>
              <a:rPr lang="ru-RU" dirty="0" smtClean="0"/>
              <a:t>   просматривает адресную таблицу;</a:t>
            </a:r>
          </a:p>
          <a:p>
            <a:pPr>
              <a:buFont typeface="Arial" pitchFamily="34" charset="0"/>
              <a:buChar char="•"/>
            </a:pPr>
            <a:r>
              <a:rPr lang="ru-RU" dirty="0" smtClean="0"/>
              <a:t>   если адрес получателя не найден, то кадр направляется на все порты, кроме порта отправителя;</a:t>
            </a:r>
          </a:p>
          <a:p>
            <a:pPr>
              <a:buFont typeface="Arial" pitchFamily="34" charset="0"/>
              <a:buChar char="•"/>
            </a:pPr>
            <a:r>
              <a:rPr lang="ru-RU" dirty="0" smtClean="0"/>
              <a:t>   если адрес найден и отправитель и получатель находятся в одном сегменте , то кадр удаляется из буфера (фильтруется);</a:t>
            </a:r>
          </a:p>
          <a:p>
            <a:pPr>
              <a:buFont typeface="Arial" pitchFamily="34" charset="0"/>
              <a:buChar char="•"/>
            </a:pPr>
            <a:r>
              <a:rPr lang="ru-RU" dirty="0" smtClean="0"/>
              <a:t>   если адрес найден и отправитель и получатель находятся в разных сегментах , то кадр передается в требуемый сегмент;</a:t>
            </a:r>
            <a:endParaRPr lang="ru-RU" dirty="0"/>
          </a:p>
        </p:txBody>
      </p:sp>
      <p:sp>
        <p:nvSpPr>
          <p:cNvPr id="6" name="Номер слайда 5"/>
          <p:cNvSpPr>
            <a:spLocks noGrp="1"/>
          </p:cNvSpPr>
          <p:nvPr>
            <p:ph type="sldNum" sz="quarter" idx="12"/>
          </p:nvPr>
        </p:nvSpPr>
        <p:spPr/>
        <p:txBody>
          <a:bodyPr/>
          <a:lstStyle/>
          <a:p>
            <a:fld id="{C287297B-5DA9-4EC1-9A22-997F9243AA65}" type="slidenum">
              <a:rPr lang="ru-RU" smtClean="0"/>
              <a:pPr/>
              <a:t>25</a:t>
            </a:fld>
            <a:endParaRPr lang="ru-R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93774"/>
            <a:ext cx="8229600" cy="778098"/>
          </a:xfrm>
        </p:spPr>
        <p:txBody>
          <a:bodyPr>
            <a:normAutofit/>
          </a:bodyPr>
          <a:lstStyle/>
          <a:p>
            <a:r>
              <a:rPr lang="ru-RU" sz="3200" dirty="0" smtClean="0">
                <a:effectLst>
                  <a:outerShdw blurRad="38100" dist="38100" dir="2700000" algn="tl">
                    <a:srgbClr val="000000">
                      <a:alpha val="43137"/>
                    </a:srgbClr>
                  </a:outerShdw>
                </a:effectLst>
              </a:rPr>
              <a:t>Пример адресной таблицы моста</a:t>
            </a:r>
            <a:endParaRPr lang="ru-RU" sz="3200" dirty="0">
              <a:effectLst>
                <a:outerShdw blurRad="38100" dist="38100" dir="2700000" algn="tl">
                  <a:srgbClr val="000000">
                    <a:alpha val="43137"/>
                  </a:srgbClr>
                </a:outerShdw>
              </a:effectLst>
            </a:endParaRPr>
          </a:p>
        </p:txBody>
      </p:sp>
      <p:pic>
        <p:nvPicPr>
          <p:cNvPr id="6" name="Содержимое 5" descr="Адресная таблица моста.PNG"/>
          <p:cNvPicPr>
            <a:picLocks noGrp="1" noChangeAspect="1"/>
          </p:cNvPicPr>
          <p:nvPr>
            <p:ph idx="1"/>
          </p:nvPr>
        </p:nvPicPr>
        <p:blipFill>
          <a:blip r:embed="rId2" cstate="print"/>
          <a:stretch>
            <a:fillRect/>
          </a:stretch>
        </p:blipFill>
        <p:spPr>
          <a:xfrm>
            <a:off x="755576" y="932160"/>
            <a:ext cx="7272808" cy="3456384"/>
          </a:xfrm>
        </p:spPr>
      </p:pic>
      <p:sp>
        <p:nvSpPr>
          <p:cNvPr id="7" name="TextBox 6"/>
          <p:cNvSpPr txBox="1"/>
          <p:nvPr/>
        </p:nvSpPr>
        <p:spPr>
          <a:xfrm>
            <a:off x="162760" y="4490680"/>
            <a:ext cx="8873736" cy="2308324"/>
          </a:xfrm>
          <a:prstGeom prst="rect">
            <a:avLst/>
          </a:prstGeom>
          <a:noFill/>
        </p:spPr>
        <p:txBody>
          <a:bodyPr wrap="square" rtlCol="0">
            <a:spAutoFit/>
          </a:bodyPr>
          <a:lstStyle/>
          <a:p>
            <a:r>
              <a:rPr lang="ru-RU" dirty="0" smtClean="0"/>
              <a:t>1.    Сеть включает 2 сегмента: </a:t>
            </a:r>
            <a:r>
              <a:rPr lang="en-US" dirty="0" smtClean="0"/>
              <a:t>LAN</a:t>
            </a:r>
            <a:r>
              <a:rPr lang="ru-RU" dirty="0" smtClean="0"/>
              <a:t> </a:t>
            </a:r>
            <a:r>
              <a:rPr lang="en-US" dirty="0" smtClean="0"/>
              <a:t>A (</a:t>
            </a:r>
            <a:r>
              <a:rPr lang="ru-RU" dirty="0" smtClean="0"/>
              <a:t>3</a:t>
            </a:r>
            <a:r>
              <a:rPr lang="en-US" dirty="0" smtClean="0"/>
              <a:t> </a:t>
            </a:r>
            <a:r>
              <a:rPr lang="ru-RU" dirty="0" smtClean="0"/>
              <a:t>узла) и </a:t>
            </a:r>
            <a:r>
              <a:rPr lang="en-US" dirty="0" smtClean="0"/>
              <a:t>LAN</a:t>
            </a:r>
            <a:r>
              <a:rPr lang="ru-RU" dirty="0" smtClean="0"/>
              <a:t> </a:t>
            </a:r>
            <a:r>
              <a:rPr lang="en-US" dirty="0" smtClean="0"/>
              <a:t>B (2 </a:t>
            </a:r>
            <a:r>
              <a:rPr lang="ru-RU" dirty="0" smtClean="0"/>
              <a:t>узла).</a:t>
            </a:r>
          </a:p>
          <a:p>
            <a:pPr marL="342900" indent="-342900">
              <a:buAutoNum type="arabicPeriod" startAt="2"/>
            </a:pPr>
            <a:r>
              <a:rPr lang="ru-RU" dirty="0" smtClean="0"/>
              <a:t>Адреса, помеченные звездочками, являются статическими (назначены вручную),  остальные динамические. У адреса с символом </a:t>
            </a:r>
            <a:r>
              <a:rPr lang="en-US" dirty="0" smtClean="0"/>
              <a:t>“</a:t>
            </a:r>
            <a:r>
              <a:rPr lang="ru-RU" dirty="0" smtClean="0"/>
              <a:t>+</a:t>
            </a:r>
            <a:r>
              <a:rPr lang="en-US" dirty="0" smtClean="0"/>
              <a:t>” </a:t>
            </a:r>
            <a:r>
              <a:rPr lang="ru-RU" dirty="0" smtClean="0"/>
              <a:t>истек срок жизни.</a:t>
            </a:r>
          </a:p>
          <a:p>
            <a:pPr marL="342900" indent="-342900">
              <a:buAutoNum type="arabicPeriod" startAt="2"/>
            </a:pPr>
            <a:r>
              <a:rPr lang="ru-RU" dirty="0" smtClean="0"/>
              <a:t>Поле </a:t>
            </a:r>
            <a:r>
              <a:rPr lang="en-US" dirty="0" err="1" smtClean="0"/>
              <a:t>Dispn</a:t>
            </a:r>
            <a:r>
              <a:rPr lang="en-US" dirty="0" smtClean="0"/>
              <a:t> (disposition) </a:t>
            </a:r>
            <a:r>
              <a:rPr lang="ru-RU" dirty="0" smtClean="0"/>
              <a:t>по умолчанию содержит порт назначения (в нашем случае – имя сегмента), но в ручном режиме здесь можно указать способ фильтрации </a:t>
            </a:r>
            <a:r>
              <a:rPr lang="ru-RU" dirty="0" err="1" smtClean="0"/>
              <a:t>кад-ров</a:t>
            </a:r>
            <a:r>
              <a:rPr lang="ru-RU" dirty="0" smtClean="0"/>
              <a:t>. Например, </a:t>
            </a:r>
            <a:r>
              <a:rPr lang="en-US" dirty="0" smtClean="0"/>
              <a:t>Discard – </a:t>
            </a:r>
            <a:r>
              <a:rPr lang="ru-RU" dirty="0" smtClean="0"/>
              <a:t>не передавать кадр в сегмент назначения, </a:t>
            </a:r>
            <a:r>
              <a:rPr lang="en-US" dirty="0" smtClean="0"/>
              <a:t>Flood (</a:t>
            </a:r>
            <a:r>
              <a:rPr lang="ru-RU" dirty="0" smtClean="0"/>
              <a:t>затопить) – передать кадр в широковещательном режиме даже если адрес получателя не является широковещательным.</a:t>
            </a:r>
            <a:endParaRPr lang="ru-RU" dirty="0"/>
          </a:p>
        </p:txBody>
      </p:sp>
      <p:sp>
        <p:nvSpPr>
          <p:cNvPr id="5" name="Номер слайда 4"/>
          <p:cNvSpPr>
            <a:spLocks noGrp="1"/>
          </p:cNvSpPr>
          <p:nvPr>
            <p:ph type="sldNum" sz="quarter" idx="12"/>
          </p:nvPr>
        </p:nvSpPr>
        <p:spPr/>
        <p:txBody>
          <a:bodyPr/>
          <a:lstStyle/>
          <a:p>
            <a:fld id="{C287297B-5DA9-4EC1-9A22-997F9243AA65}" type="slidenum">
              <a:rPr lang="ru-RU" smtClean="0"/>
              <a:pPr/>
              <a:t>26</a:t>
            </a:fld>
            <a:endParaRPr lang="ru-R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881920"/>
          </a:xfrm>
        </p:spPr>
        <p:txBody>
          <a:bodyPr>
            <a:normAutofit fontScale="90000"/>
          </a:bodyPr>
          <a:lstStyle/>
          <a:p>
            <a:r>
              <a:rPr lang="ru-RU" sz="3600" dirty="0" smtClean="0">
                <a:effectLst>
                  <a:outerShdw blurRad="38100" dist="38100" dir="2700000" algn="tl">
                    <a:srgbClr val="000000">
                      <a:alpha val="43137"/>
                    </a:srgbClr>
                  </a:outerShdw>
                </a:effectLst>
              </a:rPr>
              <a:t>Топологические ограничения на применение мостов</a:t>
            </a:r>
            <a:endParaRPr lang="ru-RU" sz="36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0" y="937192"/>
            <a:ext cx="5144400" cy="3647296"/>
          </a:xfrm>
          <a:prstGeom prst="rect">
            <a:avLst/>
          </a:prstGeom>
          <a:noFill/>
          <a:ln w="9525">
            <a:noFill/>
            <a:miter lim="800000"/>
            <a:headEnd/>
            <a:tailEnd/>
          </a:ln>
        </p:spPr>
      </p:pic>
      <p:sp>
        <p:nvSpPr>
          <p:cNvPr id="3" name="Содержимое 2"/>
          <p:cNvSpPr>
            <a:spLocks noGrp="1"/>
          </p:cNvSpPr>
          <p:nvPr>
            <p:ph idx="1"/>
          </p:nvPr>
        </p:nvSpPr>
        <p:spPr>
          <a:xfrm>
            <a:off x="5004048" y="870200"/>
            <a:ext cx="4139952" cy="3667392"/>
          </a:xfrm>
        </p:spPr>
        <p:txBody>
          <a:bodyPr>
            <a:normAutofit fontScale="70000" lnSpcReduction="20000"/>
          </a:bodyPr>
          <a:lstStyle/>
          <a:p>
            <a:pPr marL="0" indent="0">
              <a:lnSpc>
                <a:spcPct val="120000"/>
              </a:lnSpc>
              <a:buNone/>
            </a:pPr>
            <a:r>
              <a:rPr lang="ru-RU" sz="2000" dirty="0" smtClean="0"/>
              <a:t>   </a:t>
            </a:r>
            <a:r>
              <a:rPr lang="ru-RU" sz="2300" dirty="0" smtClean="0"/>
              <a:t>Два сегмента соединены двумя мостами с образованием петли. В сегмент 1 </a:t>
            </a:r>
            <a:r>
              <a:rPr lang="ru-RU" sz="2300" dirty="0" err="1" smtClean="0"/>
              <a:t>подключа-ется</a:t>
            </a:r>
            <a:r>
              <a:rPr lang="ru-RU" sz="2300" dirty="0" smtClean="0"/>
              <a:t> новый узел с </a:t>
            </a:r>
            <a:r>
              <a:rPr lang="en-US" sz="2300" dirty="0" smtClean="0"/>
              <a:t>MAC-</a:t>
            </a:r>
            <a:r>
              <a:rPr lang="ru-RU" sz="2300" dirty="0" smtClean="0"/>
              <a:t>адресом 555 и </a:t>
            </a:r>
            <a:r>
              <a:rPr lang="ru-RU" sz="2300" dirty="0" err="1" smtClean="0"/>
              <a:t>рассы</a:t>
            </a:r>
            <a:r>
              <a:rPr lang="ru-RU" sz="2300" dirty="0" smtClean="0"/>
              <a:t>-лает широковещательные кадры, сообщая о себе. </a:t>
            </a:r>
          </a:p>
          <a:p>
            <a:pPr marL="0" indent="0">
              <a:lnSpc>
                <a:spcPct val="120000"/>
              </a:lnSpc>
              <a:buNone/>
            </a:pPr>
            <a:r>
              <a:rPr lang="ru-RU" sz="2300" dirty="0" smtClean="0"/>
              <a:t>1. Кадр попадает в оба моста и в таблицы заносится запись:  </a:t>
            </a:r>
            <a:r>
              <a:rPr lang="en-US" sz="2300" dirty="0" smtClean="0"/>
              <a:t>“</a:t>
            </a:r>
            <a:r>
              <a:rPr lang="ru-RU" sz="2300" dirty="0" smtClean="0"/>
              <a:t>555 – Порт 1</a:t>
            </a:r>
            <a:r>
              <a:rPr lang="en-US" sz="2300" dirty="0" smtClean="0"/>
              <a:t>”</a:t>
            </a:r>
            <a:r>
              <a:rPr lang="ru-RU" sz="2300" dirty="0" smtClean="0"/>
              <a:t>.</a:t>
            </a:r>
          </a:p>
          <a:p>
            <a:pPr marL="0" indent="0">
              <a:lnSpc>
                <a:spcPct val="120000"/>
              </a:lnSpc>
              <a:buNone/>
            </a:pPr>
            <a:r>
              <a:rPr lang="ru-RU" sz="2300" dirty="0" smtClean="0"/>
              <a:t>2. Кадр передается в сегмент 2 методом случайного доступа. Если первым получит доступ мост 1, то мост 2 получит этот кадр, видит, что адрес 555 уже есть в таблице и вносит изменения в запись: </a:t>
            </a:r>
            <a:r>
              <a:rPr lang="en-US" sz="2300" dirty="0" smtClean="0"/>
              <a:t>“</a:t>
            </a:r>
            <a:r>
              <a:rPr lang="ru-RU" sz="2300" dirty="0" smtClean="0"/>
              <a:t>555 – Порт 2</a:t>
            </a:r>
            <a:r>
              <a:rPr lang="en-US" sz="2300" dirty="0" smtClean="0"/>
              <a:t>”</a:t>
            </a:r>
            <a:r>
              <a:rPr lang="ru-RU" sz="2300" dirty="0" smtClean="0"/>
              <a:t>.</a:t>
            </a:r>
          </a:p>
          <a:p>
            <a:pPr marL="0" indent="0">
              <a:lnSpc>
                <a:spcPct val="120000"/>
              </a:lnSpc>
              <a:buNone/>
            </a:pPr>
            <a:r>
              <a:rPr lang="ru-RU" sz="2300" dirty="0" smtClean="0"/>
              <a:t>3. Аналогично делает мост 1, когда мост 2 передает свою копию кадра на сегмент 1.  </a:t>
            </a:r>
            <a:endParaRPr lang="ru-RU" sz="2300" dirty="0"/>
          </a:p>
        </p:txBody>
      </p:sp>
      <p:sp>
        <p:nvSpPr>
          <p:cNvPr id="5" name="TextBox 4"/>
          <p:cNvSpPr txBox="1"/>
          <p:nvPr/>
        </p:nvSpPr>
        <p:spPr>
          <a:xfrm>
            <a:off x="179512" y="4487337"/>
            <a:ext cx="8856984" cy="2308324"/>
          </a:xfrm>
          <a:prstGeom prst="rect">
            <a:avLst/>
          </a:prstGeom>
          <a:noFill/>
        </p:spPr>
        <p:txBody>
          <a:bodyPr wrap="square" rtlCol="0">
            <a:spAutoFit/>
          </a:bodyPr>
          <a:lstStyle/>
          <a:p>
            <a:r>
              <a:rPr lang="ru-RU" sz="1600" dirty="0" smtClean="0"/>
              <a:t>Последствия наличия петли в сети :</a:t>
            </a:r>
          </a:p>
          <a:p>
            <a:pPr marL="342900" indent="-342900">
              <a:buFont typeface="+mj-lt"/>
              <a:buAutoNum type="arabicPeriod"/>
            </a:pPr>
            <a:r>
              <a:rPr lang="ru-RU" sz="1600" dirty="0" smtClean="0"/>
              <a:t>размножение кадра, т.е. появление нескольких копий одного кадра;</a:t>
            </a:r>
          </a:p>
          <a:p>
            <a:pPr marL="342900" indent="-342900">
              <a:buFont typeface="+mj-lt"/>
              <a:buAutoNum type="arabicPeriod"/>
            </a:pPr>
            <a:r>
              <a:rPr lang="ru-RU" sz="1600" dirty="0" smtClean="0"/>
              <a:t>бесконечная циркуляция кадра по петле, т.е. засорение сети лишним трафиком;</a:t>
            </a:r>
          </a:p>
          <a:p>
            <a:pPr marL="342900" indent="-342900">
              <a:buFont typeface="+mj-lt"/>
              <a:buAutoNum type="arabicPeriod"/>
            </a:pPr>
            <a:r>
              <a:rPr lang="ru-RU" sz="1600" dirty="0" smtClean="0"/>
              <a:t>постоянная перестройка мостами своих адресных таблиц.</a:t>
            </a:r>
          </a:p>
          <a:p>
            <a:r>
              <a:rPr lang="ru-RU" sz="1600" dirty="0" smtClean="0"/>
              <a:t>   Поэтому мосты и коммутаторы  желательно применять только с древовидными топологиями,</a:t>
            </a:r>
          </a:p>
          <a:p>
            <a:r>
              <a:rPr lang="ru-RU" sz="1600" dirty="0" smtClean="0"/>
              <a:t>чтобы между логическими сегментами не возникало петель. Тогда кадры от каждого узла сети будут поступать на устройство только с одного порта. </a:t>
            </a:r>
          </a:p>
          <a:p>
            <a:r>
              <a:rPr lang="ru-RU" sz="1600" dirty="0" smtClean="0"/>
              <a:t>    При наличии петель (например, резервных связей) избыточные связи необходимо отключать путем блокирования соответствующих портов вручную.</a:t>
            </a:r>
            <a:endParaRPr lang="ru-RU" dirty="0"/>
          </a:p>
        </p:txBody>
      </p:sp>
      <p:sp>
        <p:nvSpPr>
          <p:cNvPr id="6" name="Номер слайда 5"/>
          <p:cNvSpPr>
            <a:spLocks noGrp="1"/>
          </p:cNvSpPr>
          <p:nvPr>
            <p:ph type="sldNum" sz="quarter" idx="12"/>
          </p:nvPr>
        </p:nvSpPr>
        <p:spPr/>
        <p:txBody>
          <a:bodyPr/>
          <a:lstStyle/>
          <a:p>
            <a:fld id="{C287297B-5DA9-4EC1-9A22-997F9243AA65}" type="slidenum">
              <a:rPr lang="ru-RU" smtClean="0"/>
              <a:pPr/>
              <a:t>27</a:t>
            </a:fld>
            <a:endParaRPr lang="ru-R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93774"/>
            <a:ext cx="8229600" cy="634082"/>
          </a:xfrm>
        </p:spPr>
        <p:txBody>
          <a:bodyPr>
            <a:normAutofit/>
          </a:bodyPr>
          <a:lstStyle/>
          <a:p>
            <a:r>
              <a:rPr lang="ru-RU" sz="3200" dirty="0" smtClean="0">
                <a:effectLst>
                  <a:outerShdw blurRad="38100" dist="38100" dir="2700000" algn="tl">
                    <a:srgbClr val="000000">
                      <a:alpha val="43137"/>
                    </a:srgbClr>
                  </a:outerShdw>
                </a:effectLst>
              </a:rPr>
              <a:t>Коммутаторы</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0" y="908720"/>
            <a:ext cx="9144000" cy="5832648"/>
          </a:xfrm>
        </p:spPr>
        <p:txBody>
          <a:bodyPr>
            <a:normAutofit lnSpcReduction="10000"/>
          </a:bodyPr>
          <a:lstStyle/>
          <a:p>
            <a:pPr marL="0" indent="0">
              <a:lnSpc>
                <a:spcPct val="110000"/>
              </a:lnSpc>
              <a:buNone/>
            </a:pPr>
            <a:r>
              <a:rPr lang="ru-RU" sz="2000" dirty="0" smtClean="0"/>
              <a:t>     Коммутаторы выполняют практически те же функции, что и мосты - это </a:t>
            </a:r>
            <a:r>
              <a:rPr lang="ru-RU" sz="2000" dirty="0" err="1" smtClean="0"/>
              <a:t>уст-ройства</a:t>
            </a:r>
            <a:r>
              <a:rPr lang="ru-RU" sz="2000" dirty="0" smtClean="0"/>
              <a:t> логической структуризации сетей на канальном уровне, </a:t>
            </a:r>
            <a:r>
              <a:rPr lang="ru-RU" sz="2000" dirty="0" err="1" smtClean="0"/>
              <a:t>осуществляю-щие</a:t>
            </a:r>
            <a:r>
              <a:rPr lang="ru-RU" sz="2000" dirty="0" smtClean="0"/>
              <a:t> продвижение кадров на основании одних и тех же алгоритмов. Основное отличие между ними в том, что мост обрабатывает кадры последовательно (один за другим), а коммутатор – параллельно (одновременно между всеми парами своих портов). </a:t>
            </a:r>
          </a:p>
          <a:p>
            <a:pPr marL="0" indent="0">
              <a:lnSpc>
                <a:spcPct val="110000"/>
              </a:lnSpc>
              <a:buNone/>
            </a:pPr>
            <a:r>
              <a:rPr lang="ru-RU" sz="2000" dirty="0" smtClean="0"/>
              <a:t>    Каждый из портов коммутатора обслуживается собственным процессором кадров. Имеется также системный модуль (центральный процессор), который координирует работу всех процессоров кадров и ведет единую адресную </a:t>
            </a:r>
            <a:r>
              <a:rPr lang="ru-RU" sz="2000" dirty="0" err="1" smtClean="0"/>
              <a:t>таб-лицу</a:t>
            </a:r>
            <a:r>
              <a:rPr lang="ru-RU" sz="2000" dirty="0" smtClean="0"/>
              <a:t>. Для передачи кадров между портами используется коммутационная матрица.</a:t>
            </a:r>
          </a:p>
          <a:p>
            <a:pPr marL="0" indent="0">
              <a:lnSpc>
                <a:spcPct val="110000"/>
              </a:lnSpc>
              <a:buNone/>
            </a:pPr>
            <a:r>
              <a:rPr lang="ru-RU" sz="2000" dirty="0" smtClean="0"/>
              <a:t>    Мост, работающий на базе одного процессора, соединяет два логических </a:t>
            </a:r>
            <a:r>
              <a:rPr lang="ru-RU" sz="2000" dirty="0" err="1" smtClean="0"/>
              <a:t>сег-мента</a:t>
            </a:r>
            <a:r>
              <a:rPr lang="ru-RU" sz="2000" dirty="0" smtClean="0"/>
              <a:t>. Его производительность сравнительно небольшая – 3-5 тысяч кадров в секунду. Коммутатор – это </a:t>
            </a:r>
            <a:r>
              <a:rPr lang="ru-RU" sz="2000" dirty="0" err="1" smtClean="0"/>
              <a:t>многопортовый</a:t>
            </a:r>
            <a:r>
              <a:rPr lang="ru-RU" sz="2000" dirty="0" smtClean="0"/>
              <a:t> и многопроцессорный мост, </a:t>
            </a:r>
            <a:r>
              <a:rPr lang="ru-RU" sz="2000" dirty="0" err="1" smtClean="0"/>
              <a:t>обраба-тывающий</a:t>
            </a:r>
            <a:r>
              <a:rPr lang="ru-RU" sz="2000" dirty="0" smtClean="0"/>
              <a:t> кадры со скоростью до нескольких миллионов кадров в секунду. </a:t>
            </a:r>
          </a:p>
          <a:p>
            <a:pPr marL="0" indent="0">
              <a:lnSpc>
                <a:spcPct val="110000"/>
              </a:lnSpc>
              <a:buNone/>
            </a:pPr>
            <a:r>
              <a:rPr lang="ru-RU" sz="2000" dirty="0" smtClean="0"/>
              <a:t>    Дополнительные функции современных коммутаторов - поддержка </a:t>
            </a:r>
            <a:r>
              <a:rPr lang="ru-RU" sz="2000" dirty="0" err="1" smtClean="0"/>
              <a:t>виртуаль</a:t>
            </a:r>
            <a:r>
              <a:rPr lang="en-US" sz="2000" dirty="0" smtClean="0"/>
              <a:t>-</a:t>
            </a:r>
            <a:r>
              <a:rPr lang="ru-RU" sz="2000" dirty="0" err="1" smtClean="0"/>
              <a:t>ных</a:t>
            </a:r>
            <a:r>
              <a:rPr lang="ru-RU" sz="2000" dirty="0" smtClean="0"/>
              <a:t> сетей, </a:t>
            </a:r>
            <a:r>
              <a:rPr lang="ru-RU" sz="2000" dirty="0" err="1" smtClean="0"/>
              <a:t>приоритезация</a:t>
            </a:r>
            <a:r>
              <a:rPr lang="ru-RU" sz="2000" dirty="0" smtClean="0"/>
              <a:t> трафика</a:t>
            </a:r>
            <a:r>
              <a:rPr lang="ru-RU" sz="2000" dirty="0"/>
              <a:t>,</a:t>
            </a:r>
            <a:r>
              <a:rPr lang="ru-RU" sz="2000" dirty="0" smtClean="0"/>
              <a:t> </a:t>
            </a:r>
            <a:r>
              <a:rPr lang="ru-RU" sz="2000" dirty="0"/>
              <a:t>маршрутизация </a:t>
            </a:r>
            <a:r>
              <a:rPr lang="en-US" sz="2000" dirty="0"/>
              <a:t>IP-</a:t>
            </a:r>
            <a:r>
              <a:rPr lang="ru-RU" sz="2000" dirty="0" smtClean="0"/>
              <a:t>пакетов </a:t>
            </a:r>
            <a:r>
              <a:rPr lang="ru-RU" sz="2000" dirty="0"/>
              <a:t>и </a:t>
            </a:r>
            <a:r>
              <a:rPr lang="ru-RU" sz="2000" dirty="0" smtClean="0"/>
              <a:t>т.д.</a:t>
            </a:r>
            <a:endParaRPr lang="ru-RU" sz="2000" dirty="0"/>
          </a:p>
        </p:txBody>
      </p:sp>
      <p:sp>
        <p:nvSpPr>
          <p:cNvPr id="4" name="Номер слайда 3"/>
          <p:cNvSpPr>
            <a:spLocks noGrp="1"/>
          </p:cNvSpPr>
          <p:nvPr>
            <p:ph type="sldNum" sz="quarter" idx="12"/>
          </p:nvPr>
        </p:nvSpPr>
        <p:spPr/>
        <p:txBody>
          <a:bodyPr/>
          <a:lstStyle/>
          <a:p>
            <a:fld id="{C287297B-5DA9-4EC1-9A22-997F9243AA65}" type="slidenum">
              <a:rPr lang="ru-RU" smtClean="0"/>
              <a:pPr/>
              <a:t>28</a:t>
            </a:fld>
            <a:endParaRPr lang="ru-R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64110"/>
            <a:ext cx="8229600" cy="518538"/>
          </a:xfrm>
        </p:spPr>
        <p:txBody>
          <a:bodyPr>
            <a:normAutofit fontScale="90000"/>
          </a:bodyPr>
          <a:lstStyle/>
          <a:p>
            <a:r>
              <a:rPr lang="ru-RU" sz="3200" dirty="0" smtClean="0">
                <a:effectLst>
                  <a:outerShdw blurRad="38100" dist="38100" dir="2700000" algn="tl">
                    <a:srgbClr val="000000">
                      <a:alpha val="43137"/>
                    </a:srgbClr>
                  </a:outerShdw>
                </a:effectLst>
              </a:rPr>
              <a:t>Алгоритм работы коммутатора</a:t>
            </a:r>
            <a:endParaRPr lang="ru-RU" sz="3200" dirty="0">
              <a:effectLst>
                <a:outerShdw blurRad="38100" dist="38100" dir="2700000" algn="tl">
                  <a:srgbClr val="000000">
                    <a:alpha val="43137"/>
                  </a:srgbClr>
                </a:outerShdw>
              </a:effectLst>
            </a:endParaRPr>
          </a:p>
        </p:txBody>
      </p:sp>
      <p:pic>
        <p:nvPicPr>
          <p:cNvPr id="4" name="Содержимое 3" descr="Коммутатор.JPG"/>
          <p:cNvPicPr>
            <a:picLocks noGrp="1" noChangeAspect="1"/>
          </p:cNvPicPr>
          <p:nvPr>
            <p:ph idx="1"/>
          </p:nvPr>
        </p:nvPicPr>
        <p:blipFill>
          <a:blip r:embed="rId2" cstate="print"/>
          <a:stretch>
            <a:fillRect/>
          </a:stretch>
        </p:blipFill>
        <p:spPr>
          <a:xfrm>
            <a:off x="0" y="828336"/>
            <a:ext cx="4769280" cy="4677176"/>
          </a:xfrm>
        </p:spPr>
      </p:pic>
      <p:sp>
        <p:nvSpPr>
          <p:cNvPr id="5" name="TextBox 4"/>
          <p:cNvSpPr txBox="1"/>
          <p:nvPr/>
        </p:nvSpPr>
        <p:spPr>
          <a:xfrm>
            <a:off x="4788024" y="751296"/>
            <a:ext cx="4355976" cy="5909310"/>
          </a:xfrm>
          <a:prstGeom prst="rect">
            <a:avLst/>
          </a:prstGeom>
          <a:noFill/>
        </p:spPr>
        <p:txBody>
          <a:bodyPr wrap="square" rtlCol="0">
            <a:spAutoFit/>
          </a:bodyPr>
          <a:lstStyle/>
          <a:p>
            <a:r>
              <a:rPr lang="ru-RU" dirty="0" smtClean="0"/>
              <a:t>1. После поступления адресной части </a:t>
            </a:r>
            <a:r>
              <a:rPr lang="ru-RU" dirty="0" err="1" smtClean="0"/>
              <a:t>кад-ра</a:t>
            </a:r>
            <a:r>
              <a:rPr lang="ru-RU" dirty="0" smtClean="0"/>
              <a:t> в порт его процессор читает адрес </a:t>
            </a:r>
            <a:r>
              <a:rPr lang="ru-RU" dirty="0" err="1" smtClean="0"/>
              <a:t>наз-начения</a:t>
            </a:r>
            <a:r>
              <a:rPr lang="ru-RU" dirty="0" smtClean="0"/>
              <a:t> и обращается к адресной </a:t>
            </a:r>
            <a:r>
              <a:rPr lang="ru-RU" dirty="0" err="1" smtClean="0"/>
              <a:t>табли-це</a:t>
            </a:r>
            <a:r>
              <a:rPr lang="ru-RU" dirty="0" smtClean="0"/>
              <a:t>, не ожидая прихода остальных байтов.  </a:t>
            </a:r>
          </a:p>
          <a:p>
            <a:r>
              <a:rPr lang="ru-RU" dirty="0" smtClean="0"/>
              <a:t>2. Если адрес найден и кадр надо </a:t>
            </a:r>
            <a:r>
              <a:rPr lang="ru-RU" dirty="0" err="1" smtClean="0"/>
              <a:t>отфиль-тровать</a:t>
            </a:r>
            <a:r>
              <a:rPr lang="ru-RU" dirty="0" smtClean="0"/>
              <a:t>, то процессор прекращает прием байтов и очищает буфер.</a:t>
            </a:r>
          </a:p>
          <a:p>
            <a:r>
              <a:rPr lang="ru-RU" dirty="0" smtClean="0"/>
              <a:t>3. Если адрес найден и кадр надо </a:t>
            </a:r>
            <a:r>
              <a:rPr lang="ru-RU" dirty="0" err="1" smtClean="0"/>
              <a:t>пере-дать</a:t>
            </a:r>
            <a:r>
              <a:rPr lang="ru-RU" dirty="0" smtClean="0"/>
              <a:t> в другой порт, то процессор,  </a:t>
            </a:r>
            <a:r>
              <a:rPr lang="ru-RU" dirty="0" err="1" smtClean="0"/>
              <a:t>продол-жая</a:t>
            </a:r>
            <a:r>
              <a:rPr lang="ru-RU" dirty="0" smtClean="0"/>
              <a:t> прием байтов, обращается к </a:t>
            </a:r>
            <a:r>
              <a:rPr lang="ru-RU" dirty="0" err="1" smtClean="0"/>
              <a:t>коммута-ционной</a:t>
            </a:r>
            <a:r>
              <a:rPr lang="ru-RU" dirty="0" smtClean="0"/>
              <a:t> матрице, которая соединяет его с выходным портом, если этот порт </a:t>
            </a:r>
            <a:r>
              <a:rPr lang="ru-RU" dirty="0" err="1" smtClean="0"/>
              <a:t>свобо-ден</a:t>
            </a:r>
            <a:r>
              <a:rPr lang="ru-RU" dirty="0" smtClean="0"/>
              <a:t>. Если порт занят, то кадр сохраняется в буфере входного порта.</a:t>
            </a:r>
          </a:p>
          <a:p>
            <a:r>
              <a:rPr lang="ru-RU" dirty="0" smtClean="0"/>
              <a:t>4. После установления пути кадр </a:t>
            </a:r>
            <a:r>
              <a:rPr lang="ru-RU" dirty="0" err="1" smtClean="0"/>
              <a:t>направ-ляется</a:t>
            </a:r>
            <a:r>
              <a:rPr lang="ru-RU" dirty="0" smtClean="0"/>
              <a:t> в выходной порт и, как только процессор порта получит доступ к </a:t>
            </a:r>
            <a:r>
              <a:rPr lang="ru-RU" dirty="0" err="1" smtClean="0"/>
              <a:t>сегмен-ту</a:t>
            </a:r>
            <a:r>
              <a:rPr lang="ru-RU" dirty="0" smtClean="0"/>
              <a:t> </a:t>
            </a:r>
            <a:r>
              <a:rPr lang="en-US" dirty="0" smtClean="0"/>
              <a:t>Ethernet</a:t>
            </a:r>
            <a:r>
              <a:rPr lang="ru-RU" dirty="0" smtClean="0"/>
              <a:t>, байты кадра сразу передаются в сеть. Т.е. кадры передаются без ожидания их полной буферизации (на лету).</a:t>
            </a:r>
            <a:endParaRPr lang="ru-RU" dirty="0"/>
          </a:p>
        </p:txBody>
      </p:sp>
      <p:sp>
        <p:nvSpPr>
          <p:cNvPr id="6" name="TextBox 5"/>
          <p:cNvSpPr txBox="1"/>
          <p:nvPr/>
        </p:nvSpPr>
        <p:spPr>
          <a:xfrm>
            <a:off x="0" y="5433504"/>
            <a:ext cx="4788024" cy="1200329"/>
          </a:xfrm>
          <a:prstGeom prst="rect">
            <a:avLst/>
          </a:prstGeom>
          <a:noFill/>
        </p:spPr>
        <p:txBody>
          <a:bodyPr wrap="square" rtlCol="0">
            <a:spAutoFit/>
          </a:bodyPr>
          <a:lstStyle/>
          <a:p>
            <a:r>
              <a:rPr lang="ru-RU" dirty="0" smtClean="0"/>
              <a:t>Коммутатор предоставляет каждой РС или </a:t>
            </a:r>
            <a:r>
              <a:rPr lang="ru-RU" dirty="0" err="1" smtClean="0"/>
              <a:t>сег-менту</a:t>
            </a:r>
            <a:r>
              <a:rPr lang="ru-RU" dirty="0" smtClean="0"/>
              <a:t> выделенную способность протокола за счет параллельной обработки кадров. Общая пропускная способность – (</a:t>
            </a:r>
            <a:r>
              <a:rPr lang="en-US" dirty="0" smtClean="0"/>
              <a:t>N/2) x 10 </a:t>
            </a:r>
            <a:r>
              <a:rPr lang="ru-RU" dirty="0" smtClean="0"/>
              <a:t>Мбит/с</a:t>
            </a:r>
            <a:endParaRPr lang="ru-RU" dirty="0"/>
          </a:p>
        </p:txBody>
      </p:sp>
      <p:sp>
        <p:nvSpPr>
          <p:cNvPr id="7" name="Номер слайда 6"/>
          <p:cNvSpPr>
            <a:spLocks noGrp="1"/>
          </p:cNvSpPr>
          <p:nvPr>
            <p:ph type="sldNum" sz="quarter" idx="12"/>
          </p:nvPr>
        </p:nvSpPr>
        <p:spPr/>
        <p:txBody>
          <a:bodyPr/>
          <a:lstStyle/>
          <a:p>
            <a:fld id="{C287297B-5DA9-4EC1-9A22-997F9243AA65}" type="slidenum">
              <a:rPr lang="ru-RU" smtClean="0"/>
              <a:pPr/>
              <a:t>29</a:t>
            </a:fld>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706"/>
            <a:ext cx="8229600" cy="1143000"/>
          </a:xfrm>
        </p:spPr>
        <p:txBody>
          <a:bodyPr>
            <a:noAutofit/>
          </a:bodyPr>
          <a:lstStyle/>
          <a:p>
            <a:r>
              <a:rPr lang="ru-RU" sz="3600" dirty="0" smtClean="0">
                <a:effectLst>
                  <a:outerShdw blurRad="38100" dist="38100" dir="2700000" algn="tl">
                    <a:srgbClr val="000000">
                      <a:alpha val="43137"/>
                    </a:srgbClr>
                  </a:outerShdw>
                </a:effectLst>
              </a:rPr>
              <a:t>Классификация протоколов передачи данных нижнего уровня</a:t>
            </a:r>
            <a:endParaRPr lang="ru-RU" sz="36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25432" y="1141320"/>
            <a:ext cx="5698696" cy="5678760"/>
          </a:xfrm>
          <a:prstGeom prst="rect">
            <a:avLst/>
          </a:prstGeom>
          <a:noFill/>
          <a:ln w="9525">
            <a:noFill/>
            <a:miter lim="800000"/>
            <a:headEnd/>
            <a:tailEnd/>
          </a:ln>
        </p:spPr>
      </p:pic>
      <p:sp>
        <p:nvSpPr>
          <p:cNvPr id="5" name="TextBox 4"/>
          <p:cNvSpPr txBox="1"/>
          <p:nvPr/>
        </p:nvSpPr>
        <p:spPr>
          <a:xfrm>
            <a:off x="5732488" y="1099616"/>
            <a:ext cx="3411512" cy="5078313"/>
          </a:xfrm>
          <a:prstGeom prst="rect">
            <a:avLst/>
          </a:prstGeom>
          <a:noFill/>
        </p:spPr>
        <p:txBody>
          <a:bodyPr wrap="square" rtlCol="0">
            <a:spAutoFit/>
          </a:bodyPr>
          <a:lstStyle/>
          <a:p>
            <a:r>
              <a:rPr lang="ru-RU" dirty="0" smtClean="0"/>
              <a:t>Протоколы типа «первичный /вторичный» предполагают </a:t>
            </a:r>
            <a:r>
              <a:rPr lang="ru-RU" dirty="0"/>
              <a:t>наличие в сети </a:t>
            </a:r>
            <a:r>
              <a:rPr lang="ru-RU" dirty="0" smtClean="0"/>
              <a:t>первичного </a:t>
            </a:r>
            <a:r>
              <a:rPr lang="ru-RU" dirty="0"/>
              <a:t>узла, </a:t>
            </a:r>
            <a:r>
              <a:rPr lang="ru-RU" dirty="0" smtClean="0"/>
              <a:t>который управляет </a:t>
            </a:r>
            <a:r>
              <a:rPr lang="ru-RU" dirty="0"/>
              <a:t>всеми </a:t>
            </a:r>
            <a:r>
              <a:rPr lang="ru-RU" dirty="0" smtClean="0"/>
              <a:t>ос-</a:t>
            </a:r>
            <a:r>
              <a:rPr lang="ru-RU" dirty="0" err="1" smtClean="0"/>
              <a:t>тальными</a:t>
            </a:r>
            <a:r>
              <a:rPr lang="ru-RU" dirty="0" smtClean="0"/>
              <a:t> </a:t>
            </a:r>
            <a:r>
              <a:rPr lang="ru-RU" dirty="0"/>
              <a:t>(вторичными) узлами</a:t>
            </a:r>
            <a:r>
              <a:rPr lang="ru-RU" dirty="0" smtClean="0"/>
              <a:t>, подключенными </a:t>
            </a:r>
            <a:r>
              <a:rPr lang="ru-RU" dirty="0"/>
              <a:t>к каналу, и </a:t>
            </a:r>
            <a:r>
              <a:rPr lang="ru-RU" dirty="0" smtClean="0"/>
              <a:t>определяет</a:t>
            </a:r>
            <a:r>
              <a:rPr lang="ru-RU" dirty="0"/>
              <a:t>, когда и какие узлы могут производить обмен </a:t>
            </a:r>
            <a:r>
              <a:rPr lang="ru-RU" dirty="0" smtClean="0"/>
              <a:t>дан-</a:t>
            </a:r>
            <a:r>
              <a:rPr lang="ru-RU" dirty="0" err="1" smtClean="0"/>
              <a:t>ными</a:t>
            </a:r>
            <a:r>
              <a:rPr lang="ru-RU" dirty="0" smtClean="0"/>
              <a:t>.</a:t>
            </a:r>
          </a:p>
          <a:p>
            <a:r>
              <a:rPr lang="ru-RU" dirty="0" smtClean="0"/>
              <a:t>  </a:t>
            </a:r>
            <a:r>
              <a:rPr lang="ru-RU" dirty="0" err="1" smtClean="0"/>
              <a:t>Одноранговые</a:t>
            </a:r>
            <a:r>
              <a:rPr lang="ru-RU" dirty="0" smtClean="0"/>
              <a:t> протоколы предполагают, что  </a:t>
            </a:r>
            <a:r>
              <a:rPr lang="ru-RU" dirty="0"/>
              <a:t>все узлы имеют одинаковый </a:t>
            </a:r>
            <a:r>
              <a:rPr lang="ru-RU" dirty="0" smtClean="0"/>
              <a:t>статус</a:t>
            </a:r>
            <a:r>
              <a:rPr lang="ru-RU" dirty="0"/>
              <a:t>. </a:t>
            </a:r>
            <a:r>
              <a:rPr lang="ru-RU" dirty="0" smtClean="0"/>
              <a:t>Если узлам предварительно </a:t>
            </a:r>
            <a:r>
              <a:rPr lang="ru-RU" dirty="0" err="1" smtClean="0"/>
              <a:t>присво-ить</a:t>
            </a:r>
            <a:r>
              <a:rPr lang="ru-RU" dirty="0" smtClean="0"/>
              <a:t> </a:t>
            </a:r>
            <a:r>
              <a:rPr lang="ru-RU" dirty="0"/>
              <a:t>разные приоритеты, то для них </a:t>
            </a:r>
            <a:r>
              <a:rPr lang="ru-RU" dirty="0" smtClean="0"/>
              <a:t>устанавливается </a:t>
            </a:r>
            <a:r>
              <a:rPr lang="ru-RU" dirty="0" err="1" smtClean="0"/>
              <a:t>неравно-правный</a:t>
            </a:r>
            <a:r>
              <a:rPr lang="ru-RU" dirty="0" smtClean="0"/>
              <a:t> </a:t>
            </a:r>
            <a:r>
              <a:rPr lang="ru-RU" dirty="0"/>
              <a:t>доступ в сеть.</a:t>
            </a:r>
          </a:p>
          <a:p>
            <a:endParaRPr lang="ru-RU" dirty="0"/>
          </a:p>
          <a:p>
            <a:endParaRPr lang="ru-RU" dirty="0"/>
          </a:p>
        </p:txBody>
      </p:sp>
      <p:sp>
        <p:nvSpPr>
          <p:cNvPr id="6" name="Номер слайда 5"/>
          <p:cNvSpPr>
            <a:spLocks noGrp="1"/>
          </p:cNvSpPr>
          <p:nvPr>
            <p:ph type="sldNum" sz="quarter" idx="12"/>
          </p:nvPr>
        </p:nvSpPr>
        <p:spPr/>
        <p:txBody>
          <a:bodyPr/>
          <a:lstStyle/>
          <a:p>
            <a:fld id="{C287297B-5DA9-4EC1-9A22-997F9243AA65}" type="slidenum">
              <a:rPr lang="ru-RU" smtClean="0"/>
              <a:pPr/>
              <a:t>3</a:t>
            </a:fld>
            <a:endParaRPr lang="ru-RU"/>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smtClean="0">
                <a:effectLst>
                  <a:outerShdw blurRad="38100" dist="38100" dir="2700000" algn="tl">
                    <a:srgbClr val="000000">
                      <a:alpha val="43137"/>
                    </a:srgbClr>
                  </a:outerShdw>
                </a:effectLst>
              </a:rPr>
              <a:t>Характеристики производительности коммутатора</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179512" y="1484784"/>
            <a:ext cx="8712968" cy="4641379"/>
          </a:xfrm>
        </p:spPr>
        <p:txBody>
          <a:bodyPr>
            <a:normAutofit fontScale="62500" lnSpcReduction="20000"/>
          </a:bodyPr>
          <a:lstStyle/>
          <a:p>
            <a:pPr marL="514350" indent="-514350">
              <a:lnSpc>
                <a:spcPct val="120000"/>
              </a:lnSpc>
              <a:buFont typeface="+mj-lt"/>
              <a:buAutoNum type="arabicPeriod"/>
            </a:pPr>
            <a:r>
              <a:rPr lang="ru-RU" dirty="0" smtClean="0"/>
              <a:t>Скорость фильтрации (кадров в секунду) -  скорость, с которой выполняются операции приема кадра в буфер, просмотр адресной таблицы, уничтожение кадра.</a:t>
            </a:r>
          </a:p>
          <a:p>
            <a:pPr marL="514350" indent="-514350">
              <a:lnSpc>
                <a:spcPct val="120000"/>
              </a:lnSpc>
              <a:buFont typeface="+mj-lt"/>
              <a:buAutoNum type="arabicPeriod"/>
            </a:pPr>
            <a:r>
              <a:rPr lang="ru-RU" dirty="0" smtClean="0"/>
              <a:t>Скорость продвижения (кадров в секунду) - скорость, с которой выполняются операции приема кадра в буфер, просмотр адресной таблицы, передача кадра в сеть через найденный в таблице порт. </a:t>
            </a:r>
          </a:p>
          <a:p>
            <a:pPr marL="514350" indent="-514350">
              <a:lnSpc>
                <a:spcPct val="120000"/>
              </a:lnSpc>
              <a:buFont typeface="+mj-lt"/>
              <a:buAutoNum type="arabicPeriod"/>
            </a:pPr>
            <a:r>
              <a:rPr lang="ru-RU" dirty="0" smtClean="0"/>
              <a:t>Задержка передачи кадра (мкс) – время с момента прихода первого байта кадра на входной порт до момента появления этого байта на выходном порту.</a:t>
            </a:r>
          </a:p>
          <a:p>
            <a:pPr marL="514350" indent="-514350">
              <a:lnSpc>
                <a:spcPct val="120000"/>
              </a:lnSpc>
              <a:buFont typeface="+mj-lt"/>
              <a:buAutoNum type="arabicPeriod"/>
            </a:pPr>
            <a:r>
              <a:rPr lang="ru-RU" dirty="0" smtClean="0"/>
              <a:t>Производительность (Мбит/с) – количество </a:t>
            </a:r>
            <a:r>
              <a:rPr lang="ru-RU" b="1" dirty="0" smtClean="0"/>
              <a:t>пользовательских</a:t>
            </a:r>
            <a:r>
              <a:rPr lang="ru-RU" dirty="0" smtClean="0"/>
              <a:t> данных, переданных в единицу времени через порты, максимальное значение достигается на кадрах максимальной длины.</a:t>
            </a:r>
          </a:p>
          <a:p>
            <a:pPr marL="514350" indent="-514350">
              <a:lnSpc>
                <a:spcPct val="120000"/>
              </a:lnSpc>
              <a:buFont typeface="+mj-lt"/>
              <a:buAutoNum type="arabicPeriod"/>
            </a:pPr>
            <a:r>
              <a:rPr lang="ru-RU" dirty="0" smtClean="0"/>
              <a:t>Максимальная емкость адресной таблицы – определяет число </a:t>
            </a:r>
            <a:r>
              <a:rPr lang="en-US" dirty="0" smtClean="0"/>
              <a:t>MAC-</a:t>
            </a:r>
            <a:r>
              <a:rPr lang="ru-RU" dirty="0" smtClean="0"/>
              <a:t>адресов, с которыми может одновременно  работать коммутатор.</a:t>
            </a:r>
            <a:endParaRPr lang="ru-RU" dirty="0"/>
          </a:p>
        </p:txBody>
      </p:sp>
      <p:sp>
        <p:nvSpPr>
          <p:cNvPr id="4" name="Номер слайда 3"/>
          <p:cNvSpPr>
            <a:spLocks noGrp="1"/>
          </p:cNvSpPr>
          <p:nvPr>
            <p:ph type="sldNum" sz="quarter" idx="12"/>
          </p:nvPr>
        </p:nvSpPr>
        <p:spPr/>
        <p:txBody>
          <a:bodyPr/>
          <a:lstStyle/>
          <a:p>
            <a:fld id="{C287297B-5DA9-4EC1-9A22-997F9243AA65}" type="slidenum">
              <a:rPr lang="ru-RU" smtClean="0"/>
              <a:pPr/>
              <a:t>30</a:t>
            </a:fld>
            <a:endParaRPr lang="ru-RU"/>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a:xfrm>
            <a:off x="467544" y="2708920"/>
            <a:ext cx="8229600" cy="633087"/>
          </a:xfrm>
        </p:spPr>
        <p:txBody>
          <a:bodyPr>
            <a:normAutofit/>
          </a:bodyPr>
          <a:lstStyle/>
          <a:p>
            <a:pPr algn="ctr">
              <a:buNone/>
            </a:pPr>
            <a:r>
              <a:rPr lang="ru-RU" altLang="ru-RU" sz="2800" b="1" dirty="0" smtClean="0">
                <a:solidFill>
                  <a:srgbClr val="0066FF"/>
                </a:solidFill>
                <a:effectLst>
                  <a:outerShdw blurRad="38100" dist="38100" dir="2700000" algn="tl">
                    <a:srgbClr val="000000">
                      <a:alpha val="43137"/>
                    </a:srgbClr>
                  </a:outerShdw>
                </a:effectLst>
              </a:rPr>
              <a:t>3. Дополнительные функции коммутаторов</a:t>
            </a:r>
          </a:p>
        </p:txBody>
      </p:sp>
      <p:sp>
        <p:nvSpPr>
          <p:cNvPr id="3" name="Номер слайда 2"/>
          <p:cNvSpPr>
            <a:spLocks noGrp="1"/>
          </p:cNvSpPr>
          <p:nvPr>
            <p:ph type="sldNum" sz="quarter" idx="12"/>
          </p:nvPr>
        </p:nvSpPr>
        <p:spPr/>
        <p:txBody>
          <a:bodyPr/>
          <a:lstStyle/>
          <a:p>
            <a:fld id="{C287297B-5DA9-4EC1-9A22-997F9243AA65}" type="slidenum">
              <a:rPr lang="ru-RU" smtClean="0"/>
              <a:pPr/>
              <a:t>31</a:t>
            </a:fld>
            <a:endParaRPr lang="ru-RU"/>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758000"/>
            <a:ext cx="9144000" cy="6100000"/>
          </a:xfrm>
        </p:spPr>
        <p:txBody>
          <a:bodyPr>
            <a:noAutofit/>
          </a:bodyPr>
          <a:lstStyle/>
          <a:p>
            <a:pPr marL="0" indent="0">
              <a:buNone/>
            </a:pPr>
            <a:r>
              <a:rPr lang="ru-RU" sz="1900" dirty="0" smtClean="0"/>
              <a:t>   1. Основной недостаток связан с применением в коммутаторах базового протокола прозрачного моста  - это необходимость использования древовидной топологии сети, когда между двумя любыми узлами имеется только один маршрут.  Эта топология </a:t>
            </a:r>
            <a:r>
              <a:rPr lang="ru-RU" sz="1900" dirty="0" err="1" smtClean="0"/>
              <a:t>не-надежна</a:t>
            </a:r>
            <a:r>
              <a:rPr lang="ru-RU" sz="1900" dirty="0" smtClean="0"/>
              <a:t>, т.к. отказ любой линии связи или коммутатора приводит к потере связности сети, которая фактически распадается на несколько сегментов.</a:t>
            </a:r>
          </a:p>
          <a:p>
            <a:pPr marL="0" indent="0">
              <a:buNone/>
            </a:pPr>
            <a:r>
              <a:rPr lang="ru-RU" sz="1900" dirty="0" smtClean="0"/>
              <a:t>    Решением этой проблемы является формирование между узлами сети </a:t>
            </a:r>
            <a:r>
              <a:rPr lang="ru-RU" sz="1900" dirty="0" err="1" smtClean="0"/>
              <a:t>дополни-тельных</a:t>
            </a:r>
            <a:r>
              <a:rPr lang="ru-RU" sz="1900" dirty="0" smtClean="0"/>
              <a:t> маршрутов, создаваемых администратором сети для образования резервных связей . Такие маршруты могут также возникать, когда сеть имеет многочисленные связи, а кабельная система плохо структурирована и документирована. При этом </a:t>
            </a:r>
            <a:r>
              <a:rPr lang="ru-RU" sz="1900" dirty="0" err="1" smtClean="0"/>
              <a:t>руч-ное</a:t>
            </a:r>
            <a:r>
              <a:rPr lang="ru-RU" sz="1900" dirty="0" smtClean="0"/>
              <a:t> переконфигурирование сети требует значительного времени (обнаружение </a:t>
            </a:r>
            <a:r>
              <a:rPr lang="ru-RU" sz="1900" dirty="0" err="1" smtClean="0"/>
              <a:t>отка-за</a:t>
            </a:r>
            <a:r>
              <a:rPr lang="ru-RU" sz="1900" dirty="0" smtClean="0"/>
              <a:t>, его локализация, поиск нового варианта маршрута и настройка коммутаторов). </a:t>
            </a:r>
          </a:p>
          <a:p>
            <a:pPr marL="0" indent="0">
              <a:buNone/>
            </a:pPr>
            <a:r>
              <a:rPr lang="ru-RU" sz="1900" dirty="0" smtClean="0"/>
              <a:t>    Для автоматического выполнения этих действий, то есть мониторинга состояния связей и перехода к новой древовидной топологии при обнаружении отказа связи в коммутируемых локальных сетях используется алгоритм покрывающего дерева (</a:t>
            </a:r>
            <a:r>
              <a:rPr lang="ru-RU" sz="1900" dirty="0" err="1" smtClean="0"/>
              <a:t>Spanning</a:t>
            </a:r>
            <a:r>
              <a:rPr lang="ru-RU" sz="1900" dirty="0" smtClean="0"/>
              <a:t> </a:t>
            </a:r>
            <a:r>
              <a:rPr lang="ru-RU" sz="1900" dirty="0" err="1" smtClean="0"/>
              <a:t>Tree</a:t>
            </a:r>
            <a:r>
              <a:rPr lang="ru-RU" sz="1900" dirty="0" smtClean="0"/>
              <a:t> </a:t>
            </a:r>
            <a:r>
              <a:rPr lang="en-US" sz="1900" dirty="0" smtClean="0"/>
              <a:t>Algorithm) </a:t>
            </a:r>
            <a:r>
              <a:rPr lang="ru-RU" sz="1900" dirty="0" smtClean="0"/>
              <a:t>и реализующий его протокол (</a:t>
            </a:r>
            <a:r>
              <a:rPr lang="ru-RU" sz="1900" dirty="0" err="1" smtClean="0"/>
              <a:t>Spanning</a:t>
            </a:r>
            <a:r>
              <a:rPr lang="ru-RU" sz="1900" dirty="0" smtClean="0"/>
              <a:t> </a:t>
            </a:r>
            <a:r>
              <a:rPr lang="ru-RU" sz="1900" dirty="0" err="1" smtClean="0"/>
              <a:t>Tree</a:t>
            </a:r>
            <a:r>
              <a:rPr lang="ru-RU" sz="1900" dirty="0" smtClean="0"/>
              <a:t> </a:t>
            </a:r>
            <a:r>
              <a:rPr lang="ru-RU" sz="1900" dirty="0" err="1" smtClean="0"/>
              <a:t>Protocol</a:t>
            </a:r>
            <a:r>
              <a:rPr lang="ru-RU" sz="1900" dirty="0" smtClean="0"/>
              <a:t>, STP).</a:t>
            </a:r>
          </a:p>
          <a:p>
            <a:pPr marL="0" indent="0">
              <a:buNone/>
            </a:pPr>
            <a:r>
              <a:rPr lang="ru-RU" sz="1900" dirty="0" smtClean="0"/>
              <a:t>   2. Коммутируемая сеть не имеет барьеров на пути ошибочного трафика, </a:t>
            </a:r>
            <a:r>
              <a:rPr lang="ru-RU" sz="1900" dirty="0" err="1" smtClean="0"/>
              <a:t>генерируе-мого</a:t>
            </a:r>
            <a:r>
              <a:rPr lang="ru-RU" sz="1900" dirty="0" smtClean="0"/>
              <a:t> любым из ее узлов, т.к. алгоритм прозрачного моста подразумевает передачу кадров с </a:t>
            </a:r>
            <a:r>
              <a:rPr lang="ru-RU" sz="1900" i="1" dirty="0" smtClean="0"/>
              <a:t>неизученным</a:t>
            </a:r>
            <a:r>
              <a:rPr lang="ru-RU" sz="1900" dirty="0" smtClean="0"/>
              <a:t> или </a:t>
            </a:r>
            <a:r>
              <a:rPr lang="ru-RU" sz="1900" i="1" dirty="0" smtClean="0"/>
              <a:t>широковещательным</a:t>
            </a:r>
            <a:r>
              <a:rPr lang="ru-RU" sz="1900" dirty="0" smtClean="0"/>
              <a:t> адресом всем узлам сети. </a:t>
            </a:r>
            <a:r>
              <a:rPr lang="ru-RU" sz="1900" dirty="0" err="1" smtClean="0"/>
              <a:t>Напри-мер</a:t>
            </a:r>
            <a:r>
              <a:rPr lang="ru-RU" sz="1900" dirty="0" smtClean="0"/>
              <a:t>, широковещательный шторм, возникающий из-за неисправности всего одного сетевого адаптера, приводит к потере работоспособности всей сети.</a:t>
            </a:r>
          </a:p>
          <a:p>
            <a:pPr marL="0" indent="0">
              <a:buNone/>
            </a:pPr>
            <a:r>
              <a:rPr lang="ru-RU" sz="1900" dirty="0" smtClean="0"/>
              <a:t>   </a:t>
            </a:r>
          </a:p>
          <a:p>
            <a:pPr marL="0" indent="0">
              <a:buNone/>
            </a:pPr>
            <a:r>
              <a:rPr lang="ru-RU" sz="1900" dirty="0" smtClean="0"/>
              <a:t>    </a:t>
            </a:r>
          </a:p>
        </p:txBody>
      </p:sp>
      <p:sp>
        <p:nvSpPr>
          <p:cNvPr id="4" name="Заголовок 1"/>
          <p:cNvSpPr>
            <a:spLocks noGrp="1"/>
          </p:cNvSpPr>
          <p:nvPr>
            <p:ph type="title"/>
          </p:nvPr>
        </p:nvSpPr>
        <p:spPr>
          <a:xfrm>
            <a:off x="395536" y="58016"/>
            <a:ext cx="8229600" cy="634082"/>
          </a:xfrm>
        </p:spPr>
        <p:txBody>
          <a:bodyPr>
            <a:normAutofit/>
          </a:bodyPr>
          <a:lstStyle/>
          <a:p>
            <a:r>
              <a:rPr lang="ru-RU" sz="3200" dirty="0" smtClean="0">
                <a:effectLst>
                  <a:outerShdw blurRad="38100" dist="38100" dir="2700000" algn="tl">
                    <a:srgbClr val="000000">
                      <a:alpha val="43137"/>
                    </a:srgbClr>
                  </a:outerShdw>
                </a:effectLst>
              </a:rPr>
              <a:t>Недостатки коммутируемых сетей</a:t>
            </a:r>
            <a:endParaRPr lang="ru-RU" sz="3200" dirty="0">
              <a:effectLst>
                <a:outerShdw blurRad="38100" dist="38100" dir="2700000" algn="tl">
                  <a:srgbClr val="000000">
                    <a:alpha val="43137"/>
                  </a:srgbClr>
                </a:outerShdw>
              </a:effectLst>
            </a:endParaRPr>
          </a:p>
        </p:txBody>
      </p:sp>
      <p:sp>
        <p:nvSpPr>
          <p:cNvPr id="5" name="Номер слайда 4"/>
          <p:cNvSpPr>
            <a:spLocks noGrp="1"/>
          </p:cNvSpPr>
          <p:nvPr>
            <p:ph type="sldNum" sz="quarter" idx="12"/>
          </p:nvPr>
        </p:nvSpPr>
        <p:spPr/>
        <p:txBody>
          <a:bodyPr/>
          <a:lstStyle/>
          <a:p>
            <a:fld id="{C287297B-5DA9-4EC1-9A22-997F9243AA65}" type="slidenum">
              <a:rPr lang="ru-RU" smtClean="0"/>
              <a:pPr/>
              <a:t>32</a:t>
            </a:fld>
            <a:endParaRPr lang="ru-R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706"/>
            <a:ext cx="8229600" cy="634082"/>
          </a:xfrm>
        </p:spPr>
        <p:txBody>
          <a:bodyPr>
            <a:normAutofit/>
          </a:bodyPr>
          <a:lstStyle/>
          <a:p>
            <a:r>
              <a:rPr lang="ru-RU" sz="3200" dirty="0" smtClean="0">
                <a:effectLst>
                  <a:outerShdw blurRad="38100" dist="38100" dir="2700000" algn="tl">
                    <a:srgbClr val="000000">
                      <a:alpha val="43137"/>
                    </a:srgbClr>
                  </a:outerShdw>
                </a:effectLst>
              </a:rPr>
              <a:t>Алгоритм покрывающего дерева</a:t>
            </a:r>
            <a:endParaRPr lang="ru-RU" sz="3200" dirty="0">
              <a:effectLst>
                <a:outerShdw blurRad="38100" dist="38100" dir="2700000" algn="tl">
                  <a:srgbClr val="000000">
                    <a:alpha val="43137"/>
                  </a:srgbClr>
                </a:outerShdw>
              </a:effectLst>
            </a:endParaRPr>
          </a:p>
        </p:txBody>
      </p:sp>
      <p:sp>
        <p:nvSpPr>
          <p:cNvPr id="1025" name="Rectangle 1"/>
          <p:cNvSpPr>
            <a:spLocks noChangeArrowheads="1"/>
          </p:cNvSpPr>
          <p:nvPr/>
        </p:nvSpPr>
        <p:spPr bwMode="auto">
          <a:xfrm>
            <a:off x="0" y="393522"/>
            <a:ext cx="9113856" cy="3724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ru-RU" sz="1900" dirty="0" smtClean="0">
                <a:solidFill>
                  <a:srgbClr val="000000"/>
                </a:solidFill>
              </a:rPr>
              <a:t>   </a:t>
            </a:r>
            <a:r>
              <a:rPr lang="ru-RU" dirty="0" smtClean="0">
                <a:solidFill>
                  <a:srgbClr val="000000"/>
                </a:solidFill>
              </a:rPr>
              <a:t>Алгоритм </a:t>
            </a:r>
            <a:r>
              <a:rPr lang="en-US" dirty="0" smtClean="0">
                <a:solidFill>
                  <a:srgbClr val="000000"/>
                </a:solidFill>
              </a:rPr>
              <a:t>STA </a:t>
            </a:r>
            <a:r>
              <a:rPr lang="ru-RU" dirty="0" smtClean="0">
                <a:solidFill>
                  <a:srgbClr val="000000"/>
                </a:solidFill>
              </a:rPr>
              <a:t>обеспечивает построение древовидной топологии связей с единственным путем минимальной длины от каждого коммутатора и от каждого сегмента до </a:t>
            </a:r>
            <a:r>
              <a:rPr lang="ru-RU" dirty="0" err="1" smtClean="0">
                <a:solidFill>
                  <a:srgbClr val="000000"/>
                </a:solidFill>
              </a:rPr>
              <a:t>выделен-ного</a:t>
            </a:r>
            <a:r>
              <a:rPr lang="ru-RU" dirty="0" smtClean="0">
                <a:solidFill>
                  <a:srgbClr val="000000"/>
                </a:solidFill>
              </a:rPr>
              <a:t> </a:t>
            </a:r>
            <a:r>
              <a:rPr lang="ru-RU" b="1" dirty="0" smtClean="0">
                <a:solidFill>
                  <a:srgbClr val="000000"/>
                </a:solidFill>
              </a:rPr>
              <a:t>корневого коммутатора</a:t>
            </a:r>
            <a:r>
              <a:rPr lang="ru-RU" dirty="0" smtClean="0">
                <a:solidFill>
                  <a:srgbClr val="000000"/>
                </a:solidFill>
              </a:rPr>
              <a:t>. Единственность пути гарантирует отсутствие петель, а </a:t>
            </a:r>
            <a:r>
              <a:rPr lang="ru-RU" dirty="0" err="1" smtClean="0">
                <a:solidFill>
                  <a:srgbClr val="000000"/>
                </a:solidFill>
              </a:rPr>
              <a:t>мини-мальность</a:t>
            </a:r>
            <a:r>
              <a:rPr lang="ru-RU" dirty="0" smtClean="0">
                <a:solidFill>
                  <a:srgbClr val="000000"/>
                </a:solidFill>
              </a:rPr>
              <a:t> расстояния – рациональность маршрутов трафика от периферии сети к ее </a:t>
            </a:r>
            <a:r>
              <a:rPr lang="ru-RU" dirty="0" err="1" smtClean="0">
                <a:solidFill>
                  <a:srgbClr val="000000"/>
                </a:solidFill>
              </a:rPr>
              <a:t>маги-страли</a:t>
            </a:r>
            <a:r>
              <a:rPr lang="ru-RU" dirty="0" smtClean="0">
                <a:solidFill>
                  <a:srgbClr val="000000"/>
                </a:solidFill>
              </a:rPr>
              <a:t> (корневому коммутатору).</a:t>
            </a:r>
            <a:r>
              <a:rPr kumimoji="0" lang="ru-RU" b="0" i="0" u="none" strike="noStrike" cap="none" normalizeH="0" baseline="0" dirty="0" smtClean="0">
                <a:ln>
                  <a:noFill/>
                </a:ln>
                <a:solidFill>
                  <a:srgbClr val="000000"/>
                </a:solidFill>
                <a:effectLst/>
              </a:rPr>
              <a:t> И</a:t>
            </a:r>
            <a:r>
              <a:rPr lang="ru-RU" dirty="0" smtClean="0"/>
              <a:t>з всех связей, имеющихся в сети, алгоритм выбирает подмножество, образующее дерево, покрывающее все узлы сети. </a:t>
            </a:r>
          </a:p>
          <a:p>
            <a:pPr fontAlgn="base">
              <a:spcBef>
                <a:spcPct val="0"/>
              </a:spcBef>
              <a:spcAft>
                <a:spcPct val="0"/>
              </a:spcAft>
            </a:pPr>
            <a:r>
              <a:rPr lang="en-US" dirty="0" smtClean="0"/>
              <a:t>   </a:t>
            </a:r>
            <a:r>
              <a:rPr lang="ru-RU" b="1" dirty="0" smtClean="0"/>
              <a:t>Сегмент</a:t>
            </a:r>
            <a:r>
              <a:rPr lang="ru-RU" dirty="0" smtClean="0"/>
              <a:t> – связная часть сети, не содержащая коммутаторов и </a:t>
            </a:r>
            <a:r>
              <a:rPr lang="ru-RU" dirty="0" err="1" smtClean="0"/>
              <a:t>маршрутизаторов</a:t>
            </a:r>
            <a:r>
              <a:rPr lang="ru-RU" dirty="0" smtClean="0"/>
              <a:t>.  Он может быть разделяемым или двухточечным.</a:t>
            </a:r>
            <a:endParaRPr lang="en-US" dirty="0" smtClean="0"/>
          </a:p>
          <a:p>
            <a:pPr fontAlgn="base">
              <a:spcBef>
                <a:spcPct val="0"/>
              </a:spcBef>
              <a:spcAft>
                <a:spcPct val="0"/>
              </a:spcAft>
            </a:pPr>
            <a:r>
              <a:rPr lang="ru-RU" dirty="0" smtClean="0"/>
              <a:t> В качестве расстояния в </a:t>
            </a:r>
            <a:r>
              <a:rPr lang="en-US" dirty="0" smtClean="0"/>
              <a:t>STA</a:t>
            </a:r>
            <a:r>
              <a:rPr lang="ru-RU" dirty="0" smtClean="0"/>
              <a:t> используется </a:t>
            </a:r>
            <a:r>
              <a:rPr lang="ru-RU" b="1" dirty="0" smtClean="0"/>
              <a:t>метрика</a:t>
            </a:r>
            <a:r>
              <a:rPr lang="ru-RU" dirty="0" smtClean="0"/>
              <a:t> – величина, обратная пропускной способности сегмента, т.е. это условное время передачи 1 бита.</a:t>
            </a:r>
            <a:r>
              <a:rPr lang="en-US" dirty="0" smtClean="0"/>
              <a:t> </a:t>
            </a:r>
            <a:r>
              <a:rPr lang="ru-RU" dirty="0" smtClean="0"/>
              <a:t>Для версий протокола </a:t>
            </a:r>
            <a:r>
              <a:rPr lang="en-US" dirty="0" smtClean="0">
                <a:solidFill>
                  <a:srgbClr val="000000"/>
                </a:solidFill>
              </a:rPr>
              <a:t>STP</a:t>
            </a:r>
            <a:r>
              <a:rPr lang="ru-RU" dirty="0" smtClean="0">
                <a:solidFill>
                  <a:srgbClr val="000000"/>
                </a:solidFill>
              </a:rPr>
              <a:t> 1998 г. и 2004 г.</a:t>
            </a:r>
            <a:r>
              <a:rPr lang="en-US" dirty="0" smtClean="0">
                <a:solidFill>
                  <a:srgbClr val="000000"/>
                </a:solidFill>
              </a:rPr>
              <a:t> </a:t>
            </a:r>
            <a:r>
              <a:rPr lang="ru-RU" dirty="0" smtClean="0">
                <a:solidFill>
                  <a:srgbClr val="000000"/>
                </a:solidFill>
              </a:rPr>
              <a:t>(стандарт </a:t>
            </a:r>
            <a:r>
              <a:rPr lang="ru-RU" dirty="0" smtClean="0"/>
              <a:t>802</a:t>
            </a:r>
            <a:r>
              <a:rPr lang="en-US" dirty="0" smtClean="0"/>
              <a:t>.1D-2004, RSTP</a:t>
            </a:r>
            <a:r>
              <a:rPr lang="ru-RU" dirty="0" smtClean="0"/>
              <a:t>)</a:t>
            </a:r>
            <a:r>
              <a:rPr lang="en-US" dirty="0" smtClean="0"/>
              <a:t>, </a:t>
            </a:r>
            <a:r>
              <a:rPr lang="ru-RU" dirty="0" smtClean="0"/>
              <a:t>используются метрики, приведенные в таблице. </a:t>
            </a:r>
          </a:p>
          <a:p>
            <a:pPr fontAlgn="base">
              <a:spcBef>
                <a:spcPct val="0"/>
              </a:spcBef>
              <a:spcAft>
                <a:spcPct val="0"/>
              </a:spcAft>
            </a:pPr>
            <a:endParaRPr kumimoji="0" lang="ru-RU" sz="1900" b="0" i="0" u="none" strike="noStrike" cap="none" normalizeH="0" baseline="0" dirty="0" smtClean="0">
              <a:ln>
                <a:noFill/>
              </a:ln>
              <a:solidFill>
                <a:srgbClr val="000000"/>
              </a:solidFill>
              <a:effectLst/>
            </a:endParaRPr>
          </a:p>
        </p:txBody>
      </p:sp>
      <p:sp>
        <p:nvSpPr>
          <p:cNvPr id="8" name="TextBox 7"/>
          <p:cNvSpPr txBox="1"/>
          <p:nvPr/>
        </p:nvSpPr>
        <p:spPr>
          <a:xfrm>
            <a:off x="3779912" y="3653142"/>
            <a:ext cx="5333944" cy="3067506"/>
          </a:xfrm>
          <a:prstGeom prst="rect">
            <a:avLst/>
          </a:prstGeom>
          <a:noFill/>
        </p:spPr>
        <p:txBody>
          <a:bodyPr wrap="square" rtlCol="0">
            <a:spAutoFit/>
          </a:bodyPr>
          <a:lstStyle/>
          <a:p>
            <a:r>
              <a:rPr lang="ru-RU" sz="1900" dirty="0" smtClean="0"/>
              <a:t>   Работа алгоритма проводится в 3 этапа:</a:t>
            </a:r>
          </a:p>
          <a:p>
            <a:pPr marL="342900" indent="-342900"/>
            <a:r>
              <a:rPr lang="ru-RU" sz="1900" dirty="0" smtClean="0"/>
              <a:t>   </a:t>
            </a:r>
            <a:r>
              <a:rPr lang="ru-RU" sz="1900" b="1" dirty="0" smtClean="0"/>
              <a:t>Этап</a:t>
            </a:r>
            <a:r>
              <a:rPr lang="ru-RU" sz="1900" dirty="0" smtClean="0"/>
              <a:t> </a:t>
            </a:r>
            <a:r>
              <a:rPr lang="ru-RU" sz="1900" b="1" dirty="0" smtClean="0"/>
              <a:t>1. Определение корневого коммутатора.</a:t>
            </a:r>
          </a:p>
          <a:p>
            <a:pPr>
              <a:spcBef>
                <a:spcPts val="400"/>
              </a:spcBef>
            </a:pPr>
            <a:r>
              <a:rPr lang="ru-RU" sz="1900" dirty="0" smtClean="0"/>
              <a:t>   В качестве корневого выбирается коммутатор, имеющий наименьшее значение своего </a:t>
            </a:r>
            <a:r>
              <a:rPr lang="ru-RU" sz="1900" dirty="0" err="1" smtClean="0"/>
              <a:t>иден-тификатора</a:t>
            </a:r>
            <a:r>
              <a:rPr lang="ru-RU" sz="1900" dirty="0" smtClean="0"/>
              <a:t> – 8-байтового числа, шесть младших байтов которого составляют </a:t>
            </a:r>
            <a:r>
              <a:rPr lang="en-US" sz="1900" dirty="0" smtClean="0"/>
              <a:t>MAC-</a:t>
            </a:r>
            <a:r>
              <a:rPr lang="ru-RU" sz="1900" dirty="0" smtClean="0"/>
              <a:t>адрес его </a:t>
            </a:r>
            <a:r>
              <a:rPr lang="ru-RU" sz="1900" b="1" i="1" dirty="0" smtClean="0"/>
              <a:t>блока управления</a:t>
            </a:r>
            <a:r>
              <a:rPr lang="ru-RU" sz="1900" dirty="0" smtClean="0"/>
              <a:t>, реализующего </a:t>
            </a:r>
            <a:r>
              <a:rPr lang="en-US" sz="1900" dirty="0" smtClean="0"/>
              <a:t>STA</a:t>
            </a:r>
            <a:r>
              <a:rPr lang="ru-RU" sz="1900" dirty="0" smtClean="0"/>
              <a:t> (обычным портам для выполнения своей функции </a:t>
            </a:r>
            <a:r>
              <a:rPr lang="en-US" sz="1900" dirty="0" smtClean="0"/>
              <a:t>MAC-</a:t>
            </a:r>
            <a:r>
              <a:rPr lang="ru-RU" sz="1900" dirty="0" smtClean="0"/>
              <a:t>адрес не нужен), а два старших байта хранят приоритет коммутатора (по умолчанию 32768).</a:t>
            </a:r>
            <a:endParaRPr lang="ru-RU" sz="1900" dirty="0"/>
          </a:p>
        </p:txBody>
      </p:sp>
      <p:sp>
        <p:nvSpPr>
          <p:cNvPr id="6" name="Номер слайда 5"/>
          <p:cNvSpPr>
            <a:spLocks noGrp="1"/>
          </p:cNvSpPr>
          <p:nvPr>
            <p:ph type="sldNum" sz="quarter" idx="12"/>
          </p:nvPr>
        </p:nvSpPr>
        <p:spPr/>
        <p:txBody>
          <a:bodyPr/>
          <a:lstStyle/>
          <a:p>
            <a:fld id="{C287297B-5DA9-4EC1-9A22-997F9243AA65}" type="slidenum">
              <a:rPr lang="ru-RU" smtClean="0"/>
              <a:pPr/>
              <a:t>33</a:t>
            </a:fld>
            <a:endParaRPr lang="ru-RU"/>
          </a:p>
        </p:txBody>
      </p:sp>
      <p:graphicFrame>
        <p:nvGraphicFramePr>
          <p:cNvPr id="3" name="Таблица 2"/>
          <p:cNvGraphicFramePr>
            <a:graphicFrameLocks noGrp="1"/>
          </p:cNvGraphicFramePr>
          <p:nvPr>
            <p:extLst>
              <p:ext uri="{D42A27DB-BD31-4B8C-83A1-F6EECF244321}">
                <p14:modId xmlns:p14="http://schemas.microsoft.com/office/powerpoint/2010/main" val="4119473831"/>
              </p:ext>
            </p:extLst>
          </p:nvPr>
        </p:nvGraphicFramePr>
        <p:xfrm>
          <a:off x="10345" y="3761762"/>
          <a:ext cx="3697559" cy="2959713"/>
        </p:xfrm>
        <a:graphic>
          <a:graphicData uri="http://schemas.openxmlformats.org/drawingml/2006/table">
            <a:tbl>
              <a:tblPr firstRow="1" bandRow="1">
                <a:tableStyleId>{5C22544A-7EE6-4342-B048-85BDC9FD1C3A}</a:tableStyleId>
              </a:tblPr>
              <a:tblGrid>
                <a:gridCol w="1458735"/>
                <a:gridCol w="1155387"/>
                <a:gridCol w="1083437"/>
              </a:tblGrid>
              <a:tr h="856011">
                <a:tc>
                  <a:txBody>
                    <a:bodyPr/>
                    <a:lstStyle/>
                    <a:p>
                      <a:pPr algn="ctr"/>
                      <a:r>
                        <a:rPr lang="ru-RU" dirty="0" err="1" smtClean="0"/>
                        <a:t>Проп</a:t>
                      </a:r>
                      <a:r>
                        <a:rPr lang="ru-RU" dirty="0" smtClean="0"/>
                        <a:t>. способность (Мбит/с)</a:t>
                      </a:r>
                      <a:endParaRPr lang="ru-RU" dirty="0"/>
                    </a:p>
                  </a:txBody>
                  <a:tcPr/>
                </a:tc>
                <a:tc>
                  <a:txBody>
                    <a:bodyPr/>
                    <a:lstStyle/>
                    <a:p>
                      <a:pPr algn="ctr"/>
                      <a:r>
                        <a:rPr lang="ru-RU" dirty="0" smtClean="0"/>
                        <a:t>Метрика 1998</a:t>
                      </a:r>
                      <a:endParaRPr lang="ru-RU" dirty="0"/>
                    </a:p>
                  </a:txBody>
                  <a:tcPr/>
                </a:tc>
                <a:tc>
                  <a:txBody>
                    <a:bodyPr/>
                    <a:lstStyle/>
                    <a:p>
                      <a:pPr algn="ctr"/>
                      <a:r>
                        <a:rPr lang="ru-RU" dirty="0" smtClean="0"/>
                        <a:t>Метрика 2004</a:t>
                      </a:r>
                      <a:endParaRPr lang="ru-RU" dirty="0"/>
                    </a:p>
                  </a:txBody>
                  <a:tcPr/>
                </a:tc>
              </a:tr>
              <a:tr h="355356">
                <a:tc>
                  <a:txBody>
                    <a:bodyPr/>
                    <a:lstStyle/>
                    <a:p>
                      <a:pPr algn="ctr"/>
                      <a:r>
                        <a:rPr lang="ru-RU" dirty="0" smtClean="0"/>
                        <a:t>10 Мбит/с</a:t>
                      </a:r>
                      <a:endParaRPr lang="ru-RU" dirty="0"/>
                    </a:p>
                  </a:txBody>
                  <a:tcPr/>
                </a:tc>
                <a:tc>
                  <a:txBody>
                    <a:bodyPr/>
                    <a:lstStyle/>
                    <a:p>
                      <a:pPr algn="ctr"/>
                      <a:r>
                        <a:rPr lang="ru-RU" dirty="0" smtClean="0"/>
                        <a:t>100</a:t>
                      </a:r>
                      <a:endParaRPr lang="ru-RU" dirty="0"/>
                    </a:p>
                  </a:txBody>
                  <a:tcPr/>
                </a:tc>
                <a:tc>
                  <a:txBody>
                    <a:bodyPr/>
                    <a:lstStyle/>
                    <a:p>
                      <a:pPr algn="ctr"/>
                      <a:r>
                        <a:rPr lang="ru-RU" dirty="0" smtClean="0"/>
                        <a:t>2000000</a:t>
                      </a:r>
                      <a:endParaRPr lang="ru-RU" dirty="0"/>
                    </a:p>
                  </a:txBody>
                  <a:tcPr/>
                </a:tc>
              </a:tr>
              <a:tr h="336133">
                <a:tc>
                  <a:txBody>
                    <a:bodyPr/>
                    <a:lstStyle/>
                    <a:p>
                      <a:pPr algn="ctr"/>
                      <a:r>
                        <a:rPr lang="ru-RU" dirty="0" smtClean="0"/>
                        <a:t>100 Мбит/с</a:t>
                      </a:r>
                      <a:endParaRPr lang="ru-RU" dirty="0"/>
                    </a:p>
                  </a:txBody>
                  <a:tcPr/>
                </a:tc>
                <a:tc>
                  <a:txBody>
                    <a:bodyPr/>
                    <a:lstStyle/>
                    <a:p>
                      <a:pPr algn="ctr"/>
                      <a:r>
                        <a:rPr lang="ru-RU" dirty="0" smtClean="0"/>
                        <a:t>19</a:t>
                      </a:r>
                      <a:endParaRPr lang="ru-RU" dirty="0"/>
                    </a:p>
                  </a:txBody>
                  <a:tcPr/>
                </a:tc>
                <a:tc>
                  <a:txBody>
                    <a:bodyPr/>
                    <a:lstStyle/>
                    <a:p>
                      <a:pPr algn="ctr"/>
                      <a:r>
                        <a:rPr lang="ru-RU" dirty="0" smtClean="0"/>
                        <a:t>200000</a:t>
                      </a:r>
                      <a:endParaRPr lang="ru-RU" dirty="0"/>
                    </a:p>
                  </a:txBody>
                  <a:tcPr/>
                </a:tc>
              </a:tr>
              <a:tr h="342405">
                <a:tc>
                  <a:txBody>
                    <a:bodyPr/>
                    <a:lstStyle/>
                    <a:p>
                      <a:pPr algn="ctr"/>
                      <a:r>
                        <a:rPr lang="ru-RU" dirty="0" smtClean="0"/>
                        <a:t>1</a:t>
                      </a:r>
                      <a:r>
                        <a:rPr lang="ru-RU" baseline="0" dirty="0" smtClean="0"/>
                        <a:t> </a:t>
                      </a:r>
                      <a:r>
                        <a:rPr lang="ru-RU" dirty="0" smtClean="0"/>
                        <a:t>Гбит/с</a:t>
                      </a:r>
                      <a:endParaRPr lang="ru-RU" dirty="0"/>
                    </a:p>
                  </a:txBody>
                  <a:tcPr/>
                </a:tc>
                <a:tc>
                  <a:txBody>
                    <a:bodyPr/>
                    <a:lstStyle/>
                    <a:p>
                      <a:pPr algn="ctr"/>
                      <a:r>
                        <a:rPr lang="ru-RU" dirty="0" smtClean="0"/>
                        <a:t>4</a:t>
                      </a:r>
                      <a:endParaRPr lang="ru-RU" dirty="0"/>
                    </a:p>
                  </a:txBody>
                  <a:tcPr/>
                </a:tc>
                <a:tc>
                  <a:txBody>
                    <a:bodyPr/>
                    <a:lstStyle/>
                    <a:p>
                      <a:pPr algn="ctr"/>
                      <a:r>
                        <a:rPr lang="ru-RU" dirty="0" smtClean="0"/>
                        <a:t>20000</a:t>
                      </a:r>
                      <a:endParaRPr lang="ru-RU" dirty="0"/>
                    </a:p>
                  </a:txBody>
                  <a:tcPr/>
                </a:tc>
              </a:tr>
              <a:tr h="3361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0" smtClean="0"/>
                        <a:t>10 Гбит/с</a:t>
                      </a:r>
                      <a:endParaRPr lang="ru-RU" dirty="0"/>
                    </a:p>
                  </a:txBody>
                  <a:tcPr/>
                </a:tc>
                <a:tc>
                  <a:txBody>
                    <a:bodyPr/>
                    <a:lstStyle/>
                    <a:p>
                      <a:pPr algn="ctr"/>
                      <a:r>
                        <a:rPr lang="ru-RU" dirty="0" smtClean="0"/>
                        <a:t>2</a:t>
                      </a:r>
                      <a:endParaRPr lang="ru-RU" dirty="0"/>
                    </a:p>
                  </a:txBody>
                  <a:tcPr/>
                </a:tc>
                <a:tc>
                  <a:txBody>
                    <a:bodyPr/>
                    <a:lstStyle/>
                    <a:p>
                      <a:pPr algn="ctr"/>
                      <a:r>
                        <a:rPr lang="ru-RU" dirty="0" smtClean="0"/>
                        <a:t>2000</a:t>
                      </a:r>
                      <a:endParaRPr lang="ru-RU" dirty="0"/>
                    </a:p>
                  </a:txBody>
                  <a:tcPr/>
                </a:tc>
              </a:tr>
              <a:tr h="5822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0" smtClean="0"/>
                        <a:t>100 Гбит/с</a:t>
                      </a:r>
                      <a:endParaRPr lang="ru-RU" dirty="0"/>
                    </a:p>
                  </a:txBody>
                  <a:tcPr/>
                </a:tc>
                <a:tc>
                  <a:txBody>
                    <a:bodyPr/>
                    <a:lstStyle/>
                    <a:p>
                      <a:pPr algn="ctr"/>
                      <a:r>
                        <a:rPr lang="ru-RU" dirty="0" smtClean="0"/>
                        <a:t>-</a:t>
                      </a:r>
                      <a:endParaRPr lang="ru-RU" dirty="0"/>
                    </a:p>
                  </a:txBody>
                  <a:tcPr/>
                </a:tc>
                <a:tc>
                  <a:txBody>
                    <a:bodyPr/>
                    <a:lstStyle/>
                    <a:p>
                      <a:pPr algn="ctr"/>
                      <a:r>
                        <a:rPr lang="ru-RU" dirty="0" smtClean="0"/>
                        <a:t>200</a:t>
                      </a:r>
                      <a:endParaRPr lang="ru-RU" dirty="0"/>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ptcp.net/sites/default/files/13/2.JPG"/>
          <p:cNvPicPr>
            <a:picLocks noChangeAspect="1" noChangeArrowheads="1"/>
          </p:cNvPicPr>
          <p:nvPr/>
        </p:nvPicPr>
        <p:blipFill>
          <a:blip r:embed="rId2" cstate="print"/>
          <a:srcRect/>
          <a:stretch>
            <a:fillRect/>
          </a:stretch>
        </p:blipFill>
        <p:spPr bwMode="auto">
          <a:xfrm>
            <a:off x="1" y="2492896"/>
            <a:ext cx="4932039" cy="4365104"/>
          </a:xfrm>
          <a:prstGeom prst="rect">
            <a:avLst/>
          </a:prstGeom>
          <a:noFill/>
        </p:spPr>
      </p:pic>
      <p:sp>
        <p:nvSpPr>
          <p:cNvPr id="5" name="Заголовок 1"/>
          <p:cNvSpPr>
            <a:spLocks noGrp="1"/>
          </p:cNvSpPr>
          <p:nvPr>
            <p:ph type="title"/>
          </p:nvPr>
        </p:nvSpPr>
        <p:spPr>
          <a:xfrm>
            <a:off x="457200" y="-11017"/>
            <a:ext cx="8229600" cy="634082"/>
          </a:xfrm>
        </p:spPr>
        <p:txBody>
          <a:bodyPr>
            <a:normAutofit fontScale="90000"/>
          </a:bodyPr>
          <a:lstStyle/>
          <a:p>
            <a:r>
              <a:rPr lang="ru-RU" sz="3200" dirty="0" smtClean="0">
                <a:effectLst>
                  <a:outerShdw blurRad="38100" dist="38100" dir="2700000" algn="tl">
                    <a:srgbClr val="000000">
                      <a:alpha val="43137"/>
                    </a:srgbClr>
                  </a:outerShdw>
                </a:effectLst>
              </a:rPr>
              <a:t>Алгоритм покрывающего дерева (продолжение)</a:t>
            </a:r>
            <a:endParaRPr lang="ru-RU" sz="3200" dirty="0">
              <a:effectLst>
                <a:outerShdw blurRad="38100" dist="38100" dir="2700000" algn="tl">
                  <a:srgbClr val="000000">
                    <a:alpha val="43137"/>
                  </a:srgbClr>
                </a:outerShdw>
              </a:effectLst>
            </a:endParaRPr>
          </a:p>
        </p:txBody>
      </p:sp>
      <p:sp>
        <p:nvSpPr>
          <p:cNvPr id="6" name="TextBox 5"/>
          <p:cNvSpPr txBox="1"/>
          <p:nvPr/>
        </p:nvSpPr>
        <p:spPr>
          <a:xfrm>
            <a:off x="0" y="592441"/>
            <a:ext cx="9144000" cy="1846659"/>
          </a:xfrm>
          <a:prstGeom prst="rect">
            <a:avLst/>
          </a:prstGeom>
          <a:noFill/>
        </p:spPr>
        <p:txBody>
          <a:bodyPr wrap="square" rtlCol="0">
            <a:spAutoFit/>
          </a:bodyPr>
          <a:lstStyle/>
          <a:p>
            <a:pPr algn="just"/>
            <a:r>
              <a:rPr lang="ru-RU" sz="1900" dirty="0" smtClean="0"/>
              <a:t>   Здесь приведен пример сети из стандарта 802.1D-2004. Сеть построена на 8 </a:t>
            </a:r>
            <a:r>
              <a:rPr lang="ru-RU" sz="1900" dirty="0" err="1" smtClean="0"/>
              <a:t>комму-таторах</a:t>
            </a:r>
            <a:r>
              <a:rPr lang="ru-RU" sz="1900" dirty="0" smtClean="0"/>
              <a:t>, имеющих идентификаторы со значениями от 111 до 888 (для удобства записи </a:t>
            </a:r>
            <a:r>
              <a:rPr lang="ru-RU" sz="1900" dirty="0" err="1" smtClean="0"/>
              <a:t>МАС-адреса</a:t>
            </a:r>
            <a:r>
              <a:rPr lang="ru-RU" sz="1900" dirty="0" smtClean="0"/>
              <a:t> сокращены до 3-х разрядов). Все коммутаторы соединены друг с другом двухточечными связями, которые образуют сегменты A-N. Порты 3 и 4 коммутаторов с 555 по 888 соединены с конечными узлами сети, то есть компьютерами (на рисунке не показаны). Все связи в сети реализуют протокол </a:t>
            </a:r>
            <a:r>
              <a:rPr lang="ru-RU" sz="1900" dirty="0" err="1" smtClean="0"/>
              <a:t>Fast</a:t>
            </a:r>
            <a:r>
              <a:rPr lang="ru-RU" sz="1900" dirty="0" smtClean="0"/>
              <a:t> </a:t>
            </a:r>
            <a:r>
              <a:rPr lang="ru-RU" sz="1900" dirty="0" err="1" smtClean="0"/>
              <a:t>Ethernet</a:t>
            </a:r>
            <a:r>
              <a:rPr lang="ru-RU" sz="1900" dirty="0" smtClean="0"/>
              <a:t> (100 Мбит/с ).</a:t>
            </a:r>
            <a:endParaRPr lang="ru-RU" sz="1900" dirty="0"/>
          </a:p>
        </p:txBody>
      </p:sp>
      <p:sp>
        <p:nvSpPr>
          <p:cNvPr id="7" name="TextBox 6"/>
          <p:cNvSpPr txBox="1"/>
          <p:nvPr/>
        </p:nvSpPr>
        <p:spPr>
          <a:xfrm>
            <a:off x="4954752" y="2331160"/>
            <a:ext cx="4189247" cy="4478149"/>
          </a:xfrm>
          <a:prstGeom prst="rect">
            <a:avLst/>
          </a:prstGeom>
          <a:noFill/>
        </p:spPr>
        <p:txBody>
          <a:bodyPr wrap="square" rtlCol="0">
            <a:spAutoFit/>
          </a:bodyPr>
          <a:lstStyle/>
          <a:p>
            <a:r>
              <a:rPr lang="ru-RU" sz="1900" dirty="0" smtClean="0"/>
              <a:t>   В исходном состоянии каждый ком-</a:t>
            </a:r>
            <a:r>
              <a:rPr lang="ru-RU" sz="1900" dirty="0" err="1" smtClean="0"/>
              <a:t>мутатор</a:t>
            </a:r>
            <a:r>
              <a:rPr lang="ru-RU" sz="1900" dirty="0" smtClean="0"/>
              <a:t> считает себя корневым и на-</a:t>
            </a:r>
            <a:r>
              <a:rPr lang="ru-RU" sz="1900" dirty="0" err="1" smtClean="0"/>
              <a:t>чинает</a:t>
            </a:r>
            <a:r>
              <a:rPr lang="ru-RU" sz="1900" dirty="0" smtClean="0"/>
              <a:t> передавать всем своим </a:t>
            </a:r>
            <a:r>
              <a:rPr lang="ru-RU" sz="1900" dirty="0" err="1" smtClean="0"/>
              <a:t>сосе-дям</a:t>
            </a:r>
            <a:r>
              <a:rPr lang="ru-RU" sz="1900" dirty="0" smtClean="0"/>
              <a:t> сообщения </a:t>
            </a:r>
            <a:r>
              <a:rPr lang="ru-RU" sz="1900" b="1" dirty="0" err="1" smtClean="0"/>
              <a:t>Hello</a:t>
            </a:r>
            <a:r>
              <a:rPr lang="ru-RU" sz="1900" dirty="0" smtClean="0"/>
              <a:t>, в которых </a:t>
            </a:r>
            <a:r>
              <a:rPr lang="ru-RU" sz="1900" dirty="0" err="1" smtClean="0"/>
              <a:t>поме-щает</a:t>
            </a:r>
            <a:r>
              <a:rPr lang="ru-RU" sz="1900" dirty="0" smtClean="0"/>
              <a:t> свой идентификатор в качестве идентификатора корневого </a:t>
            </a:r>
            <a:r>
              <a:rPr lang="ru-RU" sz="1900" dirty="0" err="1" smtClean="0"/>
              <a:t>коммута</a:t>
            </a:r>
            <a:r>
              <a:rPr lang="ru-RU" sz="1900" dirty="0" smtClean="0"/>
              <a:t>-тора. При получении от соседа </a:t>
            </a:r>
            <a:r>
              <a:rPr lang="ru-RU" sz="1900" dirty="0" err="1" smtClean="0"/>
              <a:t>сооб-щения</a:t>
            </a:r>
            <a:r>
              <a:rPr lang="ru-RU" sz="1900" dirty="0" smtClean="0"/>
              <a:t> </a:t>
            </a:r>
            <a:r>
              <a:rPr lang="ru-RU" sz="1900" b="1" dirty="0" err="1" smtClean="0"/>
              <a:t>Hello</a:t>
            </a:r>
            <a:r>
              <a:rPr lang="ru-RU" sz="1900" dirty="0" smtClean="0"/>
              <a:t>, в котором содержится меньшее значение идентификатора он перестает считать себя корневым и начинает ретранслировать сообщения </a:t>
            </a:r>
            <a:r>
              <a:rPr lang="ru-RU" sz="1900" b="1" dirty="0" err="1" smtClean="0"/>
              <a:t>Hello</a:t>
            </a:r>
            <a:r>
              <a:rPr lang="ru-RU" sz="1900" dirty="0" smtClean="0"/>
              <a:t>, получаемые от соседей.</a:t>
            </a:r>
          </a:p>
          <a:p>
            <a:r>
              <a:rPr lang="ru-RU" sz="1900" dirty="0" smtClean="0"/>
              <a:t>   Администратор может вмешаться в этот процесс установлением </a:t>
            </a:r>
            <a:r>
              <a:rPr lang="ru-RU" sz="1900" dirty="0" err="1" smtClean="0"/>
              <a:t>соответ-ствующих</a:t>
            </a:r>
            <a:r>
              <a:rPr lang="ru-RU" sz="1900" dirty="0" smtClean="0"/>
              <a:t> приоритетов.  </a:t>
            </a:r>
            <a:endParaRPr lang="ru-RU" sz="1900" dirty="0"/>
          </a:p>
        </p:txBody>
      </p:sp>
      <p:sp>
        <p:nvSpPr>
          <p:cNvPr id="8" name="Номер слайда 7"/>
          <p:cNvSpPr>
            <a:spLocks noGrp="1"/>
          </p:cNvSpPr>
          <p:nvPr>
            <p:ph type="sldNum" sz="quarter" idx="12"/>
          </p:nvPr>
        </p:nvSpPr>
        <p:spPr/>
        <p:txBody>
          <a:bodyPr/>
          <a:lstStyle/>
          <a:p>
            <a:fld id="{C287297B-5DA9-4EC1-9A22-997F9243AA65}" type="slidenum">
              <a:rPr lang="ru-RU" smtClean="0"/>
              <a:pPr/>
              <a:t>34</a:t>
            </a:fld>
            <a:endParaRPr lang="ru-RU"/>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908720"/>
            <a:ext cx="9144000" cy="5832648"/>
          </a:xfrm>
        </p:spPr>
        <p:txBody>
          <a:bodyPr>
            <a:normAutofit fontScale="92500" lnSpcReduction="20000"/>
          </a:bodyPr>
          <a:lstStyle/>
          <a:p>
            <a:pPr>
              <a:buNone/>
            </a:pPr>
            <a:r>
              <a:rPr lang="ru-RU" sz="2000" b="1" dirty="0" smtClean="0"/>
              <a:t>Этап</a:t>
            </a:r>
            <a:r>
              <a:rPr lang="ru-RU" sz="2000" dirty="0" smtClean="0"/>
              <a:t> </a:t>
            </a:r>
            <a:r>
              <a:rPr lang="ru-RU" sz="2000" b="1" dirty="0" smtClean="0"/>
              <a:t>2. Выбор корневого порта для каждого коммутатора.</a:t>
            </a:r>
          </a:p>
          <a:p>
            <a:pPr marL="0" indent="0">
              <a:lnSpc>
                <a:spcPct val="110000"/>
              </a:lnSpc>
              <a:buNone/>
            </a:pPr>
            <a:r>
              <a:rPr lang="ru-RU" sz="2000" dirty="0" smtClean="0"/>
              <a:t>    Корневым портом коммутатора является тот порт, расстояние от которого до </a:t>
            </a:r>
            <a:r>
              <a:rPr lang="ru-RU" sz="2000" dirty="0" err="1" smtClean="0"/>
              <a:t>корне-вого</a:t>
            </a:r>
            <a:r>
              <a:rPr lang="ru-RU" sz="2000" dirty="0" smtClean="0"/>
              <a:t> коммутатора является минимальным. Сам корневой коммутатор корневых </a:t>
            </a:r>
            <a:r>
              <a:rPr lang="ru-RU" sz="2000" dirty="0" err="1" smtClean="0"/>
              <a:t>пор-тов</a:t>
            </a:r>
            <a:r>
              <a:rPr lang="ru-RU" sz="2000" dirty="0" smtClean="0"/>
              <a:t> не имеет. </a:t>
            </a:r>
          </a:p>
          <a:p>
            <a:pPr marL="0" indent="0">
              <a:lnSpc>
                <a:spcPct val="110000"/>
              </a:lnSpc>
              <a:buNone/>
            </a:pPr>
            <a:r>
              <a:rPr lang="ru-RU" sz="2000" dirty="0" smtClean="0"/>
              <a:t>    Для определения корневого порта каждый коммутатор использует пакеты </a:t>
            </a:r>
            <a:r>
              <a:rPr lang="ru-RU" sz="2000" b="1" dirty="0" err="1" smtClean="0"/>
              <a:t>Hello</a:t>
            </a:r>
            <a:r>
              <a:rPr lang="ru-RU" sz="2000" dirty="0" smtClean="0"/>
              <a:t>, ретранслируемые ему другими коммутаторами и увеличивает указанное в сообщении расстояние до корня на метрику того сегмента, из которого принят данный пакет. </a:t>
            </a:r>
            <a:r>
              <a:rPr lang="ru-RU" sz="2000" dirty="0" err="1" smtClean="0"/>
              <a:t>Та-ким</a:t>
            </a:r>
            <a:r>
              <a:rPr lang="ru-RU" sz="2000" dirty="0" smtClean="0"/>
              <a:t> образом по мере прохождения через коммутаторы в пакете </a:t>
            </a:r>
            <a:r>
              <a:rPr lang="ru-RU" sz="2000" b="1" dirty="0" err="1" smtClean="0"/>
              <a:t>Hello</a:t>
            </a:r>
            <a:r>
              <a:rPr lang="ru-RU" sz="2000" dirty="0" smtClean="0"/>
              <a:t> наращивается поле, показывающее расстояние до корневого коммутатора. </a:t>
            </a:r>
          </a:p>
          <a:p>
            <a:pPr marL="0" indent="0">
              <a:lnSpc>
                <a:spcPct val="110000"/>
              </a:lnSpc>
              <a:buNone/>
            </a:pPr>
            <a:r>
              <a:rPr lang="ru-RU" sz="2000" dirty="0" smtClean="0"/>
              <a:t>    Ретранслируя пакеты, каждый коммутатор для каждого своего порта запоминает минимальное расстояние до корня. По завершении процедуры определения </a:t>
            </a:r>
            <a:r>
              <a:rPr lang="ru-RU" sz="2000" dirty="0" err="1" smtClean="0"/>
              <a:t>конфигу-рации</a:t>
            </a:r>
            <a:r>
              <a:rPr lang="ru-RU" sz="2000" dirty="0" smtClean="0"/>
              <a:t> покрывающего дерева каждый коммутатор определяет свой корневой порт с </a:t>
            </a:r>
            <a:r>
              <a:rPr lang="ru-RU" sz="2000" i="1" dirty="0" smtClean="0"/>
              <a:t>минимальным расстоянием </a:t>
            </a:r>
            <a:r>
              <a:rPr lang="ru-RU" sz="2000" dirty="0" smtClean="0"/>
              <a:t>до корня. При равных метриках для разрешения </a:t>
            </a:r>
            <a:r>
              <a:rPr lang="ru-RU" sz="2000" dirty="0" err="1" smtClean="0"/>
              <a:t>неодно-значности</a:t>
            </a:r>
            <a:r>
              <a:rPr lang="ru-RU" sz="2000" dirty="0" smtClean="0"/>
              <a:t> используются значения идентификаторов коммутаторов и портов – </a:t>
            </a:r>
            <a:r>
              <a:rPr lang="ru-RU" sz="2000" dirty="0" err="1" smtClean="0"/>
              <a:t>выбира-ются</a:t>
            </a:r>
            <a:r>
              <a:rPr lang="ru-RU" sz="2000" dirty="0" smtClean="0"/>
              <a:t> коммутаторы и порты с меньшими значениями идентификаторов.  </a:t>
            </a:r>
          </a:p>
          <a:p>
            <a:pPr marL="0" indent="0">
              <a:lnSpc>
                <a:spcPct val="110000"/>
              </a:lnSpc>
              <a:buNone/>
            </a:pPr>
            <a:r>
              <a:rPr lang="ru-RU" sz="2000" dirty="0" smtClean="0"/>
              <a:t>    Например, корневым портом коммутатора 222 становится порт 1 (оба порта </a:t>
            </a:r>
            <a:r>
              <a:rPr lang="ru-RU" sz="2000" dirty="0" err="1" smtClean="0"/>
              <a:t>получа-ют</a:t>
            </a:r>
            <a:r>
              <a:rPr lang="ru-RU" sz="2000" dirty="0" smtClean="0"/>
              <a:t> сообщения с метрикой 0). Для коммутатора 555 корневым также становится порт 1, а не порт 2. Оба эти порта получают сообщения </a:t>
            </a:r>
            <a:r>
              <a:rPr lang="ru-RU" sz="2000" b="1" dirty="0" err="1" smtClean="0"/>
              <a:t>Hello</a:t>
            </a:r>
            <a:r>
              <a:rPr lang="ru-RU" sz="2000" dirty="0" smtClean="0"/>
              <a:t>, генерируемые корневым коммутатором 111, приходящие по разным маршрутам, но с одинаковым значением метрики 200 000 . </a:t>
            </a:r>
          </a:p>
          <a:p>
            <a:pPr>
              <a:buNone/>
            </a:pPr>
            <a:endParaRPr lang="ru-RU" sz="2000" dirty="0" smtClean="0"/>
          </a:p>
        </p:txBody>
      </p:sp>
      <p:sp>
        <p:nvSpPr>
          <p:cNvPr id="4" name="Заголовок 1"/>
          <p:cNvSpPr>
            <a:spLocks noGrp="1"/>
          </p:cNvSpPr>
          <p:nvPr>
            <p:ph type="title"/>
          </p:nvPr>
        </p:nvSpPr>
        <p:spPr>
          <a:xfrm>
            <a:off x="179512" y="164110"/>
            <a:ext cx="8784976" cy="562074"/>
          </a:xfrm>
        </p:spPr>
        <p:txBody>
          <a:bodyPr>
            <a:noAutofit/>
          </a:bodyPr>
          <a:lstStyle/>
          <a:p>
            <a:r>
              <a:rPr lang="ru-RU" sz="3200" dirty="0" smtClean="0">
                <a:effectLst>
                  <a:outerShdw blurRad="38100" dist="38100" dir="2700000" algn="tl">
                    <a:srgbClr val="000000">
                      <a:alpha val="43137"/>
                    </a:srgbClr>
                  </a:outerShdw>
                </a:effectLst>
              </a:rPr>
              <a:t>Алгоритм покрывающего дерева (продолжение)</a:t>
            </a:r>
            <a:endParaRPr lang="ru-RU" sz="3200" dirty="0"/>
          </a:p>
        </p:txBody>
      </p:sp>
      <p:sp>
        <p:nvSpPr>
          <p:cNvPr id="5" name="Номер слайда 4"/>
          <p:cNvSpPr>
            <a:spLocks noGrp="1"/>
          </p:cNvSpPr>
          <p:nvPr>
            <p:ph type="sldNum" sz="quarter" idx="12"/>
          </p:nvPr>
        </p:nvSpPr>
        <p:spPr/>
        <p:txBody>
          <a:bodyPr/>
          <a:lstStyle/>
          <a:p>
            <a:fld id="{C287297B-5DA9-4EC1-9A22-997F9243AA65}" type="slidenum">
              <a:rPr lang="ru-RU" smtClean="0"/>
              <a:pPr/>
              <a:t>35</a:t>
            </a:fld>
            <a:endParaRPr lang="ru-RU"/>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697712"/>
            <a:ext cx="9103808" cy="6120680"/>
          </a:xfrm>
        </p:spPr>
        <p:txBody>
          <a:bodyPr>
            <a:noAutofit/>
          </a:bodyPr>
          <a:lstStyle/>
          <a:p>
            <a:pPr>
              <a:buNone/>
            </a:pPr>
            <a:r>
              <a:rPr lang="ru-RU" sz="1900" b="1" dirty="0" smtClean="0"/>
              <a:t>Этап</a:t>
            </a:r>
            <a:r>
              <a:rPr lang="ru-RU" sz="1900" dirty="0" smtClean="0"/>
              <a:t> </a:t>
            </a:r>
            <a:r>
              <a:rPr lang="ru-RU" sz="1900" b="1" dirty="0" smtClean="0"/>
              <a:t>3</a:t>
            </a:r>
            <a:r>
              <a:rPr lang="ru-RU" sz="1900" dirty="0" smtClean="0"/>
              <a:t>. </a:t>
            </a:r>
            <a:r>
              <a:rPr lang="ru-RU" sz="1900" b="1" dirty="0" smtClean="0"/>
              <a:t>Выбор назначенных коммутаторов и портов для каждого сегмента сети</a:t>
            </a:r>
          </a:p>
          <a:p>
            <a:pPr marL="0" indent="0">
              <a:buNone/>
            </a:pPr>
            <a:r>
              <a:rPr lang="ru-RU" sz="1900" dirty="0" smtClean="0"/>
              <a:t>    </a:t>
            </a:r>
            <a:r>
              <a:rPr lang="ru-RU" sz="1900" b="1" dirty="0" smtClean="0"/>
              <a:t>Назначенный коммутатор </a:t>
            </a:r>
            <a:r>
              <a:rPr lang="ru-RU" sz="1900" dirty="0" smtClean="0"/>
              <a:t>сегмента – коммутатор, у которого расстояние до </a:t>
            </a:r>
            <a:r>
              <a:rPr lang="ru-RU" sz="1900" dirty="0" err="1" smtClean="0"/>
              <a:t>корне-вого</a:t>
            </a:r>
            <a:r>
              <a:rPr lang="ru-RU" sz="1900" dirty="0" smtClean="0"/>
              <a:t> коммутатора является минимальным. Назначенным является тот коммутатор из числа коммутаторов, непосредственно подключенных к данному сегменту, у которого расстояние от корневого порта этого коммутатора до корневого коммутатора </a:t>
            </a:r>
            <a:r>
              <a:rPr lang="ru-RU" sz="1900" dirty="0" err="1" smtClean="0"/>
              <a:t>являет-ся</a:t>
            </a:r>
            <a:r>
              <a:rPr lang="ru-RU" sz="1900" dirty="0" smtClean="0"/>
              <a:t> минимальным .</a:t>
            </a:r>
          </a:p>
          <a:p>
            <a:pPr marL="0" indent="0">
              <a:buNone/>
            </a:pPr>
            <a:r>
              <a:rPr lang="ru-RU" sz="1900" dirty="0" smtClean="0"/>
              <a:t>    </a:t>
            </a:r>
            <a:r>
              <a:rPr lang="ru-RU" sz="1900" b="1" dirty="0" smtClean="0"/>
              <a:t>Назначенный порт </a:t>
            </a:r>
            <a:r>
              <a:rPr lang="ru-RU" sz="1900" dirty="0" smtClean="0"/>
              <a:t>сегмента -  порт назначенного коммутатора сегмента, </a:t>
            </a:r>
            <a:r>
              <a:rPr lang="ru-RU" sz="1900" dirty="0" err="1" smtClean="0"/>
              <a:t>подклю-ченный</a:t>
            </a:r>
            <a:r>
              <a:rPr lang="ru-RU" sz="1900" dirty="0" smtClean="0"/>
              <a:t> к данному сегменту. Назначенные порты для сегментов находятся на </a:t>
            </a:r>
            <a:r>
              <a:rPr lang="ru-RU" sz="1900" dirty="0" err="1" smtClean="0"/>
              <a:t>кратчай-шем</a:t>
            </a:r>
            <a:r>
              <a:rPr lang="ru-RU" sz="1900" dirty="0" smtClean="0"/>
              <a:t> пути до корневого коммутатора.</a:t>
            </a:r>
          </a:p>
          <a:p>
            <a:pPr marL="0" indent="0">
              <a:buNone/>
            </a:pPr>
            <a:r>
              <a:rPr lang="ru-RU" sz="1900" dirty="0" smtClean="0"/>
              <a:t>    Для определения назначенного коммутатора и порта используются сообщения </a:t>
            </a:r>
            <a:r>
              <a:rPr lang="en-US" sz="1900" b="1" dirty="0" smtClean="0"/>
              <a:t>Hello</a:t>
            </a:r>
            <a:r>
              <a:rPr lang="ru-RU" sz="1900" dirty="0" smtClean="0"/>
              <a:t>.</a:t>
            </a:r>
            <a:r>
              <a:rPr lang="en-US" sz="1900" dirty="0" smtClean="0"/>
              <a:t> </a:t>
            </a:r>
            <a:r>
              <a:rPr lang="ru-RU" sz="1900" dirty="0" smtClean="0"/>
              <a:t>Каждый коммутатор сегмента исключает из рассмотрения свой корневой порт, а для остальных портов выполняется сравнение принятых по ним минимальных </a:t>
            </a:r>
            <a:r>
              <a:rPr lang="ru-RU" sz="1900" dirty="0" err="1" smtClean="0"/>
              <a:t>рас-стояний</a:t>
            </a:r>
            <a:r>
              <a:rPr lang="ru-RU" sz="1900" dirty="0" smtClean="0"/>
              <a:t> до корня (еще до наращивания на метрику сегмента) с расстоянием до корня корневого порта данного коммутатора. Если все принятые на этом порту расстояния оказываются больше, чем расстояние от собственного корневого порта, то для </a:t>
            </a:r>
            <a:r>
              <a:rPr lang="ru-RU" sz="1900" dirty="0" err="1" smtClean="0"/>
              <a:t>сег-мента</a:t>
            </a:r>
            <a:r>
              <a:rPr lang="ru-RU" sz="1900" dirty="0" smtClean="0"/>
              <a:t>, к которому подключен порт, кратчайший путь к корневому коммутатору </a:t>
            </a:r>
            <a:r>
              <a:rPr lang="ru-RU" sz="1900" dirty="0" err="1" smtClean="0"/>
              <a:t>про-ходит</a:t>
            </a:r>
            <a:r>
              <a:rPr lang="ru-RU" sz="1900" dirty="0" smtClean="0"/>
              <a:t> через него, и он становится назначенным. Коммутатор делает все свои порты, для которых такое условие выполняется, назначенными. Когда имеется несколько портов с одинаковым кратчайшим расстоянием до корневого коммутатора, выбирается порт с наименьшим идентификатором. </a:t>
            </a:r>
            <a:endParaRPr lang="ru-RU" sz="1900" dirty="0"/>
          </a:p>
        </p:txBody>
      </p:sp>
      <p:sp>
        <p:nvSpPr>
          <p:cNvPr id="4" name="Заголовок 1"/>
          <p:cNvSpPr>
            <a:spLocks noGrp="1"/>
          </p:cNvSpPr>
          <p:nvPr>
            <p:ph type="title"/>
          </p:nvPr>
        </p:nvSpPr>
        <p:spPr>
          <a:xfrm>
            <a:off x="107504" y="-6706"/>
            <a:ext cx="8928992" cy="562074"/>
          </a:xfrm>
        </p:spPr>
        <p:txBody>
          <a:bodyPr>
            <a:noAutofit/>
          </a:bodyPr>
          <a:lstStyle/>
          <a:p>
            <a:r>
              <a:rPr lang="ru-RU" sz="3200" dirty="0" smtClean="0">
                <a:effectLst>
                  <a:outerShdw blurRad="38100" dist="38100" dir="2700000" algn="tl">
                    <a:srgbClr val="000000">
                      <a:alpha val="43137"/>
                    </a:srgbClr>
                  </a:outerShdw>
                </a:effectLst>
              </a:rPr>
              <a:t>Алгоритм покрывающего дерева (продолжение)</a:t>
            </a:r>
            <a:endParaRPr lang="ru-RU" sz="3200" dirty="0"/>
          </a:p>
        </p:txBody>
      </p:sp>
      <p:sp>
        <p:nvSpPr>
          <p:cNvPr id="5" name="Номер слайда 4"/>
          <p:cNvSpPr>
            <a:spLocks noGrp="1"/>
          </p:cNvSpPr>
          <p:nvPr>
            <p:ph type="sldNum" sz="quarter" idx="12"/>
          </p:nvPr>
        </p:nvSpPr>
        <p:spPr/>
        <p:txBody>
          <a:bodyPr/>
          <a:lstStyle/>
          <a:p>
            <a:fld id="{C287297B-5DA9-4EC1-9A22-997F9243AA65}" type="slidenum">
              <a:rPr lang="ru-RU" smtClean="0"/>
              <a:pPr/>
              <a:t>36</a:t>
            </a:fld>
            <a:endParaRPr lang="ru-RU"/>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7"/>
          <p:cNvGrpSpPr/>
          <p:nvPr/>
        </p:nvGrpSpPr>
        <p:grpSpPr>
          <a:xfrm>
            <a:off x="5570416" y="4725144"/>
            <a:ext cx="3573584" cy="2056416"/>
            <a:chOff x="102472" y="2564904"/>
            <a:chExt cx="3814736" cy="2520280"/>
          </a:xfrm>
        </p:grpSpPr>
        <p:sp>
          <p:nvSpPr>
            <p:cNvPr id="9" name="Прямоугольник 8"/>
            <p:cNvSpPr/>
            <p:nvPr/>
          </p:nvSpPr>
          <p:spPr>
            <a:xfrm>
              <a:off x="1619672" y="2564904"/>
              <a:ext cx="761944" cy="50405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111</a:t>
              </a:r>
              <a:endParaRPr lang="ru-RU" dirty="0">
                <a:solidFill>
                  <a:schemeClr val="tx1"/>
                </a:solidFill>
              </a:endParaRPr>
            </a:p>
          </p:txBody>
        </p:sp>
        <p:sp>
          <p:nvSpPr>
            <p:cNvPr id="10" name="Прямоугольник 9"/>
            <p:cNvSpPr/>
            <p:nvPr/>
          </p:nvSpPr>
          <p:spPr>
            <a:xfrm>
              <a:off x="526160" y="3501008"/>
              <a:ext cx="761944" cy="50405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222</a:t>
              </a:r>
              <a:endParaRPr lang="ru-RU" dirty="0">
                <a:solidFill>
                  <a:schemeClr val="tx1"/>
                </a:solidFill>
              </a:endParaRPr>
            </a:p>
          </p:txBody>
        </p:sp>
        <p:sp>
          <p:nvSpPr>
            <p:cNvPr id="11" name="Прямоугольник 10"/>
            <p:cNvSpPr/>
            <p:nvPr/>
          </p:nvSpPr>
          <p:spPr>
            <a:xfrm>
              <a:off x="1619672" y="3480912"/>
              <a:ext cx="761944" cy="50405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333</a:t>
              </a:r>
              <a:endParaRPr lang="ru-RU" dirty="0">
                <a:solidFill>
                  <a:schemeClr val="tx1"/>
                </a:solidFill>
              </a:endParaRPr>
            </a:p>
          </p:txBody>
        </p:sp>
        <p:sp>
          <p:nvSpPr>
            <p:cNvPr id="12" name="Прямоугольник 11"/>
            <p:cNvSpPr/>
            <p:nvPr/>
          </p:nvSpPr>
          <p:spPr>
            <a:xfrm>
              <a:off x="2745000" y="3480912"/>
              <a:ext cx="761944" cy="50405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444</a:t>
              </a:r>
              <a:endParaRPr lang="ru-RU" dirty="0">
                <a:solidFill>
                  <a:schemeClr val="tx1"/>
                </a:solidFill>
              </a:endParaRPr>
            </a:p>
          </p:txBody>
        </p:sp>
        <p:sp>
          <p:nvSpPr>
            <p:cNvPr id="13" name="Прямоугольник 12"/>
            <p:cNvSpPr/>
            <p:nvPr/>
          </p:nvSpPr>
          <p:spPr>
            <a:xfrm>
              <a:off x="102472" y="4365104"/>
              <a:ext cx="761944" cy="50405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555</a:t>
              </a:r>
              <a:endParaRPr lang="ru-RU" dirty="0">
                <a:solidFill>
                  <a:schemeClr val="tx1"/>
                </a:solidFill>
              </a:endParaRPr>
            </a:p>
          </p:txBody>
        </p:sp>
        <p:sp>
          <p:nvSpPr>
            <p:cNvPr id="14" name="Прямоугольник 13"/>
            <p:cNvSpPr/>
            <p:nvPr/>
          </p:nvSpPr>
          <p:spPr>
            <a:xfrm>
              <a:off x="1134024" y="4365104"/>
              <a:ext cx="761944" cy="50405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666</a:t>
              </a:r>
              <a:endParaRPr lang="ru-RU" dirty="0">
                <a:solidFill>
                  <a:schemeClr val="tx1"/>
                </a:solidFill>
              </a:endParaRPr>
            </a:p>
          </p:txBody>
        </p:sp>
        <p:sp>
          <p:nvSpPr>
            <p:cNvPr id="15" name="Прямоугольник 14"/>
            <p:cNvSpPr/>
            <p:nvPr/>
          </p:nvSpPr>
          <p:spPr>
            <a:xfrm>
              <a:off x="2155528" y="4365104"/>
              <a:ext cx="761944" cy="50405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777</a:t>
              </a:r>
              <a:endParaRPr lang="ru-RU" dirty="0">
                <a:solidFill>
                  <a:schemeClr val="tx1"/>
                </a:solidFill>
              </a:endParaRPr>
            </a:p>
          </p:txBody>
        </p:sp>
        <p:sp>
          <p:nvSpPr>
            <p:cNvPr id="16" name="Прямоугольник 15"/>
            <p:cNvSpPr/>
            <p:nvPr/>
          </p:nvSpPr>
          <p:spPr>
            <a:xfrm>
              <a:off x="3155264" y="4365104"/>
              <a:ext cx="761944" cy="50405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888</a:t>
              </a:r>
              <a:endParaRPr lang="ru-RU" dirty="0">
                <a:solidFill>
                  <a:schemeClr val="tx1"/>
                </a:solidFill>
              </a:endParaRPr>
            </a:p>
          </p:txBody>
        </p:sp>
        <p:cxnSp>
          <p:nvCxnSpPr>
            <p:cNvPr id="17" name="Прямая соединительная линия 16"/>
            <p:cNvCxnSpPr>
              <a:stCxn id="9" idx="2"/>
              <a:endCxn id="11" idx="0"/>
            </p:cNvCxnSpPr>
            <p:nvPr/>
          </p:nvCxnSpPr>
          <p:spPr>
            <a:xfrm>
              <a:off x="2000644" y="3068960"/>
              <a:ext cx="0" cy="4119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a:stCxn id="11" idx="2"/>
              <a:endCxn id="13" idx="0"/>
            </p:cNvCxnSpPr>
            <p:nvPr/>
          </p:nvCxnSpPr>
          <p:spPr>
            <a:xfrm flipH="1">
              <a:off x="483444" y="3984968"/>
              <a:ext cx="1517200" cy="3801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11" idx="2"/>
              <a:endCxn id="14" idx="0"/>
            </p:cNvCxnSpPr>
            <p:nvPr/>
          </p:nvCxnSpPr>
          <p:spPr>
            <a:xfrm flipH="1">
              <a:off x="1514996" y="3984968"/>
              <a:ext cx="485648" cy="3801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11" idx="2"/>
              <a:endCxn id="15" idx="0"/>
            </p:cNvCxnSpPr>
            <p:nvPr/>
          </p:nvCxnSpPr>
          <p:spPr>
            <a:xfrm>
              <a:off x="2000644" y="3984968"/>
              <a:ext cx="535856" cy="3801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1" idx="2"/>
              <a:endCxn id="16" idx="0"/>
            </p:cNvCxnSpPr>
            <p:nvPr/>
          </p:nvCxnSpPr>
          <p:spPr>
            <a:xfrm>
              <a:off x="2000644" y="3984968"/>
              <a:ext cx="1535592" cy="3801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9" idx="2"/>
              <a:endCxn id="10" idx="0"/>
            </p:cNvCxnSpPr>
            <p:nvPr/>
          </p:nvCxnSpPr>
          <p:spPr>
            <a:xfrm flipH="1">
              <a:off x="907132" y="3068960"/>
              <a:ext cx="1093512" cy="4320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9" idx="2"/>
              <a:endCxn id="12" idx="0"/>
            </p:cNvCxnSpPr>
            <p:nvPr/>
          </p:nvCxnSpPr>
          <p:spPr>
            <a:xfrm>
              <a:off x="2000644" y="3068960"/>
              <a:ext cx="1125328" cy="4119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251520" y="4869160"/>
              <a:ext cx="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a:off x="641704" y="4869160"/>
              <a:ext cx="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a:off x="1301496" y="4869160"/>
              <a:ext cx="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1691680" y="4869160"/>
              <a:ext cx="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a:off x="2339752" y="4869160"/>
              <a:ext cx="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a:off x="2729936" y="4869160"/>
              <a:ext cx="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a:off x="3347864" y="4869160"/>
              <a:ext cx="0"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a:off x="3738048" y="4869160"/>
              <a:ext cx="0" cy="216024"/>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 name="Содержимое 2"/>
          <p:cNvSpPr>
            <a:spLocks noGrp="1"/>
          </p:cNvSpPr>
          <p:nvPr>
            <p:ph idx="1"/>
          </p:nvPr>
        </p:nvSpPr>
        <p:spPr>
          <a:xfrm>
            <a:off x="0" y="528569"/>
            <a:ext cx="9144000" cy="1914087"/>
          </a:xfrm>
        </p:spPr>
        <p:txBody>
          <a:bodyPr>
            <a:noAutofit/>
          </a:bodyPr>
          <a:lstStyle/>
          <a:p>
            <a:pPr marL="0" indent="0">
              <a:buNone/>
            </a:pPr>
            <a:r>
              <a:rPr lang="ru-RU" sz="1800" dirty="0" smtClean="0"/>
              <a:t>   Протокольными единицами данных коммутатора являются служебные пакеты </a:t>
            </a:r>
            <a:r>
              <a:rPr lang="en-US" sz="1800" dirty="0" smtClean="0"/>
              <a:t>(Bridge Protocol Data Unit,</a:t>
            </a:r>
            <a:r>
              <a:rPr lang="ru-RU" sz="1800" dirty="0" smtClean="0"/>
              <a:t> </a:t>
            </a:r>
            <a:r>
              <a:rPr lang="en-US" sz="1800" dirty="0" smtClean="0"/>
              <a:t>BPDU)</a:t>
            </a:r>
            <a:r>
              <a:rPr lang="ru-RU" sz="1800" dirty="0" smtClean="0"/>
              <a:t>, которыми коммутаторы периодически обмениваются для авто-</a:t>
            </a:r>
            <a:r>
              <a:rPr lang="ru-RU" sz="1800" dirty="0" err="1" smtClean="0"/>
              <a:t>матического</a:t>
            </a:r>
            <a:r>
              <a:rPr lang="ru-RU" sz="1800" dirty="0" smtClean="0"/>
              <a:t> определения конфигурации дерева. Они включают данные об </a:t>
            </a:r>
            <a:r>
              <a:rPr lang="ru-RU" sz="1800" dirty="0" err="1" smtClean="0"/>
              <a:t>идентификато-рах</a:t>
            </a:r>
            <a:r>
              <a:rPr lang="ru-RU" sz="1800" dirty="0" smtClean="0"/>
              <a:t> коммутаторов и портов, а также о расстоянии до корневого коммутатора. Возможны 2 вида пакетов: конфигурационные (сообщения </a:t>
            </a:r>
            <a:r>
              <a:rPr lang="en-US" sz="1800" b="1" dirty="0" smtClean="0"/>
              <a:t>Hello</a:t>
            </a:r>
            <a:r>
              <a:rPr lang="en-US" sz="1800" dirty="0" smtClean="0"/>
              <a:t>) </a:t>
            </a:r>
            <a:r>
              <a:rPr lang="ru-RU" sz="1800" dirty="0" smtClean="0"/>
              <a:t>и уведомления об изменении </a:t>
            </a:r>
            <a:r>
              <a:rPr lang="ru-RU" sz="1800" dirty="0" err="1" smtClean="0"/>
              <a:t>конфи-гурации</a:t>
            </a:r>
            <a:r>
              <a:rPr lang="ru-RU" sz="1800" dirty="0" smtClean="0"/>
              <a:t>. Для доставки </a:t>
            </a:r>
            <a:r>
              <a:rPr lang="en-US" sz="1800" dirty="0" smtClean="0"/>
              <a:t>BPDU</a:t>
            </a:r>
            <a:r>
              <a:rPr lang="ru-RU" sz="1800" dirty="0" smtClean="0"/>
              <a:t> используется групповой адрес 01-80-С2-</a:t>
            </a:r>
            <a:r>
              <a:rPr lang="ru-RU" sz="1800" dirty="0" smtClean="0">
                <a:sym typeface="Wingdings" pitchFamily="2" charset="2"/>
              </a:rPr>
              <a:t>00-00-00. Интервал между сообщениями </a:t>
            </a:r>
            <a:r>
              <a:rPr lang="en-US" sz="1800" dirty="0" smtClean="0">
                <a:sym typeface="Wingdings" pitchFamily="2" charset="2"/>
              </a:rPr>
              <a:t>Hello </a:t>
            </a:r>
            <a:r>
              <a:rPr lang="ru-RU" sz="1800" dirty="0" smtClean="0">
                <a:sym typeface="Wingdings" pitchFamily="2" charset="2"/>
              </a:rPr>
              <a:t>по умолчанию равен 2 сек.</a:t>
            </a:r>
            <a:endParaRPr lang="ru-RU" sz="1800" dirty="0"/>
          </a:p>
        </p:txBody>
      </p:sp>
      <p:sp>
        <p:nvSpPr>
          <p:cNvPr id="4" name="Заголовок 1"/>
          <p:cNvSpPr>
            <a:spLocks noGrp="1"/>
          </p:cNvSpPr>
          <p:nvPr>
            <p:ph type="title"/>
          </p:nvPr>
        </p:nvSpPr>
        <p:spPr>
          <a:xfrm>
            <a:off x="107504" y="43534"/>
            <a:ext cx="8928992" cy="505146"/>
          </a:xfrm>
        </p:spPr>
        <p:txBody>
          <a:bodyPr>
            <a:noAutofit/>
          </a:bodyPr>
          <a:lstStyle/>
          <a:p>
            <a:r>
              <a:rPr lang="ru-RU" sz="3000" dirty="0" smtClean="0">
                <a:effectLst>
                  <a:outerShdw blurRad="38100" dist="38100" dir="2700000" algn="tl">
                    <a:srgbClr val="000000">
                      <a:alpha val="43137"/>
                    </a:srgbClr>
                  </a:outerShdw>
                </a:effectLst>
              </a:rPr>
              <a:t>Алгоритм покрывающего дерева (продолжение)</a:t>
            </a:r>
            <a:endParaRPr lang="ru-RU" sz="3000" dirty="0"/>
          </a:p>
        </p:txBody>
      </p:sp>
      <p:pic>
        <p:nvPicPr>
          <p:cNvPr id="60418" name="Picture 2" descr="http://iptcp.net/sites/default/files/13/3.JPG"/>
          <p:cNvPicPr>
            <a:picLocks noChangeAspect="1" noChangeArrowheads="1"/>
          </p:cNvPicPr>
          <p:nvPr/>
        </p:nvPicPr>
        <p:blipFill>
          <a:blip r:embed="rId2" cstate="print"/>
          <a:srcRect/>
          <a:stretch>
            <a:fillRect/>
          </a:stretch>
        </p:blipFill>
        <p:spPr bwMode="auto">
          <a:xfrm>
            <a:off x="0" y="2492896"/>
            <a:ext cx="5391150" cy="4335159"/>
          </a:xfrm>
          <a:prstGeom prst="rect">
            <a:avLst/>
          </a:prstGeom>
          <a:noFill/>
        </p:spPr>
      </p:pic>
      <p:sp>
        <p:nvSpPr>
          <p:cNvPr id="7" name="TextBox 6"/>
          <p:cNvSpPr txBox="1"/>
          <p:nvPr/>
        </p:nvSpPr>
        <p:spPr>
          <a:xfrm>
            <a:off x="5410968" y="2186424"/>
            <a:ext cx="3733032" cy="2585323"/>
          </a:xfrm>
          <a:prstGeom prst="rect">
            <a:avLst/>
          </a:prstGeom>
          <a:noFill/>
        </p:spPr>
        <p:txBody>
          <a:bodyPr wrap="square" rtlCol="0">
            <a:spAutoFit/>
          </a:bodyPr>
          <a:lstStyle/>
          <a:p>
            <a:r>
              <a:rPr lang="ru-RU" dirty="0" smtClean="0"/>
              <a:t>Все порты, кроме корневых и </a:t>
            </a:r>
            <a:r>
              <a:rPr lang="ru-RU" dirty="0" err="1" smtClean="0"/>
              <a:t>наз-наченных</a:t>
            </a:r>
            <a:r>
              <a:rPr lang="ru-RU" dirty="0" smtClean="0"/>
              <a:t>, коммутаторами </a:t>
            </a:r>
            <a:r>
              <a:rPr lang="ru-RU" dirty="0" err="1" smtClean="0"/>
              <a:t>блокиру-ются</a:t>
            </a:r>
            <a:r>
              <a:rPr lang="ru-RU" dirty="0" smtClean="0"/>
              <a:t> и не могут передавать </a:t>
            </a:r>
            <a:r>
              <a:rPr lang="ru-RU" dirty="0" err="1" smtClean="0"/>
              <a:t>пользо-вательские</a:t>
            </a:r>
            <a:r>
              <a:rPr lang="ru-RU" dirty="0" smtClean="0"/>
              <a:t> кадры. </a:t>
            </a:r>
          </a:p>
          <a:p>
            <a:r>
              <a:rPr lang="ru-RU" dirty="0" smtClean="0"/>
              <a:t>   На рисунке показан результат </a:t>
            </a:r>
            <a:r>
              <a:rPr lang="ru-RU" dirty="0" err="1" smtClean="0"/>
              <a:t>ра-боты</a:t>
            </a:r>
            <a:r>
              <a:rPr lang="ru-RU" dirty="0" smtClean="0"/>
              <a:t> </a:t>
            </a:r>
            <a:r>
              <a:rPr lang="en-US" dirty="0" smtClean="0"/>
              <a:t>STP</a:t>
            </a:r>
            <a:r>
              <a:rPr lang="ru-RU" dirty="0" smtClean="0"/>
              <a:t>. Корневые порты </a:t>
            </a:r>
            <a:r>
              <a:rPr lang="ru-RU" dirty="0" err="1" smtClean="0"/>
              <a:t>коммута-торов</a:t>
            </a:r>
            <a:r>
              <a:rPr lang="ru-RU" dirty="0" smtClean="0"/>
              <a:t> отмечены символом R, </a:t>
            </a:r>
            <a:r>
              <a:rPr lang="ru-RU" dirty="0" err="1" smtClean="0"/>
              <a:t>назна-ченные</a:t>
            </a:r>
            <a:r>
              <a:rPr lang="ru-RU" dirty="0" smtClean="0"/>
              <a:t> порты закрашены, а </a:t>
            </a:r>
            <a:r>
              <a:rPr lang="ru-RU" dirty="0" err="1" smtClean="0"/>
              <a:t>забло-кированные</a:t>
            </a:r>
            <a:r>
              <a:rPr lang="ru-RU" dirty="0" smtClean="0"/>
              <a:t> зачеркнуты.</a:t>
            </a:r>
            <a:endParaRPr lang="ru-RU" dirty="0"/>
          </a:p>
        </p:txBody>
      </p:sp>
      <p:sp>
        <p:nvSpPr>
          <p:cNvPr id="32" name="Номер слайда 31"/>
          <p:cNvSpPr>
            <a:spLocks noGrp="1"/>
          </p:cNvSpPr>
          <p:nvPr>
            <p:ph type="sldNum" sz="quarter" idx="12"/>
          </p:nvPr>
        </p:nvSpPr>
        <p:spPr/>
        <p:txBody>
          <a:bodyPr/>
          <a:lstStyle/>
          <a:p>
            <a:fld id="{C287297B-5DA9-4EC1-9A22-997F9243AA65}" type="slidenum">
              <a:rPr lang="ru-RU" smtClean="0"/>
              <a:pPr/>
              <a:t>37</a:t>
            </a:fld>
            <a:endParaRPr lang="ru-RU"/>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886792"/>
            <a:ext cx="9144000" cy="5819416"/>
          </a:xfrm>
        </p:spPr>
        <p:txBody>
          <a:bodyPr>
            <a:noAutofit/>
          </a:bodyPr>
          <a:lstStyle/>
          <a:p>
            <a:pPr marL="0" indent="0">
              <a:buNone/>
            </a:pPr>
            <a:r>
              <a:rPr lang="ru-RU" sz="1800" dirty="0" smtClean="0"/>
              <a:t>   На выполнение всех трех этапов коммутаторам сети отводится по умолчанию 15 сек. Эта стадия называется </a:t>
            </a:r>
            <a:r>
              <a:rPr lang="ru-RU" sz="1800" dirty="0" err="1" smtClean="0"/>
              <a:t>стадей</a:t>
            </a:r>
            <a:r>
              <a:rPr lang="ru-RU" sz="1800" dirty="0" smtClean="0"/>
              <a:t> </a:t>
            </a:r>
            <a:r>
              <a:rPr lang="ru-RU" sz="1800" b="1" dirty="0" smtClean="0"/>
              <a:t>прослушиванием</a:t>
            </a:r>
            <a:r>
              <a:rPr lang="ru-RU" sz="1800" dirty="0" smtClean="0"/>
              <a:t> (</a:t>
            </a:r>
            <a:r>
              <a:rPr lang="ru-RU" sz="1800" dirty="0" err="1" smtClean="0"/>
              <a:t>listening</a:t>
            </a:r>
            <a:r>
              <a:rPr lang="ru-RU" sz="1800" dirty="0" smtClean="0"/>
              <a:t>), т.к. порты слушают только </a:t>
            </a:r>
            <a:r>
              <a:rPr lang="ru-RU" sz="1800" dirty="0" err="1" smtClean="0"/>
              <a:t>сообще-ния</a:t>
            </a:r>
            <a:r>
              <a:rPr lang="ru-RU" sz="1800" dirty="0" smtClean="0"/>
              <a:t> BPDU и не передают пользовательских кадров.  После построения покрывающего </a:t>
            </a:r>
            <a:r>
              <a:rPr lang="ru-RU" sz="1800" dirty="0" err="1" smtClean="0"/>
              <a:t>де-рева</a:t>
            </a:r>
            <a:r>
              <a:rPr lang="ru-RU" sz="1800" dirty="0" smtClean="0"/>
              <a:t> коммутатор начинает принимать (но не продвигать) пакеты данных и на основе их адресов источника строить таблицу продвижения. Это обычный режим </a:t>
            </a:r>
            <a:r>
              <a:rPr lang="ru-RU" sz="1800" b="1" dirty="0" smtClean="0"/>
              <a:t>обучения</a:t>
            </a:r>
            <a:r>
              <a:rPr lang="ru-RU" sz="1800" dirty="0" smtClean="0"/>
              <a:t> </a:t>
            </a:r>
            <a:r>
              <a:rPr lang="ru-RU" sz="1800" dirty="0" err="1" smtClean="0"/>
              <a:t>прозрач-ного</a:t>
            </a:r>
            <a:r>
              <a:rPr lang="ru-RU" sz="1800" dirty="0" smtClean="0"/>
              <a:t> моста (</a:t>
            </a:r>
            <a:r>
              <a:rPr lang="ru-RU" sz="1800" dirty="0" err="1" smtClean="0"/>
              <a:t>learning</a:t>
            </a:r>
            <a:r>
              <a:rPr lang="ru-RU" sz="1800" dirty="0" smtClean="0"/>
              <a:t>), который также выдерживается в течение интервала 15 с. И только потом порт переходит в стадию </a:t>
            </a:r>
            <a:r>
              <a:rPr lang="ru-RU" sz="1800" b="1" dirty="0" smtClean="0"/>
              <a:t>продвижения</a:t>
            </a:r>
            <a:r>
              <a:rPr lang="ru-RU" sz="1800" dirty="0" smtClean="0"/>
              <a:t> (</a:t>
            </a:r>
            <a:r>
              <a:rPr lang="ru-RU" sz="1800" dirty="0" err="1" smtClean="0"/>
              <a:t>forwarding</a:t>
            </a:r>
            <a:r>
              <a:rPr lang="ru-RU" sz="1800" dirty="0" smtClean="0"/>
              <a:t>) и начинает продвигать </a:t>
            </a:r>
            <a:r>
              <a:rPr lang="ru-RU" sz="1800" dirty="0" err="1" smtClean="0"/>
              <a:t>пользо-вательские</a:t>
            </a:r>
            <a:r>
              <a:rPr lang="ru-RU" sz="1800" dirty="0" smtClean="0"/>
              <a:t> кадры в соответствии с построенной таблицей.</a:t>
            </a:r>
          </a:p>
          <a:p>
            <a:pPr marL="0" indent="0">
              <a:buNone/>
            </a:pPr>
            <a:r>
              <a:rPr lang="ru-RU" sz="1800" dirty="0" smtClean="0"/>
              <a:t>   В процессе нормальной работы корневой коммутатор продолжает генерировать пакеты </a:t>
            </a:r>
            <a:r>
              <a:rPr lang="ru-RU" sz="1800" b="1" dirty="0" err="1" smtClean="0"/>
              <a:t>Hello</a:t>
            </a:r>
            <a:r>
              <a:rPr lang="ru-RU" sz="1800" dirty="0" smtClean="0"/>
              <a:t>, а все остальное коммутаторы (даже те, у которых отсутствуют назначенные порты) получают их через свои корневые порты и ретранслируют через назначенные порты. Если по истечении максимального времени жизни сообщения (по умолчанию — 10 интервалов </a:t>
            </a:r>
            <a:r>
              <a:rPr lang="ru-RU" sz="1800" b="1" dirty="0" err="1" smtClean="0"/>
              <a:t>Hello</a:t>
            </a:r>
            <a:r>
              <a:rPr lang="ru-RU" sz="1800" dirty="0" smtClean="0"/>
              <a:t>, то есть 20 сек) корневой порт любого коммутатора сети не получает служебный пакет </a:t>
            </a:r>
            <a:r>
              <a:rPr lang="ru-RU" sz="1800" b="1" dirty="0" err="1" smtClean="0"/>
              <a:t>Hello</a:t>
            </a:r>
            <a:r>
              <a:rPr lang="ru-RU" sz="1800" dirty="0" smtClean="0"/>
              <a:t>, то он инициализирует новую процедуру построения покрывающего дерева. </a:t>
            </a:r>
          </a:p>
          <a:p>
            <a:pPr marL="0" indent="0">
              <a:buNone/>
            </a:pPr>
            <a:r>
              <a:rPr lang="ru-RU" sz="1800" dirty="0" smtClean="0"/>
              <a:t>   Для того чтобы сообщить коммутатору о том, что в сети произошло изменение топологии и необходимо удалить старую адресную информацию, по сети распространяются </a:t>
            </a:r>
            <a:r>
              <a:rPr lang="ru-RU" sz="1800" dirty="0" err="1" smtClean="0"/>
              <a:t>уведом-ления</a:t>
            </a:r>
            <a:r>
              <a:rPr lang="ru-RU" sz="1800" dirty="0" smtClean="0"/>
              <a:t> об изменении конфигурации.</a:t>
            </a:r>
          </a:p>
          <a:p>
            <a:pPr marL="0" indent="0">
              <a:buNone/>
            </a:pPr>
            <a:r>
              <a:rPr lang="ru-RU" sz="1800" dirty="0" smtClean="0"/>
              <a:t>   Недостатком протокола </a:t>
            </a:r>
            <a:r>
              <a:rPr lang="en-US" sz="1800" dirty="0" smtClean="0"/>
              <a:t>STP</a:t>
            </a:r>
            <a:r>
              <a:rPr lang="ru-RU" sz="1800" dirty="0" smtClean="0"/>
              <a:t> является то, что в сетях с большим количеством </a:t>
            </a:r>
            <a:r>
              <a:rPr lang="ru-RU" sz="1800" dirty="0" err="1" smtClean="0"/>
              <a:t>коммутато-ров</a:t>
            </a:r>
            <a:r>
              <a:rPr lang="ru-RU" sz="1800" dirty="0" smtClean="0"/>
              <a:t>  переход на новую конфигурацию может занять свыше 50 с (при использовании </a:t>
            </a:r>
            <a:r>
              <a:rPr lang="ru-RU" sz="1800" dirty="0" err="1" smtClean="0"/>
              <a:t>значе-ния</a:t>
            </a:r>
            <a:r>
              <a:rPr lang="ru-RU" sz="1800" dirty="0" smtClean="0"/>
              <a:t> тайм-аутов по умолчанию). </a:t>
            </a:r>
          </a:p>
        </p:txBody>
      </p:sp>
      <p:sp>
        <p:nvSpPr>
          <p:cNvPr id="4" name="Заголовок 1"/>
          <p:cNvSpPr>
            <a:spLocks noGrp="1"/>
          </p:cNvSpPr>
          <p:nvPr>
            <p:ph type="title"/>
          </p:nvPr>
        </p:nvSpPr>
        <p:spPr>
          <a:xfrm>
            <a:off x="107504" y="123918"/>
            <a:ext cx="8928992" cy="562074"/>
          </a:xfrm>
        </p:spPr>
        <p:txBody>
          <a:bodyPr>
            <a:noAutofit/>
          </a:bodyPr>
          <a:lstStyle/>
          <a:p>
            <a:r>
              <a:rPr lang="ru-RU" sz="3200" dirty="0" smtClean="0">
                <a:effectLst>
                  <a:outerShdw blurRad="38100" dist="38100" dir="2700000" algn="tl">
                    <a:srgbClr val="000000">
                      <a:alpha val="43137"/>
                    </a:srgbClr>
                  </a:outerShdw>
                </a:effectLst>
              </a:rPr>
              <a:t>Алгоритм покрывающего дерева (продолжение)</a:t>
            </a:r>
            <a:endParaRPr lang="ru-RU" sz="3200" dirty="0"/>
          </a:p>
        </p:txBody>
      </p:sp>
      <p:sp>
        <p:nvSpPr>
          <p:cNvPr id="5" name="Номер слайда 4"/>
          <p:cNvSpPr>
            <a:spLocks noGrp="1"/>
          </p:cNvSpPr>
          <p:nvPr>
            <p:ph type="sldNum" sz="quarter" idx="12"/>
          </p:nvPr>
        </p:nvSpPr>
        <p:spPr/>
        <p:txBody>
          <a:bodyPr/>
          <a:lstStyle/>
          <a:p>
            <a:fld id="{C287297B-5DA9-4EC1-9A22-997F9243AA65}" type="slidenum">
              <a:rPr lang="ru-RU" smtClean="0"/>
              <a:pPr/>
              <a:t>38</a:t>
            </a:fld>
            <a:endParaRPr lang="ru-RU"/>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3390"/>
            <a:ext cx="8229600" cy="535290"/>
          </a:xfrm>
        </p:spPr>
        <p:txBody>
          <a:bodyPr>
            <a:normAutofit fontScale="90000"/>
          </a:bodyPr>
          <a:lstStyle/>
          <a:p>
            <a:r>
              <a:rPr lang="ru-RU" sz="3200" dirty="0" smtClean="0">
                <a:effectLst>
                  <a:outerShdw blurRad="38100" dist="38100" dir="2700000" algn="tl">
                    <a:srgbClr val="000000">
                      <a:alpha val="43137"/>
                    </a:srgbClr>
                  </a:outerShdw>
                </a:effectLst>
              </a:rPr>
              <a:t>Протокол </a:t>
            </a:r>
            <a:r>
              <a:rPr lang="en-US" sz="3200" dirty="0" smtClean="0">
                <a:effectLst>
                  <a:outerShdw blurRad="38100" dist="38100" dir="2700000" algn="tl">
                    <a:srgbClr val="000000">
                      <a:alpha val="43137"/>
                    </a:srgbClr>
                  </a:outerShdw>
                </a:effectLst>
              </a:rPr>
              <a:t>RSTP</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0" y="453216"/>
            <a:ext cx="9144000" cy="6404784"/>
          </a:xfrm>
        </p:spPr>
        <p:txBody>
          <a:bodyPr>
            <a:noAutofit/>
          </a:bodyPr>
          <a:lstStyle/>
          <a:p>
            <a:pPr marL="0" indent="0">
              <a:buNone/>
            </a:pPr>
            <a:r>
              <a:rPr lang="ru-RU" sz="1800" dirty="0" smtClean="0"/>
              <a:t>   Протокол является ускоренной версией протокола STP, разработан в 2001 г. и вошел в общий стандарт 802.1D-2004. Его особенности:</a:t>
            </a:r>
          </a:p>
          <a:p>
            <a:pPr marL="0" indent="0">
              <a:buNone/>
            </a:pPr>
            <a:r>
              <a:rPr lang="ru-RU" sz="1800" dirty="0" smtClean="0"/>
              <a:t>1. </a:t>
            </a:r>
            <a:r>
              <a:rPr lang="ru-RU" sz="1800" i="1" dirty="0" smtClean="0"/>
              <a:t>Коммутаторы стали учитывать тип сегмента, подключенного к порту. </a:t>
            </a:r>
            <a:r>
              <a:rPr lang="ru-RU" sz="1800" dirty="0" err="1" smtClean="0"/>
              <a:t>Различают-ся</a:t>
            </a:r>
            <a:r>
              <a:rPr lang="ru-RU" sz="1800" dirty="0" smtClean="0"/>
              <a:t> следующие типы сегментов:  </a:t>
            </a:r>
            <a:r>
              <a:rPr lang="ru-RU" sz="1800" b="1" dirty="0" smtClean="0"/>
              <a:t>точка-точка</a:t>
            </a:r>
            <a:r>
              <a:rPr lang="ru-RU" sz="1800" dirty="0" smtClean="0"/>
              <a:t> (в коммутируемых сетях это единственный тип сегмента, для него у порта существует единственный порт-сосед);  </a:t>
            </a:r>
            <a:r>
              <a:rPr lang="ru-RU" sz="1800" b="1" dirty="0" smtClean="0"/>
              <a:t>разделяемая среда </a:t>
            </a:r>
            <a:r>
              <a:rPr lang="ru-RU" sz="1800" dirty="0" smtClean="0"/>
              <a:t>(стандарт RSTP по-прежнему учитывает существование разделяемой среды, так как </a:t>
            </a:r>
            <a:r>
              <a:rPr lang="ru-RU" sz="1800" dirty="0" err="1" smtClean="0"/>
              <a:t>фор-мально</a:t>
            </a:r>
            <a:r>
              <a:rPr lang="ru-RU" sz="1800" dirty="0" smtClean="0"/>
              <a:t> ее никто не отменял);  </a:t>
            </a:r>
            <a:r>
              <a:rPr lang="ru-RU" sz="1800" b="1" dirty="0" smtClean="0"/>
              <a:t>тупиковая связь </a:t>
            </a:r>
            <a:r>
              <a:rPr lang="ru-RU" sz="1800" dirty="0" smtClean="0"/>
              <a:t>—</a:t>
            </a:r>
            <a:r>
              <a:rPr lang="ru-RU" sz="1800" dirty="0" err="1" smtClean="0"/>
              <a:t>связь</a:t>
            </a:r>
            <a:r>
              <a:rPr lang="ru-RU" sz="1800" dirty="0" smtClean="0"/>
              <a:t>, которая соединяет порт </a:t>
            </a:r>
            <a:r>
              <a:rPr lang="ru-RU" sz="1800" dirty="0" err="1" smtClean="0"/>
              <a:t>коммута-тора</a:t>
            </a:r>
            <a:r>
              <a:rPr lang="ru-RU" sz="1800" dirty="0" smtClean="0"/>
              <a:t> с конечным узлом сети, по этому сегменту нет смысла ожидать прихода сообщений протокола RSTP. Тупиковая связь конфигурируется администратором, а этот порт не </a:t>
            </a:r>
            <a:r>
              <a:rPr lang="ru-RU" sz="1800" dirty="0" err="1" smtClean="0"/>
              <a:t>участ-вует</a:t>
            </a:r>
            <a:r>
              <a:rPr lang="ru-RU" sz="1800" dirty="0" smtClean="0"/>
              <a:t> в протоколе RSTP и сразу после включения переходит в стадию продвижения кадров.</a:t>
            </a:r>
          </a:p>
          <a:p>
            <a:pPr marL="0" indent="0">
              <a:buNone/>
            </a:pPr>
            <a:r>
              <a:rPr lang="ru-RU" sz="1800" dirty="0" smtClean="0"/>
              <a:t>2. </a:t>
            </a:r>
            <a:r>
              <a:rPr lang="ru-RU" sz="1800" i="1" dirty="0" smtClean="0"/>
              <a:t>Исключается стадия прослушивания. </a:t>
            </a:r>
            <a:r>
              <a:rPr lang="ru-RU" sz="1800" dirty="0" smtClean="0"/>
              <a:t>Коммутаторы не выдерживают паузу в 15 сек для того, чтобы зафиксировать соответствующую роль порта (корневого или назначенного). Вместо этого порты переходят в стадию обучения сразу же после назначения им роли </a:t>
            </a:r>
            <a:r>
              <a:rPr lang="ru-RU" sz="1800" dirty="0" err="1" smtClean="0"/>
              <a:t>кор-невого</a:t>
            </a:r>
            <a:r>
              <a:rPr lang="ru-RU" sz="1800" dirty="0" smtClean="0"/>
              <a:t> или назначенного порта.</a:t>
            </a:r>
          </a:p>
          <a:p>
            <a:pPr marL="0" indent="0">
              <a:buNone/>
            </a:pPr>
            <a:r>
              <a:rPr lang="ru-RU" sz="1800" dirty="0" smtClean="0"/>
              <a:t>3. </a:t>
            </a:r>
            <a:r>
              <a:rPr lang="ru-RU" sz="1800" i="1" dirty="0" smtClean="0"/>
              <a:t>Сокращается период фиксации отказа в сети </a:t>
            </a:r>
            <a:r>
              <a:rPr lang="ru-RU" sz="1800" dirty="0" smtClean="0"/>
              <a:t>— вместо 10 периодов неполучения </a:t>
            </a:r>
            <a:r>
              <a:rPr lang="ru-RU" sz="1800" dirty="0" err="1" smtClean="0"/>
              <a:t>со-общений</a:t>
            </a:r>
            <a:r>
              <a:rPr lang="ru-RU" sz="1800" dirty="0" smtClean="0"/>
              <a:t> </a:t>
            </a:r>
            <a:r>
              <a:rPr lang="ru-RU" sz="1800" b="1" dirty="0" err="1" smtClean="0"/>
              <a:t>Hello</a:t>
            </a:r>
            <a:r>
              <a:rPr lang="ru-RU" sz="1800" dirty="0" smtClean="0"/>
              <a:t> он стал равен трем таким периодам, то есть 6 сек вместо 20.</a:t>
            </a:r>
          </a:p>
          <a:p>
            <a:pPr marL="0" indent="0">
              <a:lnSpc>
                <a:spcPct val="110000"/>
              </a:lnSpc>
              <a:buNone/>
            </a:pPr>
            <a:r>
              <a:rPr lang="ru-RU" sz="1800" i="1" dirty="0" smtClean="0"/>
              <a:t>4. Введено понятие альтернативных и резервных портов</a:t>
            </a:r>
            <a:r>
              <a:rPr lang="ru-RU" sz="1800" dirty="0" smtClean="0"/>
              <a:t>. Альтернативный порт </a:t>
            </a:r>
            <a:r>
              <a:rPr lang="ru-RU" sz="1800" dirty="0" err="1" smtClean="0"/>
              <a:t>являет-ся</a:t>
            </a:r>
            <a:r>
              <a:rPr lang="ru-RU" sz="1800" dirty="0" smtClean="0"/>
              <a:t> дублером корневого порта коммутатора, а резервный – дублером назначенного порта.</a:t>
            </a:r>
          </a:p>
          <a:p>
            <a:pPr marL="0" indent="0">
              <a:buNone/>
            </a:pPr>
            <a:r>
              <a:rPr lang="ru-RU" sz="1800" dirty="0" smtClean="0"/>
              <a:t>    Протокол RSTP строит новую активную топологию за несколько секунд вместо минуты или даже нескольких минут. Время построения новой активной топологии по протоколу RSTP не зависит от размера сети. Протокол RSTP совместим с протоколом STP, поэтому сеть, построенная из коммутаторов RSTP и STP, будет работать нормально.</a:t>
            </a:r>
          </a:p>
          <a:p>
            <a:pPr>
              <a:buNone/>
            </a:pPr>
            <a:r>
              <a:rPr lang="ru-RU" sz="1800" dirty="0" smtClean="0"/>
              <a:t> </a:t>
            </a:r>
          </a:p>
          <a:p>
            <a:pPr marL="0" indent="0">
              <a:buNone/>
            </a:pPr>
            <a:endParaRPr lang="ru-RU" sz="1800" dirty="0" smtClean="0"/>
          </a:p>
          <a:p>
            <a:pPr>
              <a:buNone/>
            </a:pPr>
            <a:endParaRPr lang="ru-RU" sz="1800" dirty="0" smtClean="0"/>
          </a:p>
          <a:p>
            <a:pPr>
              <a:buNone/>
            </a:pPr>
            <a:endParaRPr lang="ru-RU" sz="1800" dirty="0"/>
          </a:p>
        </p:txBody>
      </p:sp>
      <p:sp>
        <p:nvSpPr>
          <p:cNvPr id="4" name="Номер слайда 3"/>
          <p:cNvSpPr>
            <a:spLocks noGrp="1"/>
          </p:cNvSpPr>
          <p:nvPr>
            <p:ph type="sldNum" sz="quarter" idx="12"/>
          </p:nvPr>
        </p:nvSpPr>
        <p:spPr/>
        <p:txBody>
          <a:bodyPr/>
          <a:lstStyle/>
          <a:p>
            <a:fld id="{C287297B-5DA9-4EC1-9A22-997F9243AA65}" type="slidenum">
              <a:rPr lang="ru-RU" smtClean="0"/>
              <a:pPr/>
              <a:t>39</a:t>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43534"/>
            <a:ext cx="8856984" cy="608970"/>
          </a:xfrm>
        </p:spPr>
        <p:txBody>
          <a:bodyPr>
            <a:normAutofit fontScale="90000"/>
          </a:bodyPr>
          <a:lstStyle/>
          <a:p>
            <a:r>
              <a:rPr lang="ru-RU" sz="3600" dirty="0" smtClean="0">
                <a:effectLst>
                  <a:outerShdw blurRad="38100" dist="38100" dir="2700000" algn="tl">
                    <a:srgbClr val="000000">
                      <a:alpha val="43137"/>
                    </a:srgbClr>
                  </a:outerShdw>
                </a:effectLst>
              </a:rPr>
              <a:t>Протоколы типа первичный/вторичный</a:t>
            </a:r>
            <a:endParaRPr lang="ru-RU" sz="36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107504" y="664224"/>
            <a:ext cx="8928992" cy="6095568"/>
          </a:xfrm>
        </p:spPr>
        <p:txBody>
          <a:bodyPr>
            <a:noAutofit/>
          </a:bodyPr>
          <a:lstStyle/>
          <a:p>
            <a:pPr marL="0" indent="0">
              <a:lnSpc>
                <a:spcPct val="90000"/>
              </a:lnSpc>
              <a:buNone/>
            </a:pPr>
            <a:r>
              <a:rPr lang="ru-RU" sz="1800" dirty="0" smtClean="0"/>
              <a:t>   Такие протоколы делятся на две </a:t>
            </a:r>
            <a:r>
              <a:rPr lang="ru-RU" sz="1800" dirty="0"/>
              <a:t>группы: с опросом и без </a:t>
            </a:r>
            <a:r>
              <a:rPr lang="ru-RU" sz="1800" dirty="0" smtClean="0"/>
              <a:t>опроса. Протоколы </a:t>
            </a:r>
            <a:r>
              <a:rPr lang="ru-RU" sz="1800" b="1" dirty="0" smtClean="0"/>
              <a:t>с опросом </a:t>
            </a:r>
            <a:r>
              <a:rPr lang="ru-RU" sz="1800" dirty="0" smtClean="0"/>
              <a:t>реализуют селективные методы доступа к среде передачи данных: </a:t>
            </a:r>
            <a:r>
              <a:rPr lang="ru-RU" sz="1800" dirty="0"/>
              <a:t>первичный узел </a:t>
            </a:r>
            <a:r>
              <a:rPr lang="ru-RU" sz="1800" dirty="0" smtClean="0"/>
              <a:t>последовательно </a:t>
            </a:r>
            <a:r>
              <a:rPr lang="ru-RU" sz="1800" dirty="0"/>
              <a:t>предлагает вторичным узлам подключиться к общему каналу передачи. В ответ </a:t>
            </a:r>
            <a:r>
              <a:rPr lang="ru-RU" sz="1800" dirty="0" smtClean="0"/>
              <a:t>на такой </a:t>
            </a:r>
            <a:r>
              <a:rPr lang="ru-RU" sz="1800" dirty="0"/>
              <a:t>запрос вторичный узел, имея подготовленные данные, осуществляет передачу. </a:t>
            </a:r>
            <a:r>
              <a:rPr lang="ru-RU" sz="1800" dirty="0" smtClean="0"/>
              <a:t>Иначе выдается </a:t>
            </a:r>
            <a:r>
              <a:rPr lang="ru-RU" sz="1800" dirty="0"/>
              <a:t>короткий пакет данных типа «данных нет», хотя в </a:t>
            </a:r>
            <a:r>
              <a:rPr lang="ru-RU" sz="1800" dirty="0" smtClean="0"/>
              <a:t>современных системах </a:t>
            </a:r>
            <a:r>
              <a:rPr lang="ru-RU" sz="1800" dirty="0"/>
              <a:t>вместо этого пакета, реакцией является </a:t>
            </a:r>
            <a:r>
              <a:rPr lang="ru-RU" sz="1800" dirty="0" smtClean="0"/>
              <a:t>молчание.</a:t>
            </a:r>
          </a:p>
          <a:p>
            <a:pPr marL="0" indent="0">
              <a:lnSpc>
                <a:spcPct val="90000"/>
              </a:lnSpc>
              <a:buNone/>
            </a:pPr>
            <a:r>
              <a:rPr lang="ru-RU" sz="1800" dirty="0" smtClean="0"/>
              <a:t>   Достоинство системы </a:t>
            </a:r>
            <a:r>
              <a:rPr lang="ru-RU" sz="1800" dirty="0"/>
              <a:t>с опросом </a:t>
            </a:r>
            <a:r>
              <a:rPr lang="ru-RU" sz="1800" dirty="0" smtClean="0"/>
              <a:t>- простота </a:t>
            </a:r>
            <a:r>
              <a:rPr lang="ru-RU" sz="1800" dirty="0"/>
              <a:t>реализации протокола и </a:t>
            </a:r>
            <a:r>
              <a:rPr lang="ru-RU" sz="1800" dirty="0" smtClean="0"/>
              <a:t>невысокая </a:t>
            </a:r>
            <a:r>
              <a:rPr lang="ru-RU" sz="1800" dirty="0" err="1" smtClean="0"/>
              <a:t>стои-мость</a:t>
            </a:r>
            <a:r>
              <a:rPr lang="ru-RU" sz="1800" dirty="0" smtClean="0"/>
              <a:t> </a:t>
            </a:r>
            <a:r>
              <a:rPr lang="ru-RU" sz="1800" dirty="0"/>
              <a:t>используемого оборудования</a:t>
            </a:r>
            <a:r>
              <a:rPr lang="ru-RU" sz="1800" dirty="0" smtClean="0"/>
              <a:t>. Недостатки :</a:t>
            </a:r>
            <a:endParaRPr lang="ru-RU" sz="1800" dirty="0"/>
          </a:p>
          <a:p>
            <a:pPr marL="0" indent="0">
              <a:lnSpc>
                <a:spcPct val="90000"/>
              </a:lnSpc>
              <a:buNone/>
            </a:pPr>
            <a:r>
              <a:rPr lang="ru-RU" sz="1800" baseline="0" dirty="0" smtClean="0"/>
              <a:t>• </a:t>
            </a:r>
            <a:r>
              <a:rPr lang="ru-RU" sz="1800" dirty="0" smtClean="0"/>
              <a:t>увеличение трафика, </a:t>
            </a:r>
            <a:r>
              <a:rPr lang="ru-RU" sz="1800" dirty="0"/>
              <a:t>связанное с </a:t>
            </a:r>
            <a:r>
              <a:rPr lang="ru-RU" sz="1800" dirty="0" smtClean="0"/>
              <a:t>передачей </a:t>
            </a:r>
            <a:r>
              <a:rPr lang="ru-RU" sz="1800" dirty="0"/>
              <a:t>служебной информации (сигналов </a:t>
            </a:r>
            <a:r>
              <a:rPr lang="ru-RU" sz="1800" dirty="0" err="1" smtClean="0"/>
              <a:t>опро-са</a:t>
            </a:r>
            <a:r>
              <a:rPr lang="ru-RU" sz="1800" dirty="0" smtClean="0"/>
              <a:t> и ответной </a:t>
            </a:r>
            <a:r>
              <a:rPr lang="ru-RU" sz="1800" dirty="0"/>
              <a:t>реакции);</a:t>
            </a:r>
          </a:p>
          <a:p>
            <a:pPr marL="0" indent="0">
              <a:lnSpc>
                <a:spcPct val="90000"/>
              </a:lnSpc>
              <a:buNone/>
            </a:pPr>
            <a:r>
              <a:rPr lang="ru-RU" sz="1800" baseline="0" dirty="0" smtClean="0"/>
              <a:t>• </a:t>
            </a:r>
            <a:r>
              <a:rPr lang="ru-RU" sz="1800" dirty="0"/>
              <a:t>простаивание вторичного узла, имеющего готовые для передачи данные, в </a:t>
            </a:r>
            <a:r>
              <a:rPr lang="ru-RU" sz="1800" dirty="0" smtClean="0"/>
              <a:t>ожидании </a:t>
            </a:r>
            <a:r>
              <a:rPr lang="ru-RU" sz="1800" dirty="0"/>
              <a:t>поступления сигнала «опрос</a:t>
            </a:r>
            <a:r>
              <a:rPr lang="ru-RU" sz="1800" dirty="0" smtClean="0"/>
              <a:t>»;</a:t>
            </a:r>
            <a:endParaRPr lang="ru-RU" sz="1800" dirty="0"/>
          </a:p>
          <a:p>
            <a:pPr marL="0" indent="0">
              <a:lnSpc>
                <a:spcPct val="90000"/>
              </a:lnSpc>
              <a:buNone/>
            </a:pPr>
            <a:r>
              <a:rPr lang="ru-RU" sz="1800" baseline="0" dirty="0" smtClean="0"/>
              <a:t>• </a:t>
            </a:r>
            <a:r>
              <a:rPr lang="ru-RU" sz="1800" dirty="0" smtClean="0"/>
              <a:t>невысокие надежность (отказ </a:t>
            </a:r>
            <a:r>
              <a:rPr lang="ru-RU" sz="1800" dirty="0"/>
              <a:t>первичного узла приводит к </a:t>
            </a:r>
            <a:r>
              <a:rPr lang="ru-RU" sz="1800" dirty="0" smtClean="0"/>
              <a:t>отказу всей сети) </a:t>
            </a:r>
            <a:r>
              <a:rPr lang="ru-RU" sz="1800" dirty="0"/>
              <a:t>и </a:t>
            </a:r>
            <a:r>
              <a:rPr lang="ru-RU" sz="1800" dirty="0" smtClean="0"/>
              <a:t>пропуск-</a:t>
            </a:r>
            <a:r>
              <a:rPr lang="ru-RU" sz="1800" dirty="0" err="1" smtClean="0"/>
              <a:t>ная</a:t>
            </a:r>
            <a:r>
              <a:rPr lang="ru-RU" sz="1800" dirty="0" smtClean="0"/>
              <a:t> способность (обмен </a:t>
            </a:r>
            <a:r>
              <a:rPr lang="ru-RU" sz="1800" dirty="0"/>
              <a:t>данными между </a:t>
            </a:r>
            <a:r>
              <a:rPr lang="ru-RU" sz="1800" dirty="0" smtClean="0"/>
              <a:t>вторичными </a:t>
            </a:r>
            <a:r>
              <a:rPr lang="ru-RU" sz="1800" dirty="0"/>
              <a:t>узлами осуществляется только через первичный узел</a:t>
            </a:r>
            <a:r>
              <a:rPr lang="ru-RU" sz="1800" dirty="0" smtClean="0"/>
              <a:t>.</a:t>
            </a:r>
          </a:p>
          <a:p>
            <a:pPr marL="0" indent="0">
              <a:lnSpc>
                <a:spcPct val="90000"/>
              </a:lnSpc>
              <a:buNone/>
            </a:pPr>
            <a:r>
              <a:rPr lang="ru-RU" sz="1800" dirty="0" smtClean="0"/>
              <a:t>   Протокол опроса</a:t>
            </a:r>
            <a:r>
              <a:rPr lang="ru-RU" sz="1800" b="1" dirty="0" smtClean="0"/>
              <a:t> </a:t>
            </a:r>
            <a:r>
              <a:rPr lang="ru-RU" sz="1800" b="1" dirty="0"/>
              <a:t>с остановкой и </a:t>
            </a:r>
            <a:r>
              <a:rPr lang="ru-RU" sz="1800" b="1" dirty="0" smtClean="0"/>
              <a:t>ожиданием </a:t>
            </a:r>
            <a:r>
              <a:rPr lang="ru-RU" sz="1800" dirty="0" smtClean="0"/>
              <a:t> основан на том, что узел </a:t>
            </a:r>
            <a:r>
              <a:rPr lang="ru-RU" sz="1800" dirty="0"/>
              <a:t>после передачи кадра ожидает от адресата </a:t>
            </a:r>
            <a:r>
              <a:rPr lang="ru-RU" sz="1800" dirty="0" smtClean="0"/>
              <a:t>подтверждения </a:t>
            </a:r>
            <a:r>
              <a:rPr lang="ru-RU" sz="1800" dirty="0"/>
              <a:t>в правильности его пересылки, что </a:t>
            </a:r>
            <a:r>
              <a:rPr lang="ru-RU" sz="1800" dirty="0" err="1" smtClean="0"/>
              <a:t>сопряже-но</a:t>
            </a:r>
            <a:r>
              <a:rPr lang="ru-RU" sz="1800" dirty="0" smtClean="0"/>
              <a:t> </a:t>
            </a:r>
            <a:r>
              <a:rPr lang="ru-RU" sz="1800" dirty="0"/>
              <a:t>с дополнительными </a:t>
            </a:r>
            <a:r>
              <a:rPr lang="ru-RU" sz="1800" dirty="0" smtClean="0"/>
              <a:t>затратами </a:t>
            </a:r>
            <a:r>
              <a:rPr lang="ru-RU" sz="1800" dirty="0"/>
              <a:t>времени</a:t>
            </a:r>
            <a:r>
              <a:rPr lang="ru-RU" sz="1800" dirty="0" smtClean="0"/>
              <a:t>.</a:t>
            </a:r>
          </a:p>
          <a:p>
            <a:pPr marL="0" indent="0">
              <a:lnSpc>
                <a:spcPct val="90000"/>
              </a:lnSpc>
              <a:buNone/>
            </a:pPr>
            <a:r>
              <a:rPr lang="ru-RU" sz="1800" dirty="0" smtClean="0"/>
              <a:t>  Протокол с </a:t>
            </a:r>
            <a:r>
              <a:rPr lang="ru-RU" sz="1800" b="1" dirty="0" smtClean="0"/>
              <a:t>непрерывным автоматическим запросом </a:t>
            </a:r>
            <a:r>
              <a:rPr lang="ru-RU" sz="1800" b="1" dirty="0"/>
              <a:t>на повторение передачи </a:t>
            </a:r>
            <a:r>
              <a:rPr lang="ru-RU" sz="1800" b="1" dirty="0" smtClean="0"/>
              <a:t>данных </a:t>
            </a:r>
            <a:r>
              <a:rPr lang="ru-RU" sz="1800" dirty="0" smtClean="0"/>
              <a:t>применяется </a:t>
            </a:r>
            <a:r>
              <a:rPr lang="ru-RU" sz="1800" dirty="0"/>
              <a:t>в дуплексных </a:t>
            </a:r>
            <a:r>
              <a:rPr lang="ru-RU" sz="1800" dirty="0" smtClean="0"/>
              <a:t>системах, допускающих </a:t>
            </a:r>
            <a:r>
              <a:rPr lang="ru-RU" sz="1800" dirty="0"/>
              <a:t>одновременную передачу данных </a:t>
            </a:r>
            <a:r>
              <a:rPr lang="ru-RU" sz="1800" dirty="0" smtClean="0"/>
              <a:t>в обоих </a:t>
            </a:r>
            <a:r>
              <a:rPr lang="ru-RU" sz="1800" dirty="0"/>
              <a:t>направлениях между взаимодействующими узлами</a:t>
            </a:r>
            <a:r>
              <a:rPr lang="ru-RU" sz="1800" dirty="0" smtClean="0"/>
              <a:t>. Он может автоматически запрашивать другой узел и повторно производить передачу данных в случае </a:t>
            </a:r>
            <a:r>
              <a:rPr lang="ru-RU" sz="1800" dirty="0" err="1" smtClean="0"/>
              <a:t>обнаруже-ния</a:t>
            </a:r>
            <a:r>
              <a:rPr lang="ru-RU" sz="1800" dirty="0" smtClean="0"/>
              <a:t> ошибок (например, протокол ARQ).</a:t>
            </a:r>
            <a:endParaRPr lang="ru-RU" sz="1800" dirty="0"/>
          </a:p>
        </p:txBody>
      </p:sp>
      <p:sp>
        <p:nvSpPr>
          <p:cNvPr id="4" name="Номер слайда 3"/>
          <p:cNvSpPr>
            <a:spLocks noGrp="1"/>
          </p:cNvSpPr>
          <p:nvPr>
            <p:ph type="sldNum" sz="quarter" idx="12"/>
          </p:nvPr>
        </p:nvSpPr>
        <p:spPr/>
        <p:txBody>
          <a:bodyPr/>
          <a:lstStyle/>
          <a:p>
            <a:fld id="{C287297B-5DA9-4EC1-9A22-997F9243AA65}" type="slidenum">
              <a:rPr lang="ru-RU" smtClean="0"/>
              <a:pPr/>
              <a:t>4</a:t>
            </a:fld>
            <a:endParaRPr lang="ru-RU"/>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iptcp.net/sites/default/files/13/10.JPG"/>
          <p:cNvPicPr>
            <a:picLocks noChangeAspect="1" noChangeArrowheads="1"/>
          </p:cNvPicPr>
          <p:nvPr/>
        </p:nvPicPr>
        <p:blipFill>
          <a:blip r:embed="rId2" cstate="print"/>
          <a:srcRect/>
          <a:stretch>
            <a:fillRect/>
          </a:stretch>
        </p:blipFill>
        <p:spPr bwMode="auto">
          <a:xfrm>
            <a:off x="20097" y="2958432"/>
            <a:ext cx="4211959" cy="3789040"/>
          </a:xfrm>
          <a:prstGeom prst="rect">
            <a:avLst/>
          </a:prstGeom>
          <a:noFill/>
        </p:spPr>
      </p:pic>
      <p:sp>
        <p:nvSpPr>
          <p:cNvPr id="2" name="Заголовок 1"/>
          <p:cNvSpPr>
            <a:spLocks noGrp="1"/>
          </p:cNvSpPr>
          <p:nvPr>
            <p:ph type="title"/>
          </p:nvPr>
        </p:nvSpPr>
        <p:spPr>
          <a:xfrm>
            <a:off x="457200" y="-36850"/>
            <a:ext cx="8229600" cy="513522"/>
          </a:xfrm>
        </p:spPr>
        <p:txBody>
          <a:bodyPr>
            <a:normAutofit fontScale="90000"/>
          </a:bodyPr>
          <a:lstStyle/>
          <a:p>
            <a:r>
              <a:rPr lang="ru-RU" sz="3200" dirty="0" smtClean="0">
                <a:effectLst>
                  <a:outerShdw blurRad="38100" dist="38100" dir="2700000" algn="tl">
                    <a:srgbClr val="000000">
                      <a:alpha val="43137"/>
                    </a:srgbClr>
                  </a:outerShdw>
                </a:effectLst>
              </a:rPr>
              <a:t>Виртуальные локальные сети</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0" y="448185"/>
            <a:ext cx="9144000" cy="2476759"/>
          </a:xfrm>
        </p:spPr>
        <p:txBody>
          <a:bodyPr>
            <a:normAutofit/>
          </a:bodyPr>
          <a:lstStyle/>
          <a:p>
            <a:pPr marL="0" indent="0">
              <a:spcBef>
                <a:spcPts val="0"/>
              </a:spcBef>
              <a:buNone/>
            </a:pPr>
            <a:r>
              <a:rPr lang="ru-RU" sz="1900" dirty="0" smtClean="0"/>
              <a:t>    Коммутаторы могут ограничивать передачу трафика, передаваемого между </a:t>
            </a:r>
            <a:r>
              <a:rPr lang="ru-RU" sz="1900" dirty="0" err="1" smtClean="0"/>
              <a:t>сегмен-тами</a:t>
            </a:r>
            <a:r>
              <a:rPr lang="ru-RU" sz="1900" dirty="0" smtClean="0"/>
              <a:t> сети путем применения пользовательских фильтров, но широковещательный трафик таким образом ограничить нельзя. Кроме того, установка фильтров достаточно сложна, т.к. приходится использовать громоздкие </a:t>
            </a:r>
            <a:r>
              <a:rPr lang="en-US" sz="1900" dirty="0" smtClean="0"/>
              <a:t>MAC-</a:t>
            </a:r>
            <a:r>
              <a:rPr lang="ru-RU" sz="1900" dirty="0" smtClean="0"/>
              <a:t>адреса. Для устранения этого недостатка можно применить виртуальные сети (</a:t>
            </a:r>
            <a:r>
              <a:rPr lang="en-US" sz="1900" dirty="0" smtClean="0"/>
              <a:t>VLAN)</a:t>
            </a:r>
            <a:r>
              <a:rPr lang="ru-RU" sz="1900" dirty="0" smtClean="0"/>
              <a:t>.</a:t>
            </a:r>
          </a:p>
          <a:p>
            <a:pPr marL="0" indent="0">
              <a:buNone/>
            </a:pPr>
            <a:r>
              <a:rPr lang="ru-RU" sz="1900" b="1" i="1" dirty="0" smtClean="0"/>
              <a:t>    Виртуальной локальной сетью</a:t>
            </a:r>
            <a:r>
              <a:rPr lang="ru-RU" sz="1900" i="1" dirty="0" smtClean="0"/>
              <a:t> </a:t>
            </a:r>
            <a:r>
              <a:rPr lang="ru-RU" sz="1900" dirty="0" smtClean="0"/>
              <a:t>называется группа узлов сети, трафик которой, в том числе широковещательный, на канальном уровне полностью изолирован от </a:t>
            </a:r>
            <a:r>
              <a:rPr lang="ru-RU" sz="1900" dirty="0" err="1" smtClean="0"/>
              <a:t>тра-фика</a:t>
            </a:r>
            <a:r>
              <a:rPr lang="ru-RU" sz="1900" dirty="0" smtClean="0"/>
              <a:t> других узлов сети.</a:t>
            </a:r>
            <a:r>
              <a:rPr lang="ru-RU" sz="1900" i="1" dirty="0" smtClean="0"/>
              <a:t> </a:t>
            </a:r>
            <a:endParaRPr lang="ru-RU" sz="1900" dirty="0"/>
          </a:p>
        </p:txBody>
      </p:sp>
      <p:sp>
        <p:nvSpPr>
          <p:cNvPr id="6" name="TextBox 5"/>
          <p:cNvSpPr txBox="1"/>
          <p:nvPr/>
        </p:nvSpPr>
        <p:spPr>
          <a:xfrm>
            <a:off x="4283968" y="2662008"/>
            <a:ext cx="4860032" cy="3893374"/>
          </a:xfrm>
          <a:prstGeom prst="rect">
            <a:avLst/>
          </a:prstGeom>
          <a:noFill/>
        </p:spPr>
        <p:txBody>
          <a:bodyPr wrap="square" rtlCol="0">
            <a:spAutoFit/>
          </a:bodyPr>
          <a:lstStyle/>
          <a:p>
            <a:r>
              <a:rPr lang="ru-RU" sz="1900" dirty="0" smtClean="0"/>
              <a:t>    Это означает, что передача кадров между разными виртуальными сетями на </a:t>
            </a:r>
            <a:r>
              <a:rPr lang="ru-RU" sz="1900" dirty="0" err="1" smtClean="0"/>
              <a:t>основа-нии</a:t>
            </a:r>
            <a:r>
              <a:rPr lang="ru-RU" sz="1900" dirty="0" smtClean="0"/>
              <a:t> </a:t>
            </a:r>
            <a:r>
              <a:rPr lang="en-US" sz="1900" dirty="0" smtClean="0"/>
              <a:t>MAC-</a:t>
            </a:r>
            <a:r>
              <a:rPr lang="ru-RU" sz="1900" dirty="0" smtClean="0"/>
              <a:t>адреса невозможна независимо от типа адреса (уникального, группового или широковещательного). Внутри виртуальной сети кадры передаются по технологии </a:t>
            </a:r>
            <a:r>
              <a:rPr lang="ru-RU" sz="1900" dirty="0" err="1" smtClean="0"/>
              <a:t>ком-мутации</a:t>
            </a:r>
            <a:r>
              <a:rPr lang="ru-RU" sz="1900" dirty="0" smtClean="0"/>
              <a:t>, то есть только на тот порт, который связан с адресом назначения кадра.  </a:t>
            </a:r>
          </a:p>
          <a:p>
            <a:r>
              <a:rPr lang="ru-RU" sz="1900" dirty="0" smtClean="0"/>
              <a:t>     Виртуальные локальные сети могут </a:t>
            </a:r>
            <a:r>
              <a:rPr lang="ru-RU" sz="1900" dirty="0" err="1" smtClean="0"/>
              <a:t>пере-крываться</a:t>
            </a:r>
            <a:r>
              <a:rPr lang="ru-RU" sz="1900" dirty="0" smtClean="0"/>
              <a:t>, если один или несколько </a:t>
            </a:r>
            <a:r>
              <a:rPr lang="ru-RU" sz="1900" dirty="0" err="1" smtClean="0"/>
              <a:t>компь-ютеров</a:t>
            </a:r>
            <a:r>
              <a:rPr lang="ru-RU" sz="1900" dirty="0" smtClean="0"/>
              <a:t> входят в состав более чем одной виртуальной сети.  На рисунке почтовый сервер входит в состав </a:t>
            </a:r>
            <a:r>
              <a:rPr lang="en-US" sz="1900" dirty="0" smtClean="0"/>
              <a:t>VLAN3 </a:t>
            </a:r>
            <a:r>
              <a:rPr lang="ru-RU" sz="1900" dirty="0" smtClean="0"/>
              <a:t>и </a:t>
            </a:r>
            <a:r>
              <a:rPr lang="en-US" sz="1900" dirty="0" smtClean="0"/>
              <a:t>VLAN4</a:t>
            </a:r>
            <a:r>
              <a:rPr lang="ru-RU" sz="1900" dirty="0" smtClean="0"/>
              <a:t>.   </a:t>
            </a:r>
            <a:endParaRPr lang="ru-RU" sz="1900" dirty="0"/>
          </a:p>
        </p:txBody>
      </p:sp>
      <p:sp>
        <p:nvSpPr>
          <p:cNvPr id="7" name="Номер слайда 6"/>
          <p:cNvSpPr>
            <a:spLocks noGrp="1"/>
          </p:cNvSpPr>
          <p:nvPr>
            <p:ph type="sldNum" sz="quarter" idx="12"/>
          </p:nvPr>
        </p:nvSpPr>
        <p:spPr/>
        <p:txBody>
          <a:bodyPr/>
          <a:lstStyle/>
          <a:p>
            <a:fld id="{C287297B-5DA9-4EC1-9A22-997F9243AA65}" type="slidenum">
              <a:rPr lang="ru-RU" smtClean="0"/>
              <a:pPr/>
              <a:t>40</a:t>
            </a:fld>
            <a:endParaRPr lang="ru-RU"/>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7504" y="640752"/>
            <a:ext cx="9036496" cy="2428208"/>
          </a:xfrm>
        </p:spPr>
        <p:txBody>
          <a:bodyPr>
            <a:noAutofit/>
          </a:bodyPr>
          <a:lstStyle/>
          <a:p>
            <a:pPr marL="0" indent="0">
              <a:buNone/>
            </a:pPr>
            <a:r>
              <a:rPr lang="ru-RU" sz="2000" dirty="0" smtClean="0"/>
              <a:t>    Достоинством технологии виртуальных сетей является то, что она позволяет создавать полностью изолированные сегменты сети путем логического </a:t>
            </a:r>
            <a:r>
              <a:rPr lang="ru-RU" sz="2000" dirty="0" err="1" smtClean="0"/>
              <a:t>конфи-гурирования</a:t>
            </a:r>
            <a:r>
              <a:rPr lang="ru-RU" sz="2000" dirty="0" smtClean="0"/>
              <a:t> коммутаторов, не прибегая к изменению физической структуры.    </a:t>
            </a:r>
          </a:p>
          <a:p>
            <a:pPr marL="0" indent="0">
              <a:buNone/>
            </a:pPr>
            <a:r>
              <a:rPr lang="ru-RU" sz="2000" dirty="0" smtClean="0"/>
              <a:t>    До появления технологии VLAN для создания отдельной сети использовались физически изолированные сегменты коаксиального кабеля или несвязанные между собой сегменты, построенные на повторителях и мостах. Затем эти сети связывались </a:t>
            </a:r>
            <a:r>
              <a:rPr lang="ru-RU" sz="2000" dirty="0" err="1" smtClean="0"/>
              <a:t>маршрутизаторами</a:t>
            </a:r>
            <a:r>
              <a:rPr lang="ru-RU" sz="2000" dirty="0" smtClean="0"/>
              <a:t> в единую составную сеть (см. рисунок). </a:t>
            </a:r>
            <a:endParaRPr lang="ru-RU" sz="2000" dirty="0"/>
          </a:p>
        </p:txBody>
      </p:sp>
      <p:sp>
        <p:nvSpPr>
          <p:cNvPr id="4" name="Заголовок 1"/>
          <p:cNvSpPr>
            <a:spLocks noGrp="1"/>
          </p:cNvSpPr>
          <p:nvPr>
            <p:ph type="title"/>
          </p:nvPr>
        </p:nvSpPr>
        <p:spPr>
          <a:xfrm>
            <a:off x="395536" y="0"/>
            <a:ext cx="8229600" cy="634082"/>
          </a:xfrm>
        </p:spPr>
        <p:txBody>
          <a:bodyPr>
            <a:normAutofit/>
          </a:bodyPr>
          <a:lstStyle/>
          <a:p>
            <a:r>
              <a:rPr lang="ru-RU" sz="3200" dirty="0" smtClean="0">
                <a:effectLst>
                  <a:outerShdw blurRad="38100" dist="38100" dir="2700000" algn="tl">
                    <a:srgbClr val="000000">
                      <a:alpha val="43137"/>
                    </a:srgbClr>
                  </a:outerShdw>
                </a:effectLst>
              </a:rPr>
              <a:t>Виртуальные локальные сети (продолжение)</a:t>
            </a:r>
            <a:endParaRPr lang="ru-RU" sz="3200" dirty="0">
              <a:effectLst>
                <a:outerShdw blurRad="38100" dist="38100" dir="2700000" algn="tl">
                  <a:srgbClr val="000000">
                    <a:alpha val="43137"/>
                  </a:srgbClr>
                </a:outerShdw>
              </a:effectLst>
            </a:endParaRPr>
          </a:p>
        </p:txBody>
      </p:sp>
      <p:pic>
        <p:nvPicPr>
          <p:cNvPr id="67586" name="Picture 2" descr="http://iptcp.net/sites/default/files/13/11.JPG"/>
          <p:cNvPicPr>
            <a:picLocks noChangeAspect="1" noChangeArrowheads="1"/>
          </p:cNvPicPr>
          <p:nvPr/>
        </p:nvPicPr>
        <p:blipFill>
          <a:blip r:embed="rId2" cstate="print"/>
          <a:srcRect/>
          <a:stretch>
            <a:fillRect/>
          </a:stretch>
        </p:blipFill>
        <p:spPr bwMode="auto">
          <a:xfrm>
            <a:off x="60288" y="2938336"/>
            <a:ext cx="4427984" cy="3765512"/>
          </a:xfrm>
          <a:prstGeom prst="rect">
            <a:avLst/>
          </a:prstGeom>
          <a:noFill/>
        </p:spPr>
      </p:pic>
      <p:sp>
        <p:nvSpPr>
          <p:cNvPr id="8" name="TextBox 7"/>
          <p:cNvSpPr txBox="1"/>
          <p:nvPr/>
        </p:nvSpPr>
        <p:spPr>
          <a:xfrm>
            <a:off x="4607176" y="3023736"/>
            <a:ext cx="4467840" cy="2554545"/>
          </a:xfrm>
          <a:prstGeom prst="rect">
            <a:avLst/>
          </a:prstGeom>
          <a:noFill/>
        </p:spPr>
        <p:txBody>
          <a:bodyPr wrap="square" rtlCol="0">
            <a:spAutoFit/>
          </a:bodyPr>
          <a:lstStyle/>
          <a:p>
            <a:r>
              <a:rPr lang="ru-RU" sz="2000" dirty="0" smtClean="0"/>
              <a:t>    Для связывания </a:t>
            </a:r>
            <a:r>
              <a:rPr lang="ru-RU" sz="2000" dirty="0" smtClean="0"/>
              <a:t>сетей </a:t>
            </a:r>
            <a:r>
              <a:rPr lang="ru-RU" sz="2000" dirty="0" smtClean="0"/>
              <a:t>в общую сеть требуется привлечь </a:t>
            </a:r>
            <a:r>
              <a:rPr lang="ru-RU" sz="2000" dirty="0" smtClean="0"/>
              <a:t>средства </a:t>
            </a:r>
            <a:r>
              <a:rPr lang="ru-RU" sz="2000" dirty="0" smtClean="0"/>
              <a:t>сетевого уровня, который может быть </a:t>
            </a:r>
            <a:r>
              <a:rPr lang="ru-RU" sz="2000" dirty="0" err="1" smtClean="0"/>
              <a:t>реализо-ван</a:t>
            </a:r>
            <a:r>
              <a:rPr lang="ru-RU" sz="2000" dirty="0" smtClean="0"/>
              <a:t> </a:t>
            </a:r>
            <a:r>
              <a:rPr lang="ru-RU" sz="2000" dirty="0" smtClean="0"/>
              <a:t>в отдельном </a:t>
            </a:r>
            <a:r>
              <a:rPr lang="ru-RU" sz="2000" dirty="0" smtClean="0"/>
              <a:t>маршрутизаторе </a:t>
            </a:r>
            <a:r>
              <a:rPr lang="ru-RU" sz="2000" dirty="0" smtClean="0"/>
              <a:t>или в составе ПО </a:t>
            </a:r>
            <a:r>
              <a:rPr lang="ru-RU" sz="2000" dirty="0" smtClean="0"/>
              <a:t>коммутатора</a:t>
            </a:r>
            <a:r>
              <a:rPr lang="ru-RU" sz="2000" dirty="0" smtClean="0"/>
              <a:t>. Тогда этот коммутатор становится </a:t>
            </a:r>
            <a:r>
              <a:rPr lang="ru-RU" sz="2000" dirty="0" smtClean="0"/>
              <a:t>комбинирован-</a:t>
            </a:r>
            <a:r>
              <a:rPr lang="ru-RU" sz="2000" dirty="0" err="1" smtClean="0"/>
              <a:t>ным</a:t>
            </a:r>
            <a:r>
              <a:rPr lang="ru-RU" sz="2000" dirty="0" smtClean="0"/>
              <a:t> </a:t>
            </a:r>
            <a:r>
              <a:rPr lang="ru-RU" sz="2000" dirty="0" smtClean="0"/>
              <a:t>устройством — так называемым </a:t>
            </a:r>
            <a:r>
              <a:rPr lang="ru-RU" sz="2000" b="1" dirty="0" smtClean="0"/>
              <a:t>коммутатором 3-го уровня</a:t>
            </a:r>
            <a:r>
              <a:rPr lang="ru-RU" sz="2000" dirty="0" smtClean="0"/>
              <a:t>.</a:t>
            </a:r>
            <a:endParaRPr lang="ru-RU" sz="2000" dirty="0"/>
          </a:p>
        </p:txBody>
      </p:sp>
      <p:sp>
        <p:nvSpPr>
          <p:cNvPr id="6" name="Номер слайда 5"/>
          <p:cNvSpPr>
            <a:spLocks noGrp="1"/>
          </p:cNvSpPr>
          <p:nvPr>
            <p:ph type="sldNum" sz="quarter" idx="12"/>
          </p:nvPr>
        </p:nvSpPr>
        <p:spPr/>
        <p:txBody>
          <a:bodyPr/>
          <a:lstStyle/>
          <a:p>
            <a:fld id="{C287297B-5DA9-4EC1-9A22-997F9243AA65}" type="slidenum">
              <a:rPr lang="ru-RU" smtClean="0"/>
              <a:pPr/>
              <a:t>41</a:t>
            </a:fld>
            <a:endParaRPr lang="ru-RU"/>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355976" y="2998624"/>
            <a:ext cx="4680520" cy="3672408"/>
          </a:xfrm>
        </p:spPr>
        <p:txBody>
          <a:bodyPr>
            <a:normAutofit/>
          </a:bodyPr>
          <a:lstStyle/>
          <a:p>
            <a:pPr marL="0" indent="0">
              <a:buNone/>
            </a:pPr>
            <a:r>
              <a:rPr lang="ru-RU" sz="2000" dirty="0" smtClean="0"/>
              <a:t>    Создание виртуальных сетей путем группирования портов не требует от </a:t>
            </a:r>
            <a:r>
              <a:rPr lang="ru-RU" sz="2000" dirty="0" err="1" smtClean="0"/>
              <a:t>ад-министратора</a:t>
            </a:r>
            <a:r>
              <a:rPr lang="ru-RU" sz="2000" dirty="0" smtClean="0"/>
              <a:t> большого объема работы — достаточно каждый порт приписать к одной из нескольких заранее </a:t>
            </a:r>
            <a:r>
              <a:rPr lang="ru-RU" sz="2000" dirty="0" err="1" smtClean="0"/>
              <a:t>поимено-ванных</a:t>
            </a:r>
            <a:r>
              <a:rPr lang="ru-RU" sz="2000" dirty="0" smtClean="0"/>
              <a:t> виртуальных сетей. </a:t>
            </a:r>
          </a:p>
          <a:p>
            <a:pPr marL="0" indent="0">
              <a:buNone/>
            </a:pPr>
            <a:r>
              <a:rPr lang="ru-RU" sz="2000" dirty="0" smtClean="0"/>
              <a:t>    Обычно такая операция выполняется с помощью специальной программы, </a:t>
            </a:r>
            <a:r>
              <a:rPr lang="ru-RU" sz="2000" dirty="0" err="1" smtClean="0"/>
              <a:t>при-лагаемой</a:t>
            </a:r>
            <a:r>
              <a:rPr lang="ru-RU" sz="2000" dirty="0" smtClean="0"/>
              <a:t> к коммутатору.</a:t>
            </a:r>
          </a:p>
          <a:p>
            <a:pPr>
              <a:buNone/>
            </a:pPr>
            <a:endParaRPr lang="ru-RU" sz="2000" dirty="0"/>
          </a:p>
        </p:txBody>
      </p:sp>
      <p:sp>
        <p:nvSpPr>
          <p:cNvPr id="4" name="Заголовок 1"/>
          <p:cNvSpPr>
            <a:spLocks noGrp="1"/>
          </p:cNvSpPr>
          <p:nvPr>
            <p:ph type="title"/>
          </p:nvPr>
        </p:nvSpPr>
        <p:spPr>
          <a:xfrm>
            <a:off x="457200" y="63630"/>
            <a:ext cx="8229600" cy="1143000"/>
          </a:xfrm>
        </p:spPr>
        <p:txBody>
          <a:bodyPr>
            <a:normAutofit/>
          </a:bodyPr>
          <a:lstStyle/>
          <a:p>
            <a:r>
              <a:rPr lang="ru-RU" sz="2900" dirty="0" smtClean="0">
                <a:effectLst>
                  <a:outerShdw blurRad="38100" dist="38100" dir="2700000" algn="tl">
                    <a:srgbClr val="000000">
                      <a:alpha val="43137"/>
                    </a:srgbClr>
                  </a:outerShdw>
                </a:effectLst>
              </a:rPr>
              <a:t>Виртуальные локальные сети на базе одного коммутатора</a:t>
            </a:r>
            <a:endParaRPr lang="ru-RU" sz="2900" dirty="0">
              <a:effectLst>
                <a:outerShdw blurRad="38100" dist="38100" dir="2700000" algn="tl">
                  <a:srgbClr val="000000">
                    <a:alpha val="43137"/>
                  </a:srgbClr>
                </a:outerShdw>
              </a:effectLst>
            </a:endParaRPr>
          </a:p>
        </p:txBody>
      </p:sp>
      <p:pic>
        <p:nvPicPr>
          <p:cNvPr id="1026" name="Picture 2" descr="http://iptcp.net/sites/default/files/13/12.JPG"/>
          <p:cNvPicPr>
            <a:picLocks noChangeAspect="1" noChangeArrowheads="1"/>
          </p:cNvPicPr>
          <p:nvPr/>
        </p:nvPicPr>
        <p:blipFill>
          <a:blip r:embed="rId2" cstate="print"/>
          <a:srcRect/>
          <a:stretch>
            <a:fillRect/>
          </a:stretch>
        </p:blipFill>
        <p:spPr bwMode="auto">
          <a:xfrm>
            <a:off x="0" y="3068960"/>
            <a:ext cx="4283968" cy="3789040"/>
          </a:xfrm>
          <a:prstGeom prst="rect">
            <a:avLst/>
          </a:prstGeom>
          <a:noFill/>
        </p:spPr>
      </p:pic>
      <p:sp>
        <p:nvSpPr>
          <p:cNvPr id="7" name="TextBox 6"/>
          <p:cNvSpPr txBox="1"/>
          <p:nvPr/>
        </p:nvSpPr>
        <p:spPr>
          <a:xfrm>
            <a:off x="37168" y="1094600"/>
            <a:ext cx="9036496" cy="1938992"/>
          </a:xfrm>
          <a:prstGeom prst="rect">
            <a:avLst/>
          </a:prstGeom>
          <a:noFill/>
        </p:spPr>
        <p:txBody>
          <a:bodyPr wrap="square" rtlCol="0">
            <a:spAutoFit/>
          </a:bodyPr>
          <a:lstStyle/>
          <a:p>
            <a:pPr algn="just"/>
            <a:r>
              <a:rPr lang="ru-RU" dirty="0" smtClean="0"/>
              <a:t>   </a:t>
            </a:r>
            <a:r>
              <a:rPr lang="ru-RU" sz="2000" dirty="0" smtClean="0"/>
              <a:t> При создании виртуальных сетей на основе одного коммутатора обычно используется метод </a:t>
            </a:r>
            <a:r>
              <a:rPr lang="ru-RU" sz="2000" b="1" dirty="0" smtClean="0"/>
              <a:t>группирования портов</a:t>
            </a:r>
            <a:r>
              <a:rPr lang="ru-RU" sz="2000" dirty="0" smtClean="0"/>
              <a:t>. При этом каждый порт коммутатора приписывается той или иной виртуальной сети, а кадры могут перемещаться только между портами, принадлежащими одной виртуальной сети. </a:t>
            </a:r>
          </a:p>
          <a:p>
            <a:pPr algn="just"/>
            <a:r>
              <a:rPr lang="ru-RU" sz="2000" dirty="0" smtClean="0"/>
              <a:t>    Для создания </a:t>
            </a:r>
            <a:r>
              <a:rPr lang="en-US" sz="2000" dirty="0" smtClean="0"/>
              <a:t>VLAN </a:t>
            </a:r>
            <a:r>
              <a:rPr lang="ru-RU" sz="2000" dirty="0" smtClean="0"/>
              <a:t>с одним коммутатором можно также использовать метод группирования </a:t>
            </a:r>
            <a:r>
              <a:rPr lang="en-US" sz="2000" dirty="0" smtClean="0"/>
              <a:t>MAC-</a:t>
            </a:r>
            <a:r>
              <a:rPr lang="ru-RU" sz="2000" dirty="0" smtClean="0"/>
              <a:t>адресов, но он требует большого объема ручной работы.</a:t>
            </a:r>
            <a:endParaRPr lang="en-US" sz="2000" dirty="0" smtClean="0"/>
          </a:p>
        </p:txBody>
      </p:sp>
      <p:sp>
        <p:nvSpPr>
          <p:cNvPr id="6" name="Номер слайда 5"/>
          <p:cNvSpPr>
            <a:spLocks noGrp="1"/>
          </p:cNvSpPr>
          <p:nvPr>
            <p:ph type="sldNum" sz="quarter" idx="12"/>
          </p:nvPr>
        </p:nvSpPr>
        <p:spPr/>
        <p:txBody>
          <a:bodyPr/>
          <a:lstStyle/>
          <a:p>
            <a:fld id="{C287297B-5DA9-4EC1-9A22-997F9243AA65}" type="slidenum">
              <a:rPr lang="ru-RU" smtClean="0"/>
              <a:pPr/>
              <a:t>42</a:t>
            </a:fld>
            <a:endParaRPr lang="ru-RU"/>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1255368"/>
            <a:ext cx="9144000" cy="5328592"/>
          </a:xfrm>
        </p:spPr>
        <p:txBody>
          <a:bodyPr>
            <a:normAutofit/>
          </a:bodyPr>
          <a:lstStyle/>
          <a:p>
            <a:pPr marL="0" indent="0">
              <a:lnSpc>
                <a:spcPct val="110000"/>
              </a:lnSpc>
              <a:buNone/>
            </a:pPr>
            <a:r>
              <a:rPr lang="ru-RU" sz="2000" dirty="0" smtClean="0"/>
              <a:t>    Методы группирования основаны на </a:t>
            </a:r>
            <a:r>
              <a:rPr lang="ru-RU" sz="2000" i="1" dirty="0" smtClean="0"/>
              <a:t>добавлении</a:t>
            </a:r>
            <a:r>
              <a:rPr lang="ru-RU" sz="2000" dirty="0" smtClean="0"/>
              <a:t> </a:t>
            </a:r>
            <a:r>
              <a:rPr lang="ru-RU" sz="2000" i="1" dirty="0" smtClean="0"/>
              <a:t>дополнительной </a:t>
            </a:r>
            <a:r>
              <a:rPr lang="ru-RU" sz="2000" i="1" dirty="0" err="1" smtClean="0"/>
              <a:t>информа-ции</a:t>
            </a:r>
            <a:r>
              <a:rPr lang="ru-RU" sz="2000" i="1" dirty="0" smtClean="0"/>
              <a:t> </a:t>
            </a:r>
            <a:r>
              <a:rPr lang="ru-RU" sz="2000" dirty="0" smtClean="0"/>
              <a:t>к адресным таблицам коммутатора. Более удобным являются подход, </a:t>
            </a:r>
            <a:r>
              <a:rPr lang="ru-RU" sz="2000" dirty="0" err="1" smtClean="0"/>
              <a:t>осно-ванный</a:t>
            </a:r>
            <a:r>
              <a:rPr lang="ru-RU" sz="2000" dirty="0" smtClean="0"/>
              <a:t> на использовании имеющихся или дополнительных полей кадра для сохранения информации о принадлежности кадра определенной виртуальной локальной сети при его перемещениях между коммутаторами. При этом нет необходимости помнить в каждом коммутаторе о принадлежности всех </a:t>
            </a:r>
            <a:r>
              <a:rPr lang="ru-RU" sz="2000" dirty="0" err="1" smtClean="0"/>
              <a:t>МАС-ад-ресов</a:t>
            </a:r>
            <a:r>
              <a:rPr lang="ru-RU" sz="2000" dirty="0" smtClean="0"/>
              <a:t> составной сети виртуальным сетям.</a:t>
            </a:r>
          </a:p>
          <a:p>
            <a:pPr marL="0" indent="0">
              <a:lnSpc>
                <a:spcPct val="110000"/>
              </a:lnSpc>
              <a:buNone/>
            </a:pPr>
            <a:r>
              <a:rPr lang="ru-RU" sz="2000" dirty="0" smtClean="0"/>
              <a:t>    Дополнительное поле с пометкой о номере виртуальной сети используется только тогда, когда кадр передается от коммутатора к коммутатору, а при </a:t>
            </a:r>
            <a:r>
              <a:rPr lang="ru-RU" sz="2000" dirty="0" err="1" smtClean="0"/>
              <a:t>переда-че</a:t>
            </a:r>
            <a:r>
              <a:rPr lang="ru-RU" sz="2000" dirty="0" smtClean="0"/>
              <a:t> кадра конечному узлу оно удаляется. Стандарт </a:t>
            </a:r>
            <a:r>
              <a:rPr lang="en-US" sz="2000" dirty="0" smtClean="0"/>
              <a:t>IEEE 802.1Q</a:t>
            </a:r>
            <a:r>
              <a:rPr lang="ru-RU" sz="2000" dirty="0" smtClean="0"/>
              <a:t> вводит в кадре </a:t>
            </a:r>
            <a:r>
              <a:rPr lang="ru-RU" sz="2000" dirty="0" err="1" smtClean="0"/>
              <a:t>Ethernet</a:t>
            </a:r>
            <a:r>
              <a:rPr lang="ru-RU" sz="2000" dirty="0" smtClean="0"/>
              <a:t> дополнительный заголовок, который называется тегом виртуальной локальной сети. Этот тег состоит из поля TCI (</a:t>
            </a:r>
            <a:r>
              <a:rPr lang="ru-RU" sz="2000" dirty="0" err="1" smtClean="0"/>
              <a:t>Tag</a:t>
            </a:r>
            <a:r>
              <a:rPr lang="ru-RU" sz="2000" dirty="0" smtClean="0"/>
              <a:t> </a:t>
            </a:r>
            <a:r>
              <a:rPr lang="ru-RU" sz="2000" dirty="0" err="1" smtClean="0"/>
              <a:t>Control</a:t>
            </a:r>
            <a:r>
              <a:rPr lang="ru-RU" sz="2000" dirty="0" smtClean="0"/>
              <a:t> </a:t>
            </a:r>
            <a:r>
              <a:rPr lang="ru-RU" sz="2000" dirty="0" err="1" smtClean="0"/>
              <a:t>Information</a:t>
            </a:r>
            <a:r>
              <a:rPr lang="ru-RU" sz="2000" dirty="0" smtClean="0"/>
              <a:t> — </a:t>
            </a:r>
            <a:r>
              <a:rPr lang="ru-RU" sz="2000" dirty="0" err="1" smtClean="0"/>
              <a:t>управля-ющая</a:t>
            </a:r>
            <a:r>
              <a:rPr lang="ru-RU" sz="2000" dirty="0" smtClean="0"/>
              <a:t> информация тега) размером 2 байта и предшествующего ему поля </a:t>
            </a:r>
            <a:r>
              <a:rPr lang="ru-RU" sz="2000" dirty="0" err="1" smtClean="0"/>
              <a:t>EtherType</a:t>
            </a:r>
            <a:r>
              <a:rPr lang="ru-RU" sz="2000" dirty="0" smtClean="0"/>
              <a:t>, которое является стандартным для кадров </a:t>
            </a:r>
            <a:r>
              <a:rPr lang="ru-RU" sz="2000" dirty="0" err="1" smtClean="0"/>
              <a:t>Ethernet</a:t>
            </a:r>
            <a:r>
              <a:rPr lang="ru-RU" sz="2000" dirty="0" smtClean="0"/>
              <a:t> и также имеет размер 2 байта.</a:t>
            </a:r>
          </a:p>
          <a:p>
            <a:pPr>
              <a:buNone/>
            </a:pPr>
            <a:endParaRPr lang="ru-RU" sz="2000" dirty="0" smtClean="0"/>
          </a:p>
          <a:p>
            <a:pPr>
              <a:buNone/>
            </a:pPr>
            <a:endParaRPr lang="ru-RU" sz="2000" dirty="0"/>
          </a:p>
        </p:txBody>
      </p:sp>
      <p:sp>
        <p:nvSpPr>
          <p:cNvPr id="4" name="Заголовок 1"/>
          <p:cNvSpPr>
            <a:spLocks noGrp="1"/>
          </p:cNvSpPr>
          <p:nvPr>
            <p:ph type="title"/>
          </p:nvPr>
        </p:nvSpPr>
        <p:spPr>
          <a:xfrm>
            <a:off x="457200" y="33486"/>
            <a:ext cx="8229600" cy="1037674"/>
          </a:xfrm>
        </p:spPr>
        <p:txBody>
          <a:bodyPr>
            <a:normAutofit/>
          </a:bodyPr>
          <a:lstStyle/>
          <a:p>
            <a:r>
              <a:rPr lang="ru-RU" sz="2900" dirty="0" smtClean="0">
                <a:effectLst>
                  <a:outerShdw blurRad="38100" dist="38100" dir="2700000" algn="tl">
                    <a:srgbClr val="000000">
                      <a:alpha val="43137"/>
                    </a:srgbClr>
                  </a:outerShdw>
                </a:effectLst>
              </a:rPr>
              <a:t>Виртуальные локальные сети на базе нескольких коммутаторов</a:t>
            </a:r>
            <a:r>
              <a:rPr lang="en-US" sz="2900" dirty="0" smtClean="0">
                <a:effectLst>
                  <a:outerShdw blurRad="38100" dist="38100" dir="2700000" algn="tl">
                    <a:srgbClr val="000000">
                      <a:alpha val="43137"/>
                    </a:srgbClr>
                  </a:outerShdw>
                </a:effectLst>
              </a:rPr>
              <a:t> </a:t>
            </a:r>
            <a:r>
              <a:rPr lang="ru-RU" sz="2900" dirty="0" smtClean="0">
                <a:effectLst>
                  <a:outerShdw blurRad="38100" dist="38100" dir="2700000" algn="tl">
                    <a:srgbClr val="000000">
                      <a:alpha val="43137"/>
                    </a:srgbClr>
                  </a:outerShdw>
                </a:effectLst>
              </a:rPr>
              <a:t>(продолжение)</a:t>
            </a:r>
            <a:endParaRPr lang="ru-RU" sz="2900" dirty="0">
              <a:effectLst>
                <a:outerShdw blurRad="38100" dist="38100" dir="2700000" algn="tl">
                  <a:srgbClr val="000000">
                    <a:alpha val="43137"/>
                  </a:srgbClr>
                </a:outerShdw>
              </a:effectLst>
            </a:endParaRPr>
          </a:p>
        </p:txBody>
      </p:sp>
      <p:sp>
        <p:nvSpPr>
          <p:cNvPr id="5" name="Номер слайда 4"/>
          <p:cNvSpPr>
            <a:spLocks noGrp="1"/>
          </p:cNvSpPr>
          <p:nvPr>
            <p:ph type="sldNum" sz="quarter" idx="12"/>
          </p:nvPr>
        </p:nvSpPr>
        <p:spPr/>
        <p:txBody>
          <a:bodyPr/>
          <a:lstStyle/>
          <a:p>
            <a:fld id="{C287297B-5DA9-4EC1-9A22-997F9243AA65}" type="slidenum">
              <a:rPr lang="ru-RU" smtClean="0"/>
              <a:pPr/>
              <a:t>43</a:t>
            </a:fld>
            <a:endParaRPr lang="ru-RU"/>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ptcp.net/sites/default/files/13/14.JPG"/>
          <p:cNvPicPr>
            <a:picLocks noChangeAspect="1" noChangeArrowheads="1"/>
          </p:cNvPicPr>
          <p:nvPr/>
        </p:nvPicPr>
        <p:blipFill>
          <a:blip r:embed="rId2" cstate="print"/>
          <a:srcRect/>
          <a:stretch>
            <a:fillRect/>
          </a:stretch>
        </p:blipFill>
        <p:spPr bwMode="auto">
          <a:xfrm>
            <a:off x="320" y="3645024"/>
            <a:ext cx="4819650" cy="3100522"/>
          </a:xfrm>
          <a:prstGeom prst="rect">
            <a:avLst/>
          </a:prstGeom>
          <a:noFill/>
        </p:spPr>
      </p:pic>
      <p:sp>
        <p:nvSpPr>
          <p:cNvPr id="5" name="TextBox 4"/>
          <p:cNvSpPr txBox="1"/>
          <p:nvPr/>
        </p:nvSpPr>
        <p:spPr>
          <a:xfrm>
            <a:off x="0" y="940536"/>
            <a:ext cx="9144000" cy="2723823"/>
          </a:xfrm>
          <a:prstGeom prst="rect">
            <a:avLst/>
          </a:prstGeom>
          <a:noFill/>
        </p:spPr>
        <p:txBody>
          <a:bodyPr wrap="square" rtlCol="0">
            <a:spAutoFit/>
          </a:bodyPr>
          <a:lstStyle/>
          <a:p>
            <a:r>
              <a:rPr lang="ru-RU" sz="1900" dirty="0" smtClean="0"/>
              <a:t>    Тег виртуальной сети не является обязательным для кадров </a:t>
            </a:r>
            <a:r>
              <a:rPr lang="ru-RU" sz="1900" dirty="0" err="1" smtClean="0"/>
              <a:t>Ethernet</a:t>
            </a:r>
            <a:r>
              <a:rPr lang="ru-RU" sz="1900" dirty="0" smtClean="0"/>
              <a:t>. Кадр, у </a:t>
            </a:r>
            <a:r>
              <a:rPr lang="ru-RU" sz="1900" dirty="0" err="1" smtClean="0"/>
              <a:t>кото-рого</a:t>
            </a:r>
            <a:r>
              <a:rPr lang="ru-RU" sz="1900" dirty="0" smtClean="0"/>
              <a:t> имеется такой заголовок, называют помеченным, а коммутаторы могут </a:t>
            </a:r>
            <a:r>
              <a:rPr lang="ru-RU" sz="1900" dirty="0" err="1" smtClean="0"/>
              <a:t>одновре-менно</a:t>
            </a:r>
            <a:r>
              <a:rPr lang="ru-RU" sz="1900" dirty="0" smtClean="0"/>
              <a:t> работать как с помеченными, так и с непомеченными кадрами. Из-за </a:t>
            </a:r>
            <a:r>
              <a:rPr lang="ru-RU" sz="1900" dirty="0" err="1" smtClean="0"/>
              <a:t>добавле-ния</a:t>
            </a:r>
            <a:r>
              <a:rPr lang="ru-RU" sz="1900" dirty="0" smtClean="0"/>
              <a:t> тега максимальная длина поля данных уменьшилась на 4 байта.</a:t>
            </a:r>
          </a:p>
          <a:p>
            <a:r>
              <a:rPr lang="ru-RU" sz="1900" dirty="0" smtClean="0"/>
              <a:t>   Для того чтобы оборудование локальных сетей могло распознавать помеченные кадры, для них введено специальное значение поля </a:t>
            </a:r>
            <a:r>
              <a:rPr lang="ru-RU" sz="1900" dirty="0" err="1" smtClean="0"/>
              <a:t>EtherType</a:t>
            </a:r>
            <a:r>
              <a:rPr lang="ru-RU" sz="1900" dirty="0" smtClean="0"/>
              <a:t>, равное 0x8100. Это значение говорит о том, что за ним следует поле ТС</a:t>
            </a:r>
            <a:r>
              <a:rPr lang="en-US" sz="1900" dirty="0" smtClean="0"/>
              <a:t>I</a:t>
            </a:r>
            <a:r>
              <a:rPr lang="ru-RU" sz="1900" dirty="0" smtClean="0"/>
              <a:t>, а не стандартное поле данных. В помеченном кадре за полями тега VLAN следует другое поле </a:t>
            </a:r>
            <a:r>
              <a:rPr lang="ru-RU" sz="1900" dirty="0" err="1" smtClean="0"/>
              <a:t>EtherType</a:t>
            </a:r>
            <a:r>
              <a:rPr lang="ru-RU" sz="1900" dirty="0" smtClean="0"/>
              <a:t>, указывающее тип протокола, данные которого переносятся полем данных кадра.</a:t>
            </a:r>
            <a:endParaRPr lang="ru-RU" sz="1900" dirty="0"/>
          </a:p>
        </p:txBody>
      </p:sp>
      <p:sp>
        <p:nvSpPr>
          <p:cNvPr id="6" name="Заголовок 1"/>
          <p:cNvSpPr>
            <a:spLocks noGrp="1"/>
          </p:cNvSpPr>
          <p:nvPr>
            <p:ph type="title"/>
          </p:nvPr>
        </p:nvSpPr>
        <p:spPr>
          <a:xfrm>
            <a:off x="457200" y="-77042"/>
            <a:ext cx="8229600" cy="1143000"/>
          </a:xfrm>
        </p:spPr>
        <p:txBody>
          <a:bodyPr>
            <a:normAutofit/>
          </a:bodyPr>
          <a:lstStyle/>
          <a:p>
            <a:r>
              <a:rPr lang="ru-RU" sz="2900" dirty="0" smtClean="0">
                <a:effectLst>
                  <a:outerShdw blurRad="38100" dist="38100" dir="2700000" algn="tl">
                    <a:srgbClr val="000000">
                      <a:alpha val="43137"/>
                    </a:srgbClr>
                  </a:outerShdw>
                </a:effectLst>
              </a:rPr>
              <a:t>Виртуальные локальные сети на базе нескольких коммутаторов</a:t>
            </a:r>
            <a:r>
              <a:rPr lang="en-US" sz="2900" dirty="0" smtClean="0">
                <a:effectLst>
                  <a:outerShdw blurRad="38100" dist="38100" dir="2700000" algn="tl">
                    <a:srgbClr val="000000">
                      <a:alpha val="43137"/>
                    </a:srgbClr>
                  </a:outerShdw>
                </a:effectLst>
              </a:rPr>
              <a:t> </a:t>
            </a:r>
            <a:r>
              <a:rPr lang="ru-RU" sz="2900" dirty="0" smtClean="0">
                <a:effectLst>
                  <a:outerShdw blurRad="38100" dist="38100" dir="2700000" algn="tl">
                    <a:srgbClr val="000000">
                      <a:alpha val="43137"/>
                    </a:srgbClr>
                  </a:outerShdw>
                </a:effectLst>
              </a:rPr>
              <a:t>(продолжение)</a:t>
            </a:r>
            <a:endParaRPr lang="ru-RU" sz="2900" dirty="0">
              <a:effectLst>
                <a:outerShdw blurRad="38100" dist="38100" dir="2700000" algn="tl">
                  <a:srgbClr val="000000">
                    <a:alpha val="43137"/>
                  </a:srgbClr>
                </a:outerShdw>
              </a:effectLst>
            </a:endParaRPr>
          </a:p>
        </p:txBody>
      </p:sp>
      <p:sp>
        <p:nvSpPr>
          <p:cNvPr id="7" name="TextBox 6"/>
          <p:cNvSpPr txBox="1"/>
          <p:nvPr/>
        </p:nvSpPr>
        <p:spPr>
          <a:xfrm>
            <a:off x="4824856" y="3573016"/>
            <a:ext cx="4339240" cy="3308598"/>
          </a:xfrm>
          <a:prstGeom prst="rect">
            <a:avLst/>
          </a:prstGeom>
          <a:noFill/>
        </p:spPr>
        <p:txBody>
          <a:bodyPr wrap="square" rtlCol="0">
            <a:spAutoFit/>
          </a:bodyPr>
          <a:lstStyle/>
          <a:p>
            <a:pPr algn="just"/>
            <a:r>
              <a:rPr lang="ru-RU" sz="1900" dirty="0" smtClean="0"/>
              <a:t>В поле TCI находится 12-битное поле идентификатора VLAN, называемого VID. Разрядность поля VID позволяет коммутаторам создавать до 4096 виртуальных сетей. Также в поле TCI помещено 3-битное поле приоритета кадра. Однобитное поле CFI было введено с целью поддержания специального формата кадра </a:t>
            </a:r>
            <a:r>
              <a:rPr lang="ru-RU" sz="1900" dirty="0" err="1" smtClean="0"/>
              <a:t>Token</a:t>
            </a:r>
            <a:r>
              <a:rPr lang="ru-RU" sz="1900" dirty="0" smtClean="0"/>
              <a:t> </a:t>
            </a:r>
            <a:r>
              <a:rPr lang="ru-RU" sz="1900" dirty="0" err="1" smtClean="0"/>
              <a:t>Ring</a:t>
            </a:r>
            <a:r>
              <a:rPr lang="ru-RU" sz="1900" dirty="0" smtClean="0"/>
              <a:t>, для сетей </a:t>
            </a:r>
            <a:r>
              <a:rPr lang="ru-RU" sz="1900" dirty="0" err="1" smtClean="0"/>
              <a:t>Ethernet</a:t>
            </a:r>
            <a:r>
              <a:rPr lang="ru-RU" sz="1900" dirty="0" smtClean="0"/>
              <a:t> оно должно содержать значение 0.</a:t>
            </a:r>
            <a:endParaRPr lang="ru-RU" sz="1900" dirty="0"/>
          </a:p>
        </p:txBody>
      </p:sp>
      <p:sp>
        <p:nvSpPr>
          <p:cNvPr id="8" name="Номер слайда 7"/>
          <p:cNvSpPr>
            <a:spLocks noGrp="1"/>
          </p:cNvSpPr>
          <p:nvPr>
            <p:ph type="sldNum" sz="quarter" idx="12"/>
          </p:nvPr>
        </p:nvSpPr>
        <p:spPr/>
        <p:txBody>
          <a:bodyPr/>
          <a:lstStyle/>
          <a:p>
            <a:fld id="{C287297B-5DA9-4EC1-9A22-997F9243AA65}" type="slidenum">
              <a:rPr lang="ru-RU" smtClean="0"/>
              <a:pPr/>
              <a:t>44</a:t>
            </a:fld>
            <a:endParaRPr lang="ru-RU"/>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771392"/>
            <a:ext cx="9144000" cy="5976080"/>
          </a:xfrm>
        </p:spPr>
        <p:txBody>
          <a:bodyPr>
            <a:noAutofit/>
          </a:bodyPr>
          <a:lstStyle/>
          <a:p>
            <a:pPr marL="0" indent="0">
              <a:lnSpc>
                <a:spcPct val="110000"/>
              </a:lnSpc>
              <a:buNone/>
            </a:pPr>
            <a:r>
              <a:rPr lang="ru-RU" sz="1800" dirty="0" smtClean="0"/>
              <a:t>   По значению VID в помеченных кадрах коммутаторы сети выполняют групповую </a:t>
            </a:r>
            <a:r>
              <a:rPr lang="ru-RU" sz="1800" dirty="0" err="1" smtClean="0"/>
              <a:t>фильт-рацию</a:t>
            </a:r>
            <a:r>
              <a:rPr lang="ru-RU" sz="1800" dirty="0" smtClean="0"/>
              <a:t> трафика, разбивая сеть на виртуальные сегменты, то есть на VLAN. Для поддержки этого режима каждый порт коммутатора приписывается к одной или нескольким </a:t>
            </a:r>
            <a:r>
              <a:rPr lang="ru-RU" sz="1800" dirty="0" err="1" smtClean="0"/>
              <a:t>вирту-альным</a:t>
            </a:r>
            <a:r>
              <a:rPr lang="ru-RU" sz="1800" dirty="0" smtClean="0"/>
              <a:t> локальным сетям, то есть выполняется группировка портов, а в таблицу </a:t>
            </a:r>
            <a:r>
              <a:rPr lang="ru-RU" sz="1800" dirty="0" err="1" smtClean="0"/>
              <a:t>коммута-ции</a:t>
            </a:r>
            <a:r>
              <a:rPr lang="ru-RU" sz="1800" dirty="0" smtClean="0"/>
              <a:t> добавляется столбец с номером VLAN.</a:t>
            </a:r>
          </a:p>
          <a:p>
            <a:pPr marL="0" indent="0">
              <a:lnSpc>
                <a:spcPct val="110000"/>
              </a:lnSpc>
              <a:buNone/>
            </a:pPr>
            <a:r>
              <a:rPr lang="ru-RU" sz="1800" dirty="0" smtClean="0"/>
              <a:t>   Для упрощения конфигурирования сети в стандарте 802.1Q вводятся понятия </a:t>
            </a:r>
            <a:r>
              <a:rPr lang="ru-RU" sz="1800" b="1" dirty="0" smtClean="0"/>
              <a:t>линии </a:t>
            </a:r>
            <a:r>
              <a:rPr lang="ru-RU" sz="1800" b="1" dirty="0" err="1" smtClean="0"/>
              <a:t>до-ступа</a:t>
            </a:r>
            <a:r>
              <a:rPr lang="ru-RU" sz="1800" dirty="0" smtClean="0"/>
              <a:t> и </a:t>
            </a:r>
            <a:r>
              <a:rPr lang="ru-RU" sz="1800" b="1" dirty="0" err="1" smtClean="0"/>
              <a:t>транка</a:t>
            </a:r>
            <a:r>
              <a:rPr lang="ru-RU" sz="1800" dirty="0" smtClean="0"/>
              <a:t>. </a:t>
            </a:r>
            <a:r>
              <a:rPr lang="ru-RU" sz="1800" i="1" dirty="0" smtClean="0"/>
              <a:t>Линия доступа</a:t>
            </a:r>
            <a:r>
              <a:rPr lang="ru-RU" sz="1800" dirty="0" smtClean="0"/>
              <a:t> не </a:t>
            </a:r>
            <a:r>
              <a:rPr lang="ru-RU" sz="1800" dirty="0" err="1" smtClean="0"/>
              <a:t>тэгируется</a:t>
            </a:r>
            <a:r>
              <a:rPr lang="ru-RU" sz="1800" dirty="0" smtClean="0"/>
              <a:t> и связывает порт коммутатора, называемый в этом случае </a:t>
            </a:r>
            <a:r>
              <a:rPr lang="ru-RU" sz="1800" b="1" dirty="0" smtClean="0"/>
              <a:t>портом доступа</a:t>
            </a:r>
            <a:r>
              <a:rPr lang="ru-RU" sz="1800" dirty="0" smtClean="0"/>
              <a:t>, с компьютером, принадлежащим некоторой виртуальной </a:t>
            </a:r>
            <a:r>
              <a:rPr lang="ru-RU" sz="1800" dirty="0" err="1" smtClean="0"/>
              <a:t>се-ти</a:t>
            </a:r>
            <a:r>
              <a:rPr lang="ru-RU" sz="1800" dirty="0" smtClean="0"/>
              <a:t>. </a:t>
            </a:r>
            <a:r>
              <a:rPr lang="ru-RU" sz="1800" i="1" dirty="0" err="1" smtClean="0"/>
              <a:t>Транк</a:t>
            </a:r>
            <a:r>
              <a:rPr lang="ru-RU" sz="1800" dirty="0" smtClean="0"/>
              <a:t> — это линия связи, которая соединяет между собой порты двух коммутаторов (или коммутатора и </a:t>
            </a:r>
            <a:r>
              <a:rPr lang="ru-RU" sz="1800" dirty="0" err="1" smtClean="0"/>
              <a:t>маршрутизатора</a:t>
            </a:r>
            <a:r>
              <a:rPr lang="ru-RU" sz="1800" dirty="0" smtClean="0"/>
              <a:t>) и может передавать трафик нескольких VLAN.</a:t>
            </a:r>
          </a:p>
          <a:p>
            <a:pPr marL="0" indent="0">
              <a:lnSpc>
                <a:spcPct val="110000"/>
              </a:lnSpc>
              <a:buNone/>
            </a:pPr>
            <a:r>
              <a:rPr lang="ru-RU" sz="1800" dirty="0" smtClean="0"/>
              <a:t>   По умолчанию коммутаторы, поддерживающие технику VLAN, без специального </a:t>
            </a:r>
            <a:r>
              <a:rPr lang="ru-RU" sz="1800" dirty="0" err="1" smtClean="0"/>
              <a:t>конфи-гурирования</a:t>
            </a:r>
            <a:r>
              <a:rPr lang="ru-RU" sz="1800" dirty="0" smtClean="0"/>
              <a:t> работают как стандартные коммутаторы, обеспечивая соединения всех со всеми в условной сети с именем </a:t>
            </a:r>
            <a:r>
              <a:rPr lang="en-US" sz="1800" dirty="0" smtClean="0"/>
              <a:t>VLAN1.</a:t>
            </a:r>
            <a:r>
              <a:rPr lang="ru-RU" sz="1800" dirty="0" smtClean="0"/>
              <a:t> Для создания реальной </a:t>
            </a:r>
            <a:r>
              <a:rPr lang="en-US" sz="1800" dirty="0" smtClean="0"/>
              <a:t>VLAN </a:t>
            </a:r>
            <a:r>
              <a:rPr lang="ru-RU" sz="1800" dirty="0" smtClean="0"/>
              <a:t>надо назначить ей </a:t>
            </a:r>
            <a:r>
              <a:rPr lang="en-US" sz="1800" dirty="0" smtClean="0"/>
              <a:t>VID </a:t>
            </a:r>
            <a:r>
              <a:rPr lang="ru-RU" sz="1800" dirty="0" smtClean="0"/>
              <a:t>и, используя команды конфигурирования коммутатора, приписать к этой сети те пор-ты, к которым присоединены включаемые в нее компьютеры. </a:t>
            </a:r>
          </a:p>
          <a:p>
            <a:pPr marL="0" indent="0">
              <a:lnSpc>
                <a:spcPct val="110000"/>
              </a:lnSpc>
              <a:buNone/>
            </a:pPr>
            <a:r>
              <a:rPr lang="ru-RU" sz="1800" dirty="0" smtClean="0"/>
              <a:t>   Порты доступа получают от конечных узлов сети непомеченные кадры и помечают их тегом VLAN, содержащим то значение VID, которое назначено этому порту. При передаче же помеченных кадров конечному узлу порт доступа удаляет тег виртуальной сети.</a:t>
            </a:r>
          </a:p>
          <a:p>
            <a:pPr>
              <a:buNone/>
            </a:pPr>
            <a:endParaRPr lang="ru-RU" sz="1800" dirty="0"/>
          </a:p>
        </p:txBody>
      </p:sp>
      <p:sp>
        <p:nvSpPr>
          <p:cNvPr id="4" name="Заголовок 1"/>
          <p:cNvSpPr>
            <a:spLocks noGrp="1"/>
          </p:cNvSpPr>
          <p:nvPr>
            <p:ph type="title"/>
          </p:nvPr>
        </p:nvSpPr>
        <p:spPr>
          <a:xfrm>
            <a:off x="457200" y="-77042"/>
            <a:ext cx="8229600" cy="987434"/>
          </a:xfrm>
        </p:spPr>
        <p:txBody>
          <a:bodyPr>
            <a:normAutofit/>
          </a:bodyPr>
          <a:lstStyle/>
          <a:p>
            <a:r>
              <a:rPr lang="ru-RU" sz="2900" dirty="0" smtClean="0">
                <a:effectLst>
                  <a:outerShdw blurRad="38100" dist="38100" dir="2700000" algn="tl">
                    <a:srgbClr val="000000">
                      <a:alpha val="43137"/>
                    </a:srgbClr>
                  </a:outerShdw>
                </a:effectLst>
              </a:rPr>
              <a:t>Виртуальные локальные сети на базе нескольких коммутаторов</a:t>
            </a:r>
            <a:r>
              <a:rPr lang="en-US" sz="2900" dirty="0" smtClean="0">
                <a:effectLst>
                  <a:outerShdw blurRad="38100" dist="38100" dir="2700000" algn="tl">
                    <a:srgbClr val="000000">
                      <a:alpha val="43137"/>
                    </a:srgbClr>
                  </a:outerShdw>
                </a:effectLst>
              </a:rPr>
              <a:t> </a:t>
            </a:r>
            <a:r>
              <a:rPr lang="ru-RU" sz="2900" dirty="0" smtClean="0">
                <a:effectLst>
                  <a:outerShdw blurRad="38100" dist="38100" dir="2700000" algn="tl">
                    <a:srgbClr val="000000">
                      <a:alpha val="43137"/>
                    </a:srgbClr>
                  </a:outerShdw>
                </a:effectLst>
              </a:rPr>
              <a:t>(продолжение)</a:t>
            </a:r>
            <a:endParaRPr lang="ru-RU" sz="2900" dirty="0">
              <a:effectLst>
                <a:outerShdw blurRad="38100" dist="38100" dir="2700000" algn="tl">
                  <a:srgbClr val="000000">
                    <a:alpha val="43137"/>
                  </a:srgbClr>
                </a:outerShdw>
              </a:effectLst>
            </a:endParaRPr>
          </a:p>
        </p:txBody>
      </p:sp>
      <p:sp>
        <p:nvSpPr>
          <p:cNvPr id="5" name="Номер слайда 4"/>
          <p:cNvSpPr>
            <a:spLocks noGrp="1"/>
          </p:cNvSpPr>
          <p:nvPr>
            <p:ph type="sldNum" sz="quarter" idx="12"/>
          </p:nvPr>
        </p:nvSpPr>
        <p:spPr/>
        <p:txBody>
          <a:bodyPr/>
          <a:lstStyle/>
          <a:p>
            <a:fld id="{C287297B-5DA9-4EC1-9A22-997F9243AA65}" type="slidenum">
              <a:rPr lang="ru-RU" smtClean="0"/>
              <a:pPr/>
              <a:t>45</a:t>
            </a:fld>
            <a:endParaRPr lang="ru-RU"/>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0744"/>
            <a:ext cx="8579296" cy="720080"/>
          </a:xfrm>
        </p:spPr>
        <p:txBody>
          <a:bodyPr>
            <a:normAutofit/>
          </a:bodyPr>
          <a:lstStyle/>
          <a:p>
            <a:r>
              <a:rPr lang="ru-RU" sz="3200" dirty="0" smtClean="0">
                <a:effectLst>
                  <a:outerShdw blurRad="38100" dist="38100" dir="2700000" algn="tl">
                    <a:srgbClr val="000000">
                      <a:alpha val="43137"/>
                    </a:srgbClr>
                  </a:outerShdw>
                </a:effectLst>
              </a:rPr>
              <a:t>Пример </a:t>
            </a:r>
            <a:r>
              <a:rPr lang="en-US" sz="3200" dirty="0" smtClean="0">
                <a:effectLst>
                  <a:outerShdw blurRad="38100" dist="38100" dir="2700000" algn="tl">
                    <a:srgbClr val="000000">
                      <a:alpha val="43137"/>
                    </a:srgbClr>
                  </a:outerShdw>
                </a:effectLst>
              </a:rPr>
              <a:t>VLAN </a:t>
            </a:r>
            <a:r>
              <a:rPr lang="ru-RU" sz="3200" dirty="0" smtClean="0">
                <a:effectLst>
                  <a:outerShdw blurRad="38100" dist="38100" dir="2700000" algn="tl">
                    <a:srgbClr val="000000">
                      <a:alpha val="43137"/>
                    </a:srgbClr>
                  </a:outerShdw>
                </a:effectLst>
              </a:rPr>
              <a:t>на базе нескольких коммутаторов</a:t>
            </a:r>
            <a:endParaRPr lang="ru-RU" sz="3200" dirty="0"/>
          </a:p>
        </p:txBody>
      </p:sp>
      <p:sp>
        <p:nvSpPr>
          <p:cNvPr id="3" name="Содержимое 2"/>
          <p:cNvSpPr>
            <a:spLocks noGrp="1"/>
          </p:cNvSpPr>
          <p:nvPr>
            <p:ph idx="1"/>
          </p:nvPr>
        </p:nvSpPr>
        <p:spPr>
          <a:xfrm>
            <a:off x="87408" y="746280"/>
            <a:ext cx="8928992" cy="1386576"/>
          </a:xfrm>
        </p:spPr>
        <p:txBody>
          <a:bodyPr>
            <a:normAutofit lnSpcReduction="10000"/>
          </a:bodyPr>
          <a:lstStyle/>
          <a:p>
            <a:pPr marL="0" indent="0">
              <a:lnSpc>
                <a:spcPct val="110000"/>
              </a:lnSpc>
              <a:spcBef>
                <a:spcPts val="400"/>
              </a:spcBef>
              <a:buNone/>
            </a:pPr>
            <a:r>
              <a:rPr lang="ru-RU" sz="2000" dirty="0" smtClean="0"/>
              <a:t>    Задача: обеспечить доступ компьютеров С1 и СЗ только к серверам </a:t>
            </a:r>
            <a:r>
              <a:rPr lang="en-US" sz="2000" dirty="0" smtClean="0"/>
              <a:t>S</a:t>
            </a:r>
            <a:r>
              <a:rPr lang="ru-RU" sz="2000" dirty="0" smtClean="0"/>
              <a:t>1 и </a:t>
            </a:r>
            <a:r>
              <a:rPr lang="en-US" sz="2000" dirty="0" smtClean="0"/>
              <a:t>S</a:t>
            </a:r>
            <a:r>
              <a:rPr lang="ru-RU" sz="2000" dirty="0" smtClean="0"/>
              <a:t>3, а компьютеров С2 и С4 – только к серверам </a:t>
            </a:r>
            <a:r>
              <a:rPr lang="en-US" sz="2000" dirty="0" smtClean="0"/>
              <a:t>S</a:t>
            </a:r>
            <a:r>
              <a:rPr lang="ru-RU" sz="2000" dirty="0" smtClean="0"/>
              <a:t>2 и </a:t>
            </a:r>
            <a:r>
              <a:rPr lang="en-US" sz="2000" dirty="0" smtClean="0"/>
              <a:t>S</a:t>
            </a:r>
            <a:r>
              <a:rPr lang="ru-RU" sz="2000" dirty="0" smtClean="0"/>
              <a:t>4.</a:t>
            </a:r>
            <a:r>
              <a:rPr lang="en-US" sz="2000" dirty="0" smtClean="0"/>
              <a:t> </a:t>
            </a:r>
            <a:r>
              <a:rPr lang="ru-RU" sz="2000" dirty="0" smtClean="0"/>
              <a:t> Серверы </a:t>
            </a:r>
            <a:r>
              <a:rPr lang="en-US" sz="2000" dirty="0" smtClean="0"/>
              <a:t>S1 </a:t>
            </a:r>
            <a:r>
              <a:rPr lang="ru-RU" sz="2000" dirty="0" smtClean="0"/>
              <a:t>и</a:t>
            </a:r>
            <a:r>
              <a:rPr lang="en-US" sz="2000" dirty="0" smtClean="0"/>
              <a:t> S2 </a:t>
            </a:r>
            <a:r>
              <a:rPr lang="ru-RU" sz="2000" dirty="0" smtClean="0"/>
              <a:t>подключены к коммутатору  </a:t>
            </a:r>
            <a:r>
              <a:rPr lang="en-US" sz="2000" dirty="0" smtClean="0"/>
              <a:t>SW3, </a:t>
            </a:r>
            <a:r>
              <a:rPr lang="ru-RU" sz="2000" dirty="0" smtClean="0"/>
              <a:t>сервер </a:t>
            </a:r>
            <a:r>
              <a:rPr lang="en-US" sz="2000" dirty="0" smtClean="0"/>
              <a:t>S</a:t>
            </a:r>
            <a:r>
              <a:rPr lang="ru-RU" sz="2000" dirty="0" smtClean="0"/>
              <a:t>3 - к коммутатору  </a:t>
            </a:r>
            <a:r>
              <a:rPr lang="en-US" sz="2000" dirty="0" smtClean="0"/>
              <a:t>SW</a:t>
            </a:r>
            <a:r>
              <a:rPr lang="ru-RU" sz="2000" dirty="0" smtClean="0"/>
              <a:t>1</a:t>
            </a:r>
            <a:r>
              <a:rPr lang="en-US" sz="2000" dirty="0" smtClean="0"/>
              <a:t>, </a:t>
            </a:r>
            <a:r>
              <a:rPr lang="ru-RU" sz="2000" dirty="0" smtClean="0"/>
              <a:t> а сервер </a:t>
            </a:r>
            <a:r>
              <a:rPr lang="en-US" sz="2000" dirty="0" smtClean="0"/>
              <a:t>S</a:t>
            </a:r>
            <a:r>
              <a:rPr lang="ru-RU" sz="2000" dirty="0" smtClean="0"/>
              <a:t>4</a:t>
            </a:r>
            <a:r>
              <a:rPr lang="en-US" sz="2000" dirty="0" smtClean="0"/>
              <a:t>  </a:t>
            </a:r>
            <a:r>
              <a:rPr lang="ru-RU" sz="2000" dirty="0" smtClean="0"/>
              <a:t>- к коммутатору  </a:t>
            </a:r>
            <a:r>
              <a:rPr lang="en-US" sz="2000" dirty="0" smtClean="0"/>
              <a:t>SW</a:t>
            </a:r>
            <a:r>
              <a:rPr lang="ru-RU" sz="2000" dirty="0" smtClean="0"/>
              <a:t>2.</a:t>
            </a:r>
            <a:r>
              <a:rPr lang="en-US" sz="2000" dirty="0" smtClean="0"/>
              <a:t> </a:t>
            </a:r>
            <a:endParaRPr lang="ru-RU" sz="2000" dirty="0"/>
          </a:p>
        </p:txBody>
      </p:sp>
      <p:pic>
        <p:nvPicPr>
          <p:cNvPr id="73730" name="Picture 2" descr="http://iptcp.net/sites/default/files/13/15.JPG"/>
          <p:cNvPicPr>
            <a:picLocks noChangeAspect="1" noChangeArrowheads="1"/>
          </p:cNvPicPr>
          <p:nvPr/>
        </p:nvPicPr>
        <p:blipFill>
          <a:blip r:embed="rId2" cstate="print"/>
          <a:srcRect/>
          <a:stretch>
            <a:fillRect/>
          </a:stretch>
        </p:blipFill>
        <p:spPr bwMode="auto">
          <a:xfrm>
            <a:off x="130624" y="2052471"/>
            <a:ext cx="5148064" cy="4712369"/>
          </a:xfrm>
          <a:prstGeom prst="rect">
            <a:avLst/>
          </a:prstGeom>
          <a:noFill/>
        </p:spPr>
      </p:pic>
      <p:sp>
        <p:nvSpPr>
          <p:cNvPr id="5" name="TextBox 4"/>
          <p:cNvSpPr txBox="1"/>
          <p:nvPr/>
        </p:nvSpPr>
        <p:spPr>
          <a:xfrm>
            <a:off x="5292080" y="1923552"/>
            <a:ext cx="3851920" cy="4924425"/>
          </a:xfrm>
          <a:prstGeom prst="rect">
            <a:avLst/>
          </a:prstGeom>
          <a:noFill/>
        </p:spPr>
        <p:txBody>
          <a:bodyPr wrap="square" rtlCol="0">
            <a:spAutoFit/>
          </a:bodyPr>
          <a:lstStyle/>
          <a:p>
            <a:pPr>
              <a:spcBef>
                <a:spcPts val="400"/>
              </a:spcBef>
            </a:pPr>
            <a:r>
              <a:rPr lang="ru-RU" sz="1900" dirty="0" smtClean="0"/>
              <a:t>   1. Создаем сети </a:t>
            </a:r>
            <a:r>
              <a:rPr lang="en-US" sz="1900" dirty="0" smtClean="0"/>
              <a:t>VLAN2  </a:t>
            </a:r>
            <a:r>
              <a:rPr lang="ru-RU" sz="1900" dirty="0" smtClean="0"/>
              <a:t>и </a:t>
            </a:r>
            <a:r>
              <a:rPr lang="en-US" sz="1900" dirty="0" smtClean="0"/>
              <a:t>VLAN3</a:t>
            </a:r>
            <a:r>
              <a:rPr lang="ru-RU" sz="1900" dirty="0" smtClean="0"/>
              <a:t> с идентификаторами </a:t>
            </a:r>
            <a:r>
              <a:rPr lang="en-US" sz="1900" dirty="0" smtClean="0"/>
              <a:t>VID2 </a:t>
            </a:r>
            <a:r>
              <a:rPr lang="ru-RU" sz="1900" dirty="0" smtClean="0"/>
              <a:t> и </a:t>
            </a:r>
            <a:r>
              <a:rPr lang="en-US" sz="1900" dirty="0" smtClean="0"/>
              <a:t>VID</a:t>
            </a:r>
            <a:r>
              <a:rPr lang="ru-RU" sz="1900" dirty="0" smtClean="0"/>
              <a:t>3 соответственно (</a:t>
            </a:r>
            <a:r>
              <a:rPr lang="en-US" sz="1900" dirty="0" smtClean="0"/>
              <a:t>VLAN</a:t>
            </a:r>
            <a:r>
              <a:rPr lang="ru-RU" sz="1900" dirty="0" smtClean="0"/>
              <a:t>1 уже  </a:t>
            </a:r>
            <a:r>
              <a:rPr lang="ru-RU" sz="1900" dirty="0" err="1" smtClean="0"/>
              <a:t>сущес-твует</a:t>
            </a:r>
            <a:r>
              <a:rPr lang="ru-RU" sz="1900" dirty="0" smtClean="0"/>
              <a:t> по умолчанию).</a:t>
            </a:r>
          </a:p>
          <a:p>
            <a:pPr>
              <a:spcBef>
                <a:spcPts val="400"/>
              </a:spcBef>
            </a:pPr>
            <a:r>
              <a:rPr lang="ru-RU" sz="1900" dirty="0" smtClean="0"/>
              <a:t>   2. Назначаем идентификатор </a:t>
            </a:r>
            <a:r>
              <a:rPr lang="en-US" sz="1900" dirty="0" smtClean="0"/>
              <a:t>VID2 </a:t>
            </a:r>
            <a:r>
              <a:rPr lang="ru-RU" sz="1900" dirty="0" smtClean="0"/>
              <a:t>портам 1 и 5 коммутатора </a:t>
            </a:r>
            <a:r>
              <a:rPr lang="en-US" sz="1900" dirty="0" smtClean="0"/>
              <a:t>SW1</a:t>
            </a:r>
            <a:r>
              <a:rPr lang="ru-RU" sz="1900" dirty="0" smtClean="0"/>
              <a:t>, порту 1 коммутатора </a:t>
            </a:r>
            <a:r>
              <a:rPr lang="en-US" sz="1900" dirty="0" smtClean="0"/>
              <a:t>SW</a:t>
            </a:r>
            <a:r>
              <a:rPr lang="ru-RU" sz="1900" dirty="0" smtClean="0"/>
              <a:t>2 и порту 1 коммутатора </a:t>
            </a:r>
            <a:r>
              <a:rPr lang="en-US" sz="1900" dirty="0" smtClean="0"/>
              <a:t>SW</a:t>
            </a:r>
            <a:r>
              <a:rPr lang="ru-RU" sz="1900" dirty="0" smtClean="0"/>
              <a:t>3. </a:t>
            </a:r>
          </a:p>
          <a:p>
            <a:pPr>
              <a:spcBef>
                <a:spcPts val="400"/>
              </a:spcBef>
            </a:pPr>
            <a:r>
              <a:rPr lang="ru-RU" sz="1900" dirty="0" smtClean="0"/>
              <a:t>   3. Назначаем идентификатор </a:t>
            </a:r>
            <a:r>
              <a:rPr lang="en-US" sz="1900" dirty="0" smtClean="0"/>
              <a:t>VID</a:t>
            </a:r>
            <a:r>
              <a:rPr lang="ru-RU" sz="1900" dirty="0" smtClean="0"/>
              <a:t>3</a:t>
            </a:r>
            <a:r>
              <a:rPr lang="en-US" sz="1900" dirty="0" smtClean="0"/>
              <a:t> </a:t>
            </a:r>
            <a:r>
              <a:rPr lang="ru-RU" sz="1900" dirty="0" smtClean="0"/>
              <a:t>порту 2 коммутатора </a:t>
            </a:r>
            <a:r>
              <a:rPr lang="en-US" sz="1900" dirty="0" smtClean="0"/>
              <a:t>SW1</a:t>
            </a:r>
            <a:r>
              <a:rPr lang="ru-RU" sz="1900" dirty="0" smtClean="0"/>
              <a:t>, портам 2 и 5 коммутатора </a:t>
            </a:r>
            <a:r>
              <a:rPr lang="en-US" sz="1900" dirty="0" smtClean="0"/>
              <a:t>SW</a:t>
            </a:r>
            <a:r>
              <a:rPr lang="ru-RU" sz="1900" dirty="0" smtClean="0"/>
              <a:t>2 и порту 2 коммутатора </a:t>
            </a:r>
            <a:r>
              <a:rPr lang="en-US" sz="1900" dirty="0" smtClean="0"/>
              <a:t>SW</a:t>
            </a:r>
            <a:r>
              <a:rPr lang="ru-RU" sz="1900" dirty="0" smtClean="0"/>
              <a:t>3.</a:t>
            </a:r>
          </a:p>
          <a:p>
            <a:pPr>
              <a:spcBef>
                <a:spcPts val="400"/>
              </a:spcBef>
            </a:pPr>
            <a:r>
              <a:rPr lang="ru-RU" sz="1900" dirty="0" smtClean="0"/>
              <a:t>   4. Организуем </a:t>
            </a:r>
            <a:r>
              <a:rPr lang="ru-RU" sz="1900" dirty="0" err="1" smtClean="0"/>
              <a:t>транки</a:t>
            </a:r>
            <a:r>
              <a:rPr lang="ru-RU" sz="1900" dirty="0" smtClean="0"/>
              <a:t> (линии связи между коммутаторами):  порты 6 коммутаторов </a:t>
            </a:r>
            <a:r>
              <a:rPr lang="en-US" sz="1900" dirty="0" smtClean="0"/>
              <a:t>SW</a:t>
            </a:r>
            <a:r>
              <a:rPr lang="ru-RU" sz="1900" dirty="0" smtClean="0"/>
              <a:t>1 и </a:t>
            </a:r>
            <a:r>
              <a:rPr lang="en-US" sz="1900" dirty="0" smtClean="0"/>
              <a:t>SW</a:t>
            </a:r>
            <a:r>
              <a:rPr lang="ru-RU" sz="1900" dirty="0" smtClean="0"/>
              <a:t>2 и порты 3,4 коммутатора </a:t>
            </a:r>
            <a:r>
              <a:rPr lang="en-US" sz="1900" dirty="0" smtClean="0"/>
              <a:t>SW3</a:t>
            </a:r>
            <a:r>
              <a:rPr lang="ru-RU" sz="1900" dirty="0" smtClean="0"/>
              <a:t>.</a:t>
            </a:r>
            <a:endParaRPr lang="ru-RU" sz="1900" dirty="0"/>
          </a:p>
        </p:txBody>
      </p:sp>
      <p:sp>
        <p:nvSpPr>
          <p:cNvPr id="6" name="Номер слайда 5"/>
          <p:cNvSpPr>
            <a:spLocks noGrp="1"/>
          </p:cNvSpPr>
          <p:nvPr>
            <p:ph type="sldNum" sz="quarter" idx="12"/>
          </p:nvPr>
        </p:nvSpPr>
        <p:spPr>
          <a:xfrm>
            <a:off x="8676456" y="6356350"/>
            <a:ext cx="370384" cy="501650"/>
          </a:xfrm>
        </p:spPr>
        <p:txBody>
          <a:bodyPr/>
          <a:lstStyle/>
          <a:p>
            <a:fld id="{C287297B-5DA9-4EC1-9A22-997F9243AA65}" type="slidenum">
              <a:rPr lang="ru-RU" smtClean="0"/>
              <a:pPr/>
              <a:t>46</a:t>
            </a:fld>
            <a:endParaRPr lang="ru-RU"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40192"/>
            <a:ext cx="8579296" cy="620688"/>
          </a:xfrm>
        </p:spPr>
        <p:txBody>
          <a:bodyPr>
            <a:normAutofit/>
          </a:bodyPr>
          <a:lstStyle/>
          <a:p>
            <a:r>
              <a:rPr lang="ru-RU" sz="3200" dirty="0" smtClean="0">
                <a:effectLst>
                  <a:outerShdw blurRad="38100" dist="38100" dir="2700000" algn="tl">
                    <a:srgbClr val="000000">
                      <a:alpha val="43137"/>
                    </a:srgbClr>
                  </a:outerShdw>
                </a:effectLst>
              </a:rPr>
              <a:t>Альтернативные маршруты в виртуальных сетях</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0" y="863496"/>
            <a:ext cx="9144000" cy="1224136"/>
          </a:xfrm>
        </p:spPr>
        <p:txBody>
          <a:bodyPr>
            <a:normAutofit/>
          </a:bodyPr>
          <a:lstStyle/>
          <a:p>
            <a:pPr marL="0" indent="0">
              <a:buNone/>
            </a:pPr>
            <a:r>
              <a:rPr lang="ru-RU" sz="1800" dirty="0" smtClean="0"/>
              <a:t>    По умолчанию протокол STP/RSTP образует в сети одно покрывающее дерево для всех виртуальных сетей. Для создания разных покрывающих деревьев для разных виртуальных сетей, существует специальная версия протокола – множественный протокол </a:t>
            </a:r>
            <a:r>
              <a:rPr lang="ru-RU" sz="1800" dirty="0" err="1" smtClean="0"/>
              <a:t>покрываю-щего</a:t>
            </a:r>
            <a:r>
              <a:rPr lang="ru-RU" sz="1800" dirty="0" smtClean="0"/>
              <a:t> дерева (</a:t>
            </a:r>
            <a:r>
              <a:rPr lang="ru-RU" sz="1800" dirty="0" err="1" smtClean="0"/>
              <a:t>Multiple</a:t>
            </a:r>
            <a:r>
              <a:rPr lang="ru-RU" sz="1800" dirty="0" smtClean="0"/>
              <a:t> </a:t>
            </a:r>
            <a:r>
              <a:rPr lang="ru-RU" sz="1800" dirty="0" err="1" smtClean="0"/>
              <a:t>Spanning</a:t>
            </a:r>
            <a:r>
              <a:rPr lang="ru-RU" sz="1800" dirty="0" smtClean="0"/>
              <a:t> </a:t>
            </a:r>
            <a:r>
              <a:rPr lang="ru-RU" sz="1800" dirty="0" err="1" smtClean="0"/>
              <a:t>Tree</a:t>
            </a:r>
            <a:r>
              <a:rPr lang="ru-RU" sz="1800" dirty="0" smtClean="0"/>
              <a:t> </a:t>
            </a:r>
            <a:r>
              <a:rPr lang="ru-RU" sz="1800" dirty="0" err="1" smtClean="0"/>
              <a:t>Protocol</a:t>
            </a:r>
            <a:r>
              <a:rPr lang="ru-RU" sz="1800" dirty="0" smtClean="0"/>
              <a:t>, MSTP). </a:t>
            </a:r>
          </a:p>
        </p:txBody>
      </p:sp>
      <p:pic>
        <p:nvPicPr>
          <p:cNvPr id="74754" name="Picture 2" descr="http://iptcp.net/sites/default/files/13/16.JPG"/>
          <p:cNvPicPr>
            <a:picLocks noChangeAspect="1" noChangeArrowheads="1"/>
          </p:cNvPicPr>
          <p:nvPr/>
        </p:nvPicPr>
        <p:blipFill>
          <a:blip r:embed="rId2" cstate="print"/>
          <a:srcRect/>
          <a:stretch>
            <a:fillRect/>
          </a:stretch>
        </p:blipFill>
        <p:spPr bwMode="auto">
          <a:xfrm>
            <a:off x="0" y="2132856"/>
            <a:ext cx="4716016" cy="4716951"/>
          </a:xfrm>
          <a:prstGeom prst="rect">
            <a:avLst/>
          </a:prstGeom>
          <a:noFill/>
        </p:spPr>
      </p:pic>
      <p:sp>
        <p:nvSpPr>
          <p:cNvPr id="5" name="TextBox 4"/>
          <p:cNvSpPr txBox="1"/>
          <p:nvPr/>
        </p:nvSpPr>
        <p:spPr>
          <a:xfrm>
            <a:off x="4716016" y="2030672"/>
            <a:ext cx="4427984" cy="4801314"/>
          </a:xfrm>
          <a:prstGeom prst="rect">
            <a:avLst/>
          </a:prstGeom>
          <a:noFill/>
        </p:spPr>
        <p:txBody>
          <a:bodyPr wrap="square" rtlCol="0">
            <a:spAutoFit/>
          </a:bodyPr>
          <a:lstStyle/>
          <a:p>
            <a:pPr>
              <a:buNone/>
            </a:pPr>
            <a:r>
              <a:rPr lang="ru-RU" dirty="0" smtClean="0"/>
              <a:t>   Он выравнивает нагрузку  коммутаторов, т.к. одно покрывающее дерево может недоиспользовать имеющиеся сетевые ресурсы, оставив без работы некоторые коммутаторы сети.</a:t>
            </a:r>
          </a:p>
          <a:p>
            <a:pPr>
              <a:buNone/>
            </a:pPr>
            <a:r>
              <a:rPr lang="ru-RU" dirty="0" smtClean="0"/>
              <a:t>    Протокол MSTP основан на протоколе RSTP, поэтому обеспечивает быструю </a:t>
            </a:r>
            <a:r>
              <a:rPr lang="ru-RU" dirty="0" err="1" smtClean="0"/>
              <a:t>реак-цию</a:t>
            </a:r>
            <a:r>
              <a:rPr lang="ru-RU" dirty="0" smtClean="0"/>
              <a:t> сети на отказы.</a:t>
            </a:r>
          </a:p>
          <a:p>
            <a:pPr>
              <a:buNone/>
            </a:pPr>
            <a:r>
              <a:rPr lang="ru-RU" dirty="0" smtClean="0"/>
              <a:t>   Здесь порты 4 коммутаторов с 555 - 888 сконфигурированы как порты доступа </a:t>
            </a:r>
            <a:r>
              <a:rPr lang="ru-RU" dirty="0" err="1" smtClean="0"/>
              <a:t>од-ной</a:t>
            </a:r>
            <a:r>
              <a:rPr lang="ru-RU" dirty="0" smtClean="0"/>
              <a:t> виртуальной сети (VLAN2), а порты 3 этих коммутаторов — как порты доступа другой виртуальной сети (VLAN3). Сеть VLAN2 приписана к покрывающему дереву с корневым коммутатором 111, </a:t>
            </a:r>
            <a:r>
              <a:rPr lang="ru-RU" dirty="0" err="1" smtClean="0"/>
              <a:t>a</a:t>
            </a:r>
            <a:r>
              <a:rPr lang="ru-RU" dirty="0" smtClean="0"/>
              <a:t> VLAN3 — к покрывающему дереву с корневым коммутатором 222.</a:t>
            </a:r>
            <a:endParaRPr lang="ru-RU" dirty="0"/>
          </a:p>
        </p:txBody>
      </p:sp>
      <p:sp>
        <p:nvSpPr>
          <p:cNvPr id="6" name="Номер слайда 5"/>
          <p:cNvSpPr>
            <a:spLocks noGrp="1"/>
          </p:cNvSpPr>
          <p:nvPr>
            <p:ph type="sldNum" sz="quarter" idx="12"/>
          </p:nvPr>
        </p:nvSpPr>
        <p:spPr/>
        <p:txBody>
          <a:bodyPr/>
          <a:lstStyle/>
          <a:p>
            <a:fld id="{C287297B-5DA9-4EC1-9A22-997F9243AA65}" type="slidenum">
              <a:rPr lang="ru-RU" smtClean="0"/>
              <a:pPr/>
              <a:t>47</a:t>
            </a:fld>
            <a:endParaRPr lang="ru-RU"/>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3630"/>
            <a:ext cx="8229600" cy="634082"/>
          </a:xfrm>
        </p:spPr>
        <p:txBody>
          <a:bodyPr>
            <a:normAutofit/>
          </a:bodyPr>
          <a:lstStyle/>
          <a:p>
            <a:r>
              <a:rPr lang="ru-RU" sz="3200" dirty="0" smtClean="0">
                <a:effectLst>
                  <a:outerShdw blurRad="38100" dist="38100" dir="2700000" algn="tl">
                    <a:srgbClr val="000000">
                      <a:alpha val="43137"/>
                    </a:srgbClr>
                  </a:outerShdw>
                </a:effectLst>
              </a:rPr>
              <a:t>Маркировка трафика</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0" y="724512"/>
            <a:ext cx="9144000" cy="6133488"/>
          </a:xfrm>
        </p:spPr>
        <p:txBody>
          <a:bodyPr>
            <a:noAutofit/>
          </a:bodyPr>
          <a:lstStyle/>
          <a:p>
            <a:pPr marL="0" indent="0">
              <a:buNone/>
            </a:pPr>
            <a:r>
              <a:rPr lang="ru-RU" sz="1800" dirty="0" smtClean="0"/>
              <a:t>    Часто возникает необходимость назначения приоритетов различным видам трафика, например отделить голосовой трафик от трафика передачи файлов. Для этого используется </a:t>
            </a:r>
            <a:r>
              <a:rPr lang="ru-RU" sz="1800" b="1" dirty="0" smtClean="0"/>
              <a:t>маркировка трафика</a:t>
            </a:r>
            <a:r>
              <a:rPr lang="ru-RU" sz="1800" dirty="0" smtClean="0"/>
              <a:t>, которая обычно выполняется на границе сети, а ее результаты используются всеми промежуточными устройствами сети.</a:t>
            </a:r>
          </a:p>
          <a:p>
            <a:pPr marL="0" indent="0">
              <a:buNone/>
            </a:pPr>
            <a:r>
              <a:rPr lang="ru-RU" sz="1800" dirty="0" smtClean="0"/>
              <a:t>    В кадре </a:t>
            </a:r>
            <a:r>
              <a:rPr lang="ru-RU" sz="1800" dirty="0" err="1" smtClean="0"/>
              <a:t>Ethernet</a:t>
            </a:r>
            <a:r>
              <a:rPr lang="ru-RU" sz="1800" dirty="0" smtClean="0"/>
              <a:t> 802.3 отсутствует поле, в которое можно было бы поместить результат маркировки трафика. Стандарт 802.1</a:t>
            </a:r>
            <a:r>
              <a:rPr lang="en-US" sz="1800" dirty="0" smtClean="0"/>
              <a:t>D-2004 </a:t>
            </a:r>
            <a:r>
              <a:rPr lang="ru-RU" sz="1800" dirty="0" smtClean="0"/>
              <a:t>предусматривает </a:t>
            </a:r>
            <a:r>
              <a:rPr lang="en-US" sz="1800" dirty="0" smtClean="0"/>
              <a:t> </a:t>
            </a:r>
            <a:r>
              <a:rPr lang="ru-RU" sz="1800" dirty="0" smtClean="0"/>
              <a:t>добавление трех </a:t>
            </a:r>
            <a:r>
              <a:rPr lang="ru-RU" sz="1800" dirty="0" err="1" smtClean="0"/>
              <a:t>дополни-тельных</a:t>
            </a:r>
            <a:r>
              <a:rPr lang="ru-RU" sz="1800" dirty="0" smtClean="0"/>
              <a:t> битов заголовка для хранения приоритета кадра и выделяет 7 классов трафика:</a:t>
            </a:r>
          </a:p>
          <a:p>
            <a:pPr marL="0" indent="0">
              <a:buNone/>
            </a:pPr>
            <a:r>
              <a:rPr lang="ru-RU" sz="1800" dirty="0" smtClean="0"/>
              <a:t>   - NC (управление сетью). Управлению сетью дается высший приоритет при </a:t>
            </a:r>
            <a:r>
              <a:rPr lang="ru-RU" sz="1800" dirty="0" err="1" smtClean="0"/>
              <a:t>обслужива-нии</a:t>
            </a:r>
            <a:r>
              <a:rPr lang="ru-RU" sz="1800" dirty="0" smtClean="0"/>
              <a:t>, так как от своевременного принятия решения и доставки управляющей информации сетевым устройствам зависят любые характеристики сети.</a:t>
            </a:r>
          </a:p>
          <a:p>
            <a:pPr marL="0" indent="0">
              <a:buNone/>
            </a:pPr>
            <a:r>
              <a:rPr lang="ru-RU" sz="1800" dirty="0" smtClean="0"/>
              <a:t>   - VO (голос). Голосовому трафику требуется обеспечить задержку менее 10 мс.</a:t>
            </a:r>
          </a:p>
          <a:p>
            <a:pPr marL="0" indent="0">
              <a:buNone/>
            </a:pPr>
            <a:r>
              <a:rPr lang="ru-RU" sz="1800" dirty="0" smtClean="0"/>
              <a:t>   - VI (видео). </a:t>
            </a:r>
            <a:r>
              <a:rPr lang="ru-RU" sz="1800" dirty="0" err="1" smtClean="0"/>
              <a:t>Видеотрафику</a:t>
            </a:r>
            <a:r>
              <a:rPr lang="ru-RU" sz="1800" dirty="0" smtClean="0"/>
              <a:t> требуется обеспечить задержку менее 100 мс.</a:t>
            </a:r>
          </a:p>
          <a:p>
            <a:pPr marL="0" indent="0">
              <a:buNone/>
            </a:pPr>
            <a:r>
              <a:rPr lang="ru-RU" sz="1800" dirty="0" smtClean="0"/>
              <a:t>   - CL (контролируемая нагрузка). При применении важных бизнес-приложений требуется определенный контроль допуска (</a:t>
            </a:r>
            <a:r>
              <a:rPr lang="ru-RU" sz="1800" dirty="0" err="1" smtClean="0"/>
              <a:t>admission</a:t>
            </a:r>
            <a:r>
              <a:rPr lang="ru-RU" sz="1800" dirty="0" smtClean="0"/>
              <a:t> </a:t>
            </a:r>
            <a:r>
              <a:rPr lang="ru-RU" sz="1800" dirty="0" err="1" smtClean="0"/>
              <a:t>control</a:t>
            </a:r>
            <a:r>
              <a:rPr lang="ru-RU" sz="1800" dirty="0" smtClean="0"/>
              <a:t>) и резервирование пропускной </a:t>
            </a:r>
            <a:r>
              <a:rPr lang="ru-RU" sz="1800" dirty="0" err="1" smtClean="0"/>
              <a:t>спо-собности</a:t>
            </a:r>
            <a:r>
              <a:rPr lang="ru-RU" sz="1800" dirty="0" smtClean="0"/>
              <a:t> для потока данных.</a:t>
            </a:r>
          </a:p>
          <a:p>
            <a:pPr marL="0" indent="0">
              <a:buNone/>
            </a:pPr>
            <a:r>
              <a:rPr lang="ru-RU" sz="1800" dirty="0" smtClean="0"/>
              <a:t>   - ЕЕ (улучшенное обслуживание). Это улучшенный вариант обслуживания по </a:t>
            </a:r>
            <a:r>
              <a:rPr lang="ru-RU" sz="1800" dirty="0" err="1" smtClean="0"/>
              <a:t>возможнос-ти</a:t>
            </a:r>
            <a:r>
              <a:rPr lang="ru-RU" sz="1800" dirty="0" smtClean="0"/>
              <a:t>, не дающий никаких гарантий пропускной способности.</a:t>
            </a:r>
          </a:p>
          <a:p>
            <a:pPr marL="0" indent="0">
              <a:buNone/>
            </a:pPr>
            <a:r>
              <a:rPr lang="ru-RU" sz="1800" dirty="0" smtClean="0"/>
              <a:t>   - BE (обслуживание по возможности). Стандартное обслуживание в локальных сетях.</a:t>
            </a:r>
          </a:p>
          <a:p>
            <a:pPr marL="0" indent="0">
              <a:buNone/>
            </a:pPr>
            <a:r>
              <a:rPr lang="ru-RU" sz="1800" dirty="0" smtClean="0"/>
              <a:t>   - ВК (фоновый трафик). Наименее чувствительный к задержкам трафик, например трафик резервного копирования, когда передаются большие объемы данных, </a:t>
            </a:r>
          </a:p>
          <a:p>
            <a:pPr>
              <a:buNone/>
            </a:pPr>
            <a:endParaRPr lang="ru-RU" sz="1600" dirty="0"/>
          </a:p>
        </p:txBody>
      </p:sp>
      <p:sp>
        <p:nvSpPr>
          <p:cNvPr id="4" name="Номер слайда 3"/>
          <p:cNvSpPr>
            <a:spLocks noGrp="1"/>
          </p:cNvSpPr>
          <p:nvPr>
            <p:ph type="sldNum" sz="quarter" idx="12"/>
          </p:nvPr>
        </p:nvSpPr>
        <p:spPr/>
        <p:txBody>
          <a:bodyPr/>
          <a:lstStyle/>
          <a:p>
            <a:fld id="{C287297B-5DA9-4EC1-9A22-997F9243AA65}" type="slidenum">
              <a:rPr lang="ru-RU" smtClean="0"/>
              <a:pPr/>
              <a:t>48</a:t>
            </a:fld>
            <a:endParaRPr lang="ru-R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58333" y="182563"/>
            <a:ext cx="4618856" cy="634082"/>
          </a:xfrm>
        </p:spPr>
        <p:txBody>
          <a:bodyPr>
            <a:normAutofit fontScale="90000"/>
          </a:bodyPr>
          <a:lstStyle/>
          <a:p>
            <a:r>
              <a:rPr lang="ru-RU" sz="3600" dirty="0" smtClean="0">
                <a:effectLst>
                  <a:outerShdw blurRad="38100" dist="38100" dir="2700000" algn="tl">
                    <a:srgbClr val="000000">
                      <a:alpha val="43137"/>
                    </a:srgbClr>
                  </a:outerShdw>
                </a:effectLst>
              </a:rPr>
              <a:t>Организация очередей</a:t>
            </a:r>
            <a:endParaRPr lang="ru-RU" sz="36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4759690" y="909483"/>
            <a:ext cx="4384310" cy="2879557"/>
          </a:xfrm>
        </p:spPr>
        <p:txBody>
          <a:bodyPr>
            <a:normAutofit/>
          </a:bodyPr>
          <a:lstStyle/>
          <a:p>
            <a:pPr marL="0" indent="0">
              <a:buNone/>
            </a:pPr>
            <a:r>
              <a:rPr lang="ru-RU" sz="2000" dirty="0" smtClean="0"/>
              <a:t>   Коммутатор может использовать несколько очередей для </a:t>
            </a:r>
            <a:r>
              <a:rPr lang="ru-RU" sz="2000" dirty="0" err="1" smtClean="0"/>
              <a:t>дифференци-рованной</a:t>
            </a:r>
            <a:r>
              <a:rPr lang="ru-RU" sz="2000" dirty="0" smtClean="0"/>
              <a:t> обработки классов трафика. В зависимости от максимального </a:t>
            </a:r>
            <a:r>
              <a:rPr lang="ru-RU" sz="2000" dirty="0" err="1" smtClean="0"/>
              <a:t>зна-чения</a:t>
            </a:r>
            <a:r>
              <a:rPr lang="ru-RU" sz="2000" dirty="0" smtClean="0"/>
              <a:t> числа обслуживаемых </a:t>
            </a:r>
            <a:r>
              <a:rPr lang="ru-RU" sz="2000" dirty="0" err="1" smtClean="0"/>
              <a:t>очере-дей</a:t>
            </a:r>
            <a:r>
              <a:rPr lang="ru-RU" sz="2000" dirty="0" smtClean="0"/>
              <a:t> стандарт 802.1</a:t>
            </a:r>
            <a:r>
              <a:rPr lang="en-US" sz="2000" dirty="0" smtClean="0"/>
              <a:t>D-2004 </a:t>
            </a:r>
            <a:r>
              <a:rPr lang="ru-RU" sz="2000" dirty="0" smtClean="0"/>
              <a:t>дает </a:t>
            </a:r>
            <a:r>
              <a:rPr lang="ru-RU" sz="2000" dirty="0" err="1" smtClean="0"/>
              <a:t>реко-мендации</a:t>
            </a:r>
            <a:r>
              <a:rPr lang="ru-RU" sz="2000" dirty="0" smtClean="0"/>
              <a:t> по </a:t>
            </a:r>
            <a:r>
              <a:rPr lang="ru-RU" sz="2000" dirty="0"/>
              <a:t>их </a:t>
            </a:r>
            <a:r>
              <a:rPr lang="ru-RU" sz="2000" dirty="0" smtClean="0"/>
              <a:t>формированию, приведенные на рисунке. </a:t>
            </a:r>
            <a:endParaRPr lang="ru-RU" sz="2000" dirty="0"/>
          </a:p>
        </p:txBody>
      </p:sp>
      <p:sp>
        <p:nvSpPr>
          <p:cNvPr id="4" name="Номер слайда 3"/>
          <p:cNvSpPr>
            <a:spLocks noGrp="1"/>
          </p:cNvSpPr>
          <p:nvPr>
            <p:ph type="sldNum" sz="quarter" idx="12"/>
          </p:nvPr>
        </p:nvSpPr>
        <p:spPr/>
        <p:txBody>
          <a:bodyPr/>
          <a:lstStyle/>
          <a:p>
            <a:fld id="{C287297B-5DA9-4EC1-9A22-997F9243AA65}" type="slidenum">
              <a:rPr lang="ru-RU" smtClean="0"/>
              <a:pPr/>
              <a:t>49</a:t>
            </a:fld>
            <a:endParaRPr lang="ru-RU"/>
          </a:p>
        </p:txBody>
      </p:sp>
      <p:pic>
        <p:nvPicPr>
          <p:cNvPr id="5" name="Рисунок 4"/>
          <p:cNvPicPr>
            <a:picLocks noChangeAspect="1"/>
          </p:cNvPicPr>
          <p:nvPr/>
        </p:nvPicPr>
        <p:blipFill>
          <a:blip r:embed="rId2"/>
          <a:stretch>
            <a:fillRect/>
          </a:stretch>
        </p:blipFill>
        <p:spPr>
          <a:xfrm>
            <a:off x="0" y="888198"/>
            <a:ext cx="4724400" cy="5969802"/>
          </a:xfrm>
          <a:prstGeom prst="rect">
            <a:avLst/>
          </a:prstGeom>
        </p:spPr>
      </p:pic>
    </p:spTree>
    <p:extLst>
      <p:ext uri="{BB962C8B-B14F-4D97-AF65-F5344CB8AC3E}">
        <p14:creationId xmlns:p14="http://schemas.microsoft.com/office/powerpoint/2010/main" val="51742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7504" y="1052736"/>
            <a:ext cx="8928992" cy="5805264"/>
          </a:xfrm>
        </p:spPr>
        <p:txBody>
          <a:bodyPr>
            <a:normAutofit fontScale="77500" lnSpcReduction="20000"/>
          </a:bodyPr>
          <a:lstStyle/>
          <a:p>
            <a:pPr marL="0" indent="0">
              <a:buNone/>
            </a:pPr>
            <a:r>
              <a:rPr lang="ru-RU" sz="2100" dirty="0" smtClean="0"/>
              <a:t>   </a:t>
            </a:r>
            <a:r>
              <a:rPr lang="ru-RU" sz="2300" dirty="0" smtClean="0"/>
              <a:t>В протоколах </a:t>
            </a:r>
            <a:r>
              <a:rPr lang="ru-RU" sz="2300" b="1" dirty="0" smtClean="0"/>
              <a:t>без опроса </a:t>
            </a:r>
            <a:r>
              <a:rPr lang="ru-RU" sz="2300" dirty="0" smtClean="0"/>
              <a:t>инициатива </a:t>
            </a:r>
            <a:r>
              <a:rPr lang="ru-RU" sz="2300" dirty="0"/>
              <a:t>в подаче запроса на </a:t>
            </a:r>
            <a:r>
              <a:rPr lang="ru-RU" sz="2300" dirty="0" smtClean="0"/>
              <a:t>обслуживание принадлежит </a:t>
            </a:r>
            <a:r>
              <a:rPr lang="ru-RU" sz="2300" dirty="0"/>
              <a:t>вторичному </a:t>
            </a:r>
            <a:r>
              <a:rPr lang="ru-RU" sz="2300" dirty="0" smtClean="0"/>
              <a:t>узлу. Запрос подается первичному </a:t>
            </a:r>
            <a:r>
              <a:rPr lang="ru-RU" sz="2300" dirty="0"/>
              <a:t>органу, если </a:t>
            </a:r>
            <a:r>
              <a:rPr lang="ru-RU" sz="2300" dirty="0" smtClean="0"/>
              <a:t>имеется </a:t>
            </a:r>
            <a:r>
              <a:rPr lang="ru-RU" sz="2300" dirty="0"/>
              <a:t>необходимость в передаче или в </a:t>
            </a:r>
            <a:r>
              <a:rPr lang="ru-RU" sz="2300" dirty="0" smtClean="0"/>
              <a:t>получении </a:t>
            </a:r>
            <a:r>
              <a:rPr lang="ru-RU" sz="2300" dirty="0"/>
              <a:t>данных от другого </a:t>
            </a:r>
            <a:r>
              <a:rPr lang="ru-RU" sz="2300" dirty="0" smtClean="0"/>
              <a:t>узла.  Первые два протокола </a:t>
            </a:r>
            <a:r>
              <a:rPr lang="ru-RU" sz="2300" dirty="0"/>
              <a:t>без опроса реализуют селективные методы доступа к передающей среде, а </a:t>
            </a:r>
            <a:r>
              <a:rPr lang="ru-RU" sz="2300" dirty="0" smtClean="0"/>
              <a:t>третий </a:t>
            </a:r>
            <a:r>
              <a:rPr lang="ru-RU" sz="2300" dirty="0"/>
              <a:t>– методы, </a:t>
            </a:r>
            <a:r>
              <a:rPr lang="ru-RU" sz="2300" dirty="0" err="1" smtClean="0"/>
              <a:t>осно-ванные</a:t>
            </a:r>
            <a:r>
              <a:rPr lang="ru-RU" sz="2300" dirty="0" smtClean="0"/>
              <a:t> </a:t>
            </a:r>
            <a:r>
              <a:rPr lang="ru-RU" sz="2300" dirty="0"/>
              <a:t>на резервировании времени</a:t>
            </a:r>
            <a:r>
              <a:rPr lang="ru-RU" sz="2300" dirty="0" smtClean="0"/>
              <a:t>.</a:t>
            </a:r>
          </a:p>
          <a:p>
            <a:pPr marL="0" indent="0">
              <a:buNone/>
            </a:pPr>
            <a:r>
              <a:rPr lang="ru-RU" sz="2300" dirty="0" smtClean="0"/>
              <a:t>   Протокол «</a:t>
            </a:r>
            <a:r>
              <a:rPr lang="ru-RU" sz="2300" b="1" dirty="0" smtClean="0"/>
              <a:t>запрос </a:t>
            </a:r>
            <a:r>
              <a:rPr lang="ru-RU" sz="2300" b="1" dirty="0"/>
              <a:t>передачи/разрешение </a:t>
            </a:r>
            <a:r>
              <a:rPr lang="ru-RU" sz="2300" b="1" dirty="0" smtClean="0"/>
              <a:t>передачи» </a:t>
            </a:r>
            <a:r>
              <a:rPr lang="ru-RU" sz="2300" dirty="0"/>
              <a:t>применяется в </a:t>
            </a:r>
            <a:r>
              <a:rPr lang="ru-RU" sz="2300" dirty="0" smtClean="0"/>
              <a:t>полудуплексных </a:t>
            </a:r>
            <a:r>
              <a:rPr lang="ru-RU" sz="2300" dirty="0"/>
              <a:t>каналах связи </a:t>
            </a:r>
            <a:r>
              <a:rPr lang="ru-RU" sz="2300" dirty="0" smtClean="0"/>
              <a:t>ЛКС (например, физический интерфейс RS-232). </a:t>
            </a:r>
            <a:r>
              <a:rPr lang="ru-RU" sz="2300" dirty="0"/>
              <a:t>Организация передачи данных </a:t>
            </a:r>
            <a:r>
              <a:rPr lang="ru-RU" sz="2300" dirty="0" smtClean="0"/>
              <a:t>между вторичным </a:t>
            </a:r>
            <a:r>
              <a:rPr lang="ru-RU" sz="2300" dirty="0"/>
              <a:t>и первичным </a:t>
            </a:r>
            <a:r>
              <a:rPr lang="ru-RU" sz="2300" dirty="0" smtClean="0"/>
              <a:t>узлами производится </a:t>
            </a:r>
            <a:r>
              <a:rPr lang="ru-RU" sz="2300" dirty="0"/>
              <a:t>в такой </a:t>
            </a:r>
            <a:r>
              <a:rPr lang="ru-RU" sz="2300" dirty="0" smtClean="0"/>
              <a:t>последовательности</a:t>
            </a:r>
            <a:r>
              <a:rPr lang="ru-RU" sz="2300" dirty="0"/>
              <a:t>: </a:t>
            </a:r>
            <a:r>
              <a:rPr lang="ru-RU" sz="2300" dirty="0" smtClean="0"/>
              <a:t>выдача вторичным узлом запроса </a:t>
            </a:r>
            <a:r>
              <a:rPr lang="ru-RU" sz="2300" dirty="0"/>
              <a:t>на </a:t>
            </a:r>
            <a:r>
              <a:rPr lang="ru-RU" sz="2300" dirty="0" smtClean="0"/>
              <a:t>передачу, </a:t>
            </a:r>
            <a:r>
              <a:rPr lang="ru-RU" sz="2300" dirty="0"/>
              <a:t>выдача первичным </a:t>
            </a:r>
            <a:r>
              <a:rPr lang="ru-RU" sz="2300" dirty="0" smtClean="0"/>
              <a:t>узлом сигнала разрешения </a:t>
            </a:r>
            <a:r>
              <a:rPr lang="ru-RU" sz="2300" dirty="0"/>
              <a:t>на </a:t>
            </a:r>
            <a:r>
              <a:rPr lang="ru-RU" sz="2300" dirty="0" smtClean="0"/>
              <a:t>передачу, </a:t>
            </a:r>
            <a:r>
              <a:rPr lang="ru-RU" sz="2300" dirty="0"/>
              <a:t>передача данных от вторичного </a:t>
            </a:r>
            <a:r>
              <a:rPr lang="ru-RU" sz="2300" dirty="0" smtClean="0"/>
              <a:t>узла к первичному, сброс </a:t>
            </a:r>
            <a:r>
              <a:rPr lang="ru-RU" sz="2300" dirty="0"/>
              <a:t>сигнала первичным органом по завершении передачи</a:t>
            </a:r>
            <a:r>
              <a:rPr lang="ru-RU" sz="2300" dirty="0" smtClean="0"/>
              <a:t>.</a:t>
            </a:r>
          </a:p>
          <a:p>
            <a:pPr marL="0" indent="0">
              <a:buNone/>
            </a:pPr>
            <a:r>
              <a:rPr lang="ru-RU" sz="2300" dirty="0" smtClean="0"/>
              <a:t>   Протокол</a:t>
            </a:r>
            <a:r>
              <a:rPr lang="ru-RU" sz="2300" b="1" dirty="0" smtClean="0"/>
              <a:t> «разрешить/запретить передачу» </a:t>
            </a:r>
            <a:r>
              <a:rPr lang="ru-RU" sz="2300" dirty="0"/>
              <a:t>часто используется </a:t>
            </a:r>
            <a:r>
              <a:rPr lang="ru-RU" sz="2300" dirty="0" smtClean="0"/>
              <a:t>периферийными </a:t>
            </a:r>
            <a:r>
              <a:rPr lang="ru-RU" sz="2300" dirty="0" err="1" smtClean="0"/>
              <a:t>ус-тройствами</a:t>
            </a:r>
            <a:r>
              <a:rPr lang="ru-RU" sz="2300" dirty="0" smtClean="0"/>
              <a:t> (например, принтерами) </a:t>
            </a:r>
            <a:r>
              <a:rPr lang="ru-RU" sz="2300" dirty="0"/>
              <a:t>для управления входящим в </a:t>
            </a:r>
            <a:r>
              <a:rPr lang="ru-RU" sz="2300" dirty="0" smtClean="0"/>
              <a:t>них трафиком</a:t>
            </a:r>
            <a:r>
              <a:rPr lang="ru-RU" sz="2300" dirty="0"/>
              <a:t>. </a:t>
            </a:r>
            <a:r>
              <a:rPr lang="ru-RU" sz="2300" dirty="0" err="1" smtClean="0"/>
              <a:t>Первич-ный</a:t>
            </a:r>
            <a:r>
              <a:rPr lang="ru-RU" sz="2300" dirty="0" smtClean="0"/>
              <a:t> узел (компьютер</a:t>
            </a:r>
            <a:r>
              <a:rPr lang="ru-RU" sz="2300" dirty="0"/>
              <a:t>) посылает данные в </a:t>
            </a:r>
            <a:r>
              <a:rPr lang="ru-RU" sz="2300" dirty="0" smtClean="0"/>
              <a:t>периферийный узел, </a:t>
            </a:r>
            <a:r>
              <a:rPr lang="ru-RU" sz="2300" dirty="0"/>
              <a:t>скорость работы </a:t>
            </a:r>
            <a:r>
              <a:rPr lang="ru-RU" sz="2300" dirty="0" err="1" smtClean="0"/>
              <a:t>которо-го</a:t>
            </a:r>
            <a:r>
              <a:rPr lang="ru-RU" sz="2300" dirty="0" smtClean="0"/>
              <a:t> </a:t>
            </a:r>
            <a:r>
              <a:rPr lang="ru-RU" sz="2300" dirty="0"/>
              <a:t>существенно меньше скорости </a:t>
            </a:r>
            <a:r>
              <a:rPr lang="ru-RU" sz="2300" dirty="0" smtClean="0"/>
              <a:t>работы компьютера </a:t>
            </a:r>
            <a:r>
              <a:rPr lang="ru-RU" sz="2300" dirty="0"/>
              <a:t>и скорости передачи данных </a:t>
            </a:r>
            <a:r>
              <a:rPr lang="ru-RU" sz="2300" dirty="0" err="1" smtClean="0"/>
              <a:t>кана-лом</a:t>
            </a:r>
            <a:r>
              <a:rPr lang="ru-RU" sz="2300" dirty="0"/>
              <a:t>. </a:t>
            </a:r>
            <a:r>
              <a:rPr lang="ru-RU" sz="2300" dirty="0" smtClean="0"/>
              <a:t>При переполнении буфера обмена периферийный </a:t>
            </a:r>
            <a:r>
              <a:rPr lang="ru-RU" sz="2300" dirty="0"/>
              <a:t>узел посылает </a:t>
            </a:r>
            <a:r>
              <a:rPr lang="ru-RU" sz="2300" dirty="0" smtClean="0"/>
              <a:t>компьютеру </a:t>
            </a:r>
            <a:r>
              <a:rPr lang="ru-RU" sz="2300" dirty="0" err="1" smtClean="0"/>
              <a:t>сиг-нал</a:t>
            </a:r>
            <a:r>
              <a:rPr lang="ru-RU" sz="2300" dirty="0" smtClean="0"/>
              <a:t> </a:t>
            </a:r>
            <a:r>
              <a:rPr lang="ru-RU" sz="2300" dirty="0"/>
              <a:t>«передача </a:t>
            </a:r>
            <a:r>
              <a:rPr lang="ru-RU" sz="2300" dirty="0" smtClean="0"/>
              <a:t>запрещена», </a:t>
            </a:r>
            <a:r>
              <a:rPr lang="ru-RU" sz="2300" dirty="0"/>
              <a:t>получив </a:t>
            </a:r>
            <a:r>
              <a:rPr lang="ru-RU" sz="2300" dirty="0" smtClean="0"/>
              <a:t>который компьютер </a:t>
            </a:r>
            <a:r>
              <a:rPr lang="ru-RU" sz="2300" dirty="0"/>
              <a:t>прекращает передачу и </a:t>
            </a:r>
            <a:r>
              <a:rPr lang="ru-RU" sz="2300" dirty="0" err="1" smtClean="0"/>
              <a:t>сохра-няет</a:t>
            </a:r>
            <a:r>
              <a:rPr lang="ru-RU" sz="2300" dirty="0" smtClean="0"/>
              <a:t> </a:t>
            </a:r>
            <a:r>
              <a:rPr lang="ru-RU" sz="2300" dirty="0"/>
              <a:t>данные до тех пор, пока не получит </a:t>
            </a:r>
            <a:r>
              <a:rPr lang="ru-RU" sz="2300" dirty="0" smtClean="0"/>
              <a:t>сигнал «</a:t>
            </a:r>
            <a:r>
              <a:rPr lang="ru-RU" sz="2300" dirty="0"/>
              <a:t>разрешить передачу», означающий, что </a:t>
            </a:r>
            <a:r>
              <a:rPr lang="ru-RU" sz="2300" dirty="0" smtClean="0"/>
              <a:t>буфер освободился </a:t>
            </a:r>
            <a:r>
              <a:rPr lang="ru-RU" sz="2300" dirty="0"/>
              <a:t>и </a:t>
            </a:r>
            <a:r>
              <a:rPr lang="ru-RU" sz="2300" dirty="0" smtClean="0"/>
              <a:t>периферийный узел </a:t>
            </a:r>
            <a:r>
              <a:rPr lang="ru-RU" sz="2300" dirty="0"/>
              <a:t>готов принять новые данные</a:t>
            </a:r>
            <a:r>
              <a:rPr lang="ru-RU" sz="2300" dirty="0" smtClean="0"/>
              <a:t>.</a:t>
            </a:r>
          </a:p>
          <a:p>
            <a:pPr marL="0" indent="0">
              <a:buNone/>
            </a:pPr>
            <a:r>
              <a:rPr lang="ru-RU" sz="2300" b="1" dirty="0" smtClean="0"/>
              <a:t>   Множественный </a:t>
            </a:r>
            <a:r>
              <a:rPr lang="ru-RU" sz="2300" b="1" dirty="0"/>
              <a:t>доступ с временным разделением </a:t>
            </a:r>
            <a:r>
              <a:rPr lang="ru-RU" sz="2300" dirty="0"/>
              <a:t>используется в </a:t>
            </a:r>
            <a:r>
              <a:rPr lang="ru-RU" sz="2300" dirty="0" smtClean="0"/>
              <a:t>спутниковых сетях </a:t>
            </a:r>
            <a:r>
              <a:rPr lang="ru-RU" sz="2300" dirty="0"/>
              <a:t>связи. Первичный </a:t>
            </a:r>
            <a:r>
              <a:rPr lang="ru-RU" sz="2300" dirty="0" smtClean="0"/>
              <a:t>узел (главная станция </a:t>
            </a:r>
            <a:r>
              <a:rPr lang="ru-RU" sz="2300" dirty="0"/>
              <a:t>сети) принимает запросы </a:t>
            </a:r>
            <a:r>
              <a:rPr lang="ru-RU" sz="2300" dirty="0" smtClean="0"/>
              <a:t>от вторичных станций </a:t>
            </a:r>
            <a:r>
              <a:rPr lang="ru-RU" sz="2300" dirty="0"/>
              <a:t>на </a:t>
            </a:r>
            <a:r>
              <a:rPr lang="ru-RU" sz="2300" dirty="0" smtClean="0"/>
              <a:t>предоставление </a:t>
            </a:r>
            <a:r>
              <a:rPr lang="ru-RU" sz="2300" dirty="0"/>
              <a:t>канала связи и, реализуя </a:t>
            </a:r>
            <a:r>
              <a:rPr lang="ru-RU" sz="2300" dirty="0" smtClean="0"/>
              <a:t>определенную дисциплину обслуживания, </a:t>
            </a:r>
            <a:r>
              <a:rPr lang="ru-RU" sz="2300" dirty="0"/>
              <a:t>определяет, какие </a:t>
            </a:r>
            <a:r>
              <a:rPr lang="ru-RU" sz="2300" dirty="0" smtClean="0"/>
              <a:t>станции </a:t>
            </a:r>
            <a:r>
              <a:rPr lang="ru-RU" sz="2300" dirty="0"/>
              <a:t>и </a:t>
            </a:r>
            <a:r>
              <a:rPr lang="ru-RU" sz="2300" dirty="0" smtClean="0"/>
              <a:t>когда могут </a:t>
            </a:r>
            <a:r>
              <a:rPr lang="ru-RU" sz="2300" dirty="0"/>
              <a:t>использовать канал в течение заданного </a:t>
            </a:r>
            <a:r>
              <a:rPr lang="ru-RU" sz="2300" dirty="0" err="1" smtClean="0"/>
              <a:t>про-межутка</a:t>
            </a:r>
            <a:r>
              <a:rPr lang="ru-RU" sz="2300" dirty="0" smtClean="0"/>
              <a:t> </a:t>
            </a:r>
            <a:r>
              <a:rPr lang="ru-RU" sz="2300" dirty="0"/>
              <a:t>времени, т. е. </a:t>
            </a:r>
            <a:r>
              <a:rPr lang="ru-RU" sz="2300" dirty="0" smtClean="0"/>
              <a:t>предоставляет каждой </a:t>
            </a:r>
            <a:r>
              <a:rPr lang="ru-RU" sz="2300" dirty="0"/>
              <a:t>станции слот. </a:t>
            </a:r>
            <a:r>
              <a:rPr lang="ru-RU" sz="2300" dirty="0" smtClean="0"/>
              <a:t>Вторичная </a:t>
            </a:r>
            <a:r>
              <a:rPr lang="ru-RU" sz="2300" dirty="0"/>
              <a:t>станция </a:t>
            </a:r>
            <a:r>
              <a:rPr lang="ru-RU" sz="2300" dirty="0" err="1" smtClean="0"/>
              <a:t>осущест-вляет</a:t>
            </a:r>
            <a:r>
              <a:rPr lang="ru-RU" sz="2300" dirty="0" smtClean="0"/>
              <a:t> </a:t>
            </a:r>
            <a:r>
              <a:rPr lang="ru-RU" sz="2300" dirty="0"/>
              <a:t>временную </a:t>
            </a:r>
            <a:r>
              <a:rPr lang="ru-RU" sz="2300" dirty="0" smtClean="0"/>
              <a:t>подстройку</a:t>
            </a:r>
            <a:r>
              <a:rPr lang="ru-RU" sz="2300" dirty="0"/>
              <a:t>, чтобы произвести передачу данных за заданный слот</a:t>
            </a:r>
            <a:r>
              <a:rPr lang="ru-RU" sz="2300" dirty="0" smtClean="0"/>
              <a:t>.</a:t>
            </a:r>
            <a:endParaRPr lang="ru-RU" sz="1800" dirty="0"/>
          </a:p>
        </p:txBody>
      </p:sp>
      <p:sp>
        <p:nvSpPr>
          <p:cNvPr id="4" name="Заголовок 1"/>
          <p:cNvSpPr>
            <a:spLocks noGrp="1"/>
          </p:cNvSpPr>
          <p:nvPr>
            <p:ph type="title"/>
          </p:nvPr>
        </p:nvSpPr>
        <p:spPr>
          <a:xfrm>
            <a:off x="457200" y="23438"/>
            <a:ext cx="8229600" cy="922114"/>
          </a:xfrm>
        </p:spPr>
        <p:txBody>
          <a:bodyPr>
            <a:normAutofit fontScale="90000"/>
          </a:bodyPr>
          <a:lstStyle/>
          <a:p>
            <a:r>
              <a:rPr lang="ru-RU" sz="3600" dirty="0" smtClean="0">
                <a:effectLst>
                  <a:outerShdw blurRad="38100" dist="38100" dir="2700000" algn="tl">
                    <a:srgbClr val="000000">
                      <a:alpha val="43137"/>
                    </a:srgbClr>
                  </a:outerShdw>
                </a:effectLst>
              </a:rPr>
              <a:t>Протоколы типа первичный/вторичный (продолжение)</a:t>
            </a:r>
            <a:endParaRPr lang="ru-RU" sz="3600" dirty="0">
              <a:effectLst>
                <a:outerShdw blurRad="38100" dist="38100" dir="2700000" algn="tl">
                  <a:srgbClr val="000000">
                    <a:alpha val="43137"/>
                  </a:srgbClr>
                </a:outerShdw>
              </a:effectLst>
            </a:endParaRPr>
          </a:p>
        </p:txBody>
      </p:sp>
      <p:sp>
        <p:nvSpPr>
          <p:cNvPr id="5" name="Номер слайда 4"/>
          <p:cNvSpPr>
            <a:spLocks noGrp="1"/>
          </p:cNvSpPr>
          <p:nvPr>
            <p:ph type="sldNum" sz="quarter" idx="12"/>
          </p:nvPr>
        </p:nvSpPr>
        <p:spPr/>
        <p:txBody>
          <a:bodyPr/>
          <a:lstStyle/>
          <a:p>
            <a:fld id="{C287297B-5DA9-4EC1-9A22-997F9243AA65}" type="slidenum">
              <a:rPr lang="ru-RU" smtClean="0"/>
              <a:pPr/>
              <a:t>5</a:t>
            </a:fld>
            <a:endParaRPr lang="ru-RU"/>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a:xfrm>
            <a:off x="467544" y="2708920"/>
            <a:ext cx="8229600" cy="633087"/>
          </a:xfrm>
        </p:spPr>
        <p:txBody>
          <a:bodyPr>
            <a:normAutofit/>
          </a:bodyPr>
          <a:lstStyle/>
          <a:p>
            <a:pPr algn="ctr">
              <a:buNone/>
            </a:pPr>
            <a:r>
              <a:rPr lang="ru-RU" altLang="ru-RU" sz="2800" b="1" dirty="0" smtClean="0">
                <a:solidFill>
                  <a:srgbClr val="0066FF"/>
                </a:solidFill>
                <a:effectLst>
                  <a:outerShdw blurRad="38100" dist="38100" dir="2700000" algn="tl">
                    <a:srgbClr val="000000">
                      <a:alpha val="43137"/>
                    </a:srgbClr>
                  </a:outerShdw>
                </a:effectLst>
              </a:rPr>
              <a:t>3. Беспроводные технологии </a:t>
            </a:r>
            <a:r>
              <a:rPr lang="en-US" altLang="ru-RU" sz="2800" b="1" dirty="0" smtClean="0">
                <a:solidFill>
                  <a:srgbClr val="0066FF"/>
                </a:solidFill>
                <a:effectLst>
                  <a:outerShdw blurRad="38100" dist="38100" dir="2700000" algn="tl">
                    <a:srgbClr val="000000">
                      <a:alpha val="43137"/>
                    </a:srgbClr>
                  </a:outerShdw>
                </a:effectLst>
              </a:rPr>
              <a:t>IEEE 802.11</a:t>
            </a:r>
            <a:endParaRPr lang="ru-RU" altLang="ru-RU" sz="2800" b="1" dirty="0" smtClean="0">
              <a:solidFill>
                <a:srgbClr val="0066FF"/>
              </a:solidFill>
              <a:effectLst>
                <a:outerShdw blurRad="38100" dist="38100" dir="2700000" algn="tl">
                  <a:srgbClr val="000000">
                    <a:alpha val="43137"/>
                  </a:srgbClr>
                </a:outerShdw>
              </a:effectLst>
            </a:endParaRPr>
          </a:p>
        </p:txBody>
      </p:sp>
      <p:sp>
        <p:nvSpPr>
          <p:cNvPr id="3" name="Номер слайда 2"/>
          <p:cNvSpPr>
            <a:spLocks noGrp="1"/>
          </p:cNvSpPr>
          <p:nvPr>
            <p:ph type="sldNum" sz="quarter" idx="12"/>
          </p:nvPr>
        </p:nvSpPr>
        <p:spPr/>
        <p:txBody>
          <a:bodyPr/>
          <a:lstStyle/>
          <a:p>
            <a:fld id="{C287297B-5DA9-4EC1-9A22-997F9243AA65}" type="slidenum">
              <a:rPr lang="ru-RU" smtClean="0"/>
              <a:pPr/>
              <a:t>50</a:t>
            </a:fld>
            <a:endParaRPr lang="ru-RU"/>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8416" y="17824"/>
            <a:ext cx="8517632" cy="648072"/>
          </a:xfrm>
        </p:spPr>
        <p:txBody>
          <a:bodyPr>
            <a:noAutofit/>
          </a:bodyPr>
          <a:lstStyle/>
          <a:p>
            <a:r>
              <a:rPr lang="ru-RU" sz="3200" dirty="0" smtClean="0">
                <a:effectLst>
                  <a:outerShdw blurRad="38100" dist="38100" dir="2700000" algn="tl">
                    <a:srgbClr val="000000">
                      <a:alpha val="43137"/>
                    </a:srgbClr>
                  </a:outerShdw>
                </a:effectLst>
              </a:rPr>
              <a:t>Достоинства и недостатки беспроводных сетей</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5508104" y="536944"/>
            <a:ext cx="3635896" cy="4335560"/>
          </a:xfrm>
        </p:spPr>
        <p:txBody>
          <a:bodyPr>
            <a:noAutofit/>
          </a:bodyPr>
          <a:lstStyle/>
          <a:p>
            <a:pPr>
              <a:buNone/>
            </a:pPr>
            <a:r>
              <a:rPr lang="ru-RU" sz="2000" dirty="0" smtClean="0"/>
              <a:t>Недостатки:</a:t>
            </a:r>
          </a:p>
          <a:p>
            <a:pPr marL="0" indent="0">
              <a:lnSpc>
                <a:spcPct val="110000"/>
              </a:lnSpc>
              <a:buAutoNum type="arabicPeriod"/>
            </a:pPr>
            <a:r>
              <a:rPr lang="ru-RU" sz="2000" dirty="0" smtClean="0"/>
              <a:t> Неопределенность зоны </a:t>
            </a:r>
            <a:r>
              <a:rPr lang="ru-RU" sz="2000" dirty="0" err="1" smtClean="0"/>
              <a:t>по-крытия</a:t>
            </a:r>
            <a:r>
              <a:rPr lang="ru-RU" sz="2000" dirty="0" smtClean="0"/>
              <a:t> из-за неравномерного распределения интенсивности сигнала, что приводит к </a:t>
            </a:r>
            <a:r>
              <a:rPr lang="ru-RU" sz="2000" dirty="0" err="1" smtClean="0"/>
              <a:t>неполносвязности</a:t>
            </a:r>
            <a:r>
              <a:rPr lang="ru-RU" sz="2000" dirty="0" smtClean="0"/>
              <a:t> сети.</a:t>
            </a:r>
          </a:p>
          <a:p>
            <a:pPr marL="0" indent="0">
              <a:lnSpc>
                <a:spcPct val="110000"/>
              </a:lnSpc>
              <a:buAutoNum type="arabicPeriod"/>
            </a:pPr>
            <a:r>
              <a:rPr lang="ru-RU" sz="2000" dirty="0" smtClean="0"/>
              <a:t> Сложность распознавания коллизий, т.к. сигнал </a:t>
            </a:r>
            <a:r>
              <a:rPr lang="ru-RU" sz="2000" dirty="0" err="1" smtClean="0"/>
              <a:t>собствен-ного</a:t>
            </a:r>
            <a:r>
              <a:rPr lang="ru-RU" sz="2000" dirty="0" smtClean="0"/>
              <a:t> передатчика существенно подавляет сигнал удаленного передатчика и искажения </a:t>
            </a:r>
            <a:r>
              <a:rPr lang="ru-RU" sz="2000" dirty="0" err="1" smtClean="0"/>
              <a:t>сиг-нала</a:t>
            </a:r>
            <a:r>
              <a:rPr lang="ru-RU" sz="2000" dirty="0" smtClean="0"/>
              <a:t> распознать невозможно.</a:t>
            </a:r>
            <a:endParaRPr lang="ru-RU" sz="2000" dirty="0"/>
          </a:p>
        </p:txBody>
      </p:sp>
      <p:pic>
        <p:nvPicPr>
          <p:cNvPr id="4" name="Рисунок 3" descr="Беспроводная сеть_1.JPG"/>
          <p:cNvPicPr>
            <a:picLocks noChangeAspect="1"/>
          </p:cNvPicPr>
          <p:nvPr/>
        </p:nvPicPr>
        <p:blipFill>
          <a:blip r:embed="rId2" cstate="print"/>
          <a:stretch>
            <a:fillRect/>
          </a:stretch>
        </p:blipFill>
        <p:spPr>
          <a:xfrm>
            <a:off x="50528" y="1890032"/>
            <a:ext cx="5385568" cy="3024336"/>
          </a:xfrm>
          <a:prstGeom prst="rect">
            <a:avLst/>
          </a:prstGeom>
        </p:spPr>
      </p:pic>
      <p:sp>
        <p:nvSpPr>
          <p:cNvPr id="5" name="TextBox 4"/>
          <p:cNvSpPr txBox="1"/>
          <p:nvPr/>
        </p:nvSpPr>
        <p:spPr>
          <a:xfrm>
            <a:off x="107504" y="593888"/>
            <a:ext cx="5256584" cy="1323439"/>
          </a:xfrm>
          <a:prstGeom prst="rect">
            <a:avLst/>
          </a:prstGeom>
          <a:noFill/>
        </p:spPr>
        <p:txBody>
          <a:bodyPr wrap="square" rtlCol="0">
            <a:spAutoFit/>
          </a:bodyPr>
          <a:lstStyle/>
          <a:p>
            <a:pPr>
              <a:buNone/>
            </a:pPr>
            <a:r>
              <a:rPr lang="ru-RU" sz="2000" dirty="0" smtClean="0"/>
              <a:t>Достоинства:</a:t>
            </a:r>
          </a:p>
          <a:p>
            <a:pPr>
              <a:buNone/>
            </a:pPr>
            <a:r>
              <a:rPr lang="ru-RU" sz="2000" dirty="0" smtClean="0"/>
              <a:t>1. Обеспечение мобильности пользователей.</a:t>
            </a:r>
          </a:p>
          <a:p>
            <a:pPr>
              <a:buNone/>
            </a:pPr>
            <a:r>
              <a:rPr lang="ru-RU" sz="2000" dirty="0" smtClean="0"/>
              <a:t>2. Отсутствие громоздкой кабельной инфраструктуры.</a:t>
            </a:r>
          </a:p>
        </p:txBody>
      </p:sp>
      <p:sp>
        <p:nvSpPr>
          <p:cNvPr id="6" name="TextBox 5"/>
          <p:cNvSpPr txBox="1"/>
          <p:nvPr/>
        </p:nvSpPr>
        <p:spPr>
          <a:xfrm>
            <a:off x="84048" y="4795448"/>
            <a:ext cx="8952448" cy="2416046"/>
          </a:xfrm>
          <a:prstGeom prst="rect">
            <a:avLst/>
          </a:prstGeom>
          <a:noFill/>
        </p:spPr>
        <p:txBody>
          <a:bodyPr wrap="square" rtlCol="0">
            <a:spAutoFit/>
          </a:bodyPr>
          <a:lstStyle/>
          <a:p>
            <a:r>
              <a:rPr lang="ru-RU" dirty="0" smtClean="0"/>
              <a:t>   </a:t>
            </a:r>
            <a:r>
              <a:rPr lang="ru-RU" sz="1900" dirty="0" smtClean="0"/>
              <a:t>Из-за </a:t>
            </a:r>
            <a:r>
              <a:rPr lang="ru-RU" sz="1900" dirty="0" err="1" smtClean="0"/>
              <a:t>неполносвязности</a:t>
            </a:r>
            <a:r>
              <a:rPr lang="ru-RU" sz="1900" dirty="0" smtClean="0"/>
              <a:t> сети может возникать проблема </a:t>
            </a:r>
            <a:r>
              <a:rPr lang="ru-RU" sz="1900" b="1" dirty="0" smtClean="0"/>
              <a:t>скрытого терминала</a:t>
            </a:r>
            <a:r>
              <a:rPr lang="ru-RU" sz="1900" dirty="0" smtClean="0"/>
              <a:t>, </a:t>
            </a:r>
            <a:r>
              <a:rPr lang="ru-RU" sz="1900" dirty="0" err="1" smtClean="0"/>
              <a:t>ког-да</a:t>
            </a:r>
            <a:r>
              <a:rPr lang="ru-RU" sz="1900" dirty="0" smtClean="0"/>
              <a:t> узлы </a:t>
            </a:r>
            <a:r>
              <a:rPr lang="en-US" sz="1900" dirty="0" smtClean="0"/>
              <a:t>A </a:t>
            </a:r>
            <a:r>
              <a:rPr lang="ru-RU" sz="1900" dirty="0" smtClean="0"/>
              <a:t>и</a:t>
            </a:r>
            <a:r>
              <a:rPr lang="en-US" sz="1900" dirty="0" smtClean="0"/>
              <a:t> C</a:t>
            </a:r>
            <a:r>
              <a:rPr lang="ru-RU" sz="1900" dirty="0" smtClean="0"/>
              <a:t> не видят друг друга, а узел В может принимать сигналы от А и С. Здесь возрастает вероятность возникновения коллизий и поэтому в беспроводных сетях отказываются от распознавания коллизий, используя различные методы их </a:t>
            </a:r>
            <a:r>
              <a:rPr lang="ru-RU" sz="1900" dirty="0" err="1" smtClean="0"/>
              <a:t>предот-вращения</a:t>
            </a:r>
            <a:r>
              <a:rPr lang="ru-RU" sz="1900" dirty="0" smtClean="0"/>
              <a:t>.</a:t>
            </a:r>
          </a:p>
          <a:p>
            <a:r>
              <a:rPr lang="ru-RU" sz="1900" dirty="0" smtClean="0"/>
              <a:t>   Применение базовой станции существенно улучшает связность сети, через нее все станции могут обмениваться данными как через транзитный узел.</a:t>
            </a:r>
          </a:p>
          <a:p>
            <a:endParaRPr lang="ru-RU" dirty="0"/>
          </a:p>
        </p:txBody>
      </p:sp>
      <p:sp>
        <p:nvSpPr>
          <p:cNvPr id="7" name="Номер слайда 6"/>
          <p:cNvSpPr>
            <a:spLocks noGrp="1"/>
          </p:cNvSpPr>
          <p:nvPr>
            <p:ph type="sldNum" sz="quarter" idx="12"/>
          </p:nvPr>
        </p:nvSpPr>
        <p:spPr/>
        <p:txBody>
          <a:bodyPr/>
          <a:lstStyle/>
          <a:p>
            <a:fld id="{C287297B-5DA9-4EC1-9A22-997F9243AA65}" type="slidenum">
              <a:rPr lang="ru-RU" smtClean="0"/>
              <a:pPr/>
              <a:t>51</a:t>
            </a:fld>
            <a:endParaRPr lang="ru-RU"/>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0424" y="184206"/>
            <a:ext cx="8507288" cy="619018"/>
          </a:xfrm>
        </p:spPr>
        <p:txBody>
          <a:bodyPr>
            <a:noAutofit/>
          </a:bodyPr>
          <a:lstStyle/>
          <a:p>
            <a:r>
              <a:rPr lang="ru-RU" sz="3200" dirty="0" smtClean="0">
                <a:effectLst>
                  <a:outerShdw blurRad="38100" dist="38100" dir="2700000" algn="tl">
                    <a:srgbClr val="000000">
                      <a:alpha val="43137"/>
                    </a:srgbClr>
                  </a:outerShdw>
                </a:effectLst>
              </a:rPr>
              <a:t>Применение беспроводных локальных сетей</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150720" y="836712"/>
            <a:ext cx="8843912" cy="6021288"/>
          </a:xfrm>
        </p:spPr>
        <p:txBody>
          <a:bodyPr>
            <a:noAutofit/>
          </a:bodyPr>
          <a:lstStyle/>
          <a:p>
            <a:pPr marL="457200" indent="-457200">
              <a:buAutoNum type="arabicPeriod"/>
            </a:pPr>
            <a:r>
              <a:rPr lang="ru-RU" sz="2000" dirty="0" smtClean="0"/>
              <a:t>Домашние локальные сети.</a:t>
            </a:r>
          </a:p>
          <a:p>
            <a:pPr marL="457200" indent="-457200">
              <a:buAutoNum type="arabicPeriod"/>
            </a:pPr>
            <a:r>
              <a:rPr lang="ru-RU" sz="2000" dirty="0" smtClean="0"/>
              <a:t>Доступ альтернативных операторов связи, у которых нет проводного доступа к клиентам, проживающим в многоквартирных домах.</a:t>
            </a:r>
          </a:p>
          <a:p>
            <a:pPr marL="457200" indent="-457200">
              <a:buAutoNum type="arabicPeriod"/>
            </a:pPr>
            <a:r>
              <a:rPr lang="ru-RU" sz="2000" dirty="0" smtClean="0"/>
              <a:t>Кочевой доступ (аэропорты, больницы, вокзалы, гипермаркеты и т.д.)</a:t>
            </a:r>
          </a:p>
          <a:p>
            <a:pPr marL="457200" indent="-457200">
              <a:buAutoNum type="arabicPeriod"/>
            </a:pPr>
            <a:r>
              <a:rPr lang="ru-RU" sz="2000" dirty="0" smtClean="0"/>
              <a:t>Организация локальных сетей в зданиях, где невозможно использовать кабельную инфраструктуру (например, исторические памятники).</a:t>
            </a:r>
          </a:p>
          <a:p>
            <a:pPr marL="457200" indent="-457200">
              <a:buAutoNum type="arabicPeriod"/>
            </a:pPr>
            <a:r>
              <a:rPr lang="ru-RU" sz="2000" dirty="0" smtClean="0"/>
              <a:t>Организация временных сетей для проведения разовых мероприятий.</a:t>
            </a:r>
          </a:p>
          <a:p>
            <a:pPr marL="457200" indent="-457200">
              <a:buAutoNum type="arabicPeriod"/>
            </a:pPr>
            <a:r>
              <a:rPr lang="ru-RU" sz="2000" dirty="0" smtClean="0"/>
              <a:t>Расширение локальных сетей, когда надо подключить отдельно стоящее помещение к существующей сети (например, склад).</a:t>
            </a:r>
          </a:p>
          <a:p>
            <a:pPr marL="0" indent="0">
              <a:buNone/>
            </a:pPr>
            <a:r>
              <a:rPr lang="ru-RU" sz="2000" dirty="0" smtClean="0"/>
              <a:t> </a:t>
            </a:r>
            <a:r>
              <a:rPr lang="en-US" sz="2000" dirty="0" smtClean="0"/>
              <a:t>7</a:t>
            </a:r>
            <a:r>
              <a:rPr lang="ru-RU" sz="2000" dirty="0" smtClean="0"/>
              <a:t>. Мобильные локальные сети (например, больница).   </a:t>
            </a:r>
          </a:p>
          <a:p>
            <a:pPr marL="0" indent="0">
              <a:buNone/>
            </a:pPr>
            <a:r>
              <a:rPr lang="ru-RU" sz="2000" dirty="0"/>
              <a:t> </a:t>
            </a:r>
            <a:r>
              <a:rPr lang="ru-RU" sz="2000" dirty="0" smtClean="0"/>
              <a:t>  Конкуренты со стороны технологий мобильных операторов:</a:t>
            </a:r>
            <a:endParaRPr lang="en-US" sz="2000" dirty="0" smtClean="0"/>
          </a:p>
          <a:p>
            <a:pPr marL="457200" indent="-457200">
              <a:buNone/>
            </a:pPr>
            <a:r>
              <a:rPr lang="ru-RU" sz="2000" dirty="0" smtClean="0"/>
              <a:t> – </a:t>
            </a:r>
            <a:r>
              <a:rPr lang="en-US" sz="2000" dirty="0" smtClean="0"/>
              <a:t>GPRS </a:t>
            </a:r>
            <a:r>
              <a:rPr lang="ru-RU" sz="2000" dirty="0" smtClean="0"/>
              <a:t>(до 1,5 Кбит/с);</a:t>
            </a:r>
            <a:endParaRPr lang="en-US" sz="2000" dirty="0" smtClean="0"/>
          </a:p>
          <a:p>
            <a:pPr marL="457200" indent="-457200">
              <a:buNone/>
            </a:pPr>
            <a:r>
              <a:rPr lang="en-US" sz="2000" dirty="0" smtClean="0"/>
              <a:t> </a:t>
            </a:r>
            <a:r>
              <a:rPr lang="ru-RU" sz="2000" dirty="0" smtClean="0"/>
              <a:t>– 3</a:t>
            </a:r>
            <a:r>
              <a:rPr lang="en-US" sz="2000" dirty="0" smtClean="0"/>
              <a:t>G (</a:t>
            </a:r>
            <a:r>
              <a:rPr lang="ru-RU" sz="2000" dirty="0" smtClean="0"/>
              <a:t>от 144 Кбит/с для подвижных объектов до 2 Мбит/с для неподвижных объектов);</a:t>
            </a:r>
          </a:p>
          <a:p>
            <a:pPr marL="457200" indent="-457200">
              <a:buNone/>
            </a:pPr>
            <a:r>
              <a:rPr lang="en-US" sz="2000" dirty="0" smtClean="0"/>
              <a:t> </a:t>
            </a:r>
            <a:r>
              <a:rPr lang="ru-RU" sz="2000" dirty="0" smtClean="0"/>
              <a:t>– 4</a:t>
            </a:r>
            <a:r>
              <a:rPr lang="en-US" sz="2000" dirty="0" smtClean="0"/>
              <a:t>G (</a:t>
            </a:r>
            <a:r>
              <a:rPr lang="ru-RU" sz="2000" dirty="0" smtClean="0"/>
              <a:t>от </a:t>
            </a:r>
            <a:r>
              <a:rPr lang="en-US" sz="2000" dirty="0" smtClean="0"/>
              <a:t>100 </a:t>
            </a:r>
            <a:r>
              <a:rPr lang="ru-RU" sz="2000" dirty="0" smtClean="0"/>
              <a:t>Мбит/с для подвижных объектов до 1 Гбит/с для неподвижных объектов);</a:t>
            </a:r>
          </a:p>
          <a:p>
            <a:pPr marL="457200" indent="-457200">
              <a:buNone/>
            </a:pPr>
            <a:endParaRPr lang="ru-RU" sz="2000" dirty="0" smtClean="0"/>
          </a:p>
          <a:p>
            <a:pPr marL="457200" indent="-457200">
              <a:buNone/>
            </a:pPr>
            <a:endParaRPr lang="ru-RU" sz="2000" dirty="0"/>
          </a:p>
        </p:txBody>
      </p:sp>
      <p:sp>
        <p:nvSpPr>
          <p:cNvPr id="4" name="Номер слайда 3"/>
          <p:cNvSpPr>
            <a:spLocks noGrp="1"/>
          </p:cNvSpPr>
          <p:nvPr>
            <p:ph type="sldNum" sz="quarter" idx="12"/>
          </p:nvPr>
        </p:nvSpPr>
        <p:spPr/>
        <p:txBody>
          <a:bodyPr/>
          <a:lstStyle/>
          <a:p>
            <a:fld id="{C287297B-5DA9-4EC1-9A22-997F9243AA65}" type="slidenum">
              <a:rPr lang="ru-RU" smtClean="0"/>
              <a:pPr/>
              <a:t>52</a:t>
            </a:fld>
            <a:endParaRPr lang="ru-RU"/>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342"/>
            <a:ext cx="8229600" cy="634082"/>
          </a:xfrm>
        </p:spPr>
        <p:txBody>
          <a:bodyPr>
            <a:normAutofit/>
          </a:bodyPr>
          <a:lstStyle/>
          <a:p>
            <a:r>
              <a:rPr lang="ru-RU" sz="3200" dirty="0" smtClean="0">
                <a:effectLst>
                  <a:outerShdw blurRad="38100" dist="38100" dir="2700000" algn="tl">
                    <a:srgbClr val="000000">
                      <a:alpha val="43137"/>
                    </a:srgbClr>
                  </a:outerShdw>
                </a:effectLst>
              </a:rPr>
              <a:t>Топологии сетей 802.11</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4067944" y="2630224"/>
            <a:ext cx="4824536" cy="4032448"/>
          </a:xfrm>
        </p:spPr>
        <p:txBody>
          <a:bodyPr>
            <a:normAutofit lnSpcReduction="10000"/>
          </a:bodyPr>
          <a:lstStyle/>
          <a:p>
            <a:pPr>
              <a:buNone/>
            </a:pPr>
            <a:r>
              <a:rPr lang="ru-RU" sz="2000" dirty="0" smtClean="0"/>
              <a:t>Станции </a:t>
            </a:r>
            <a:r>
              <a:rPr lang="en-US" sz="2000" dirty="0" smtClean="0"/>
              <a:t>BSS </a:t>
            </a:r>
            <a:r>
              <a:rPr lang="ru-RU" sz="2000" dirty="0" smtClean="0"/>
              <a:t>могут передавать данные:</a:t>
            </a:r>
          </a:p>
          <a:p>
            <a:pPr>
              <a:buNone/>
            </a:pPr>
            <a:r>
              <a:rPr lang="ru-RU" sz="2000" dirty="0" smtClean="0"/>
              <a:t>- непосредственно друг другу в пределах одной сети </a:t>
            </a:r>
            <a:r>
              <a:rPr lang="en-US" sz="2000" dirty="0" smtClean="0"/>
              <a:t>BSS </a:t>
            </a:r>
            <a:r>
              <a:rPr lang="ru-RU" sz="2000" dirty="0" smtClean="0"/>
              <a:t>;</a:t>
            </a:r>
          </a:p>
          <a:p>
            <a:pPr>
              <a:buFontTx/>
              <a:buChar char="-"/>
            </a:pPr>
            <a:r>
              <a:rPr lang="ru-RU" sz="2000" dirty="0" smtClean="0"/>
              <a:t>в пределах одной сети </a:t>
            </a:r>
            <a:r>
              <a:rPr lang="en-US" sz="2000" dirty="0" smtClean="0"/>
              <a:t>BSS </a:t>
            </a:r>
            <a:r>
              <a:rPr lang="ru-RU" sz="2000" dirty="0" smtClean="0"/>
              <a:t>транзитом через точку доступа, в качестве которой выступает одна из станций;</a:t>
            </a:r>
          </a:p>
          <a:p>
            <a:pPr>
              <a:buFontTx/>
              <a:buChar char="-"/>
            </a:pPr>
            <a:r>
              <a:rPr lang="ru-RU" sz="2000" dirty="0" smtClean="0"/>
              <a:t>между разными сетями </a:t>
            </a:r>
            <a:r>
              <a:rPr lang="en-US" sz="2000" dirty="0" smtClean="0"/>
              <a:t>BSS </a:t>
            </a:r>
            <a:r>
              <a:rPr lang="ru-RU" sz="2000" dirty="0" smtClean="0"/>
              <a:t> через две точки доступа и распределённую систему;</a:t>
            </a:r>
          </a:p>
          <a:p>
            <a:pPr>
              <a:buFontTx/>
              <a:buChar char="-"/>
            </a:pPr>
            <a:r>
              <a:rPr lang="ru-RU" sz="2000" dirty="0" smtClean="0"/>
              <a:t>между сетью </a:t>
            </a:r>
            <a:r>
              <a:rPr lang="en-US" sz="2000" dirty="0" smtClean="0"/>
              <a:t>BSS </a:t>
            </a:r>
            <a:r>
              <a:rPr lang="ru-RU" sz="2000" dirty="0" smtClean="0"/>
              <a:t> и проводной локальной сетью через точку доступа, распределённую систему и портал (коммутатор или </a:t>
            </a:r>
            <a:r>
              <a:rPr lang="ru-RU" sz="2000" dirty="0" err="1" smtClean="0"/>
              <a:t>маршрутизатор</a:t>
            </a:r>
            <a:r>
              <a:rPr lang="ru-RU" sz="2000" dirty="0" smtClean="0"/>
              <a:t>)</a:t>
            </a:r>
            <a:endParaRPr lang="ru-RU" sz="2000" dirty="0"/>
          </a:p>
        </p:txBody>
      </p:sp>
      <p:pic>
        <p:nvPicPr>
          <p:cNvPr id="4" name="Рисунок 3" descr="Беспроводная сеть_2.JPG"/>
          <p:cNvPicPr>
            <a:picLocks noChangeAspect="1"/>
          </p:cNvPicPr>
          <p:nvPr/>
        </p:nvPicPr>
        <p:blipFill>
          <a:blip r:embed="rId2" cstate="print"/>
          <a:stretch>
            <a:fillRect/>
          </a:stretch>
        </p:blipFill>
        <p:spPr>
          <a:xfrm>
            <a:off x="99128" y="2953432"/>
            <a:ext cx="3906856" cy="3643920"/>
          </a:xfrm>
          <a:prstGeom prst="rect">
            <a:avLst/>
          </a:prstGeom>
        </p:spPr>
      </p:pic>
      <p:sp>
        <p:nvSpPr>
          <p:cNvPr id="6" name="TextBox 5"/>
          <p:cNvSpPr txBox="1"/>
          <p:nvPr/>
        </p:nvSpPr>
        <p:spPr>
          <a:xfrm>
            <a:off x="170816" y="655849"/>
            <a:ext cx="8822144" cy="2246769"/>
          </a:xfrm>
          <a:prstGeom prst="rect">
            <a:avLst/>
          </a:prstGeom>
          <a:noFill/>
        </p:spPr>
        <p:txBody>
          <a:bodyPr wrap="square" rtlCol="0">
            <a:spAutoFit/>
          </a:bodyPr>
          <a:lstStyle/>
          <a:p>
            <a:r>
              <a:rPr lang="en-US" sz="2000" dirty="0" smtClean="0"/>
              <a:t>    </a:t>
            </a:r>
            <a:r>
              <a:rPr lang="ru-RU" sz="2000" dirty="0" smtClean="0"/>
              <a:t>Сети и оборудование стандарта </a:t>
            </a:r>
            <a:r>
              <a:rPr lang="en-US" sz="2000" dirty="0" smtClean="0"/>
              <a:t>IEEE 802.11 </a:t>
            </a:r>
            <a:r>
              <a:rPr lang="ru-RU" sz="2000" dirty="0" smtClean="0"/>
              <a:t>известны под названием </a:t>
            </a:r>
            <a:r>
              <a:rPr lang="en-US" sz="2000" b="1" dirty="0" smtClean="0"/>
              <a:t>Wi-Fi</a:t>
            </a:r>
            <a:r>
              <a:rPr lang="en-US" sz="2000" dirty="0" smtClean="0"/>
              <a:t>.</a:t>
            </a:r>
            <a:r>
              <a:rPr lang="ru-RU" dirty="0" smtClean="0"/>
              <a:t>    </a:t>
            </a:r>
            <a:endParaRPr lang="en-US" dirty="0" smtClean="0"/>
          </a:p>
          <a:p>
            <a:pPr>
              <a:buNone/>
            </a:pPr>
            <a:r>
              <a:rPr lang="en-US" dirty="0" smtClean="0"/>
              <a:t>   </a:t>
            </a:r>
            <a:r>
              <a:rPr lang="ru-RU" dirty="0" smtClean="0"/>
              <a:t> </a:t>
            </a:r>
            <a:r>
              <a:rPr lang="ru-RU" sz="2000" dirty="0" smtClean="0"/>
              <a:t>Известны два типа топологий локальных сетей: с </a:t>
            </a:r>
            <a:r>
              <a:rPr lang="ru-RU" sz="2000" b="1" dirty="0" smtClean="0"/>
              <a:t>базовым</a:t>
            </a:r>
            <a:r>
              <a:rPr lang="ru-RU" sz="2000" dirty="0" smtClean="0"/>
              <a:t> и </a:t>
            </a:r>
            <a:r>
              <a:rPr lang="ru-RU" sz="2000" b="1" dirty="0" smtClean="0"/>
              <a:t>расширенным</a:t>
            </a:r>
            <a:r>
              <a:rPr lang="ru-RU" sz="2000" dirty="0" smtClean="0"/>
              <a:t> наборами услуг.  Сеть с </a:t>
            </a:r>
            <a:r>
              <a:rPr lang="ru-RU" sz="2000" i="1" dirty="0" smtClean="0"/>
              <a:t>базовым</a:t>
            </a:r>
            <a:r>
              <a:rPr lang="ru-RU" sz="2000" dirty="0" smtClean="0"/>
              <a:t> набором услуг (</a:t>
            </a:r>
            <a:r>
              <a:rPr lang="en-US" sz="2000" dirty="0" smtClean="0"/>
              <a:t>BSS) </a:t>
            </a:r>
            <a:r>
              <a:rPr lang="ru-RU" sz="2000" dirty="0" smtClean="0"/>
              <a:t>образуется отдельными станциями, базовая станция отсутствует, узлы взаимодействуют друг с другом непосредственно. Для входа в сеть </a:t>
            </a:r>
            <a:r>
              <a:rPr lang="en-US" sz="2000" dirty="0" smtClean="0"/>
              <a:t>BSS </a:t>
            </a:r>
            <a:r>
              <a:rPr lang="ru-RU" sz="2000" dirty="0" smtClean="0"/>
              <a:t>станция должна выполнить процедуру присоединения. Сети </a:t>
            </a:r>
            <a:r>
              <a:rPr lang="en-US" sz="2000" dirty="0" smtClean="0"/>
              <a:t>BSS </a:t>
            </a:r>
            <a:r>
              <a:rPr lang="ru-RU" sz="2000" dirty="0" smtClean="0"/>
              <a:t>могут находиться друг от друга на значительном расстоянии или перекрываться. </a:t>
            </a:r>
            <a:endParaRPr lang="ru-RU" dirty="0"/>
          </a:p>
        </p:txBody>
      </p:sp>
      <p:sp>
        <p:nvSpPr>
          <p:cNvPr id="7" name="Номер слайда 6"/>
          <p:cNvSpPr>
            <a:spLocks noGrp="1"/>
          </p:cNvSpPr>
          <p:nvPr>
            <p:ph type="sldNum" sz="quarter" idx="12"/>
          </p:nvPr>
        </p:nvSpPr>
        <p:spPr/>
        <p:txBody>
          <a:bodyPr/>
          <a:lstStyle/>
          <a:p>
            <a:fld id="{C287297B-5DA9-4EC1-9A22-997F9243AA65}" type="slidenum">
              <a:rPr lang="ru-RU" smtClean="0"/>
              <a:pPr/>
              <a:t>53</a:t>
            </a:fld>
            <a:endParaRPr lang="ru-RU"/>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Содержимое 4" descr="Беспроводная сеть_3.JPG"/>
          <p:cNvPicPr>
            <a:picLocks noGrp="1" noChangeAspect="1"/>
          </p:cNvPicPr>
          <p:nvPr>
            <p:ph idx="1"/>
          </p:nvPr>
        </p:nvPicPr>
        <p:blipFill>
          <a:blip r:embed="rId2" cstate="print"/>
          <a:stretch>
            <a:fillRect/>
          </a:stretch>
        </p:blipFill>
        <p:spPr>
          <a:xfrm>
            <a:off x="0" y="896984"/>
            <a:ext cx="4099560" cy="3712616"/>
          </a:xfrm>
        </p:spPr>
      </p:pic>
      <p:sp>
        <p:nvSpPr>
          <p:cNvPr id="4" name="Заголовок 1"/>
          <p:cNvSpPr>
            <a:spLocks noGrp="1"/>
          </p:cNvSpPr>
          <p:nvPr>
            <p:ph type="title"/>
          </p:nvPr>
        </p:nvSpPr>
        <p:spPr>
          <a:xfrm>
            <a:off x="457200" y="13390"/>
            <a:ext cx="8229600" cy="706090"/>
          </a:xfrm>
        </p:spPr>
        <p:txBody>
          <a:bodyPr>
            <a:normAutofit/>
          </a:bodyPr>
          <a:lstStyle/>
          <a:p>
            <a:r>
              <a:rPr lang="ru-RU" sz="3200" dirty="0" smtClean="0">
                <a:effectLst>
                  <a:outerShdw blurRad="38100" dist="38100" dir="2700000" algn="tl">
                    <a:srgbClr val="000000">
                      <a:alpha val="43137"/>
                    </a:srgbClr>
                  </a:outerShdw>
                </a:effectLst>
              </a:rPr>
              <a:t>Топологии сетей 802.11 (продолжение)</a:t>
            </a:r>
            <a:endParaRPr lang="ru-RU" sz="3200" dirty="0">
              <a:effectLst>
                <a:outerShdw blurRad="38100" dist="38100" dir="2700000" algn="tl">
                  <a:srgbClr val="000000">
                    <a:alpha val="43137"/>
                  </a:srgbClr>
                </a:outerShdw>
              </a:effectLst>
            </a:endParaRPr>
          </a:p>
        </p:txBody>
      </p:sp>
      <p:sp>
        <p:nvSpPr>
          <p:cNvPr id="6" name="TextBox 5"/>
          <p:cNvSpPr txBox="1"/>
          <p:nvPr/>
        </p:nvSpPr>
        <p:spPr>
          <a:xfrm>
            <a:off x="4074632" y="891968"/>
            <a:ext cx="5069368" cy="5940088"/>
          </a:xfrm>
          <a:prstGeom prst="rect">
            <a:avLst/>
          </a:prstGeom>
          <a:noFill/>
        </p:spPr>
        <p:txBody>
          <a:bodyPr wrap="square" rtlCol="0">
            <a:spAutoFit/>
          </a:bodyPr>
          <a:lstStyle/>
          <a:p>
            <a:r>
              <a:rPr lang="ru-RU" sz="2000" dirty="0" smtClean="0"/>
              <a:t>   Сеть с расширенным набором услуг (</a:t>
            </a:r>
            <a:r>
              <a:rPr lang="en-US" sz="2000" dirty="0" smtClean="0"/>
              <a:t>ESS) </a:t>
            </a:r>
            <a:r>
              <a:rPr lang="ru-RU" sz="2000" dirty="0" smtClean="0"/>
              <a:t>состоит из нескольких сетей </a:t>
            </a:r>
            <a:r>
              <a:rPr lang="en-US" sz="2000" dirty="0" smtClean="0"/>
              <a:t>BSS, </a:t>
            </a:r>
            <a:r>
              <a:rPr lang="ru-RU" sz="2000" dirty="0" smtClean="0"/>
              <a:t>объединен</a:t>
            </a:r>
            <a:r>
              <a:rPr lang="en-US" sz="2000" dirty="0" smtClean="0"/>
              <a:t>-</a:t>
            </a:r>
            <a:r>
              <a:rPr lang="ru-RU" sz="2000" dirty="0" err="1" smtClean="0"/>
              <a:t>ных</a:t>
            </a:r>
            <a:r>
              <a:rPr lang="ru-RU" sz="2000" dirty="0" smtClean="0"/>
              <a:t> распределённой средой. В таких сетях некоторые станции сетей </a:t>
            </a:r>
            <a:r>
              <a:rPr lang="en-US" sz="2000" dirty="0" smtClean="0"/>
              <a:t>BSS </a:t>
            </a:r>
            <a:r>
              <a:rPr lang="ru-RU" sz="2000" dirty="0" smtClean="0"/>
              <a:t>являются </a:t>
            </a:r>
            <a:r>
              <a:rPr lang="ru-RU" sz="2000" dirty="0" err="1" smtClean="0"/>
              <a:t>базо</a:t>
            </a:r>
            <a:r>
              <a:rPr lang="en-US" sz="2000" dirty="0" smtClean="0"/>
              <a:t>-</a:t>
            </a:r>
            <a:r>
              <a:rPr lang="ru-RU" sz="2000" dirty="0" err="1" smtClean="0"/>
              <a:t>выми</a:t>
            </a:r>
            <a:r>
              <a:rPr lang="ru-RU" sz="2000" dirty="0" smtClean="0"/>
              <a:t> и в терминологии 802.11 называются точками доступа (</a:t>
            </a:r>
            <a:r>
              <a:rPr lang="en-US" sz="2000" dirty="0" smtClean="0"/>
              <a:t>Access Point, AP)</a:t>
            </a:r>
            <a:r>
              <a:rPr lang="ru-RU" sz="2000" dirty="0" smtClean="0"/>
              <a:t>. </a:t>
            </a:r>
          </a:p>
          <a:p>
            <a:r>
              <a:rPr lang="ru-RU" sz="2000" dirty="0" smtClean="0"/>
              <a:t>   Они связаны между собой с помощью </a:t>
            </a:r>
            <a:r>
              <a:rPr lang="ru-RU" sz="2000" dirty="0" err="1" smtClean="0"/>
              <a:t>рас-пределённой</a:t>
            </a:r>
            <a:r>
              <a:rPr lang="ru-RU" sz="2000" dirty="0" smtClean="0"/>
              <a:t> системы (</a:t>
            </a:r>
            <a:r>
              <a:rPr lang="en-US" sz="2000" dirty="0" smtClean="0"/>
              <a:t>Distribution System, DS)</a:t>
            </a:r>
            <a:r>
              <a:rPr lang="ru-RU" sz="2000" dirty="0" smtClean="0"/>
              <a:t>, в качестве которой может выступать среда, используемая в </a:t>
            </a:r>
            <a:r>
              <a:rPr lang="en-US" sz="2000" dirty="0" smtClean="0"/>
              <a:t>BSS</a:t>
            </a:r>
            <a:r>
              <a:rPr lang="ru-RU" sz="2000" dirty="0" smtClean="0"/>
              <a:t> </a:t>
            </a:r>
            <a:r>
              <a:rPr lang="en-US" sz="2000" dirty="0" smtClean="0"/>
              <a:t>(</a:t>
            </a:r>
            <a:r>
              <a:rPr lang="ru-RU" sz="2000" dirty="0" smtClean="0"/>
              <a:t>радио- или </a:t>
            </a:r>
            <a:r>
              <a:rPr lang="ru-RU" sz="2000" dirty="0" err="1" smtClean="0"/>
              <a:t>ин-фракрасные</a:t>
            </a:r>
            <a:r>
              <a:rPr lang="ru-RU" sz="2000" dirty="0" smtClean="0"/>
              <a:t> волны) или проводная среда.</a:t>
            </a:r>
          </a:p>
          <a:p>
            <a:r>
              <a:rPr lang="ru-RU" sz="2000" dirty="0" smtClean="0"/>
              <a:t>   Точки доступа вместе в </a:t>
            </a:r>
            <a:r>
              <a:rPr lang="en-US" sz="2000" dirty="0" smtClean="0"/>
              <a:t>DS </a:t>
            </a:r>
            <a:r>
              <a:rPr lang="ru-RU" sz="2000" dirty="0" smtClean="0"/>
              <a:t>образуют </a:t>
            </a:r>
            <a:r>
              <a:rPr lang="ru-RU" sz="2000" dirty="0" err="1" smtClean="0"/>
              <a:t>служ-бу</a:t>
            </a:r>
            <a:r>
              <a:rPr lang="ru-RU" sz="2000" dirty="0" smtClean="0"/>
              <a:t> распределённой системы </a:t>
            </a:r>
            <a:r>
              <a:rPr lang="en-US" sz="2000" dirty="0" smtClean="0"/>
              <a:t>(DSS)</a:t>
            </a:r>
            <a:r>
              <a:rPr lang="ru-RU" sz="2000" dirty="0" smtClean="0"/>
              <a:t>, задачей которой является передача данных между станциями, которые не могут </a:t>
            </a:r>
            <a:r>
              <a:rPr lang="ru-RU" sz="2000" dirty="0" err="1" smtClean="0"/>
              <a:t>взаимодейст-вовать</a:t>
            </a:r>
            <a:r>
              <a:rPr lang="ru-RU" sz="2000" dirty="0" smtClean="0"/>
              <a:t> между собой. </a:t>
            </a:r>
          </a:p>
          <a:p>
            <a:r>
              <a:rPr lang="ru-RU" sz="2000" dirty="0" smtClean="0"/>
              <a:t>   Сеть </a:t>
            </a:r>
            <a:r>
              <a:rPr lang="en-US" sz="2000" dirty="0" smtClean="0"/>
              <a:t>ESS </a:t>
            </a:r>
            <a:r>
              <a:rPr lang="ru-RU" sz="2000" dirty="0" smtClean="0"/>
              <a:t>может взаимодействовать с про</a:t>
            </a:r>
            <a:r>
              <a:rPr lang="en-US" sz="2000" dirty="0" smtClean="0"/>
              <a:t>-</a:t>
            </a:r>
            <a:r>
              <a:rPr lang="ru-RU" sz="2000" dirty="0" smtClean="0"/>
              <a:t>водной сетью через портал, имеющийся в </a:t>
            </a:r>
            <a:r>
              <a:rPr lang="en-US" sz="2000" dirty="0" smtClean="0"/>
              <a:t>DS</a:t>
            </a:r>
            <a:endParaRPr lang="ru-RU" sz="2000" dirty="0"/>
          </a:p>
        </p:txBody>
      </p:sp>
      <p:sp>
        <p:nvSpPr>
          <p:cNvPr id="7" name="TextBox 6"/>
          <p:cNvSpPr txBox="1"/>
          <p:nvPr/>
        </p:nvSpPr>
        <p:spPr>
          <a:xfrm>
            <a:off x="60288" y="4549296"/>
            <a:ext cx="3923928" cy="2246769"/>
          </a:xfrm>
          <a:prstGeom prst="rect">
            <a:avLst/>
          </a:prstGeom>
          <a:noFill/>
        </p:spPr>
        <p:txBody>
          <a:bodyPr wrap="square" rtlCol="0">
            <a:spAutoFit/>
          </a:bodyPr>
          <a:lstStyle/>
          <a:p>
            <a:pPr algn="just"/>
            <a:r>
              <a:rPr lang="ru-RU" sz="2000" dirty="0" smtClean="0"/>
              <a:t>  Сеть </a:t>
            </a:r>
            <a:r>
              <a:rPr lang="en-US" sz="2000" dirty="0" smtClean="0"/>
              <a:t>ESS </a:t>
            </a:r>
            <a:r>
              <a:rPr lang="ru-RU" sz="2000" dirty="0" smtClean="0"/>
              <a:t>обеспечивает станциям мобильность, они могут </a:t>
            </a:r>
            <a:r>
              <a:rPr lang="ru-RU" sz="2000" dirty="0" err="1" smtClean="0"/>
              <a:t>перехо-дить</a:t>
            </a:r>
            <a:r>
              <a:rPr lang="ru-RU" sz="2000" dirty="0" smtClean="0"/>
              <a:t> из одной сети </a:t>
            </a:r>
            <a:r>
              <a:rPr lang="en-US" sz="2000" dirty="0" smtClean="0"/>
              <a:t>BSS </a:t>
            </a:r>
            <a:r>
              <a:rPr lang="ru-RU" sz="2000" dirty="0" smtClean="0"/>
              <a:t>в другую. Перемещения обеспечиваются функциями уровня </a:t>
            </a:r>
            <a:r>
              <a:rPr lang="en-US" sz="2000" dirty="0" smtClean="0"/>
              <a:t>MAC </a:t>
            </a:r>
            <a:r>
              <a:rPr lang="ru-RU" sz="2000" dirty="0" smtClean="0"/>
              <a:t>рабочих и базовых станций, но для уровня </a:t>
            </a:r>
            <a:r>
              <a:rPr lang="en-US" sz="2000" dirty="0" smtClean="0"/>
              <a:t>LLC </a:t>
            </a:r>
            <a:r>
              <a:rPr lang="ru-RU" sz="2000" dirty="0" smtClean="0"/>
              <a:t>они полностью прозрачны.</a:t>
            </a:r>
            <a:endParaRPr lang="ru-RU" sz="2000" dirty="0"/>
          </a:p>
        </p:txBody>
      </p:sp>
      <p:sp>
        <p:nvSpPr>
          <p:cNvPr id="8" name="Номер слайда 7"/>
          <p:cNvSpPr>
            <a:spLocks noGrp="1"/>
          </p:cNvSpPr>
          <p:nvPr>
            <p:ph type="sldNum" sz="quarter" idx="12"/>
          </p:nvPr>
        </p:nvSpPr>
        <p:spPr/>
        <p:txBody>
          <a:bodyPr/>
          <a:lstStyle/>
          <a:p>
            <a:fld id="{C287297B-5DA9-4EC1-9A22-997F9243AA65}" type="slidenum">
              <a:rPr lang="ru-RU" smtClean="0"/>
              <a:pPr/>
              <a:t>54</a:t>
            </a:fld>
            <a:endParaRPr lang="ru-RU"/>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3630"/>
            <a:ext cx="8229600" cy="634082"/>
          </a:xfrm>
        </p:spPr>
        <p:txBody>
          <a:bodyPr>
            <a:normAutofit/>
          </a:bodyPr>
          <a:lstStyle/>
          <a:p>
            <a:r>
              <a:rPr lang="ru-RU" sz="3200" dirty="0" smtClean="0">
                <a:effectLst>
                  <a:outerShdw blurRad="38100" dist="38100" dir="2700000" algn="tl">
                    <a:srgbClr val="000000">
                      <a:alpha val="43137"/>
                    </a:srgbClr>
                  </a:outerShdw>
                </a:effectLst>
              </a:rPr>
              <a:t>Стек протоколов 802.11</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3024" y="697713"/>
            <a:ext cx="9036496" cy="2342775"/>
          </a:xfrm>
        </p:spPr>
        <p:txBody>
          <a:bodyPr>
            <a:normAutofit/>
          </a:bodyPr>
          <a:lstStyle/>
          <a:p>
            <a:pPr marL="0" indent="0">
              <a:buNone/>
            </a:pPr>
            <a:r>
              <a:rPr lang="ru-RU" sz="2000" dirty="0" smtClean="0"/>
              <a:t>    Стек протоколов стандарта 802.11 состоит из физического</a:t>
            </a:r>
            <a:r>
              <a:rPr lang="en-US" sz="2000" dirty="0" smtClean="0"/>
              <a:t> </a:t>
            </a:r>
            <a:r>
              <a:rPr lang="ru-RU" sz="2000" dirty="0" smtClean="0"/>
              <a:t>уровня и уровня </a:t>
            </a:r>
            <a:r>
              <a:rPr lang="en-US" sz="2000" dirty="0" smtClean="0"/>
              <a:t>MAC</a:t>
            </a:r>
            <a:r>
              <a:rPr lang="ru-RU" sz="2000" dirty="0" smtClean="0"/>
              <a:t>,</a:t>
            </a:r>
            <a:r>
              <a:rPr lang="en-US" sz="2000" dirty="0" smtClean="0"/>
              <a:t> </a:t>
            </a:r>
            <a:r>
              <a:rPr lang="ru-RU" sz="2000" dirty="0" smtClean="0"/>
              <a:t>над которыми работает уровень </a:t>
            </a:r>
            <a:r>
              <a:rPr lang="en-US" sz="2000" dirty="0" smtClean="0"/>
              <a:t>LLC.</a:t>
            </a:r>
            <a:r>
              <a:rPr lang="ru-RU" sz="2000" dirty="0" smtClean="0"/>
              <a:t>  Физический и </a:t>
            </a:r>
            <a:r>
              <a:rPr lang="en-US" sz="2000" dirty="0" smtClean="0"/>
              <a:t>MAC</a:t>
            </a:r>
            <a:r>
              <a:rPr lang="ru-RU" sz="2000" dirty="0" smtClean="0"/>
              <a:t> уровни </a:t>
            </a:r>
            <a:r>
              <a:rPr lang="ru-RU" sz="2000" dirty="0" err="1" smtClean="0"/>
              <a:t>определя-ют</a:t>
            </a:r>
            <a:r>
              <a:rPr lang="ru-RU" sz="2000" dirty="0" smtClean="0"/>
              <a:t>  особенности технологии 802.11, а уровень </a:t>
            </a:r>
            <a:r>
              <a:rPr lang="en-US" sz="2000" dirty="0" smtClean="0"/>
              <a:t>LLC </a:t>
            </a:r>
            <a:r>
              <a:rPr lang="ru-RU" sz="2000" dirty="0" smtClean="0"/>
              <a:t>выполняет общие для всех </a:t>
            </a:r>
            <a:r>
              <a:rPr lang="ru-RU" sz="2000" dirty="0" err="1" smtClean="0"/>
              <a:t>тех-нологий</a:t>
            </a:r>
            <a:r>
              <a:rPr lang="ru-RU" sz="2000" dirty="0" smtClean="0"/>
              <a:t> локальных сетей функции, связанные с продвижением кадров по сети.</a:t>
            </a:r>
          </a:p>
          <a:p>
            <a:pPr marL="0" indent="0">
              <a:buNone/>
            </a:pPr>
            <a:r>
              <a:rPr lang="ru-RU" sz="2000" dirty="0" smtClean="0"/>
              <a:t>    Функции уровня </a:t>
            </a:r>
            <a:r>
              <a:rPr lang="en-US" sz="2000" dirty="0" smtClean="0"/>
              <a:t>MAC </a:t>
            </a:r>
            <a:r>
              <a:rPr lang="ru-RU" sz="2000" dirty="0" smtClean="0"/>
              <a:t>в стандарте 802.11: доступ к разделяемой среде, </a:t>
            </a:r>
            <a:r>
              <a:rPr lang="ru-RU" sz="2000" dirty="0" err="1" smtClean="0"/>
              <a:t>обеспе-чение</a:t>
            </a:r>
            <a:r>
              <a:rPr lang="ru-RU" sz="2000" dirty="0" smtClean="0"/>
              <a:t> мобильности станций при наличии базовых станций; обеспечение </a:t>
            </a:r>
            <a:r>
              <a:rPr lang="ru-RU" sz="2000" dirty="0" err="1" smtClean="0"/>
              <a:t>безо-пасности</a:t>
            </a:r>
            <a:r>
              <a:rPr lang="ru-RU" sz="2000" dirty="0" smtClean="0"/>
              <a:t>, эквивалентной безопасности проводных локальных сетей.</a:t>
            </a:r>
          </a:p>
          <a:p>
            <a:pPr marL="0" indent="0">
              <a:buNone/>
            </a:pPr>
            <a:endParaRPr lang="ru-RU" sz="2000" dirty="0"/>
          </a:p>
        </p:txBody>
      </p:sp>
      <p:pic>
        <p:nvPicPr>
          <p:cNvPr id="4" name="Рисунок 3" descr="Беспроводная сеть_4.JPG"/>
          <p:cNvPicPr>
            <a:picLocks noChangeAspect="1"/>
          </p:cNvPicPr>
          <p:nvPr/>
        </p:nvPicPr>
        <p:blipFill>
          <a:blip r:embed="rId2" cstate="print"/>
          <a:stretch>
            <a:fillRect/>
          </a:stretch>
        </p:blipFill>
        <p:spPr>
          <a:xfrm>
            <a:off x="0" y="3079024"/>
            <a:ext cx="5364812" cy="2736304"/>
          </a:xfrm>
          <a:prstGeom prst="rect">
            <a:avLst/>
          </a:prstGeom>
        </p:spPr>
      </p:pic>
      <p:sp>
        <p:nvSpPr>
          <p:cNvPr id="5" name="TextBox 4"/>
          <p:cNvSpPr txBox="1"/>
          <p:nvPr/>
        </p:nvSpPr>
        <p:spPr>
          <a:xfrm>
            <a:off x="5129640" y="2934976"/>
            <a:ext cx="4014360" cy="2862322"/>
          </a:xfrm>
          <a:prstGeom prst="rect">
            <a:avLst/>
          </a:prstGeom>
          <a:noFill/>
        </p:spPr>
        <p:txBody>
          <a:bodyPr wrap="square" rtlCol="0">
            <a:spAutoFit/>
          </a:bodyPr>
          <a:lstStyle/>
          <a:p>
            <a:r>
              <a:rPr lang="ru-RU" sz="2000" dirty="0" smtClean="0"/>
              <a:t>Уровень </a:t>
            </a:r>
            <a:r>
              <a:rPr lang="en-US" sz="2000" dirty="0" smtClean="0"/>
              <a:t>MAC </a:t>
            </a:r>
            <a:r>
              <a:rPr lang="ru-RU" sz="2000" dirty="0" smtClean="0"/>
              <a:t>поддерживает два режима доступа к разделяемой среде – распределенный </a:t>
            </a:r>
            <a:r>
              <a:rPr lang="en-US" sz="2000" dirty="0" smtClean="0"/>
              <a:t>(</a:t>
            </a:r>
            <a:r>
              <a:rPr lang="en-US" sz="2000" dirty="0" err="1" smtClean="0"/>
              <a:t>Distribu</a:t>
            </a:r>
            <a:r>
              <a:rPr lang="ru-RU" sz="2000" dirty="0" smtClean="0"/>
              <a:t>-</a:t>
            </a:r>
            <a:r>
              <a:rPr lang="en-US" sz="2000" dirty="0" smtClean="0"/>
              <a:t>ted Coordination Function</a:t>
            </a:r>
            <a:r>
              <a:rPr lang="ru-RU" sz="2000" dirty="0" smtClean="0"/>
              <a:t>, </a:t>
            </a:r>
            <a:r>
              <a:rPr lang="en-US" sz="2000" dirty="0" smtClean="0"/>
              <a:t>DCF) </a:t>
            </a:r>
            <a:r>
              <a:rPr lang="ru-RU" sz="2000" dirty="0" smtClean="0"/>
              <a:t>и централизованный </a:t>
            </a:r>
            <a:r>
              <a:rPr lang="en-US" sz="2000" dirty="0" smtClean="0"/>
              <a:t>(Point </a:t>
            </a:r>
            <a:r>
              <a:rPr lang="en-US" sz="2000" dirty="0" err="1" smtClean="0"/>
              <a:t>Coordina</a:t>
            </a:r>
            <a:r>
              <a:rPr lang="ru-RU" sz="2000" dirty="0" smtClean="0"/>
              <a:t>-</a:t>
            </a:r>
            <a:r>
              <a:rPr lang="en-US" sz="2000" dirty="0" err="1" smtClean="0"/>
              <a:t>tion</a:t>
            </a:r>
            <a:r>
              <a:rPr lang="en-US" sz="2000" dirty="0" smtClean="0"/>
              <a:t> Function</a:t>
            </a:r>
            <a:r>
              <a:rPr lang="ru-RU" sz="2000" dirty="0" smtClean="0"/>
              <a:t>, </a:t>
            </a:r>
            <a:r>
              <a:rPr lang="en-US" sz="2000" dirty="0" smtClean="0"/>
              <a:t>PCF  ).</a:t>
            </a:r>
            <a:r>
              <a:rPr lang="ru-RU" sz="2000" dirty="0" smtClean="0"/>
              <a:t> Режим </a:t>
            </a:r>
            <a:r>
              <a:rPr lang="en-US" sz="2000" dirty="0" smtClean="0"/>
              <a:t>PCF </a:t>
            </a:r>
            <a:r>
              <a:rPr lang="ru-RU" sz="2000" dirty="0" smtClean="0"/>
              <a:t>используется при наличии в сети точки доступа, выступающей в роли базовой станции. </a:t>
            </a:r>
            <a:endParaRPr lang="ru-RU" sz="2000" dirty="0"/>
          </a:p>
        </p:txBody>
      </p:sp>
      <p:sp>
        <p:nvSpPr>
          <p:cNvPr id="6" name="TextBox 5"/>
          <p:cNvSpPr txBox="1"/>
          <p:nvPr/>
        </p:nvSpPr>
        <p:spPr>
          <a:xfrm>
            <a:off x="0" y="5810745"/>
            <a:ext cx="9029472" cy="707886"/>
          </a:xfrm>
          <a:prstGeom prst="rect">
            <a:avLst/>
          </a:prstGeom>
          <a:noFill/>
        </p:spPr>
        <p:txBody>
          <a:bodyPr wrap="square" rtlCol="0">
            <a:spAutoFit/>
          </a:bodyPr>
          <a:lstStyle/>
          <a:p>
            <a:r>
              <a:rPr lang="ru-RU" sz="2000" dirty="0" smtClean="0"/>
              <a:t>    На физическом уровне существует несколько спецификаций, отличающихся частотным диапазоном и скоростью передачи данных.</a:t>
            </a:r>
            <a:endParaRPr lang="ru-RU" sz="2000" dirty="0"/>
          </a:p>
        </p:txBody>
      </p:sp>
      <p:sp>
        <p:nvSpPr>
          <p:cNvPr id="7" name="Номер слайда 6"/>
          <p:cNvSpPr>
            <a:spLocks noGrp="1"/>
          </p:cNvSpPr>
          <p:nvPr>
            <p:ph type="sldNum" sz="quarter" idx="12"/>
          </p:nvPr>
        </p:nvSpPr>
        <p:spPr/>
        <p:txBody>
          <a:bodyPr/>
          <a:lstStyle/>
          <a:p>
            <a:fld id="{C287297B-5DA9-4EC1-9A22-997F9243AA65}" type="slidenum">
              <a:rPr lang="ru-RU" smtClean="0"/>
              <a:pPr/>
              <a:t>55</a:t>
            </a:fld>
            <a:endParaRPr lang="ru-RU"/>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83726"/>
            <a:ext cx="8229600" cy="634082"/>
          </a:xfrm>
        </p:spPr>
        <p:txBody>
          <a:bodyPr>
            <a:normAutofit/>
          </a:bodyPr>
          <a:lstStyle/>
          <a:p>
            <a:r>
              <a:rPr lang="ru-RU" sz="3200" dirty="0" smtClean="0">
                <a:effectLst>
                  <a:outerShdw blurRad="38100" dist="38100" dir="2700000" algn="tl">
                    <a:srgbClr val="000000">
                      <a:alpha val="43137"/>
                    </a:srgbClr>
                  </a:outerShdw>
                </a:effectLst>
              </a:rPr>
              <a:t>Распределенный режим доступа</a:t>
            </a:r>
            <a:endParaRPr lang="ru-RU" sz="3200" dirty="0">
              <a:effectLst>
                <a:outerShdw blurRad="38100" dist="38100" dir="2700000" algn="tl">
                  <a:srgbClr val="000000">
                    <a:alpha val="43137"/>
                  </a:srgbClr>
                </a:outerShdw>
              </a:effectLst>
            </a:endParaRPr>
          </a:p>
        </p:txBody>
      </p:sp>
      <p:sp>
        <p:nvSpPr>
          <p:cNvPr id="5" name="Содержимое 4"/>
          <p:cNvSpPr>
            <a:spLocks noGrp="1"/>
          </p:cNvSpPr>
          <p:nvPr>
            <p:ph idx="1"/>
          </p:nvPr>
        </p:nvSpPr>
        <p:spPr>
          <a:xfrm>
            <a:off x="60288" y="965664"/>
            <a:ext cx="9036496" cy="5584808"/>
          </a:xfrm>
        </p:spPr>
        <p:txBody>
          <a:bodyPr>
            <a:normAutofit/>
          </a:bodyPr>
          <a:lstStyle/>
          <a:p>
            <a:pPr marL="0" indent="0">
              <a:buNone/>
            </a:pPr>
            <a:r>
              <a:rPr lang="ru-RU" sz="2000" dirty="0" smtClean="0"/>
              <a:t>   Режим </a:t>
            </a:r>
            <a:r>
              <a:rPr lang="en-US" sz="2000" dirty="0" smtClean="0"/>
              <a:t>DCF </a:t>
            </a:r>
            <a:r>
              <a:rPr lang="ru-RU" sz="2000" dirty="0" smtClean="0"/>
              <a:t>основан на методе доступа </a:t>
            </a:r>
            <a:r>
              <a:rPr lang="en-US" sz="2000" dirty="0" smtClean="0"/>
              <a:t>CSMA/CA – </a:t>
            </a:r>
            <a:r>
              <a:rPr lang="ru-RU" sz="2000" dirty="0" smtClean="0"/>
              <a:t>метод прослушивания </a:t>
            </a:r>
            <a:r>
              <a:rPr lang="ru-RU" sz="2000" dirty="0" err="1" smtClean="0"/>
              <a:t>несу-щей</a:t>
            </a:r>
            <a:r>
              <a:rPr lang="ru-RU" sz="2000" dirty="0" smtClean="0"/>
              <a:t> частоты с множественным доступом и </a:t>
            </a:r>
            <a:r>
              <a:rPr lang="ru-RU" sz="2000" b="1" dirty="0" smtClean="0"/>
              <a:t>предотвращением</a:t>
            </a:r>
            <a:r>
              <a:rPr lang="ru-RU" sz="2000" dirty="0" smtClean="0"/>
              <a:t> коллизий. Здесь каждый переданный кадр должен подтверждаться кадром положительной </a:t>
            </a:r>
            <a:r>
              <a:rPr lang="ru-RU" sz="2000" dirty="0" err="1" smtClean="0"/>
              <a:t>кви-танции</a:t>
            </a:r>
            <a:r>
              <a:rPr lang="ru-RU" sz="2000" dirty="0" smtClean="0"/>
              <a:t>, который отправляет получатель. Если после заданного интервала </a:t>
            </a:r>
            <a:r>
              <a:rPr lang="ru-RU" sz="2000" dirty="0" err="1" smtClean="0"/>
              <a:t>време</a:t>
            </a:r>
            <a:r>
              <a:rPr lang="en-US" sz="2000" dirty="0" smtClean="0"/>
              <a:t>-</a:t>
            </a:r>
            <a:r>
              <a:rPr lang="ru-RU" sz="2000" dirty="0" smtClean="0"/>
              <a:t>ни подтверждение не поступило, отправитель считает, что произошла коллизия.</a:t>
            </a:r>
          </a:p>
          <a:p>
            <a:pPr marL="0" indent="0">
              <a:buNone/>
            </a:pPr>
            <a:r>
              <a:rPr lang="ru-RU" sz="2000" dirty="0" smtClean="0"/>
              <a:t>   Режим </a:t>
            </a:r>
            <a:r>
              <a:rPr lang="en-US" sz="2000" dirty="0" smtClean="0"/>
              <a:t>DCF </a:t>
            </a:r>
            <a:r>
              <a:rPr lang="ru-RU" sz="2000" dirty="0" smtClean="0"/>
              <a:t>требует синхронизации станций. Временные интервалы начинают отсчитываться от момента завершения очередного кадра, что не требует </a:t>
            </a:r>
            <a:r>
              <a:rPr lang="ru-RU" sz="2000" dirty="0" err="1" smtClean="0"/>
              <a:t>переда-чи</a:t>
            </a:r>
            <a:r>
              <a:rPr lang="ru-RU" sz="2000" dirty="0" smtClean="0"/>
              <a:t> специальных синхронизирующих сигналов.</a:t>
            </a:r>
          </a:p>
          <a:p>
            <a:pPr marL="0" indent="0">
              <a:buNone/>
            </a:pPr>
            <a:r>
              <a:rPr lang="ru-RU" sz="2000" dirty="0" smtClean="0"/>
              <a:t>   Станция, которая хочет передать кадр, должна предварительно прослушать среду. Как только она фиксирует окончание передачи кадра, она отсчитывает ин</a:t>
            </a:r>
            <a:r>
              <a:rPr lang="en-US" sz="2000" dirty="0" smtClean="0"/>
              <a:t>-  </a:t>
            </a:r>
            <a:r>
              <a:rPr lang="ru-RU" sz="2000" dirty="0" err="1" smtClean="0"/>
              <a:t>тервал</a:t>
            </a:r>
            <a:r>
              <a:rPr lang="ru-RU" sz="2000" dirty="0" smtClean="0"/>
              <a:t> времени, равный </a:t>
            </a:r>
            <a:r>
              <a:rPr lang="ru-RU" sz="2000" dirty="0" err="1" smtClean="0"/>
              <a:t>межкадровому</a:t>
            </a:r>
            <a:r>
              <a:rPr lang="ru-RU" sz="2000" dirty="0" smtClean="0"/>
              <a:t> интервалу (</a:t>
            </a:r>
            <a:r>
              <a:rPr lang="en-US" sz="2000" dirty="0" smtClean="0"/>
              <a:t>IFS). </a:t>
            </a:r>
            <a:r>
              <a:rPr lang="ru-RU" sz="2000" dirty="0" smtClean="0"/>
              <a:t>Если по окончании </a:t>
            </a:r>
            <a:r>
              <a:rPr lang="en-US" sz="2000" dirty="0" smtClean="0"/>
              <a:t>IFS</a:t>
            </a:r>
            <a:r>
              <a:rPr lang="ru-RU" sz="2000" dirty="0" smtClean="0"/>
              <a:t> среда свободна, начинается отсчет слотов фиксированной длины, кадр можно передавать только в начале какого-либо из слотов, если среда свободна.</a:t>
            </a:r>
            <a:endParaRPr lang="en-US" sz="2000" dirty="0" smtClean="0"/>
          </a:p>
          <a:p>
            <a:pPr marL="0" indent="0">
              <a:buNone/>
            </a:pPr>
            <a:r>
              <a:rPr lang="ru-RU" sz="2000" dirty="0" smtClean="0"/>
              <a:t> </a:t>
            </a:r>
            <a:r>
              <a:rPr lang="en-US" sz="2000" dirty="0" smtClean="0"/>
              <a:t>  </a:t>
            </a:r>
            <a:r>
              <a:rPr lang="ru-RU" sz="2000" dirty="0" smtClean="0"/>
              <a:t>Выбор слота для передачи проводится на основе усеченного экспоненциально</a:t>
            </a:r>
            <a:r>
              <a:rPr lang="en-US" sz="2000" dirty="0" smtClean="0"/>
              <a:t>-</a:t>
            </a:r>
            <a:r>
              <a:rPr lang="ru-RU" sz="2000" dirty="0" smtClean="0"/>
              <a:t>го двоичного алгоритма отсрочки, аналогичного используемому в методе </a:t>
            </a:r>
            <a:r>
              <a:rPr lang="en-US" sz="2000" dirty="0" smtClean="0"/>
              <a:t>CSMA/CD. </a:t>
            </a:r>
            <a:r>
              <a:rPr lang="ru-RU" sz="2000" dirty="0" smtClean="0"/>
              <a:t>Номер слота выбирается как случайное целое число, равномерно рас</a:t>
            </a:r>
            <a:r>
              <a:rPr lang="en-US" sz="2000" dirty="0" smtClean="0"/>
              <a:t>-</a:t>
            </a:r>
            <a:r>
              <a:rPr lang="ru-RU" sz="2000" dirty="0" err="1" smtClean="0"/>
              <a:t>пределенное</a:t>
            </a:r>
            <a:r>
              <a:rPr lang="ru-RU" sz="2000" dirty="0" smtClean="0"/>
              <a:t> в диапазоне </a:t>
            </a:r>
            <a:r>
              <a:rPr lang="en-US" sz="2000" dirty="0" smtClean="0"/>
              <a:t>[0,CW], </a:t>
            </a:r>
            <a:r>
              <a:rPr lang="ru-RU" sz="2000" dirty="0" smtClean="0"/>
              <a:t>где </a:t>
            </a:r>
            <a:r>
              <a:rPr lang="en-US" sz="2000" dirty="0" smtClean="0"/>
              <a:t>CW</a:t>
            </a:r>
            <a:r>
              <a:rPr lang="ru-RU" sz="2000" dirty="0" smtClean="0"/>
              <a:t> – конкурентное окно.</a:t>
            </a:r>
          </a:p>
          <a:p>
            <a:pPr>
              <a:buNone/>
            </a:pPr>
            <a:endParaRPr lang="ru-RU" sz="2000" dirty="0"/>
          </a:p>
        </p:txBody>
      </p:sp>
      <p:sp>
        <p:nvSpPr>
          <p:cNvPr id="4" name="Номер слайда 3"/>
          <p:cNvSpPr>
            <a:spLocks noGrp="1"/>
          </p:cNvSpPr>
          <p:nvPr>
            <p:ph type="sldNum" sz="quarter" idx="12"/>
          </p:nvPr>
        </p:nvSpPr>
        <p:spPr/>
        <p:txBody>
          <a:bodyPr/>
          <a:lstStyle/>
          <a:p>
            <a:fld id="{C287297B-5DA9-4EC1-9A22-997F9243AA65}" type="slidenum">
              <a:rPr lang="ru-RU" smtClean="0"/>
              <a:pPr/>
              <a:t>56</a:t>
            </a:fld>
            <a:endParaRPr lang="ru-RU"/>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128" y="83726"/>
            <a:ext cx="8579296" cy="536962"/>
          </a:xfrm>
        </p:spPr>
        <p:txBody>
          <a:bodyPr>
            <a:noAutofit/>
          </a:bodyPr>
          <a:lstStyle/>
          <a:p>
            <a:r>
              <a:rPr lang="ru-RU" sz="3200" dirty="0" smtClean="0">
                <a:effectLst>
                  <a:outerShdw blurRad="38100" dist="38100" dir="2700000" algn="tl">
                    <a:srgbClr val="000000">
                      <a:alpha val="43137"/>
                    </a:srgbClr>
                  </a:outerShdw>
                </a:effectLst>
              </a:rPr>
              <a:t>Распределенный режим доступа (продолжение)</a:t>
            </a:r>
            <a:r>
              <a:rPr lang="en-US" sz="3200" dirty="0" smtClean="0">
                <a:effectLst>
                  <a:outerShdw blurRad="38100" dist="38100" dir="2700000" algn="tl">
                    <a:srgbClr val="000000">
                      <a:alpha val="43137"/>
                    </a:srgbClr>
                  </a:outerShdw>
                </a:effectLst>
              </a:rPr>
              <a:t> </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0" y="603936"/>
            <a:ext cx="9144000" cy="2969080"/>
          </a:xfrm>
        </p:spPr>
        <p:txBody>
          <a:bodyPr>
            <a:noAutofit/>
          </a:bodyPr>
          <a:lstStyle/>
          <a:p>
            <a:pPr marL="0" indent="0">
              <a:buNone/>
            </a:pPr>
            <a:r>
              <a:rPr lang="ru-RU" sz="1800" dirty="0" smtClean="0"/>
              <a:t>   </a:t>
            </a:r>
            <a:r>
              <a:rPr lang="ru-RU" sz="1900" dirty="0" smtClean="0"/>
              <a:t>Пусть станция А на основании указанного алгоритма выбрала для передачи слот 3. Она присваивает </a:t>
            </a:r>
            <a:r>
              <a:rPr lang="ru-RU" sz="1900" b="1" dirty="0" smtClean="0"/>
              <a:t>таймеру отсрочки </a:t>
            </a:r>
            <a:r>
              <a:rPr lang="ru-RU" sz="1900" dirty="0" smtClean="0"/>
              <a:t>значение 3 и начинает проверять состояние </a:t>
            </a:r>
            <a:r>
              <a:rPr lang="ru-RU" sz="1900" dirty="0" err="1" smtClean="0"/>
              <a:t>сре-ды</a:t>
            </a:r>
            <a:r>
              <a:rPr lang="ru-RU" sz="1900" dirty="0" smtClean="0"/>
              <a:t> в начале каждого слота. Если среда свободна, то значение таймера уменьшается на 1, при значении 0 начинается передача кадра. Если в начале какого-то слота среда оказывается занятой, то изменение значения таймера «замораживается» и </a:t>
            </a:r>
            <a:r>
              <a:rPr lang="ru-RU" sz="1900" dirty="0" err="1" smtClean="0"/>
              <a:t>начинает-ся</a:t>
            </a:r>
            <a:r>
              <a:rPr lang="ru-RU" sz="1900" dirty="0" smtClean="0"/>
              <a:t> новый цикл доступа к среде с выбора слота для передачи. Как в предыдущем </a:t>
            </a:r>
            <a:r>
              <a:rPr lang="ru-RU" sz="1900" dirty="0" err="1" smtClean="0"/>
              <a:t>цик-ле</a:t>
            </a:r>
            <a:r>
              <a:rPr lang="ru-RU" sz="1900" dirty="0" smtClean="0"/>
              <a:t> станция следит за средой и при ее освобождении выдерживает паузу </a:t>
            </a:r>
            <a:r>
              <a:rPr lang="en-US" sz="1900" dirty="0" smtClean="0"/>
              <a:t>IFS</a:t>
            </a:r>
            <a:r>
              <a:rPr lang="ru-RU" sz="1900" dirty="0" smtClean="0"/>
              <a:t>.</a:t>
            </a:r>
            <a:r>
              <a:rPr lang="en-US" sz="1900" dirty="0" smtClean="0"/>
              <a:t> </a:t>
            </a:r>
            <a:r>
              <a:rPr lang="ru-RU" sz="1900" dirty="0" smtClean="0"/>
              <a:t>Если </a:t>
            </a:r>
            <a:r>
              <a:rPr lang="ru-RU" sz="1900" dirty="0" err="1" smtClean="0"/>
              <a:t>сре-да</a:t>
            </a:r>
            <a:r>
              <a:rPr lang="ru-RU" sz="1900" dirty="0" smtClean="0"/>
              <a:t> осталась свободной, то станция использует значение «замороженного» таймера в качестве номера слота и выполняет процедуру проверки свободных слотов с </a:t>
            </a:r>
            <a:r>
              <a:rPr lang="ru-RU" sz="1900" dirty="0" err="1" smtClean="0"/>
              <a:t>вычита-нием</a:t>
            </a:r>
            <a:r>
              <a:rPr lang="ru-RU" sz="1900" dirty="0" smtClean="0"/>
              <a:t> единиц, начиная с замороженного значения таймера отсрочки.</a:t>
            </a:r>
            <a:endParaRPr lang="ru-RU" sz="1900" dirty="0"/>
          </a:p>
        </p:txBody>
      </p:sp>
      <p:pic>
        <p:nvPicPr>
          <p:cNvPr id="4" name="Содержимое 3" descr="Беспроводная сеть_5.JPG"/>
          <p:cNvPicPr>
            <a:picLocks noChangeAspect="1"/>
          </p:cNvPicPr>
          <p:nvPr/>
        </p:nvPicPr>
        <p:blipFill>
          <a:blip r:embed="rId2" cstate="print"/>
          <a:stretch>
            <a:fillRect/>
          </a:stretch>
        </p:blipFill>
        <p:spPr>
          <a:xfrm>
            <a:off x="320" y="3573016"/>
            <a:ext cx="4911624" cy="3265504"/>
          </a:xfrm>
          <a:prstGeom prst="rect">
            <a:avLst/>
          </a:prstGeom>
        </p:spPr>
      </p:pic>
      <p:sp>
        <p:nvSpPr>
          <p:cNvPr id="5" name="TextBox 4"/>
          <p:cNvSpPr txBox="1"/>
          <p:nvPr/>
        </p:nvSpPr>
        <p:spPr>
          <a:xfrm>
            <a:off x="4860032" y="3491920"/>
            <a:ext cx="4283968" cy="3416320"/>
          </a:xfrm>
          <a:prstGeom prst="rect">
            <a:avLst/>
          </a:prstGeom>
          <a:noFill/>
        </p:spPr>
        <p:txBody>
          <a:bodyPr wrap="square" rtlCol="0">
            <a:spAutoFit/>
          </a:bodyPr>
          <a:lstStyle/>
          <a:p>
            <a:r>
              <a:rPr lang="ru-RU" dirty="0" smtClean="0"/>
              <a:t>Размер слота выбирается так, чтобы он превосходил время распространения сигнала между любыми двумя </a:t>
            </a:r>
            <a:r>
              <a:rPr lang="ru-RU" dirty="0" err="1" smtClean="0"/>
              <a:t>станция-ми</a:t>
            </a:r>
            <a:r>
              <a:rPr lang="ru-RU" dirty="0" smtClean="0"/>
              <a:t> сети плюс время, затрачиваемое на определение занятости среды. Если это условие соблюдается, то коллизия может случиться только  если несколько </a:t>
            </a:r>
            <a:r>
              <a:rPr lang="ru-RU" dirty="0" err="1" smtClean="0"/>
              <a:t>стан-ций</a:t>
            </a:r>
            <a:r>
              <a:rPr lang="ru-RU" dirty="0" smtClean="0"/>
              <a:t> выбирают </a:t>
            </a:r>
            <a:r>
              <a:rPr lang="ru-RU" b="1" dirty="0" smtClean="0"/>
              <a:t>один и тот же слот </a:t>
            </a:r>
            <a:r>
              <a:rPr lang="ru-RU" dirty="0" smtClean="0"/>
              <a:t>для </a:t>
            </a:r>
            <a:r>
              <a:rPr lang="ru-RU" dirty="0" err="1" smtClean="0"/>
              <a:t>пе-редачи</a:t>
            </a:r>
            <a:r>
              <a:rPr lang="ru-RU" dirty="0" smtClean="0"/>
              <a:t>. </a:t>
            </a:r>
          </a:p>
          <a:p>
            <a:r>
              <a:rPr lang="ru-RU" dirty="0" smtClean="0"/>
              <a:t>Размер слота зависит от способа </a:t>
            </a:r>
            <a:r>
              <a:rPr lang="ru-RU" dirty="0" err="1" smtClean="0"/>
              <a:t>кодиро-вания</a:t>
            </a:r>
            <a:r>
              <a:rPr lang="ru-RU" dirty="0" smtClean="0"/>
              <a:t> сигнала: для метода </a:t>
            </a:r>
            <a:r>
              <a:rPr lang="en-US" dirty="0" smtClean="0"/>
              <a:t>FHSS </a:t>
            </a:r>
            <a:r>
              <a:rPr lang="ru-RU" dirty="0" smtClean="0"/>
              <a:t>он равен 28 мкс, для </a:t>
            </a:r>
            <a:r>
              <a:rPr lang="en-US" dirty="0" smtClean="0"/>
              <a:t>DSSS – </a:t>
            </a:r>
            <a:r>
              <a:rPr lang="ru-RU" dirty="0" smtClean="0"/>
              <a:t>1 мкс.</a:t>
            </a:r>
            <a:endParaRPr lang="ru-RU" dirty="0"/>
          </a:p>
        </p:txBody>
      </p:sp>
      <p:sp>
        <p:nvSpPr>
          <p:cNvPr id="6" name="Номер слайда 5"/>
          <p:cNvSpPr>
            <a:spLocks noGrp="1"/>
          </p:cNvSpPr>
          <p:nvPr>
            <p:ph type="sldNum" sz="quarter" idx="12"/>
          </p:nvPr>
        </p:nvSpPr>
        <p:spPr/>
        <p:txBody>
          <a:bodyPr/>
          <a:lstStyle/>
          <a:p>
            <a:fld id="{C287297B-5DA9-4EC1-9A22-997F9243AA65}" type="slidenum">
              <a:rPr lang="ru-RU" smtClean="0"/>
              <a:pPr/>
              <a:t>57</a:t>
            </a:fld>
            <a:endParaRPr lang="ru-RU"/>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718"/>
            <a:ext cx="8229600" cy="634082"/>
          </a:xfrm>
        </p:spPr>
        <p:txBody>
          <a:bodyPr>
            <a:normAutofit/>
          </a:bodyPr>
          <a:lstStyle/>
          <a:p>
            <a:r>
              <a:rPr lang="ru-RU" sz="3200" dirty="0" smtClean="0">
                <a:effectLst>
                  <a:outerShdw blurRad="38100" dist="38100" dir="2700000" algn="tl">
                    <a:srgbClr val="000000">
                      <a:alpha val="43137"/>
                    </a:srgbClr>
                  </a:outerShdw>
                </a:effectLst>
              </a:rPr>
              <a:t>Технология широкополосных сигналов</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0" y="623587"/>
            <a:ext cx="3779912" cy="720080"/>
          </a:xfrm>
        </p:spPr>
        <p:txBody>
          <a:bodyPr>
            <a:normAutofit/>
          </a:bodyPr>
          <a:lstStyle/>
          <a:p>
            <a:pPr>
              <a:buNone/>
            </a:pPr>
            <a:r>
              <a:rPr lang="en-US" sz="2000" dirty="0" smtClean="0"/>
              <a:t>1. </a:t>
            </a:r>
            <a:r>
              <a:rPr lang="ru-RU" sz="2000" dirty="0" smtClean="0"/>
              <a:t>Скачкообразная перестройка частоты (</a:t>
            </a:r>
            <a:r>
              <a:rPr lang="en-US" sz="2000" dirty="0" smtClean="0"/>
              <a:t>FHSS)</a:t>
            </a:r>
            <a:endParaRPr lang="ru-RU" sz="2000" dirty="0"/>
          </a:p>
        </p:txBody>
      </p:sp>
      <p:pic>
        <p:nvPicPr>
          <p:cNvPr id="1028" name="Picture 4" descr="http://iptcp.net/sites/default/files/9/12.JPG"/>
          <p:cNvPicPr>
            <a:picLocks noChangeAspect="1" noChangeArrowheads="1"/>
          </p:cNvPicPr>
          <p:nvPr/>
        </p:nvPicPr>
        <p:blipFill>
          <a:blip r:embed="rId2" cstate="print"/>
          <a:srcRect/>
          <a:stretch>
            <a:fillRect/>
          </a:stretch>
        </p:blipFill>
        <p:spPr bwMode="auto">
          <a:xfrm>
            <a:off x="0" y="1421356"/>
            <a:ext cx="4211960" cy="3816424"/>
          </a:xfrm>
          <a:prstGeom prst="rect">
            <a:avLst/>
          </a:prstGeom>
          <a:noFill/>
        </p:spPr>
      </p:pic>
      <p:sp>
        <p:nvSpPr>
          <p:cNvPr id="7" name="Прямоугольник 6"/>
          <p:cNvSpPr/>
          <p:nvPr/>
        </p:nvSpPr>
        <p:spPr>
          <a:xfrm>
            <a:off x="4190424" y="595521"/>
            <a:ext cx="4932040" cy="6247864"/>
          </a:xfrm>
          <a:prstGeom prst="rect">
            <a:avLst/>
          </a:prstGeom>
        </p:spPr>
        <p:txBody>
          <a:bodyPr wrap="square">
            <a:spAutoFit/>
          </a:bodyPr>
          <a:lstStyle/>
          <a:p>
            <a:r>
              <a:rPr lang="ru-RU" sz="1900" dirty="0" smtClean="0"/>
              <a:t>2. Прямое последовательное расширение спектра (</a:t>
            </a:r>
            <a:r>
              <a:rPr lang="en-US" sz="2000" dirty="0" smtClean="0"/>
              <a:t>DSSS </a:t>
            </a:r>
            <a:r>
              <a:rPr lang="ru-RU" sz="1900" dirty="0" smtClean="0"/>
              <a:t>).</a:t>
            </a:r>
          </a:p>
          <a:p>
            <a:r>
              <a:rPr lang="ru-RU" sz="1900" dirty="0" smtClean="0"/>
              <a:t>  Здесь каждый бит информации заменяется N битами, поэтому тактовая скорость переда-</a:t>
            </a:r>
            <a:r>
              <a:rPr lang="ru-RU" sz="1900" dirty="0" err="1" smtClean="0"/>
              <a:t>чи</a:t>
            </a:r>
            <a:r>
              <a:rPr lang="ru-RU" sz="1900" dirty="0" smtClean="0"/>
              <a:t> сигналов должна быть увеличена в N раз, чтобы обеспечить требуемую пропускную способность. Это значит, что спектр сигнала также расширяется в N раз. </a:t>
            </a:r>
          </a:p>
          <a:p>
            <a:r>
              <a:rPr lang="ru-RU" sz="1900" dirty="0" smtClean="0"/>
              <a:t>  Код, которым заменяется двоичная единица исходной информации, называется </a:t>
            </a:r>
            <a:r>
              <a:rPr lang="ru-RU" sz="1900" dirty="0" err="1" smtClean="0"/>
              <a:t>расширя-ющей</a:t>
            </a:r>
            <a:r>
              <a:rPr lang="ru-RU" sz="1900" dirty="0" smtClean="0"/>
              <a:t> последовательностью. Двоичный нуль кодируется инверсным значением </a:t>
            </a:r>
            <a:r>
              <a:rPr lang="ru-RU" sz="1900" dirty="0" err="1" smtClean="0"/>
              <a:t>расширя-ющей</a:t>
            </a:r>
            <a:r>
              <a:rPr lang="ru-RU" sz="1900" dirty="0" smtClean="0"/>
              <a:t> последовательности. Приемники </a:t>
            </a:r>
            <a:r>
              <a:rPr lang="ru-RU" sz="1900" dirty="0" err="1" smtClean="0"/>
              <a:t>дол-жны</a:t>
            </a:r>
            <a:r>
              <a:rPr lang="ru-RU" sz="1900" dirty="0" smtClean="0"/>
              <a:t> знать расширяющую </a:t>
            </a:r>
            <a:r>
              <a:rPr lang="ru-RU" sz="1900" dirty="0" err="1" smtClean="0"/>
              <a:t>последователь-ность</a:t>
            </a:r>
            <a:r>
              <a:rPr lang="ru-RU" sz="1900" dirty="0" smtClean="0"/>
              <a:t>, которую использует передатчик, чтобы понять передаваемую информацию.</a:t>
            </a:r>
          </a:p>
          <a:p>
            <a:r>
              <a:rPr lang="ru-RU" sz="1900" dirty="0" smtClean="0"/>
              <a:t>  Пример - расширяющая последовательность  </a:t>
            </a:r>
            <a:r>
              <a:rPr lang="ru-RU" sz="1900" dirty="0" err="1" smtClean="0"/>
              <a:t>Баркера</a:t>
            </a:r>
            <a:r>
              <a:rPr lang="ru-RU" sz="1900" dirty="0" smtClean="0"/>
              <a:t>, состоящая из 11 бит: 10110111000. При этом передача трех битов 110 ведет к отправке следующих битов:</a:t>
            </a:r>
          </a:p>
          <a:p>
            <a:r>
              <a:rPr lang="ru-RU" sz="1900" dirty="0" smtClean="0"/>
              <a:t>10110111000 10110111000 01001000111.</a:t>
            </a:r>
            <a:endParaRPr lang="ru-RU" sz="1900" dirty="0"/>
          </a:p>
        </p:txBody>
      </p:sp>
      <p:sp>
        <p:nvSpPr>
          <p:cNvPr id="8" name="TextBox 7"/>
          <p:cNvSpPr txBox="1"/>
          <p:nvPr/>
        </p:nvSpPr>
        <p:spPr>
          <a:xfrm>
            <a:off x="7024" y="5288002"/>
            <a:ext cx="3888432" cy="923330"/>
          </a:xfrm>
          <a:prstGeom prst="rect">
            <a:avLst/>
          </a:prstGeom>
          <a:noFill/>
        </p:spPr>
        <p:txBody>
          <a:bodyPr wrap="square" rtlCol="0">
            <a:spAutoFit/>
          </a:bodyPr>
          <a:lstStyle/>
          <a:p>
            <a:r>
              <a:rPr lang="ru-RU" dirty="0" smtClean="0"/>
              <a:t>Широкополосные сигналы позволяют увеличить помехозащищенность передачи данных</a:t>
            </a:r>
            <a:endParaRPr lang="ru-RU" dirty="0"/>
          </a:p>
        </p:txBody>
      </p:sp>
      <p:sp>
        <p:nvSpPr>
          <p:cNvPr id="9" name="Номер слайда 8"/>
          <p:cNvSpPr>
            <a:spLocks noGrp="1"/>
          </p:cNvSpPr>
          <p:nvPr>
            <p:ph type="sldNum" sz="quarter" idx="12"/>
          </p:nvPr>
        </p:nvSpPr>
        <p:spPr/>
        <p:txBody>
          <a:bodyPr/>
          <a:lstStyle/>
          <a:p>
            <a:fld id="{C287297B-5DA9-4EC1-9A22-997F9243AA65}" type="slidenum">
              <a:rPr lang="ru-RU" smtClean="0"/>
              <a:pPr/>
              <a:t>58</a:t>
            </a:fld>
            <a:endParaRPr lang="ru-RU"/>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802_11_1.JPG"/>
          <p:cNvPicPr>
            <a:picLocks noGrp="1" noChangeAspect="1"/>
          </p:cNvPicPr>
          <p:nvPr>
            <p:ph idx="1"/>
          </p:nvPr>
        </p:nvPicPr>
        <p:blipFill>
          <a:blip r:embed="rId2" cstate="print"/>
          <a:stretch>
            <a:fillRect/>
          </a:stretch>
        </p:blipFill>
        <p:spPr>
          <a:xfrm>
            <a:off x="1" y="3284984"/>
            <a:ext cx="4716016" cy="3546816"/>
          </a:xfrm>
        </p:spPr>
      </p:pic>
      <p:sp>
        <p:nvSpPr>
          <p:cNvPr id="5" name="TextBox 4"/>
          <p:cNvSpPr txBox="1"/>
          <p:nvPr/>
        </p:nvSpPr>
        <p:spPr>
          <a:xfrm>
            <a:off x="0" y="627376"/>
            <a:ext cx="9144000" cy="2665345"/>
          </a:xfrm>
          <a:prstGeom prst="rect">
            <a:avLst/>
          </a:prstGeom>
          <a:noFill/>
        </p:spPr>
        <p:txBody>
          <a:bodyPr wrap="square" rtlCol="0">
            <a:spAutoFit/>
          </a:bodyPr>
          <a:lstStyle/>
          <a:p>
            <a:pPr>
              <a:lnSpc>
                <a:spcPct val="110000"/>
              </a:lnSpc>
            </a:pPr>
            <a:r>
              <a:rPr lang="en-US" sz="1900" dirty="0" smtClean="0"/>
              <a:t>     </a:t>
            </a:r>
            <a:r>
              <a:rPr lang="ru-RU" sz="1900" dirty="0" smtClean="0"/>
              <a:t>Для устранения эффекта скрытого терминала </a:t>
            </a:r>
            <a:r>
              <a:rPr lang="en-US" sz="1900" dirty="0" smtClean="0"/>
              <a:t>CSMA/CA </a:t>
            </a:r>
            <a:r>
              <a:rPr lang="ru-RU" sz="1900" dirty="0" smtClean="0"/>
              <a:t>применяет следующий способ: сначала вместо кадра данных станция передает служебный кадр </a:t>
            </a:r>
            <a:r>
              <a:rPr lang="en-US" sz="1900" dirty="0" smtClean="0"/>
              <a:t>RTS (Request To Send – </a:t>
            </a:r>
            <a:r>
              <a:rPr lang="ru-RU" sz="1900" dirty="0" smtClean="0"/>
              <a:t>запрос на передачу), на который станция назначения должна ответить </a:t>
            </a:r>
            <a:r>
              <a:rPr lang="ru-RU" sz="1900" dirty="0" err="1" smtClean="0"/>
              <a:t>кад</a:t>
            </a:r>
            <a:r>
              <a:rPr lang="ru-RU" sz="1900" dirty="0" smtClean="0"/>
              <a:t>-ром </a:t>
            </a:r>
            <a:r>
              <a:rPr lang="en-US" sz="1900" dirty="0" smtClean="0"/>
              <a:t>CTS (Clear To Send –</a:t>
            </a:r>
            <a:r>
              <a:rPr lang="ru-RU" sz="1900" dirty="0" smtClean="0"/>
              <a:t> свободна для передачи). После этого станция-отправитель начинает передачу данных. </a:t>
            </a:r>
          </a:p>
          <a:p>
            <a:pPr>
              <a:lnSpc>
                <a:spcPct val="110000"/>
              </a:lnSpc>
            </a:pPr>
            <a:r>
              <a:rPr lang="ru-RU" sz="1900" dirty="0" smtClean="0"/>
              <a:t>     Кадр </a:t>
            </a:r>
            <a:r>
              <a:rPr lang="en-US" sz="1900" dirty="0" smtClean="0"/>
              <a:t>CTS</a:t>
            </a:r>
            <a:r>
              <a:rPr lang="ru-RU" sz="1900" dirty="0" smtClean="0"/>
              <a:t> оповещает о захвате среды все станции, находящиеся вне зоны сигнала станции - отправителя, но в зоне станции – получателя. Эти станции являются для отправителя скрытыми терминалами, которые не должны включаться на передачу.</a:t>
            </a:r>
            <a:r>
              <a:rPr lang="en-US" sz="1900" dirty="0" smtClean="0"/>
              <a:t> </a:t>
            </a:r>
            <a:r>
              <a:rPr lang="ru-RU" sz="1900" dirty="0" smtClean="0"/>
              <a:t> </a:t>
            </a:r>
            <a:endParaRPr lang="ru-RU" sz="1900" dirty="0"/>
          </a:p>
        </p:txBody>
      </p:sp>
      <p:sp>
        <p:nvSpPr>
          <p:cNvPr id="6" name="Заголовок 1"/>
          <p:cNvSpPr>
            <a:spLocks noGrp="1"/>
          </p:cNvSpPr>
          <p:nvPr>
            <p:ph type="title"/>
          </p:nvPr>
        </p:nvSpPr>
        <p:spPr>
          <a:xfrm>
            <a:off x="107504" y="13390"/>
            <a:ext cx="8928992" cy="634082"/>
          </a:xfrm>
        </p:spPr>
        <p:txBody>
          <a:bodyPr>
            <a:noAutofit/>
          </a:bodyPr>
          <a:lstStyle/>
          <a:p>
            <a:r>
              <a:rPr lang="ru-RU" sz="3200" dirty="0" smtClean="0">
                <a:effectLst>
                  <a:outerShdw blurRad="38100" dist="38100" dir="2700000" algn="tl">
                    <a:srgbClr val="000000">
                      <a:alpha val="43137"/>
                    </a:srgbClr>
                  </a:outerShdw>
                </a:effectLst>
              </a:rPr>
              <a:t>Распределенный режим доступа (продолжение)</a:t>
            </a:r>
            <a:r>
              <a:rPr lang="en-US" sz="3200" dirty="0" smtClean="0">
                <a:effectLst>
                  <a:outerShdw blurRad="38100" dist="38100" dir="2700000" algn="tl">
                    <a:srgbClr val="000000">
                      <a:alpha val="43137"/>
                    </a:srgbClr>
                  </a:outerShdw>
                </a:effectLst>
              </a:rPr>
              <a:t> </a:t>
            </a:r>
            <a:endParaRPr lang="ru-RU" sz="3200" dirty="0">
              <a:effectLst>
                <a:outerShdw blurRad="38100" dist="38100" dir="2700000" algn="tl">
                  <a:srgbClr val="000000">
                    <a:alpha val="43137"/>
                  </a:srgbClr>
                </a:outerShdw>
              </a:effectLst>
            </a:endParaRPr>
          </a:p>
        </p:txBody>
      </p:sp>
      <p:sp>
        <p:nvSpPr>
          <p:cNvPr id="7" name="TextBox 6"/>
          <p:cNvSpPr txBox="1"/>
          <p:nvPr/>
        </p:nvSpPr>
        <p:spPr>
          <a:xfrm>
            <a:off x="4788024" y="3212976"/>
            <a:ext cx="4355976" cy="3600986"/>
          </a:xfrm>
          <a:prstGeom prst="rect">
            <a:avLst/>
          </a:prstGeom>
          <a:noFill/>
        </p:spPr>
        <p:txBody>
          <a:bodyPr wrap="square" rtlCol="0">
            <a:spAutoFit/>
          </a:bodyPr>
          <a:lstStyle/>
          <a:p>
            <a:pPr algn="just"/>
            <a:r>
              <a:rPr lang="ru-RU" sz="1900" dirty="0" smtClean="0"/>
              <a:t>    В кадре </a:t>
            </a:r>
            <a:r>
              <a:rPr lang="en-US" sz="1900" dirty="0" smtClean="0"/>
              <a:t>RTS </a:t>
            </a:r>
            <a:r>
              <a:rPr lang="ru-RU" sz="1900" dirty="0" smtClean="0"/>
              <a:t> содержится информация о предполагаемой длительности </a:t>
            </a:r>
            <a:r>
              <a:rPr lang="ru-RU" sz="1900" dirty="0" err="1" smtClean="0"/>
              <a:t>пере-дачи</a:t>
            </a:r>
            <a:r>
              <a:rPr lang="ru-RU" sz="1900" dirty="0" smtClean="0"/>
              <a:t> данных, включая длительность кадра подтверждения (АСК). Поэтому все станции, принявшие </a:t>
            </a:r>
            <a:r>
              <a:rPr lang="en-US" sz="1900" dirty="0" smtClean="0"/>
              <a:t>RTS </a:t>
            </a:r>
            <a:r>
              <a:rPr lang="ru-RU" sz="1900" dirty="0" smtClean="0"/>
              <a:t>, </a:t>
            </a:r>
            <a:r>
              <a:rPr lang="ru-RU" sz="1900" dirty="0" err="1" smtClean="0"/>
              <a:t>перево-дятся</a:t>
            </a:r>
            <a:r>
              <a:rPr lang="ru-RU" sz="1900" dirty="0" smtClean="0"/>
              <a:t> в состояние ожидания (</a:t>
            </a:r>
            <a:r>
              <a:rPr lang="en-US" sz="1900" dirty="0" smtClean="0"/>
              <a:t>NAV</a:t>
            </a:r>
            <a:r>
              <a:rPr lang="ru-RU" sz="1900" dirty="0" smtClean="0"/>
              <a:t>). </a:t>
            </a:r>
            <a:r>
              <a:rPr lang="ru-RU" sz="1900" dirty="0" err="1" smtClean="0"/>
              <a:t>Сиг-налы</a:t>
            </a:r>
            <a:r>
              <a:rPr lang="ru-RU" sz="1900" dirty="0" smtClean="0"/>
              <a:t> </a:t>
            </a:r>
            <a:r>
              <a:rPr lang="en-US" sz="1900" dirty="0" smtClean="0"/>
              <a:t>NAV</a:t>
            </a:r>
            <a:r>
              <a:rPr lang="ru-RU" sz="1900" dirty="0" smtClean="0"/>
              <a:t> в канал не передаются .   </a:t>
            </a:r>
          </a:p>
          <a:p>
            <a:pPr algn="just"/>
            <a:r>
              <a:rPr lang="ru-RU" sz="1900" dirty="0" smtClean="0"/>
              <a:t>    В этом примере станция А передает данные станции В, а станция С </a:t>
            </a:r>
            <a:r>
              <a:rPr lang="ru-RU" sz="1900" dirty="0" err="1" smtClean="0"/>
              <a:t>находит-ся</a:t>
            </a:r>
            <a:r>
              <a:rPr lang="ru-RU" sz="1900" dirty="0" smtClean="0"/>
              <a:t> в зоне действия А. Станция </a:t>
            </a:r>
            <a:r>
              <a:rPr lang="en-US" sz="1900" dirty="0" smtClean="0"/>
              <a:t>D </a:t>
            </a:r>
            <a:r>
              <a:rPr lang="ru-RU" sz="1900" dirty="0" smtClean="0"/>
              <a:t>входит в зону действия станции В, но не входит в зону действия А. </a:t>
            </a:r>
            <a:endParaRPr lang="ru-RU" sz="1900" dirty="0"/>
          </a:p>
        </p:txBody>
      </p:sp>
      <p:sp>
        <p:nvSpPr>
          <p:cNvPr id="8" name="Номер слайда 7"/>
          <p:cNvSpPr>
            <a:spLocks noGrp="1"/>
          </p:cNvSpPr>
          <p:nvPr>
            <p:ph type="sldNum" sz="quarter" idx="12"/>
          </p:nvPr>
        </p:nvSpPr>
        <p:spPr/>
        <p:txBody>
          <a:bodyPr/>
          <a:lstStyle/>
          <a:p>
            <a:fld id="{C287297B-5DA9-4EC1-9A22-997F9243AA65}" type="slidenum">
              <a:rPr lang="ru-RU" smtClean="0"/>
              <a:pPr/>
              <a:t>59</a:t>
            </a:fld>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03822"/>
            <a:ext cx="8964488" cy="634082"/>
          </a:xfrm>
        </p:spPr>
        <p:txBody>
          <a:bodyPr>
            <a:noAutofit/>
          </a:bodyPr>
          <a:lstStyle/>
          <a:p>
            <a:r>
              <a:rPr lang="ru-RU" sz="3600" dirty="0" err="1">
                <a:effectLst>
                  <a:outerShdw blurRad="38100" dist="38100" dir="2700000" algn="tl">
                    <a:srgbClr val="000000">
                      <a:alpha val="43137"/>
                    </a:srgbClr>
                  </a:outerShdw>
                </a:effectLst>
              </a:rPr>
              <a:t>Одноранговые</a:t>
            </a:r>
            <a:r>
              <a:rPr lang="ru-RU" sz="3600" dirty="0">
                <a:effectLst>
                  <a:outerShdw blurRad="38100" dist="38100" dir="2700000" algn="tl">
                    <a:srgbClr val="000000">
                      <a:alpha val="43137"/>
                    </a:srgbClr>
                  </a:outerShdw>
                </a:effectLst>
              </a:rPr>
              <a:t> протоколы </a:t>
            </a:r>
            <a:r>
              <a:rPr lang="ru-RU" sz="3600" dirty="0" smtClean="0">
                <a:effectLst>
                  <a:outerShdw blurRad="38100" dist="38100" dir="2700000" algn="tl">
                    <a:srgbClr val="000000">
                      <a:alpha val="43137"/>
                    </a:srgbClr>
                  </a:outerShdw>
                </a:effectLst>
              </a:rPr>
              <a:t>без приоритетов</a:t>
            </a:r>
            <a:endParaRPr lang="ru-RU" sz="36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107504" y="664224"/>
            <a:ext cx="8928992" cy="2448272"/>
          </a:xfrm>
        </p:spPr>
        <p:txBody>
          <a:bodyPr>
            <a:noAutofit/>
          </a:bodyPr>
          <a:lstStyle/>
          <a:p>
            <a:pPr marL="0" indent="0">
              <a:buNone/>
            </a:pPr>
            <a:r>
              <a:rPr lang="ru-RU" sz="1800" b="1" dirty="0" smtClean="0"/>
              <a:t>   Мультиплексная </a:t>
            </a:r>
            <a:r>
              <a:rPr lang="ru-RU" sz="1800" b="1" dirty="0"/>
              <a:t>передача с временным разделением </a:t>
            </a:r>
            <a:r>
              <a:rPr lang="ru-RU" sz="1800" dirty="0" smtClean="0"/>
              <a:t>реализует </a:t>
            </a:r>
            <a:r>
              <a:rPr lang="ru-RU" sz="1800" dirty="0"/>
              <a:t>методы доступа к </a:t>
            </a:r>
            <a:r>
              <a:rPr lang="ru-RU" sz="1800" dirty="0" smtClean="0"/>
              <a:t>передающей среде</a:t>
            </a:r>
            <a:r>
              <a:rPr lang="ru-RU" sz="1800" dirty="0"/>
              <a:t>, основанные на </a:t>
            </a:r>
            <a:r>
              <a:rPr lang="ru-RU" sz="1800" dirty="0" smtClean="0"/>
              <a:t>резервировании </a:t>
            </a:r>
            <a:r>
              <a:rPr lang="ru-RU" sz="1800" dirty="0"/>
              <a:t>времени. Используется жесткое расписание </a:t>
            </a:r>
            <a:r>
              <a:rPr lang="ru-RU" sz="1800" dirty="0" smtClean="0"/>
              <a:t>работы </a:t>
            </a:r>
            <a:r>
              <a:rPr lang="ru-RU" sz="1800" dirty="0"/>
              <a:t>абонентов: каждой станции выделяется интервал времени (слот) использования </a:t>
            </a:r>
            <a:r>
              <a:rPr lang="ru-RU" sz="1800" dirty="0" smtClean="0"/>
              <a:t>канала </a:t>
            </a:r>
            <a:r>
              <a:rPr lang="ru-RU" sz="1800" dirty="0"/>
              <a:t>связи, и все интервалы распределяются между станциями поровну</a:t>
            </a:r>
            <a:r>
              <a:rPr lang="ru-RU" sz="1800" dirty="0" smtClean="0"/>
              <a:t>. Недостатки </a:t>
            </a:r>
            <a:r>
              <a:rPr lang="ru-RU" sz="1800" dirty="0"/>
              <a:t>такого протокола:</a:t>
            </a:r>
          </a:p>
          <a:p>
            <a:pPr marL="0" indent="0">
              <a:buNone/>
            </a:pPr>
            <a:r>
              <a:rPr lang="ru-RU" sz="1800" baseline="0" dirty="0" smtClean="0"/>
              <a:t>• </a:t>
            </a:r>
            <a:r>
              <a:rPr lang="ru-RU" sz="1800" dirty="0"/>
              <a:t>возможность неполного использования канала, когда станция, получив слот, </a:t>
            </a:r>
            <a:r>
              <a:rPr lang="ru-RU" sz="1800" dirty="0" smtClean="0"/>
              <a:t>не может </a:t>
            </a:r>
            <a:r>
              <a:rPr lang="ru-RU" sz="1800" dirty="0"/>
              <a:t>полностью загрузить канал из-за отсутствия необходимого объема </a:t>
            </a:r>
            <a:r>
              <a:rPr lang="ru-RU" sz="1800" dirty="0" smtClean="0"/>
              <a:t>данных для </a:t>
            </a:r>
            <a:r>
              <a:rPr lang="ru-RU" sz="1800" dirty="0"/>
              <a:t>передачи;</a:t>
            </a:r>
          </a:p>
          <a:p>
            <a:pPr marL="0" indent="0">
              <a:buNone/>
            </a:pPr>
            <a:r>
              <a:rPr lang="ru-RU" sz="1800" baseline="0" dirty="0" smtClean="0"/>
              <a:t>• </a:t>
            </a:r>
            <a:r>
              <a:rPr lang="ru-RU" sz="1800" dirty="0"/>
              <a:t>нежелательные задержки в передаче данных, когда станция, имеющая важную </a:t>
            </a:r>
            <a:r>
              <a:rPr lang="ru-RU" sz="1800" dirty="0" smtClean="0"/>
              <a:t>и срочную </a:t>
            </a:r>
            <a:r>
              <a:rPr lang="ru-RU" sz="1800" dirty="0"/>
              <a:t>информацию, вынуждена ждать своего слота или когда </a:t>
            </a:r>
            <a:r>
              <a:rPr lang="ru-RU" sz="1800" dirty="0" smtClean="0"/>
              <a:t>выделенного слота </a:t>
            </a:r>
            <a:r>
              <a:rPr lang="ru-RU" sz="1800" dirty="0"/>
              <a:t>недостаточно для передачи подготовленных данных и необходимо </a:t>
            </a:r>
            <a:r>
              <a:rPr lang="ru-RU" sz="1800" dirty="0" smtClean="0"/>
              <a:t>ждать следующего </a:t>
            </a:r>
            <a:r>
              <a:rPr lang="ru-RU" sz="1800" dirty="0"/>
              <a:t>слота</a:t>
            </a:r>
            <a:r>
              <a:rPr lang="ru-RU" sz="1800" dirty="0" smtClean="0"/>
              <a:t>.</a:t>
            </a:r>
          </a:p>
          <a:p>
            <a:pPr>
              <a:buNone/>
            </a:pPr>
            <a:endParaRPr lang="ru-RU" sz="1800" dirty="0"/>
          </a:p>
          <a:p>
            <a:pPr marL="0" indent="0">
              <a:buNone/>
            </a:pPr>
            <a:endParaRPr lang="ru-RU" sz="1800" dirty="0" smtClean="0"/>
          </a:p>
          <a:p>
            <a:pPr marL="0" indent="0">
              <a:buNone/>
            </a:pPr>
            <a:endParaRPr lang="ru-RU" sz="1800" dirty="0"/>
          </a:p>
        </p:txBody>
      </p:sp>
      <p:sp>
        <p:nvSpPr>
          <p:cNvPr id="6" name="TextBox 5"/>
          <p:cNvSpPr txBox="1"/>
          <p:nvPr/>
        </p:nvSpPr>
        <p:spPr>
          <a:xfrm>
            <a:off x="107505" y="4137344"/>
            <a:ext cx="9036496" cy="2308324"/>
          </a:xfrm>
          <a:prstGeom prst="rect">
            <a:avLst/>
          </a:prstGeom>
          <a:noFill/>
        </p:spPr>
        <p:txBody>
          <a:bodyPr wrap="square" rtlCol="0">
            <a:spAutoFit/>
          </a:bodyPr>
          <a:lstStyle/>
          <a:p>
            <a:pPr>
              <a:buNone/>
            </a:pPr>
            <a:r>
              <a:rPr lang="ru-RU" b="1" dirty="0" smtClean="0"/>
              <a:t>   Множественный </a:t>
            </a:r>
            <a:r>
              <a:rPr lang="ru-RU" b="1" dirty="0"/>
              <a:t>доступ с прослушиванием несущей частоты и </a:t>
            </a:r>
            <a:r>
              <a:rPr lang="ru-RU" b="1" dirty="0" smtClean="0"/>
              <a:t>обнаружением</a:t>
            </a:r>
            <a:endParaRPr lang="ru-RU" b="1" dirty="0"/>
          </a:p>
          <a:p>
            <a:pPr>
              <a:buNone/>
            </a:pPr>
            <a:r>
              <a:rPr lang="ru-RU" b="1" dirty="0"/>
              <a:t>коллизий</a:t>
            </a:r>
            <a:r>
              <a:rPr lang="ru-RU" dirty="0"/>
              <a:t> (</a:t>
            </a:r>
            <a:r>
              <a:rPr lang="en-US" b="1" dirty="0"/>
              <a:t>CSMA/CD – Carrier Sense Multiple Access with Collision Detection</a:t>
            </a:r>
            <a:r>
              <a:rPr lang="ru-RU" b="1" dirty="0" smtClean="0"/>
              <a:t>)</a:t>
            </a:r>
            <a:r>
              <a:rPr lang="ru-RU" dirty="0" smtClean="0"/>
              <a:t>. Это наиболее распространенный метод случайного доступа к передающей среде. Все станции сети перед началом передачи работают в режиме прослушивания несущей частоты в канале. Если канал свободен, то станция начинает передачу,  иначе она ожидает завершения передачи. </a:t>
            </a:r>
          </a:p>
          <a:p>
            <a:pPr>
              <a:buNone/>
            </a:pPr>
            <a:r>
              <a:rPr lang="ru-RU" dirty="0" smtClean="0"/>
              <a:t>   В канале может возникнуть ситуация, когда второй узел начинает передачу из-за того, что сигнал от первого узла до него еще не дошел. Эта ситуация называется коллизией.</a:t>
            </a:r>
            <a:endParaRPr lang="ru-RU" dirty="0"/>
          </a:p>
        </p:txBody>
      </p:sp>
      <p:sp>
        <p:nvSpPr>
          <p:cNvPr id="5" name="Номер слайда 4"/>
          <p:cNvSpPr>
            <a:spLocks noGrp="1"/>
          </p:cNvSpPr>
          <p:nvPr>
            <p:ph type="sldNum" sz="quarter" idx="12"/>
          </p:nvPr>
        </p:nvSpPr>
        <p:spPr/>
        <p:txBody>
          <a:bodyPr/>
          <a:lstStyle/>
          <a:p>
            <a:fld id="{C287297B-5DA9-4EC1-9A22-997F9243AA65}" type="slidenum">
              <a:rPr lang="ru-RU" smtClean="0"/>
              <a:pPr/>
              <a:t>6</a:t>
            </a:fld>
            <a:endParaRPr lang="ru-RU"/>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796520"/>
            <a:ext cx="9144000" cy="6061480"/>
          </a:xfrm>
        </p:spPr>
        <p:txBody>
          <a:bodyPr>
            <a:normAutofit/>
          </a:bodyPr>
          <a:lstStyle/>
          <a:p>
            <a:pPr marL="0" indent="0">
              <a:lnSpc>
                <a:spcPct val="110000"/>
              </a:lnSpc>
              <a:buNone/>
            </a:pPr>
            <a:r>
              <a:rPr lang="ru-RU" sz="2000" dirty="0" smtClean="0"/>
              <a:t>   </a:t>
            </a:r>
            <a:r>
              <a:rPr lang="ru-RU" sz="2200" dirty="0" smtClean="0"/>
              <a:t>При возникновении коллизии кадры искажаются и квитанция </a:t>
            </a:r>
            <a:r>
              <a:rPr lang="ru-RU" sz="2200" dirty="0" err="1" smtClean="0"/>
              <a:t>подтверж-дения</a:t>
            </a:r>
            <a:r>
              <a:rPr lang="ru-RU" sz="2200" dirty="0" smtClean="0"/>
              <a:t> от станции назначения не приходит, а отправитель, не получив квитанцию в течение определенного времени, пытается передать свой кадр снова. При каждой новой неудачной попытке интервал </a:t>
            </a:r>
            <a:r>
              <a:rPr lang="en-US" sz="2200" dirty="0" smtClean="0"/>
              <a:t>[0,CW] </a:t>
            </a:r>
            <a:r>
              <a:rPr lang="ru-RU" sz="2200" dirty="0" smtClean="0"/>
              <a:t>удваивается. </a:t>
            </a:r>
          </a:p>
          <a:p>
            <a:pPr marL="0" indent="0">
              <a:lnSpc>
                <a:spcPct val="110000"/>
              </a:lnSpc>
              <a:buNone/>
            </a:pPr>
            <a:r>
              <a:rPr lang="ru-RU" sz="2200" dirty="0" smtClean="0"/>
              <a:t>   Начальное значение </a:t>
            </a:r>
            <a:r>
              <a:rPr lang="en-US" sz="2200" dirty="0" smtClean="0"/>
              <a:t>CW</a:t>
            </a:r>
            <a:r>
              <a:rPr lang="ru-RU" sz="2200" dirty="0" smtClean="0"/>
              <a:t> зависит от типа физического уровня, </a:t>
            </a:r>
            <a:r>
              <a:rPr lang="ru-RU" sz="2200" dirty="0" err="1" smtClean="0"/>
              <a:t>используе-мого</a:t>
            </a:r>
            <a:r>
              <a:rPr lang="ru-RU" sz="2200" dirty="0" smtClean="0"/>
              <a:t> в сети. Например, если размер окна выбран 8 (</a:t>
            </a:r>
            <a:r>
              <a:rPr lang="en-US" sz="2200" dirty="0" smtClean="0"/>
              <a:t>CW</a:t>
            </a:r>
            <a:r>
              <a:rPr lang="ru-RU" sz="2200" dirty="0" smtClean="0"/>
              <a:t>=7), то после </a:t>
            </a:r>
            <a:r>
              <a:rPr lang="ru-RU" sz="2200" dirty="0" err="1" smtClean="0"/>
              <a:t>пер-вой</a:t>
            </a:r>
            <a:r>
              <a:rPr lang="ru-RU" sz="2200" dirty="0" smtClean="0"/>
              <a:t> коллизии он будет равен 16, после второй – 32 и.т.д. Число попыток стандартом 802.11 не задается, но оно ограничивается конкретной реализацией протокола.</a:t>
            </a:r>
          </a:p>
          <a:p>
            <a:pPr marL="0" indent="0">
              <a:lnSpc>
                <a:spcPct val="110000"/>
              </a:lnSpc>
              <a:buNone/>
            </a:pPr>
            <a:r>
              <a:rPr lang="ru-RU" sz="2200" dirty="0" smtClean="0"/>
              <a:t> Максимальная длина кадра 802.11 равна 2346 байтов, кадра </a:t>
            </a:r>
            <a:r>
              <a:rPr lang="en-US" sz="2200" dirty="0" smtClean="0"/>
              <a:t>RTS – </a:t>
            </a:r>
            <a:r>
              <a:rPr lang="ru-RU" sz="2200" dirty="0" smtClean="0"/>
              <a:t>20 байтов, кадра </a:t>
            </a:r>
            <a:r>
              <a:rPr lang="en-US" sz="2200" dirty="0" smtClean="0"/>
              <a:t>CTS – </a:t>
            </a:r>
            <a:r>
              <a:rPr lang="ru-RU" sz="2200" dirty="0" smtClean="0"/>
              <a:t>14 байтов. Обмен кадрами </a:t>
            </a:r>
            <a:r>
              <a:rPr lang="en-US" sz="2200" dirty="0" smtClean="0"/>
              <a:t>RTS </a:t>
            </a:r>
            <a:r>
              <a:rPr lang="ru-RU" sz="2200" dirty="0" smtClean="0"/>
              <a:t>и </a:t>
            </a:r>
            <a:r>
              <a:rPr lang="en-US" sz="2200" dirty="0" smtClean="0"/>
              <a:t>CTS</a:t>
            </a:r>
            <a:r>
              <a:rPr lang="ru-RU" sz="2200" dirty="0" smtClean="0"/>
              <a:t> не обязателен и может отсутствовать  при небольшой загрузке сети.</a:t>
            </a:r>
          </a:p>
          <a:p>
            <a:pPr marL="0" indent="0">
              <a:lnSpc>
                <a:spcPct val="110000"/>
              </a:lnSpc>
              <a:buNone/>
            </a:pPr>
            <a:r>
              <a:rPr lang="ru-RU" sz="2200" dirty="0" smtClean="0"/>
              <a:t>   </a:t>
            </a:r>
            <a:endParaRPr lang="ru-RU" sz="2200" dirty="0"/>
          </a:p>
        </p:txBody>
      </p:sp>
      <p:sp>
        <p:nvSpPr>
          <p:cNvPr id="4" name="Заголовок 1"/>
          <p:cNvSpPr>
            <a:spLocks noGrp="1"/>
          </p:cNvSpPr>
          <p:nvPr>
            <p:ph type="title"/>
          </p:nvPr>
        </p:nvSpPr>
        <p:spPr>
          <a:xfrm>
            <a:off x="0" y="123918"/>
            <a:ext cx="9036496" cy="629066"/>
          </a:xfrm>
        </p:spPr>
        <p:txBody>
          <a:bodyPr>
            <a:noAutofit/>
          </a:bodyPr>
          <a:lstStyle/>
          <a:p>
            <a:r>
              <a:rPr lang="ru-RU" sz="3200" dirty="0" smtClean="0">
                <a:effectLst>
                  <a:outerShdw blurRad="38100" dist="38100" dir="2700000" algn="tl">
                    <a:srgbClr val="000000">
                      <a:alpha val="43137"/>
                    </a:srgbClr>
                  </a:outerShdw>
                </a:effectLst>
              </a:rPr>
              <a:t>Распределенный режим доступа (продолжение)</a:t>
            </a:r>
            <a:r>
              <a:rPr lang="en-US" sz="3200" dirty="0" smtClean="0">
                <a:effectLst>
                  <a:outerShdw blurRad="38100" dist="38100" dir="2700000" algn="tl">
                    <a:srgbClr val="000000">
                      <a:alpha val="43137"/>
                    </a:srgbClr>
                  </a:outerShdw>
                </a:effectLst>
              </a:rPr>
              <a:t> </a:t>
            </a:r>
            <a:endParaRPr lang="ru-RU" sz="3200" dirty="0">
              <a:effectLst>
                <a:outerShdw blurRad="38100" dist="38100" dir="2700000" algn="tl">
                  <a:srgbClr val="000000">
                    <a:alpha val="43137"/>
                  </a:srgbClr>
                </a:outerShdw>
              </a:effectLst>
            </a:endParaRPr>
          </a:p>
        </p:txBody>
      </p:sp>
      <p:sp>
        <p:nvSpPr>
          <p:cNvPr id="5" name="Номер слайда 4"/>
          <p:cNvSpPr>
            <a:spLocks noGrp="1"/>
          </p:cNvSpPr>
          <p:nvPr>
            <p:ph type="sldNum" sz="quarter" idx="12"/>
          </p:nvPr>
        </p:nvSpPr>
        <p:spPr/>
        <p:txBody>
          <a:bodyPr/>
          <a:lstStyle/>
          <a:p>
            <a:fld id="{C287297B-5DA9-4EC1-9A22-997F9243AA65}" type="slidenum">
              <a:rPr lang="ru-RU" smtClean="0"/>
              <a:pPr/>
              <a:t>60</a:t>
            </a:fld>
            <a:endParaRPr lang="ru-RU"/>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descr="Беспроводная сеть_6.JPG"/>
          <p:cNvPicPr>
            <a:picLocks noChangeAspect="1"/>
          </p:cNvPicPr>
          <p:nvPr/>
        </p:nvPicPr>
        <p:blipFill>
          <a:blip r:embed="rId2" cstate="print"/>
          <a:stretch>
            <a:fillRect/>
          </a:stretch>
        </p:blipFill>
        <p:spPr>
          <a:xfrm>
            <a:off x="1067064" y="3645024"/>
            <a:ext cx="6500864" cy="3212976"/>
          </a:xfrm>
          <a:prstGeom prst="rect">
            <a:avLst/>
          </a:prstGeom>
        </p:spPr>
      </p:pic>
      <p:sp>
        <p:nvSpPr>
          <p:cNvPr id="3" name="Содержимое 2"/>
          <p:cNvSpPr>
            <a:spLocks noGrp="1"/>
          </p:cNvSpPr>
          <p:nvPr>
            <p:ph idx="1"/>
          </p:nvPr>
        </p:nvSpPr>
        <p:spPr>
          <a:xfrm>
            <a:off x="0" y="704416"/>
            <a:ext cx="9144000" cy="2580568"/>
          </a:xfrm>
        </p:spPr>
        <p:txBody>
          <a:bodyPr>
            <a:noAutofit/>
          </a:bodyPr>
          <a:lstStyle/>
          <a:p>
            <a:pPr>
              <a:buNone/>
            </a:pPr>
            <a:endParaRPr lang="ru-RU" sz="1600" dirty="0" smtClean="0"/>
          </a:p>
          <a:p>
            <a:pPr>
              <a:buNone/>
            </a:pPr>
            <a:endParaRPr lang="ru-RU" sz="1600" dirty="0" smtClean="0"/>
          </a:p>
        </p:txBody>
      </p:sp>
      <p:sp>
        <p:nvSpPr>
          <p:cNvPr id="5" name="Заголовок 1"/>
          <p:cNvSpPr>
            <a:spLocks noGrp="1"/>
          </p:cNvSpPr>
          <p:nvPr>
            <p:ph type="title"/>
          </p:nvPr>
        </p:nvSpPr>
        <p:spPr>
          <a:xfrm>
            <a:off x="457200" y="43534"/>
            <a:ext cx="8229600" cy="634082"/>
          </a:xfrm>
        </p:spPr>
        <p:txBody>
          <a:bodyPr>
            <a:noAutofit/>
          </a:bodyPr>
          <a:lstStyle/>
          <a:p>
            <a:r>
              <a:rPr lang="ru-RU" sz="3200" dirty="0" smtClean="0">
                <a:effectLst>
                  <a:outerShdw blurRad="38100" dist="38100" dir="2700000" algn="tl">
                    <a:srgbClr val="000000">
                      <a:alpha val="43137"/>
                    </a:srgbClr>
                  </a:outerShdw>
                </a:effectLst>
              </a:rPr>
              <a:t>Централизованный режим доступа</a:t>
            </a:r>
            <a:endParaRPr lang="ru-RU" sz="3200" dirty="0">
              <a:effectLst>
                <a:outerShdw blurRad="38100" dist="38100" dir="2700000" algn="tl">
                  <a:srgbClr val="000000">
                    <a:alpha val="43137"/>
                  </a:srgbClr>
                </a:outerShdw>
              </a:effectLst>
            </a:endParaRPr>
          </a:p>
        </p:txBody>
      </p:sp>
      <p:sp>
        <p:nvSpPr>
          <p:cNvPr id="7" name="TextBox 6"/>
          <p:cNvSpPr txBox="1"/>
          <p:nvPr/>
        </p:nvSpPr>
        <p:spPr>
          <a:xfrm>
            <a:off x="0" y="664980"/>
            <a:ext cx="9144000" cy="3124060"/>
          </a:xfrm>
          <a:prstGeom prst="rect">
            <a:avLst/>
          </a:prstGeom>
          <a:noFill/>
        </p:spPr>
        <p:txBody>
          <a:bodyPr wrap="square" rtlCol="0">
            <a:spAutoFit/>
          </a:bodyPr>
          <a:lstStyle/>
          <a:p>
            <a:pPr>
              <a:lnSpc>
                <a:spcPct val="110000"/>
              </a:lnSpc>
            </a:pPr>
            <a:r>
              <a:rPr lang="ru-RU" dirty="0" smtClean="0"/>
              <a:t>   Централизованный режим доступа </a:t>
            </a:r>
            <a:r>
              <a:rPr lang="en-US" dirty="0" smtClean="0"/>
              <a:t>PCF </a:t>
            </a:r>
            <a:r>
              <a:rPr lang="ru-RU" dirty="0" smtClean="0"/>
              <a:t>может применяться для приоритетного </a:t>
            </a:r>
            <a:r>
              <a:rPr lang="ru-RU" dirty="0" err="1" smtClean="0"/>
              <a:t>обслужи-вания</a:t>
            </a:r>
            <a:r>
              <a:rPr lang="ru-RU" dirty="0" smtClean="0"/>
              <a:t> трафика, если в сети </a:t>
            </a:r>
            <a:r>
              <a:rPr lang="en-US" dirty="0" smtClean="0"/>
              <a:t>BSS </a:t>
            </a:r>
            <a:r>
              <a:rPr lang="ru-RU" dirty="0" smtClean="0"/>
              <a:t>имеется точка доступа, выполняющая функции арбитра </a:t>
            </a:r>
            <a:r>
              <a:rPr lang="ru-RU" dirty="0" err="1" smtClean="0"/>
              <a:t>сре-ды</a:t>
            </a:r>
            <a:r>
              <a:rPr lang="ru-RU" dirty="0" smtClean="0"/>
              <a:t>. Режим </a:t>
            </a:r>
            <a:r>
              <a:rPr lang="en-US" dirty="0" smtClean="0"/>
              <a:t>PCF</a:t>
            </a:r>
            <a:r>
              <a:rPr lang="ru-RU" dirty="0" smtClean="0"/>
              <a:t> работает совместно с режимом </a:t>
            </a:r>
            <a:r>
              <a:rPr lang="en-US" dirty="0" smtClean="0"/>
              <a:t>DCF</a:t>
            </a:r>
            <a:r>
              <a:rPr lang="ru-RU" dirty="0" smtClean="0"/>
              <a:t>. В этом случае возможны 3 типа </a:t>
            </a:r>
            <a:r>
              <a:rPr lang="ru-RU" dirty="0" err="1" smtClean="0"/>
              <a:t>меж-кадровых</a:t>
            </a:r>
            <a:r>
              <a:rPr lang="ru-RU" dirty="0" smtClean="0"/>
              <a:t> интервалов: </a:t>
            </a:r>
          </a:p>
          <a:p>
            <a:pPr>
              <a:lnSpc>
                <a:spcPct val="110000"/>
              </a:lnSpc>
            </a:pPr>
            <a:r>
              <a:rPr lang="ru-RU" dirty="0" smtClean="0"/>
              <a:t>   - интервал </a:t>
            </a:r>
            <a:r>
              <a:rPr lang="en-US" dirty="0" smtClean="0"/>
              <a:t>DCF (DIFS)</a:t>
            </a:r>
            <a:r>
              <a:rPr lang="ru-RU" dirty="0" smtClean="0"/>
              <a:t> -  имеет максимальное значение и используется при захвате среды с помощью процедуры </a:t>
            </a:r>
            <a:r>
              <a:rPr lang="en-US" dirty="0" smtClean="0"/>
              <a:t>DCF</a:t>
            </a:r>
            <a:r>
              <a:rPr lang="ru-RU" dirty="0" smtClean="0"/>
              <a:t>;</a:t>
            </a:r>
            <a:r>
              <a:rPr lang="en-US" dirty="0" smtClean="0"/>
              <a:t> </a:t>
            </a:r>
            <a:endParaRPr lang="ru-RU" dirty="0" smtClean="0"/>
          </a:p>
          <a:p>
            <a:pPr>
              <a:lnSpc>
                <a:spcPct val="110000"/>
              </a:lnSpc>
            </a:pPr>
            <a:r>
              <a:rPr lang="ru-RU" dirty="0" smtClean="0"/>
              <a:t>   - короткий интервал (</a:t>
            </a:r>
            <a:r>
              <a:rPr lang="en-US" dirty="0" err="1" smtClean="0"/>
              <a:t>ShortIFS</a:t>
            </a:r>
            <a:r>
              <a:rPr lang="en-US" dirty="0" smtClean="0"/>
              <a:t>, SIFS) - </a:t>
            </a:r>
            <a:r>
              <a:rPr lang="ru-RU" dirty="0" smtClean="0"/>
              <a:t>имеет минимальное значение и используется для первоочередного захвата среды кадрами </a:t>
            </a:r>
            <a:r>
              <a:rPr lang="en-US" dirty="0" smtClean="0"/>
              <a:t>CTS </a:t>
            </a:r>
            <a:r>
              <a:rPr lang="ru-RU" dirty="0" smtClean="0"/>
              <a:t>и квитанциями; </a:t>
            </a:r>
          </a:p>
          <a:p>
            <a:pPr>
              <a:lnSpc>
                <a:spcPct val="110000"/>
              </a:lnSpc>
            </a:pPr>
            <a:r>
              <a:rPr lang="ru-RU" dirty="0" smtClean="0"/>
              <a:t>   - интервал </a:t>
            </a:r>
            <a:r>
              <a:rPr lang="en-US" dirty="0" smtClean="0"/>
              <a:t>PCF (PIFS)</a:t>
            </a:r>
            <a:r>
              <a:rPr lang="ru-RU" dirty="0" smtClean="0"/>
              <a:t> - имеет промежуточное значение между </a:t>
            </a:r>
            <a:r>
              <a:rPr lang="en-US" dirty="0" smtClean="0"/>
              <a:t>DIFS</a:t>
            </a:r>
            <a:r>
              <a:rPr lang="ru-RU" dirty="0" smtClean="0"/>
              <a:t> и </a:t>
            </a:r>
            <a:r>
              <a:rPr lang="en-US" dirty="0" smtClean="0"/>
              <a:t>SIFS</a:t>
            </a:r>
            <a:r>
              <a:rPr lang="ru-RU" dirty="0" smtClean="0"/>
              <a:t> и используется для перехода в период, контролируемый арбитром среды.</a:t>
            </a:r>
            <a:endParaRPr lang="ru-RU" dirty="0"/>
          </a:p>
        </p:txBody>
      </p:sp>
      <p:sp>
        <p:nvSpPr>
          <p:cNvPr id="8" name="Номер слайда 7"/>
          <p:cNvSpPr>
            <a:spLocks noGrp="1"/>
          </p:cNvSpPr>
          <p:nvPr>
            <p:ph type="sldNum" sz="quarter" idx="12"/>
          </p:nvPr>
        </p:nvSpPr>
        <p:spPr/>
        <p:txBody>
          <a:bodyPr/>
          <a:lstStyle/>
          <a:p>
            <a:fld id="{C287297B-5DA9-4EC1-9A22-997F9243AA65}" type="slidenum">
              <a:rPr lang="ru-RU" smtClean="0"/>
              <a:pPr/>
              <a:t>61</a:t>
            </a:fld>
            <a:endParaRPr lang="ru-RU"/>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1146528"/>
            <a:ext cx="8784976" cy="4104456"/>
          </a:xfrm>
        </p:spPr>
        <p:txBody>
          <a:bodyPr>
            <a:normAutofit/>
          </a:bodyPr>
          <a:lstStyle/>
          <a:p>
            <a:pPr marL="0" indent="0">
              <a:buNone/>
            </a:pPr>
            <a:r>
              <a:rPr lang="ru-RU" sz="2000" dirty="0" smtClean="0"/>
              <a:t>   Арбитр начинает работу в промежутке времени между завершением </a:t>
            </a:r>
            <a:r>
              <a:rPr lang="en-US" sz="2000" dirty="0" smtClean="0"/>
              <a:t>PIFS</a:t>
            </a:r>
            <a:r>
              <a:rPr lang="ru-RU" sz="2000" dirty="0" smtClean="0"/>
              <a:t> и </a:t>
            </a:r>
            <a:r>
              <a:rPr lang="en-US" sz="2000" dirty="0" smtClean="0"/>
              <a:t>DIFS</a:t>
            </a:r>
            <a:r>
              <a:rPr lang="ru-RU" sz="2000" dirty="0" smtClean="0"/>
              <a:t>. Он передает специальный кадр, в котором сообщает длительность контролируемого периода, в котором реализуется метод доступа </a:t>
            </a:r>
            <a:r>
              <a:rPr lang="en-US" sz="2000" dirty="0" smtClean="0"/>
              <a:t>PCF</a:t>
            </a:r>
            <a:r>
              <a:rPr lang="ru-RU" sz="2000" dirty="0" smtClean="0"/>
              <a:t>. </a:t>
            </a:r>
          </a:p>
          <a:p>
            <a:pPr marL="0" indent="0">
              <a:buNone/>
            </a:pPr>
            <a:r>
              <a:rPr lang="ru-RU" sz="2000" dirty="0" smtClean="0"/>
              <a:t>   Арбитр проводит периодический опрос для предоставления каждой станции права на использование среды, направляя им специальные кадры. Станции подтверждают прием и передают данные или арбитру для транзитной </a:t>
            </a:r>
            <a:r>
              <a:rPr lang="ru-RU" sz="2000" dirty="0" err="1" smtClean="0"/>
              <a:t>переда-чи</a:t>
            </a:r>
            <a:r>
              <a:rPr lang="ru-RU" sz="2000" dirty="0" smtClean="0"/>
              <a:t> или непосредственно станции-получателю.  Длительность контролируемого периода ограничена, о чем арбитр передает соответствующий кадр и </a:t>
            </a:r>
            <a:r>
              <a:rPr lang="ru-RU" sz="2000" dirty="0" err="1" smtClean="0"/>
              <a:t>начина-ется</a:t>
            </a:r>
            <a:r>
              <a:rPr lang="ru-RU" sz="2000" dirty="0" smtClean="0"/>
              <a:t> неконтролируемый период.</a:t>
            </a:r>
          </a:p>
          <a:p>
            <a:pPr marL="0" indent="0">
              <a:buNone/>
            </a:pPr>
            <a:r>
              <a:rPr lang="ru-RU" sz="2000" dirty="0" smtClean="0"/>
              <a:t>   Каждая станция может работать в режиме </a:t>
            </a:r>
            <a:r>
              <a:rPr lang="en-US" sz="2000" dirty="0" smtClean="0"/>
              <a:t>PCF </a:t>
            </a:r>
            <a:r>
              <a:rPr lang="ru-RU" sz="2000" dirty="0" smtClean="0"/>
              <a:t>только после подписки на эту услугу при подключении к сети.</a:t>
            </a:r>
          </a:p>
          <a:p>
            <a:pPr>
              <a:buNone/>
            </a:pPr>
            <a:endParaRPr lang="ru-RU" sz="2000" dirty="0"/>
          </a:p>
        </p:txBody>
      </p:sp>
      <p:sp>
        <p:nvSpPr>
          <p:cNvPr id="4" name="Заголовок 1"/>
          <p:cNvSpPr>
            <a:spLocks noGrp="1"/>
          </p:cNvSpPr>
          <p:nvPr>
            <p:ph type="title"/>
          </p:nvPr>
        </p:nvSpPr>
        <p:spPr>
          <a:xfrm>
            <a:off x="107504" y="294734"/>
            <a:ext cx="9036496" cy="706090"/>
          </a:xfrm>
        </p:spPr>
        <p:txBody>
          <a:bodyPr>
            <a:noAutofit/>
          </a:bodyPr>
          <a:lstStyle/>
          <a:p>
            <a:r>
              <a:rPr lang="ru-RU" sz="3200" dirty="0" smtClean="0">
                <a:effectLst>
                  <a:outerShdw blurRad="38100" dist="38100" dir="2700000" algn="tl">
                    <a:srgbClr val="000000">
                      <a:alpha val="43137"/>
                    </a:srgbClr>
                  </a:outerShdw>
                </a:effectLst>
              </a:rPr>
              <a:t>Централизованный режим доступа (продолжение)</a:t>
            </a:r>
            <a:endParaRPr lang="ru-RU" sz="3200" dirty="0">
              <a:effectLst>
                <a:outerShdw blurRad="38100" dist="38100" dir="2700000" algn="tl">
                  <a:srgbClr val="000000">
                    <a:alpha val="43137"/>
                  </a:srgbClr>
                </a:outerShdw>
              </a:effectLst>
            </a:endParaRPr>
          </a:p>
        </p:txBody>
      </p:sp>
      <p:sp>
        <p:nvSpPr>
          <p:cNvPr id="5" name="Номер слайда 4"/>
          <p:cNvSpPr>
            <a:spLocks noGrp="1"/>
          </p:cNvSpPr>
          <p:nvPr>
            <p:ph type="sldNum" sz="quarter" idx="12"/>
          </p:nvPr>
        </p:nvSpPr>
        <p:spPr/>
        <p:txBody>
          <a:bodyPr/>
          <a:lstStyle/>
          <a:p>
            <a:fld id="{C287297B-5DA9-4EC1-9A22-997F9243AA65}" type="slidenum">
              <a:rPr lang="ru-RU" smtClean="0"/>
              <a:pPr/>
              <a:t>62</a:t>
            </a:fld>
            <a:endParaRPr lang="ru-RU"/>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3390"/>
            <a:ext cx="8784976" cy="634082"/>
          </a:xfrm>
        </p:spPr>
        <p:txBody>
          <a:bodyPr>
            <a:normAutofit/>
          </a:bodyPr>
          <a:lstStyle/>
          <a:p>
            <a:r>
              <a:rPr lang="ru-RU" altLang="ru-RU" sz="3200" dirty="0" smtClean="0">
                <a:effectLst>
                  <a:outerShdw blurRad="38100" dist="38100" dir="2700000" algn="tl">
                    <a:srgbClr val="000000">
                      <a:alpha val="43137"/>
                    </a:srgbClr>
                  </a:outerShdw>
                </a:effectLst>
              </a:rPr>
              <a:t>Формат кадра данных 802.11</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0" y="5140452"/>
            <a:ext cx="9144000" cy="1776540"/>
          </a:xfrm>
        </p:spPr>
        <p:txBody>
          <a:bodyPr>
            <a:noAutofit/>
          </a:bodyPr>
          <a:lstStyle/>
          <a:p>
            <a:pPr marL="0" indent="0">
              <a:lnSpc>
                <a:spcPct val="110000"/>
              </a:lnSpc>
              <a:spcBef>
                <a:spcPts val="0"/>
              </a:spcBef>
              <a:buNone/>
            </a:pPr>
            <a:r>
              <a:rPr lang="ru-RU" sz="1800" dirty="0" smtClean="0"/>
              <a:t>  Основные отличия кадра 802.11 от кадра </a:t>
            </a:r>
            <a:r>
              <a:rPr lang="en-US" sz="1800" dirty="0" smtClean="0"/>
              <a:t>Ethernet </a:t>
            </a:r>
            <a:r>
              <a:rPr lang="ru-RU" sz="1800" dirty="0" smtClean="0"/>
              <a:t>– наличие 4-х адресных полей и </a:t>
            </a:r>
            <a:r>
              <a:rPr lang="ru-RU" sz="1800" dirty="0" err="1" smtClean="0"/>
              <a:t>управ-ляющих</a:t>
            </a:r>
            <a:r>
              <a:rPr lang="ru-RU" sz="1800" dirty="0" smtClean="0"/>
              <a:t> полей (кадры и очередность). Адресные поля: а</a:t>
            </a:r>
            <a:r>
              <a:rPr lang="ru-RU" altLang="ru-RU" sz="1800" dirty="0" smtClean="0"/>
              <a:t>дрес отправителя, адрес </a:t>
            </a:r>
            <a:r>
              <a:rPr lang="ru-RU" altLang="ru-RU" sz="1800" dirty="0" err="1" smtClean="0"/>
              <a:t>получате-ля</a:t>
            </a:r>
            <a:r>
              <a:rPr lang="ru-RU" altLang="ru-RU" sz="1800" dirty="0" smtClean="0"/>
              <a:t>, адрес точки доступа отправителя, адрес точки доступа получателя.</a:t>
            </a:r>
          </a:p>
          <a:p>
            <a:pPr marL="0" indent="0">
              <a:lnSpc>
                <a:spcPct val="110000"/>
              </a:lnSpc>
              <a:spcBef>
                <a:spcPts val="0"/>
              </a:spcBef>
              <a:buNone/>
            </a:pPr>
            <a:r>
              <a:rPr lang="ru-RU" sz="1800" dirty="0" smtClean="0"/>
              <a:t>    Существуют также кадры контроля (например, </a:t>
            </a:r>
            <a:r>
              <a:rPr lang="en-US" sz="1800" dirty="0" smtClean="0"/>
              <a:t>RTS) </a:t>
            </a:r>
            <a:r>
              <a:rPr lang="ru-RU" sz="1800" dirty="0" smtClean="0"/>
              <a:t>и управления (например, ассоциация с точкой доступа).</a:t>
            </a:r>
            <a:endParaRPr lang="ru-RU" sz="1800" dirty="0"/>
          </a:p>
        </p:txBody>
      </p:sp>
      <p:graphicFrame>
        <p:nvGraphicFramePr>
          <p:cNvPr id="4" name="Таблица 3"/>
          <p:cNvGraphicFramePr>
            <a:graphicFrameLocks noGrp="1"/>
          </p:cNvGraphicFramePr>
          <p:nvPr>
            <p:extLst>
              <p:ext uri="{D42A27DB-BD31-4B8C-83A1-F6EECF244321}">
                <p14:modId xmlns:p14="http://schemas.microsoft.com/office/powerpoint/2010/main" val="939851571"/>
              </p:ext>
            </p:extLst>
          </p:nvPr>
        </p:nvGraphicFramePr>
        <p:xfrm>
          <a:off x="361729" y="721152"/>
          <a:ext cx="8280720" cy="1929656"/>
        </p:xfrm>
        <a:graphic>
          <a:graphicData uri="http://schemas.openxmlformats.org/drawingml/2006/table">
            <a:tbl>
              <a:tblPr firstRow="1" bandRow="1">
                <a:tableStyleId>{5C22544A-7EE6-4342-B048-85BDC9FD1C3A}</a:tableStyleId>
              </a:tblPr>
              <a:tblGrid>
                <a:gridCol w="920080"/>
                <a:gridCol w="920080"/>
                <a:gridCol w="920080"/>
                <a:gridCol w="920080"/>
                <a:gridCol w="920080"/>
                <a:gridCol w="920080"/>
                <a:gridCol w="920080"/>
                <a:gridCol w="920080"/>
                <a:gridCol w="920080"/>
              </a:tblGrid>
              <a:tr h="547608">
                <a:tc>
                  <a:txBody>
                    <a:bodyPr/>
                    <a:lstStyle/>
                    <a:p>
                      <a:pPr algn="ctr"/>
                      <a:r>
                        <a:rPr lang="ru-RU" sz="1600" b="0" dirty="0" smtClean="0">
                          <a:solidFill>
                            <a:schemeClr val="tx1"/>
                          </a:solidFill>
                        </a:rPr>
                        <a:t>2 байта</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ru-RU" sz="1600" b="0" dirty="0" smtClean="0">
                          <a:solidFill>
                            <a:schemeClr val="tx1"/>
                          </a:solidFill>
                        </a:rPr>
                        <a:t>2 байта</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6 байт</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6 байт</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6</a:t>
                      </a:r>
                      <a:r>
                        <a:rPr lang="ru-RU" sz="1600" b="0" baseline="0" dirty="0" smtClean="0">
                          <a:solidFill>
                            <a:schemeClr val="tx1"/>
                          </a:solidFill>
                        </a:rPr>
                        <a:t> байт</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2 байта</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6 байт</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600" b="0" dirty="0" smtClean="0">
                          <a:solidFill>
                            <a:schemeClr val="tx1"/>
                          </a:solidFill>
                        </a:rPr>
                        <a:t>0</a:t>
                      </a:r>
                      <a:r>
                        <a:rPr lang="ru-RU" sz="1600" b="0" baseline="0" dirty="0" smtClean="0">
                          <a:solidFill>
                            <a:schemeClr val="tx1"/>
                          </a:solidFill>
                        </a:rPr>
                        <a:t>-</a:t>
                      </a:r>
                      <a:r>
                        <a:rPr lang="ru-RU" sz="1600" b="0" dirty="0" smtClean="0">
                          <a:solidFill>
                            <a:schemeClr val="tx1"/>
                          </a:solidFill>
                        </a:rPr>
                        <a:t>2304</a:t>
                      </a:r>
                      <a:r>
                        <a:rPr lang="ru-RU" sz="1600" b="0" baseline="0" dirty="0" smtClean="0">
                          <a:solidFill>
                            <a:schemeClr val="tx1"/>
                          </a:solidFill>
                        </a:rPr>
                        <a:t> байт</a:t>
                      </a:r>
                      <a:endParaRPr lang="ru-RU" sz="16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4 байта</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50536">
                <a:tc>
                  <a:txBody>
                    <a:bodyPr/>
                    <a:lstStyle/>
                    <a:p>
                      <a:pPr algn="ctr"/>
                      <a:r>
                        <a:rPr lang="ru-RU" sz="1600" b="0" dirty="0" smtClean="0">
                          <a:solidFill>
                            <a:schemeClr val="tx1"/>
                          </a:solidFill>
                        </a:rPr>
                        <a:t>Управление кадром</a:t>
                      </a:r>
                      <a:endParaRPr lang="ru-RU" sz="1600" b="0" dirty="0">
                        <a:solidFill>
                          <a:schemeClr val="tx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ru-RU" sz="1600" b="0" dirty="0" smtClean="0">
                          <a:solidFill>
                            <a:schemeClr val="tx1"/>
                          </a:solidFill>
                        </a:rPr>
                        <a:t>Длительность</a:t>
                      </a:r>
                      <a:endParaRPr lang="ru-RU" sz="1600" b="0" dirty="0">
                        <a:solidFill>
                          <a:schemeClr val="tx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Адрес 1</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Адрес 2</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Адрес 3</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Управление очередностью</a:t>
                      </a:r>
                      <a:endParaRPr lang="ru-RU" sz="1600" b="0" dirty="0">
                        <a:solidFill>
                          <a:schemeClr val="tx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Адрес 4</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Тело кадра</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Контрольная</a:t>
                      </a:r>
                      <a:r>
                        <a:rPr lang="ru-RU" sz="1600" b="0" baseline="0" dirty="0" smtClean="0">
                          <a:solidFill>
                            <a:schemeClr val="tx1"/>
                          </a:solidFill>
                        </a:rPr>
                        <a:t> сумма</a:t>
                      </a:r>
                      <a:endParaRPr lang="ru-RU" sz="1600" b="0" dirty="0">
                        <a:solidFill>
                          <a:schemeClr val="tx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4211771577"/>
              </p:ext>
            </p:extLst>
          </p:nvPr>
        </p:nvGraphicFramePr>
        <p:xfrm>
          <a:off x="361728" y="3115375"/>
          <a:ext cx="8352729" cy="1991246"/>
        </p:xfrm>
        <a:graphic>
          <a:graphicData uri="http://schemas.openxmlformats.org/drawingml/2006/table">
            <a:tbl>
              <a:tblPr firstRow="1" bandRow="1">
                <a:tableStyleId>{5C22544A-7EE6-4342-B048-85BDC9FD1C3A}</a:tableStyleId>
              </a:tblPr>
              <a:tblGrid>
                <a:gridCol w="759339"/>
                <a:gridCol w="759339"/>
                <a:gridCol w="759339"/>
                <a:gridCol w="759339"/>
                <a:gridCol w="759339"/>
                <a:gridCol w="759339"/>
                <a:gridCol w="759339"/>
                <a:gridCol w="759339"/>
                <a:gridCol w="759339"/>
                <a:gridCol w="759339"/>
                <a:gridCol w="759339"/>
              </a:tblGrid>
              <a:tr h="502458">
                <a:tc>
                  <a:txBody>
                    <a:bodyPr/>
                    <a:lstStyle/>
                    <a:p>
                      <a:pPr algn="ctr"/>
                      <a:r>
                        <a:rPr lang="ru-RU" sz="1600" b="0" dirty="0" smtClean="0">
                          <a:solidFill>
                            <a:schemeClr val="tx1"/>
                          </a:solidFill>
                        </a:rPr>
                        <a:t>2 бита</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2 бита</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4 бита</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1 бит</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1 бит</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1 бит</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1 бит</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1 бит</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1 бит</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1 бит</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1 бит</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88788">
                <a:tc>
                  <a:txBody>
                    <a:bodyPr/>
                    <a:lstStyle/>
                    <a:p>
                      <a:pPr algn="ctr"/>
                      <a:r>
                        <a:rPr lang="ru-RU" sz="1600" b="0" dirty="0" smtClean="0">
                          <a:solidFill>
                            <a:schemeClr val="tx1"/>
                          </a:solidFill>
                        </a:rPr>
                        <a:t>Версия протокола</a:t>
                      </a:r>
                      <a:endParaRPr lang="ru-RU" sz="1600" b="0" dirty="0">
                        <a:solidFill>
                          <a:schemeClr val="tx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Тип</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0" dirty="0" smtClean="0">
                          <a:solidFill>
                            <a:schemeClr val="tx1"/>
                          </a:solidFill>
                        </a:rPr>
                        <a:t>Подтип</a:t>
                      </a:r>
                      <a:endParaRPr lang="ru-RU" sz="1600" b="0" dirty="0">
                        <a:solidFill>
                          <a:schemeClr val="tx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To</a:t>
                      </a:r>
                      <a:r>
                        <a:rPr lang="en-US" sz="1600" b="0" baseline="0" dirty="0" smtClean="0">
                          <a:solidFill>
                            <a:schemeClr val="tx1"/>
                          </a:solidFill>
                        </a:rPr>
                        <a:t> DS</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From</a:t>
                      </a:r>
                      <a:r>
                        <a:rPr lang="en-US" sz="1600" b="0" baseline="0" dirty="0" smtClean="0">
                          <a:solidFill>
                            <a:schemeClr val="tx1"/>
                          </a:solidFill>
                        </a:rPr>
                        <a:t> DS</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MR</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RT</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baseline="0" dirty="0" smtClean="0">
                          <a:solidFill>
                            <a:schemeClr val="tx1"/>
                          </a:solidFill>
                        </a:rPr>
                        <a:t>Power </a:t>
                      </a:r>
                      <a:r>
                        <a:rPr lang="en-US" sz="1600" b="0" baseline="0" dirty="0" err="1" smtClean="0">
                          <a:solidFill>
                            <a:schemeClr val="tx1"/>
                          </a:solidFill>
                        </a:rPr>
                        <a:t>Mgmt</a:t>
                      </a:r>
                      <a:endParaRPr lang="ru-RU" sz="1600" b="0" dirty="0">
                        <a:solidFill>
                          <a:schemeClr val="tx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MD</a:t>
                      </a:r>
                      <a:endParaRPr lang="ru-RU"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Protection Frame</a:t>
                      </a:r>
                      <a:endParaRPr lang="ru-RU" sz="1600" b="0" dirty="0">
                        <a:solidFill>
                          <a:schemeClr val="tx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rPr>
                        <a:t>Order</a:t>
                      </a:r>
                      <a:endParaRPr lang="ru-RU" sz="1600" b="0" dirty="0">
                        <a:solidFill>
                          <a:schemeClr val="tx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6" name="Прямая соединительная линия 5"/>
          <p:cNvCxnSpPr/>
          <p:nvPr/>
        </p:nvCxnSpPr>
        <p:spPr>
          <a:xfrm>
            <a:off x="361727" y="2665368"/>
            <a:ext cx="0" cy="72008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a:off x="1297633" y="2665368"/>
            <a:ext cx="7416824" cy="4500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Номер слайда 7"/>
          <p:cNvSpPr>
            <a:spLocks noGrp="1"/>
          </p:cNvSpPr>
          <p:nvPr>
            <p:ph type="sldNum" sz="quarter" idx="12"/>
          </p:nvPr>
        </p:nvSpPr>
        <p:spPr/>
        <p:txBody>
          <a:bodyPr/>
          <a:lstStyle/>
          <a:p>
            <a:fld id="{C287297B-5DA9-4EC1-9A22-997F9243AA65}" type="slidenum">
              <a:rPr lang="ru-RU" smtClean="0"/>
              <a:pPr/>
              <a:t>63</a:t>
            </a:fld>
            <a:endParaRPr lang="ru-RU"/>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altLang="ru-RU" sz="3600" dirty="0">
                <a:effectLst>
                  <a:outerShdw blurRad="38100" dist="38100" dir="2700000" algn="tl">
                    <a:srgbClr val="000000">
                      <a:alpha val="43137"/>
                    </a:srgbClr>
                  </a:outerShdw>
                </a:effectLst>
              </a:rPr>
              <a:t>Формат кадра данных </a:t>
            </a:r>
            <a:r>
              <a:rPr lang="ru-RU" altLang="ru-RU" sz="3600" dirty="0" smtClean="0">
                <a:effectLst>
                  <a:outerShdw blurRad="38100" dist="38100" dir="2700000" algn="tl">
                    <a:srgbClr val="000000">
                      <a:alpha val="43137"/>
                    </a:srgbClr>
                  </a:outerShdw>
                </a:effectLst>
              </a:rPr>
              <a:t>802.11 (продолжение)</a:t>
            </a:r>
            <a:endParaRPr lang="ru-RU" sz="3600" dirty="0"/>
          </a:p>
        </p:txBody>
      </p:sp>
      <p:sp>
        <p:nvSpPr>
          <p:cNvPr id="3" name="Объект 2"/>
          <p:cNvSpPr>
            <a:spLocks noGrp="1"/>
          </p:cNvSpPr>
          <p:nvPr>
            <p:ph idx="1"/>
          </p:nvPr>
        </p:nvSpPr>
        <p:spPr>
          <a:xfrm>
            <a:off x="107504" y="980728"/>
            <a:ext cx="8928992" cy="6120680"/>
          </a:xfrm>
        </p:spPr>
        <p:txBody>
          <a:bodyPr>
            <a:normAutofit fontScale="92500" lnSpcReduction="20000"/>
          </a:bodyPr>
          <a:lstStyle/>
          <a:p>
            <a:pPr marL="0" indent="0">
              <a:spcBef>
                <a:spcPts val="0"/>
              </a:spcBef>
              <a:buNone/>
            </a:pPr>
            <a:r>
              <a:rPr lang="ru-RU" sz="2400" i="1" dirty="0" smtClean="0">
                <a:effectLst>
                  <a:outerShdw blurRad="38100" dist="38100" dir="2700000" algn="tl">
                    <a:srgbClr val="000000">
                      <a:alpha val="43137"/>
                    </a:srgbClr>
                  </a:outerShdw>
                </a:effectLst>
              </a:rPr>
              <a:t>Управление кадром: </a:t>
            </a:r>
          </a:p>
          <a:p>
            <a:pPr marL="0" indent="0">
              <a:lnSpc>
                <a:spcPct val="120000"/>
              </a:lnSpc>
              <a:spcBef>
                <a:spcPts val="0"/>
              </a:spcBef>
              <a:buNone/>
            </a:pPr>
            <a:r>
              <a:rPr lang="ru-RU" sz="2400" i="1" dirty="0" smtClean="0"/>
              <a:t>      Тип -</a:t>
            </a:r>
            <a:r>
              <a:rPr lang="ru-RU" sz="2400" dirty="0" smtClean="0"/>
              <a:t> определяет тип кадра: контроль, управление или данные;</a:t>
            </a:r>
          </a:p>
          <a:p>
            <a:pPr marL="0" indent="0">
              <a:lnSpc>
                <a:spcPct val="120000"/>
              </a:lnSpc>
              <a:spcBef>
                <a:spcPts val="0"/>
              </a:spcBef>
              <a:buNone/>
            </a:pPr>
            <a:r>
              <a:rPr lang="ru-RU" sz="2400" i="1" dirty="0" smtClean="0"/>
              <a:t>      Подтип - </a:t>
            </a:r>
            <a:r>
              <a:rPr lang="ru-RU" sz="2400" dirty="0" smtClean="0"/>
              <a:t>дальнейшая идентификация функций кадра (около 30 шт.);</a:t>
            </a:r>
            <a:r>
              <a:rPr lang="ru-RU" sz="2400" i="1" dirty="0" smtClean="0"/>
              <a:t> </a:t>
            </a:r>
          </a:p>
          <a:p>
            <a:pPr marL="0" indent="0">
              <a:lnSpc>
                <a:spcPct val="120000"/>
              </a:lnSpc>
              <a:spcBef>
                <a:spcPts val="0"/>
              </a:spcBef>
              <a:buNone/>
            </a:pPr>
            <a:r>
              <a:rPr lang="ru-RU" sz="2400" i="1" dirty="0" smtClean="0"/>
              <a:t>     </a:t>
            </a:r>
            <a:r>
              <a:rPr lang="en-US" sz="2400" i="1" dirty="0" err="1" smtClean="0"/>
              <a:t>ToDS</a:t>
            </a:r>
            <a:r>
              <a:rPr lang="en-US" sz="2400" i="1" dirty="0" smtClean="0"/>
              <a:t> – </a:t>
            </a:r>
            <a:r>
              <a:rPr lang="ru-RU" sz="2400" dirty="0" smtClean="0"/>
              <a:t>кадр к распределенной системе, </a:t>
            </a:r>
            <a:r>
              <a:rPr lang="en-US" sz="2400" dirty="0" err="1" smtClean="0"/>
              <a:t>FromDS</a:t>
            </a:r>
            <a:r>
              <a:rPr lang="en-US" sz="2400" dirty="0" smtClean="0"/>
              <a:t> – </a:t>
            </a:r>
            <a:r>
              <a:rPr lang="ru-RU" sz="2400" dirty="0" smtClean="0"/>
              <a:t>от системы;</a:t>
            </a:r>
          </a:p>
          <a:p>
            <a:pPr marL="0" indent="0">
              <a:lnSpc>
                <a:spcPct val="120000"/>
              </a:lnSpc>
              <a:spcBef>
                <a:spcPts val="0"/>
              </a:spcBef>
              <a:buNone/>
            </a:pPr>
            <a:r>
              <a:rPr lang="ru-RU" sz="2400" i="1" dirty="0" smtClean="0"/>
              <a:t>     Управление мощностью</a:t>
            </a:r>
            <a:r>
              <a:rPr lang="ru-RU" sz="2400" dirty="0" smtClean="0"/>
              <a:t> – равен 1, если передающая станция находится в режиме ожидания.</a:t>
            </a:r>
          </a:p>
          <a:p>
            <a:pPr marL="0" indent="0">
              <a:lnSpc>
                <a:spcPct val="120000"/>
              </a:lnSpc>
              <a:spcBef>
                <a:spcPts val="0"/>
              </a:spcBef>
              <a:buNone/>
            </a:pPr>
            <a:r>
              <a:rPr lang="ru-RU" sz="2400" i="1" dirty="0" smtClean="0"/>
              <a:t>     </a:t>
            </a:r>
            <a:r>
              <a:rPr lang="en-US" sz="2400" i="1" dirty="0" smtClean="0"/>
              <a:t>RT</a:t>
            </a:r>
            <a:r>
              <a:rPr lang="ru-RU" sz="2400" i="1" dirty="0" smtClean="0"/>
              <a:t> (повтор)</a:t>
            </a:r>
            <a:r>
              <a:rPr lang="en-US" sz="2400" i="1" dirty="0" smtClean="0"/>
              <a:t>: </a:t>
            </a:r>
            <a:r>
              <a:rPr lang="ru-RU" sz="2400" i="1" dirty="0" smtClean="0"/>
              <a:t>равен</a:t>
            </a:r>
            <a:r>
              <a:rPr lang="ru-RU" sz="2400" dirty="0" smtClean="0"/>
              <a:t> 1, если данный кадр является повторной передачей предыдущего.</a:t>
            </a:r>
          </a:p>
          <a:p>
            <a:pPr marL="0" indent="0">
              <a:lnSpc>
                <a:spcPct val="120000"/>
              </a:lnSpc>
              <a:spcBef>
                <a:spcPts val="0"/>
              </a:spcBef>
              <a:buNone/>
            </a:pPr>
            <a:r>
              <a:rPr lang="ru-RU" sz="2400" i="1" dirty="0" smtClean="0"/>
              <a:t> </a:t>
            </a:r>
            <a:r>
              <a:rPr lang="ru-RU" sz="2400" i="1" dirty="0" smtClean="0">
                <a:effectLst>
                  <a:outerShdw blurRad="38100" dist="38100" dir="2700000" algn="tl">
                    <a:srgbClr val="000000">
                      <a:alpha val="43137"/>
                    </a:srgbClr>
                  </a:outerShdw>
                </a:effectLst>
              </a:rPr>
              <a:t>Идентификатор </a:t>
            </a:r>
            <a:r>
              <a:rPr lang="ru-RU" sz="2400" i="1" dirty="0">
                <a:effectLst>
                  <a:outerShdw blurRad="38100" dist="38100" dir="2700000" algn="tl">
                    <a:srgbClr val="000000">
                      <a:alpha val="43137"/>
                    </a:srgbClr>
                  </a:outerShdw>
                </a:effectLst>
              </a:rPr>
              <a:t>длительности/соединения</a:t>
            </a:r>
            <a:r>
              <a:rPr lang="ru-RU" sz="2400" dirty="0">
                <a:effectLst>
                  <a:outerShdw blurRad="38100" dist="38100" dir="2700000" algn="tl">
                    <a:srgbClr val="000000">
                      <a:alpha val="43137"/>
                    </a:srgbClr>
                  </a:outerShdw>
                </a:effectLst>
              </a:rPr>
              <a:t>. </a:t>
            </a:r>
            <a:r>
              <a:rPr lang="ru-RU" sz="2400" dirty="0"/>
              <a:t>Если используется поле длительности, указывается время (в микросекундах), на которое требуется выделить канал для успешной передачи кадра MAC. В некоторых кадрах управления в этом поле указывается идентификатор ассоциации или соединения</a:t>
            </a:r>
            <a:r>
              <a:rPr lang="ru-RU" sz="2400" dirty="0" smtClean="0"/>
              <a:t>.</a:t>
            </a:r>
          </a:p>
          <a:p>
            <a:pPr marL="0" indent="0">
              <a:lnSpc>
                <a:spcPct val="120000"/>
              </a:lnSpc>
              <a:spcBef>
                <a:spcPts val="0"/>
              </a:spcBef>
              <a:buNone/>
            </a:pPr>
            <a:r>
              <a:rPr lang="ru-RU" sz="2400" i="1" dirty="0" smtClean="0"/>
              <a:t>   </a:t>
            </a:r>
            <a:r>
              <a:rPr lang="ru-RU" sz="2400" i="1" dirty="0" smtClean="0">
                <a:effectLst>
                  <a:outerShdw blurRad="38100" dist="38100" dir="2700000" algn="tl">
                    <a:srgbClr val="000000">
                      <a:alpha val="43137"/>
                    </a:srgbClr>
                  </a:outerShdw>
                </a:effectLst>
              </a:rPr>
              <a:t>Управление </a:t>
            </a:r>
            <a:r>
              <a:rPr lang="ru-RU" sz="2400" i="1" dirty="0">
                <a:effectLst>
                  <a:outerShdw blurRad="38100" dist="38100" dir="2700000" algn="tl">
                    <a:srgbClr val="000000">
                      <a:alpha val="43137"/>
                    </a:srgbClr>
                  </a:outerShdw>
                </a:effectLst>
              </a:rPr>
              <a:t>очередностью</a:t>
            </a:r>
            <a:r>
              <a:rPr lang="ru-RU" sz="2400" dirty="0">
                <a:effectLst>
                  <a:outerShdw blurRad="38100" dist="38100" dir="2700000" algn="tl">
                    <a:srgbClr val="000000">
                      <a:alpha val="43137"/>
                    </a:srgbClr>
                  </a:outerShdw>
                </a:effectLst>
              </a:rPr>
              <a:t>. </a:t>
            </a:r>
            <a:r>
              <a:rPr lang="ru-RU" sz="2400" dirty="0"/>
              <a:t>Содержит 4-битовое подполе номера фрагмента, используемое для фрагментации и повторной сборки, и 12-битовый порядковый номер, используемый для нумерации кадров, передаваемых между приемником и передатчиком.</a:t>
            </a:r>
          </a:p>
          <a:p>
            <a:pPr marL="0" indent="0">
              <a:buNone/>
            </a:pPr>
            <a:endParaRPr lang="ru-RU" sz="2200" dirty="0" smtClean="0"/>
          </a:p>
          <a:p>
            <a:pPr marL="0" indent="0">
              <a:buNone/>
            </a:pPr>
            <a:endParaRPr lang="ru-RU" sz="2200" dirty="0"/>
          </a:p>
          <a:p>
            <a:pPr marL="0" indent="0">
              <a:buNone/>
            </a:pPr>
            <a:endParaRPr lang="ru-RU" sz="2200" dirty="0"/>
          </a:p>
        </p:txBody>
      </p:sp>
      <p:sp>
        <p:nvSpPr>
          <p:cNvPr id="4" name="Номер слайда 3"/>
          <p:cNvSpPr>
            <a:spLocks noGrp="1"/>
          </p:cNvSpPr>
          <p:nvPr>
            <p:ph type="sldNum" sz="quarter" idx="12"/>
          </p:nvPr>
        </p:nvSpPr>
        <p:spPr/>
        <p:txBody>
          <a:bodyPr/>
          <a:lstStyle/>
          <a:p>
            <a:fld id="{C287297B-5DA9-4EC1-9A22-997F9243AA65}" type="slidenum">
              <a:rPr lang="ru-RU" smtClean="0"/>
              <a:pPr/>
              <a:t>64</a:t>
            </a:fld>
            <a:endParaRPr lang="ru-RU"/>
          </a:p>
        </p:txBody>
      </p:sp>
    </p:spTree>
    <p:extLst>
      <p:ext uri="{BB962C8B-B14F-4D97-AF65-F5344CB8AC3E}">
        <p14:creationId xmlns:p14="http://schemas.microsoft.com/office/powerpoint/2010/main" val="36346892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3630"/>
            <a:ext cx="8229600" cy="629066"/>
          </a:xfrm>
        </p:spPr>
        <p:txBody>
          <a:bodyPr>
            <a:normAutofit/>
          </a:bodyPr>
          <a:lstStyle/>
          <a:p>
            <a:r>
              <a:rPr lang="ru-RU" sz="3200" dirty="0" smtClean="0">
                <a:effectLst>
                  <a:outerShdw blurRad="38100" dist="38100" dir="2700000" algn="tl">
                    <a:srgbClr val="000000">
                      <a:alpha val="43137"/>
                    </a:srgbClr>
                  </a:outerShdw>
                </a:effectLst>
              </a:rPr>
              <a:t>Безопасность сетей 802.11</a:t>
            </a:r>
            <a:endParaRPr lang="ru-RU" sz="32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57264" y="764704"/>
            <a:ext cx="9036496" cy="5976664"/>
          </a:xfrm>
        </p:spPr>
        <p:txBody>
          <a:bodyPr>
            <a:normAutofit/>
          </a:bodyPr>
          <a:lstStyle/>
          <a:p>
            <a:pPr marL="0" indent="0">
              <a:buNone/>
            </a:pPr>
            <a:r>
              <a:rPr lang="ru-RU" sz="2000" dirty="0" smtClean="0"/>
              <a:t>   В беспроводной сети получить несанкционированный доступ гораздо проще, чем в проводной сети – достаточно оказаться в зоне покрытия этой сети. </a:t>
            </a:r>
            <a:r>
              <a:rPr lang="ru-RU" sz="2000" dirty="0" err="1" smtClean="0"/>
              <a:t>Поэто-му</a:t>
            </a:r>
            <a:r>
              <a:rPr lang="ru-RU" sz="2000" dirty="0" smtClean="0"/>
              <a:t> стандарт 802.11 предусматривает протокол защиты данных </a:t>
            </a:r>
            <a:r>
              <a:rPr lang="en-US" sz="2000" dirty="0" smtClean="0"/>
              <a:t>WEP (Wired </a:t>
            </a:r>
            <a:r>
              <a:rPr lang="en-US" sz="2000" dirty="0" err="1" smtClean="0"/>
              <a:t>Equi</a:t>
            </a:r>
            <a:r>
              <a:rPr lang="ru-RU" sz="2000" dirty="0" smtClean="0"/>
              <a:t>-</a:t>
            </a:r>
            <a:r>
              <a:rPr lang="en-US" sz="2000" dirty="0" err="1" smtClean="0"/>
              <a:t>valent</a:t>
            </a:r>
            <a:r>
              <a:rPr lang="en-US" sz="2000" dirty="0" smtClean="0"/>
              <a:t> Privacy – </a:t>
            </a:r>
            <a:r>
              <a:rPr lang="ru-RU" sz="2000" dirty="0" smtClean="0"/>
              <a:t>секретность, эквивалентная проводной), включающий </a:t>
            </a:r>
            <a:r>
              <a:rPr lang="ru-RU" sz="2000" dirty="0" err="1" smtClean="0"/>
              <a:t>аутентифи-кацию</a:t>
            </a:r>
            <a:r>
              <a:rPr lang="ru-RU" sz="2000" dirty="0" smtClean="0"/>
              <a:t> пользователя и шифрование данных. В современных условиях этот </a:t>
            </a:r>
            <a:r>
              <a:rPr lang="ru-RU" sz="2000" dirty="0" err="1" smtClean="0"/>
              <a:t>прото-кол</a:t>
            </a:r>
            <a:r>
              <a:rPr lang="ru-RU" sz="2000" dirty="0" smtClean="0"/>
              <a:t> не обеспечивает надежной защиты, т.к. трафик можно расшифровать в течение 24 часов.</a:t>
            </a:r>
          </a:p>
          <a:p>
            <a:pPr marL="0" indent="0">
              <a:buNone/>
            </a:pPr>
            <a:r>
              <a:rPr lang="ru-RU" sz="2000" dirty="0" smtClean="0"/>
              <a:t>   В настоящее время используются более совершенные спецификации </a:t>
            </a:r>
            <a:r>
              <a:rPr lang="en-US" sz="2000" dirty="0" smtClean="0"/>
              <a:t>WPA</a:t>
            </a:r>
            <a:r>
              <a:rPr lang="ru-RU" sz="2000" dirty="0" smtClean="0"/>
              <a:t> и </a:t>
            </a:r>
            <a:r>
              <a:rPr lang="en-US" sz="2000" dirty="0" smtClean="0"/>
              <a:t>  WPA2</a:t>
            </a:r>
            <a:r>
              <a:rPr lang="ru-RU" sz="2000" dirty="0" smtClean="0"/>
              <a:t>, закрепленные в стандарте 802.11</a:t>
            </a:r>
            <a:r>
              <a:rPr lang="en-US" sz="2000" dirty="0" err="1" smtClean="0"/>
              <a:t>i</a:t>
            </a:r>
            <a:r>
              <a:rPr lang="en-US" sz="2000" dirty="0" smtClean="0"/>
              <a:t> </a:t>
            </a:r>
            <a:r>
              <a:rPr lang="ru-RU" sz="2000" dirty="0" smtClean="0"/>
              <a:t>и включающие наиболее совершенные средства аутентификации пользователей и шифрования данных. Поддержка протокола </a:t>
            </a:r>
            <a:r>
              <a:rPr lang="en-US" sz="2000" dirty="0" smtClean="0"/>
              <a:t>WPA2</a:t>
            </a:r>
            <a:r>
              <a:rPr lang="ru-RU" sz="2000" dirty="0" smtClean="0"/>
              <a:t> является необходимым условием сертификации современного оборудования </a:t>
            </a:r>
            <a:r>
              <a:rPr lang="en-US" sz="2000" dirty="0" smtClean="0"/>
              <a:t>Wi-Fi.</a:t>
            </a:r>
            <a:endParaRPr lang="ru-RU" sz="2000" dirty="0" smtClean="0"/>
          </a:p>
          <a:p>
            <a:pPr marL="0" indent="0">
              <a:buNone/>
            </a:pPr>
            <a:r>
              <a:rPr lang="ru-RU" sz="2000" dirty="0" smtClean="0"/>
              <a:t>   </a:t>
            </a:r>
          </a:p>
          <a:p>
            <a:pPr marL="0" indent="0">
              <a:buNone/>
            </a:pPr>
            <a:r>
              <a:rPr lang="ru-RU" sz="2000" i="1" dirty="0" smtClean="0"/>
              <a:t>Терминология:</a:t>
            </a:r>
          </a:p>
          <a:p>
            <a:pPr marL="0" indent="0">
              <a:buNone/>
            </a:pPr>
            <a:r>
              <a:rPr lang="ru-RU" sz="2000" i="1" u="sng" dirty="0" smtClean="0"/>
              <a:t>аутентификация</a:t>
            </a:r>
            <a:r>
              <a:rPr lang="ru-RU" sz="2000" i="1" dirty="0" smtClean="0"/>
              <a:t> – процедура подтверждения легальности пользователя;</a:t>
            </a:r>
          </a:p>
          <a:p>
            <a:pPr marL="0" indent="0">
              <a:buNone/>
            </a:pPr>
            <a:r>
              <a:rPr lang="ru-RU" sz="2000" i="1" u="sng" dirty="0" smtClean="0"/>
              <a:t>авторизация</a:t>
            </a:r>
            <a:r>
              <a:rPr lang="ru-RU" sz="2000" i="1" dirty="0" smtClean="0"/>
              <a:t> - процедура предоставления пользователю определённых прав;</a:t>
            </a:r>
          </a:p>
          <a:p>
            <a:pPr marL="0" indent="0">
              <a:buNone/>
            </a:pPr>
            <a:r>
              <a:rPr lang="ru-RU" sz="2000" i="1" u="sng" dirty="0" smtClean="0"/>
              <a:t>идентификация</a:t>
            </a:r>
            <a:r>
              <a:rPr lang="ru-RU" sz="2000" i="1" dirty="0" smtClean="0"/>
              <a:t> - процедура распознавания пользователя по его  </a:t>
            </a:r>
            <a:r>
              <a:rPr lang="ru-RU" sz="2000" i="1" dirty="0" err="1" smtClean="0"/>
              <a:t>идентифика</a:t>
            </a:r>
            <a:r>
              <a:rPr lang="ru-RU" sz="2000" i="1" dirty="0" smtClean="0"/>
              <a:t>-тору.</a:t>
            </a:r>
          </a:p>
          <a:p>
            <a:pPr marL="0" indent="0">
              <a:buNone/>
            </a:pPr>
            <a:endParaRPr lang="ru-RU" sz="2000" dirty="0"/>
          </a:p>
        </p:txBody>
      </p:sp>
      <p:sp>
        <p:nvSpPr>
          <p:cNvPr id="4" name="Номер слайда 3"/>
          <p:cNvSpPr>
            <a:spLocks noGrp="1"/>
          </p:cNvSpPr>
          <p:nvPr>
            <p:ph type="sldNum" sz="quarter" idx="12"/>
          </p:nvPr>
        </p:nvSpPr>
        <p:spPr/>
        <p:txBody>
          <a:bodyPr/>
          <a:lstStyle/>
          <a:p>
            <a:fld id="{C287297B-5DA9-4EC1-9A22-997F9243AA65}" type="slidenum">
              <a:rPr lang="ru-RU" smtClean="0"/>
              <a:pPr/>
              <a:t>65</a:t>
            </a:fld>
            <a:endParaRPr lang="ru-RU"/>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74158"/>
            <a:ext cx="8229600" cy="634082"/>
          </a:xfrm>
        </p:spPr>
        <p:txBody>
          <a:bodyPr>
            <a:normAutofit/>
          </a:bodyPr>
          <a:lstStyle/>
          <a:p>
            <a:r>
              <a:rPr lang="ru-RU" sz="3200" dirty="0" smtClean="0">
                <a:effectLst>
                  <a:outerShdw blurRad="38100" dist="38100" dir="2700000" algn="tl">
                    <a:srgbClr val="000000">
                      <a:alpha val="43137"/>
                    </a:srgbClr>
                  </a:outerShdw>
                </a:effectLst>
              </a:rPr>
              <a:t>Физические уровни стандартов 802.11</a:t>
            </a:r>
            <a:endParaRPr lang="ru-RU" sz="3200" dirty="0">
              <a:effectLst>
                <a:outerShdw blurRad="38100" dist="38100" dir="2700000" algn="tl">
                  <a:srgbClr val="000000">
                    <a:alpha val="43137"/>
                  </a:srgbClr>
                </a:outerShdw>
              </a:effectLst>
            </a:endParaRPr>
          </a:p>
        </p:txBody>
      </p:sp>
      <p:graphicFrame>
        <p:nvGraphicFramePr>
          <p:cNvPr id="4" name="Содержимое 3"/>
          <p:cNvGraphicFramePr>
            <a:graphicFrameLocks noGrp="1"/>
          </p:cNvGraphicFramePr>
          <p:nvPr>
            <p:ph idx="1"/>
          </p:nvPr>
        </p:nvGraphicFramePr>
        <p:xfrm>
          <a:off x="110528" y="1173312"/>
          <a:ext cx="8928100" cy="4228072"/>
        </p:xfrm>
        <a:graphic>
          <a:graphicData uri="http://schemas.openxmlformats.org/drawingml/2006/table">
            <a:tbl>
              <a:tblPr firstRow="1" bandRow="1">
                <a:tableStyleId>{5C22544A-7EE6-4342-B048-85BDC9FD1C3A}</a:tableStyleId>
              </a:tblPr>
              <a:tblGrid>
                <a:gridCol w="1187624"/>
                <a:gridCol w="753568"/>
                <a:gridCol w="1728192"/>
                <a:gridCol w="5258716"/>
              </a:tblGrid>
              <a:tr h="656832">
                <a:tc>
                  <a:txBody>
                    <a:bodyPr/>
                    <a:lstStyle/>
                    <a:p>
                      <a:r>
                        <a:rPr lang="ru-RU" dirty="0" smtClean="0"/>
                        <a:t>Название</a:t>
                      </a:r>
                      <a:endParaRPr lang="ru-RU" dirty="0"/>
                    </a:p>
                  </a:txBody>
                  <a:tcPr/>
                </a:tc>
                <a:tc>
                  <a:txBody>
                    <a:bodyPr/>
                    <a:lstStyle/>
                    <a:p>
                      <a:r>
                        <a:rPr lang="ru-RU" dirty="0" smtClean="0"/>
                        <a:t>Год</a:t>
                      </a:r>
                      <a:endParaRPr lang="ru-RU" dirty="0"/>
                    </a:p>
                  </a:txBody>
                  <a:tcPr/>
                </a:tc>
                <a:tc>
                  <a:txBody>
                    <a:bodyPr/>
                    <a:lstStyle/>
                    <a:p>
                      <a:r>
                        <a:rPr lang="ru-RU" dirty="0" smtClean="0"/>
                        <a:t>Макс. скорость (Мбит/с)</a:t>
                      </a:r>
                      <a:endParaRPr lang="ru-RU" dirty="0"/>
                    </a:p>
                  </a:txBody>
                  <a:tcPr/>
                </a:tc>
                <a:tc>
                  <a:txBody>
                    <a:bodyPr/>
                    <a:lstStyle/>
                    <a:p>
                      <a:r>
                        <a:rPr lang="ru-RU" dirty="0" smtClean="0"/>
                        <a:t>Примечания</a:t>
                      </a:r>
                      <a:endParaRPr lang="ru-RU" dirty="0"/>
                    </a:p>
                  </a:txBody>
                  <a:tcPr/>
                </a:tc>
              </a:tr>
              <a:tr h="370840">
                <a:tc>
                  <a:txBody>
                    <a:bodyPr/>
                    <a:lstStyle/>
                    <a:p>
                      <a:r>
                        <a:rPr lang="ru-RU" dirty="0" smtClean="0"/>
                        <a:t>802.11</a:t>
                      </a:r>
                      <a:endParaRPr lang="ru-RU" dirty="0"/>
                    </a:p>
                  </a:txBody>
                  <a:tcPr/>
                </a:tc>
                <a:tc>
                  <a:txBody>
                    <a:bodyPr/>
                    <a:lstStyle/>
                    <a:p>
                      <a:r>
                        <a:rPr lang="ru-RU" dirty="0" smtClean="0"/>
                        <a:t>1997</a:t>
                      </a:r>
                      <a:endParaRPr lang="ru-RU" dirty="0"/>
                    </a:p>
                  </a:txBody>
                  <a:tcPr/>
                </a:tc>
                <a:tc>
                  <a:txBody>
                    <a:bodyPr/>
                    <a:lstStyle/>
                    <a:p>
                      <a:r>
                        <a:rPr lang="ru-RU" dirty="0" smtClean="0"/>
                        <a:t>2</a:t>
                      </a:r>
                      <a:endParaRPr lang="ru-RU" dirty="0"/>
                    </a:p>
                  </a:txBody>
                  <a:tcPr/>
                </a:tc>
                <a:tc>
                  <a:txBody>
                    <a:bodyPr/>
                    <a:lstStyle/>
                    <a:p>
                      <a:r>
                        <a:rPr lang="ru-RU" dirty="0" smtClean="0"/>
                        <a:t>Диапазон – 2,4 ГГц</a:t>
                      </a:r>
                      <a:endParaRPr lang="ru-RU" dirty="0"/>
                    </a:p>
                  </a:txBody>
                  <a:tcPr/>
                </a:tc>
              </a:tr>
              <a:tr h="370840">
                <a:tc>
                  <a:txBody>
                    <a:bodyPr/>
                    <a:lstStyle/>
                    <a:p>
                      <a:r>
                        <a:rPr lang="ru-RU" dirty="0" smtClean="0"/>
                        <a:t>802.11а</a:t>
                      </a:r>
                      <a:endParaRPr lang="ru-RU" dirty="0"/>
                    </a:p>
                  </a:txBody>
                  <a:tcPr/>
                </a:tc>
                <a:tc>
                  <a:txBody>
                    <a:bodyPr/>
                    <a:lstStyle/>
                    <a:p>
                      <a:r>
                        <a:rPr lang="ru-RU" dirty="0" smtClean="0"/>
                        <a:t>1999</a:t>
                      </a:r>
                      <a:endParaRPr lang="ru-RU" dirty="0"/>
                    </a:p>
                  </a:txBody>
                  <a:tcPr/>
                </a:tc>
                <a:tc>
                  <a:txBody>
                    <a:bodyPr/>
                    <a:lstStyle/>
                    <a:p>
                      <a:r>
                        <a:rPr lang="ru-RU" dirty="0" smtClean="0"/>
                        <a:t>54</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Диапазон – 5 ГГц, дорогое оборудование,</a:t>
                      </a:r>
                      <a:r>
                        <a:rPr lang="ru-RU" baseline="0" dirty="0" smtClean="0"/>
                        <a:t> хуже распространение радиоволн</a:t>
                      </a:r>
                      <a:endParaRPr lang="ru-RU" dirty="0"/>
                    </a:p>
                  </a:txBody>
                  <a:tcPr/>
                </a:tc>
              </a:tr>
              <a:tr h="370840">
                <a:tc>
                  <a:txBody>
                    <a:bodyPr/>
                    <a:lstStyle/>
                    <a:p>
                      <a:r>
                        <a:rPr lang="ru-RU" dirty="0" smtClean="0"/>
                        <a:t>802.</a:t>
                      </a:r>
                      <a:r>
                        <a:rPr lang="en-US" dirty="0" smtClean="0"/>
                        <a:t>11b</a:t>
                      </a:r>
                      <a:endParaRPr lang="ru-RU" dirty="0"/>
                    </a:p>
                  </a:txBody>
                  <a:tcPr/>
                </a:tc>
                <a:tc>
                  <a:txBody>
                    <a:bodyPr/>
                    <a:lstStyle/>
                    <a:p>
                      <a:r>
                        <a:rPr lang="en-US" dirty="0" smtClean="0"/>
                        <a:t>1999</a:t>
                      </a:r>
                      <a:endParaRPr lang="ru-RU" dirty="0"/>
                    </a:p>
                  </a:txBody>
                  <a:tcPr/>
                </a:tc>
                <a:tc>
                  <a:txBody>
                    <a:bodyPr/>
                    <a:lstStyle/>
                    <a:p>
                      <a:r>
                        <a:rPr lang="en-US" dirty="0" smtClean="0"/>
                        <a:t>11</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Диапазон – 2,4 ГГц,</a:t>
                      </a:r>
                      <a:r>
                        <a:rPr lang="ru-RU" baseline="0" dirty="0" smtClean="0"/>
                        <a:t> более эффективный метод кодирования в сравнении с </a:t>
                      </a:r>
                      <a:r>
                        <a:rPr lang="ru-RU" dirty="0" smtClean="0"/>
                        <a:t>802.11</a:t>
                      </a:r>
                      <a:endParaRPr lang="ru-RU" dirty="0"/>
                    </a:p>
                  </a:txBody>
                  <a:tcPr/>
                </a:tc>
              </a:tr>
              <a:tr h="370840">
                <a:tc>
                  <a:txBody>
                    <a:bodyPr/>
                    <a:lstStyle/>
                    <a:p>
                      <a:r>
                        <a:rPr lang="en-US" dirty="0" smtClean="0"/>
                        <a:t>802.11g</a:t>
                      </a:r>
                      <a:endParaRPr lang="ru-RU" dirty="0"/>
                    </a:p>
                  </a:txBody>
                  <a:tcPr/>
                </a:tc>
                <a:tc>
                  <a:txBody>
                    <a:bodyPr/>
                    <a:lstStyle/>
                    <a:p>
                      <a:r>
                        <a:rPr lang="en-US" dirty="0" smtClean="0"/>
                        <a:t>2003</a:t>
                      </a:r>
                      <a:endParaRPr lang="ru-RU" dirty="0"/>
                    </a:p>
                  </a:txBody>
                  <a:tcPr/>
                </a:tc>
                <a:tc>
                  <a:txBody>
                    <a:bodyPr/>
                    <a:lstStyle/>
                    <a:p>
                      <a:r>
                        <a:rPr lang="en-US" dirty="0" smtClean="0"/>
                        <a:t>54</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Диапазон – 2,4 ГГц,</a:t>
                      </a:r>
                      <a:r>
                        <a:rPr lang="ru-RU" baseline="0" dirty="0" smtClean="0"/>
                        <a:t> обратно совместим с оборудованием  </a:t>
                      </a:r>
                      <a:r>
                        <a:rPr lang="ru-RU" dirty="0" smtClean="0"/>
                        <a:t>802.</a:t>
                      </a:r>
                      <a:r>
                        <a:rPr lang="en-US" dirty="0" smtClean="0"/>
                        <a:t>11b</a:t>
                      </a:r>
                      <a:endParaRPr lang="ru-RU" dirty="0"/>
                    </a:p>
                  </a:txBody>
                  <a:tcPr/>
                </a:tc>
              </a:tr>
              <a:tr h="370840">
                <a:tc>
                  <a:txBody>
                    <a:bodyPr/>
                    <a:lstStyle/>
                    <a:p>
                      <a:r>
                        <a:rPr lang="ru-RU" dirty="0" smtClean="0"/>
                        <a:t>802</a:t>
                      </a:r>
                      <a:r>
                        <a:rPr lang="en-US" dirty="0" smtClean="0"/>
                        <a:t>.11n</a:t>
                      </a:r>
                      <a:endParaRPr lang="ru-RU" dirty="0"/>
                    </a:p>
                  </a:txBody>
                  <a:tcPr/>
                </a:tc>
                <a:tc>
                  <a:txBody>
                    <a:bodyPr/>
                    <a:lstStyle/>
                    <a:p>
                      <a:r>
                        <a:rPr lang="ru-RU" dirty="0" smtClean="0"/>
                        <a:t>2009</a:t>
                      </a:r>
                      <a:endParaRPr lang="ru-RU" dirty="0"/>
                    </a:p>
                  </a:txBody>
                  <a:tcPr/>
                </a:tc>
                <a:tc>
                  <a:txBody>
                    <a:bodyPr/>
                    <a:lstStyle/>
                    <a:p>
                      <a:r>
                        <a:rPr lang="ru-RU" dirty="0" smtClean="0"/>
                        <a:t>600</a:t>
                      </a:r>
                      <a:endParaRPr lang="ru-RU" dirty="0"/>
                    </a:p>
                  </a:txBody>
                  <a:tcPr/>
                </a:tc>
                <a:tc>
                  <a:txBody>
                    <a:bodyPr/>
                    <a:lstStyle/>
                    <a:p>
                      <a:r>
                        <a:rPr lang="ru-RU" dirty="0" smtClean="0"/>
                        <a:t>Диапазон – 2,4 ГГц,</a:t>
                      </a:r>
                      <a:r>
                        <a:rPr lang="ru-RU" baseline="0" dirty="0" smtClean="0"/>
                        <a:t> </a:t>
                      </a:r>
                      <a:r>
                        <a:rPr lang="ru-RU" dirty="0" smtClean="0"/>
                        <a:t>5 ГГц; </a:t>
                      </a:r>
                      <a:r>
                        <a:rPr lang="ru-RU" baseline="0" dirty="0" smtClean="0"/>
                        <a:t>обратно совместим с оборудованием  </a:t>
                      </a:r>
                      <a:r>
                        <a:rPr lang="ru-RU" dirty="0" smtClean="0"/>
                        <a:t>802.</a:t>
                      </a:r>
                      <a:r>
                        <a:rPr lang="en-US" dirty="0" smtClean="0"/>
                        <a:t>11a/b/g</a:t>
                      </a:r>
                      <a:endParaRPr lang="ru-RU" dirty="0"/>
                    </a:p>
                  </a:txBody>
                  <a:tcPr/>
                </a:tc>
              </a:tr>
              <a:tr h="370840">
                <a:tc>
                  <a:txBody>
                    <a:bodyPr/>
                    <a:lstStyle/>
                    <a:p>
                      <a:r>
                        <a:rPr lang="ru-RU" dirty="0" smtClean="0"/>
                        <a:t>802</a:t>
                      </a:r>
                      <a:r>
                        <a:rPr lang="en-US" dirty="0" smtClean="0"/>
                        <a:t>.11ac</a:t>
                      </a:r>
                      <a:endParaRPr lang="ru-RU" dirty="0"/>
                    </a:p>
                  </a:txBody>
                  <a:tcPr/>
                </a:tc>
                <a:tc>
                  <a:txBody>
                    <a:bodyPr/>
                    <a:lstStyle/>
                    <a:p>
                      <a:r>
                        <a:rPr lang="en-US" dirty="0" smtClean="0"/>
                        <a:t>2014</a:t>
                      </a:r>
                      <a:endParaRPr lang="ru-RU" dirty="0"/>
                    </a:p>
                  </a:txBody>
                  <a:tcPr/>
                </a:tc>
                <a:tc>
                  <a:txBody>
                    <a:bodyPr/>
                    <a:lstStyle/>
                    <a:p>
                      <a:r>
                        <a:rPr lang="en-US" dirty="0" smtClean="0"/>
                        <a:t>6770</a:t>
                      </a:r>
                      <a:endParaRPr lang="ru-RU" dirty="0"/>
                    </a:p>
                  </a:txBody>
                  <a:tcPr/>
                </a:tc>
                <a:tc>
                  <a:txBody>
                    <a:bodyPr/>
                    <a:lstStyle/>
                    <a:p>
                      <a:r>
                        <a:rPr lang="ru-RU" dirty="0" smtClean="0"/>
                        <a:t>Диапазон – 5 ГГц,</a:t>
                      </a:r>
                      <a:r>
                        <a:rPr lang="ru-RU" baseline="0" dirty="0" smtClean="0"/>
                        <a:t> обратно совместим с  </a:t>
                      </a:r>
                      <a:r>
                        <a:rPr lang="ru-RU" baseline="0" dirty="0" err="1" smtClean="0"/>
                        <a:t>оборудова-нием</a:t>
                      </a:r>
                      <a:r>
                        <a:rPr lang="ru-RU" baseline="0" dirty="0" smtClean="0"/>
                        <a:t>  </a:t>
                      </a:r>
                      <a:r>
                        <a:rPr lang="ru-RU" dirty="0" smtClean="0"/>
                        <a:t>802.</a:t>
                      </a:r>
                      <a:r>
                        <a:rPr lang="en-US" dirty="0" smtClean="0"/>
                        <a:t>11n</a:t>
                      </a:r>
                      <a:r>
                        <a:rPr lang="ru-RU" dirty="0" smtClean="0"/>
                        <a:t> , </a:t>
                      </a:r>
                      <a:r>
                        <a:rPr lang="ru-RU" sz="1800" b="0" i="0" kern="1200" dirty="0" smtClean="0">
                          <a:solidFill>
                            <a:schemeClr val="dk1"/>
                          </a:solidFill>
                          <a:latin typeface="+mn-lt"/>
                          <a:ea typeface="+mn-ea"/>
                          <a:cs typeface="+mn-cs"/>
                        </a:rPr>
                        <a:t>для устройств, имеющих 8 антенн</a:t>
                      </a:r>
                      <a:endParaRPr lang="ru-RU" dirty="0"/>
                    </a:p>
                  </a:txBody>
                  <a:tcPr/>
                </a:tc>
              </a:tr>
            </a:tbl>
          </a:graphicData>
        </a:graphic>
      </p:graphicFrame>
      <p:sp>
        <p:nvSpPr>
          <p:cNvPr id="5" name="TextBox 4"/>
          <p:cNvSpPr txBox="1"/>
          <p:nvPr/>
        </p:nvSpPr>
        <p:spPr>
          <a:xfrm>
            <a:off x="0" y="5661248"/>
            <a:ext cx="9144000" cy="646331"/>
          </a:xfrm>
          <a:prstGeom prst="rect">
            <a:avLst/>
          </a:prstGeom>
          <a:noFill/>
        </p:spPr>
        <p:txBody>
          <a:bodyPr wrap="square" rtlCol="0">
            <a:spAutoFit/>
          </a:bodyPr>
          <a:lstStyle/>
          <a:p>
            <a:r>
              <a:rPr lang="ru-RU" dirty="0" smtClean="0"/>
              <a:t>   Диаметр сети 802.11 зависит от многих параметров, в т.ч. от используемого диапазона частот. Обычно он равен 100-300 м вне помещений и 30-40 м внутри помещений.</a:t>
            </a:r>
            <a:endParaRPr lang="ru-RU" dirty="0"/>
          </a:p>
        </p:txBody>
      </p:sp>
      <p:sp>
        <p:nvSpPr>
          <p:cNvPr id="6" name="Номер слайда 5"/>
          <p:cNvSpPr>
            <a:spLocks noGrp="1"/>
          </p:cNvSpPr>
          <p:nvPr>
            <p:ph type="sldNum" sz="quarter" idx="12"/>
          </p:nvPr>
        </p:nvSpPr>
        <p:spPr/>
        <p:txBody>
          <a:bodyPr/>
          <a:lstStyle/>
          <a:p>
            <a:fld id="{C287297B-5DA9-4EC1-9A22-997F9243AA65}" type="slidenum">
              <a:rPr lang="ru-RU" smtClean="0"/>
              <a:pPr/>
              <a:t>66</a:t>
            </a:fld>
            <a:endParaRPr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3390"/>
            <a:ext cx="8229600" cy="706090"/>
          </a:xfrm>
        </p:spPr>
        <p:txBody>
          <a:bodyPr>
            <a:normAutofit/>
          </a:bodyPr>
          <a:lstStyle/>
          <a:p>
            <a:r>
              <a:rPr lang="ru-RU" sz="3600" dirty="0" smtClean="0">
                <a:effectLst>
                  <a:outerShdw blurRad="38100" dist="38100" dir="2700000" algn="tl">
                    <a:srgbClr val="000000">
                      <a:alpha val="43137"/>
                    </a:srgbClr>
                  </a:outerShdw>
                </a:effectLst>
              </a:rPr>
              <a:t>Коллизии </a:t>
            </a:r>
            <a:r>
              <a:rPr lang="en-US" sz="3600" dirty="0" smtClean="0">
                <a:effectLst>
                  <a:outerShdw blurRad="38100" dist="38100" dir="2700000" algn="tl">
                    <a:srgbClr val="000000">
                      <a:alpha val="43137"/>
                    </a:srgbClr>
                  </a:outerShdw>
                </a:effectLst>
              </a:rPr>
              <a:t>CSMA/CD</a:t>
            </a:r>
            <a:endParaRPr lang="ru-RU" sz="3600"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4307408" y="624032"/>
            <a:ext cx="4716016" cy="4245128"/>
          </a:xfrm>
        </p:spPr>
        <p:txBody>
          <a:bodyPr>
            <a:noAutofit/>
          </a:bodyPr>
          <a:lstStyle/>
          <a:p>
            <a:pPr marL="0" indent="0">
              <a:buNone/>
            </a:pPr>
            <a:r>
              <a:rPr lang="ru-RU" sz="1800" b="1" dirty="0" smtClean="0"/>
              <a:t>Коллизия - </a:t>
            </a:r>
            <a:r>
              <a:rPr lang="ru-RU" sz="1800" dirty="0" smtClean="0"/>
              <a:t>явление взаимного искажения кадров, отправленных почти одновременно несколькими станциями сети. Результатом коллизии является «пробка» – короткая </a:t>
            </a:r>
            <a:r>
              <a:rPr lang="ru-RU" sz="1800" dirty="0" err="1" smtClean="0"/>
              <a:t>по-следовательность</a:t>
            </a:r>
            <a:r>
              <a:rPr lang="ru-RU" sz="1800" dirty="0" smtClean="0"/>
              <a:t> битов с хаотическим </a:t>
            </a:r>
            <a:r>
              <a:rPr lang="ru-RU" sz="1800" dirty="0" err="1" smtClean="0"/>
              <a:t>рас-пределением</a:t>
            </a:r>
            <a:r>
              <a:rPr lang="ru-RU" sz="1800" dirty="0" smtClean="0"/>
              <a:t> единиц и нулей. </a:t>
            </a:r>
            <a:r>
              <a:rPr lang="ru-RU" sz="1800" dirty="0"/>
              <a:t>«Пробка» </a:t>
            </a:r>
            <a:r>
              <a:rPr lang="ru-RU" sz="1800" dirty="0" err="1" smtClean="0"/>
              <a:t>рас-пространятся</a:t>
            </a:r>
            <a:r>
              <a:rPr lang="ru-RU" sz="1800" dirty="0" smtClean="0"/>
              <a:t> </a:t>
            </a:r>
            <a:r>
              <a:rPr lang="ru-RU" sz="1800" dirty="0"/>
              <a:t>по всей сети, ее получают все станции, в том числе и </a:t>
            </a:r>
            <a:r>
              <a:rPr lang="ru-RU" sz="1800" dirty="0" smtClean="0"/>
              <a:t>те, которые </a:t>
            </a:r>
            <a:r>
              <a:rPr lang="ru-RU" sz="1800" dirty="0"/>
              <a:t>только что отправили в канал свои кадры. Для них это сигнал («пробка» во </a:t>
            </a:r>
            <a:r>
              <a:rPr lang="ru-RU" sz="1800" dirty="0" smtClean="0"/>
              <a:t>много </a:t>
            </a:r>
            <a:r>
              <a:rPr lang="ru-RU" sz="1800" dirty="0"/>
              <a:t>раз короче кадра), что </a:t>
            </a:r>
            <a:r>
              <a:rPr lang="ru-RU" sz="1800" dirty="0" smtClean="0"/>
              <a:t>отправленные </a:t>
            </a:r>
            <a:r>
              <a:rPr lang="ru-RU" sz="1800" dirty="0"/>
              <a:t>кадры потеряны, и </a:t>
            </a:r>
            <a:r>
              <a:rPr lang="ru-RU" sz="1800" dirty="0" err="1" smtClean="0"/>
              <a:t>необхо-дима</a:t>
            </a:r>
            <a:r>
              <a:rPr lang="ru-RU" sz="1800" dirty="0" smtClean="0"/>
              <a:t> </a:t>
            </a:r>
            <a:r>
              <a:rPr lang="ru-RU" sz="1800" dirty="0"/>
              <a:t>их </a:t>
            </a:r>
            <a:r>
              <a:rPr lang="ru-RU" sz="1800" dirty="0" smtClean="0"/>
              <a:t>повторная передача. </a:t>
            </a:r>
          </a:p>
          <a:p>
            <a:pPr marL="0" indent="0">
              <a:buNone/>
            </a:pPr>
            <a:r>
              <a:rPr lang="ru-RU" sz="1800" dirty="0" smtClean="0"/>
              <a:t>Этот </a:t>
            </a:r>
            <a:r>
              <a:rPr lang="ru-RU" sz="1800" dirty="0"/>
              <a:t>способ доступа целесообразно </a:t>
            </a:r>
            <a:r>
              <a:rPr lang="ru-RU" sz="1800" dirty="0" err="1" smtClean="0"/>
              <a:t>приме-нять</a:t>
            </a:r>
            <a:r>
              <a:rPr lang="ru-RU" sz="1800" dirty="0" smtClean="0"/>
              <a:t> </a:t>
            </a:r>
            <a:r>
              <a:rPr lang="ru-RU" sz="1800" dirty="0"/>
              <a:t>в сетях с небольшими </a:t>
            </a:r>
            <a:r>
              <a:rPr lang="ru-RU" sz="1800" dirty="0" smtClean="0"/>
              <a:t>расстояниями </a:t>
            </a:r>
            <a:r>
              <a:rPr lang="ru-RU" sz="1800" dirty="0"/>
              <a:t>между станциями, т. е. в локальных </a:t>
            </a:r>
            <a:r>
              <a:rPr lang="ru-RU" sz="1800" dirty="0" smtClean="0"/>
              <a:t>сетях.</a:t>
            </a:r>
            <a:endParaRPr lang="ru-RU" sz="1800" dirty="0"/>
          </a:p>
          <a:p>
            <a:pPr>
              <a:buNone/>
            </a:pPr>
            <a:endParaRPr lang="ru-RU" sz="1800" dirty="0"/>
          </a:p>
          <a:p>
            <a:pPr>
              <a:buNone/>
            </a:pPr>
            <a:endParaRPr lang="ru-RU" sz="1800" dirty="0" smtClean="0"/>
          </a:p>
          <a:p>
            <a:endParaRPr lang="ru-RU" sz="1800" dirty="0" smtClean="0"/>
          </a:p>
          <a:p>
            <a:pPr>
              <a:buNone/>
            </a:pPr>
            <a:endParaRPr lang="ru-RU" sz="1800" dirty="0"/>
          </a:p>
        </p:txBody>
      </p:sp>
      <p:pic>
        <p:nvPicPr>
          <p:cNvPr id="2050" name="Picture 2"/>
          <p:cNvPicPr>
            <a:picLocks noChangeAspect="1" noChangeArrowheads="1"/>
          </p:cNvPicPr>
          <p:nvPr/>
        </p:nvPicPr>
        <p:blipFill>
          <a:blip r:embed="rId2" cstate="print"/>
          <a:srcRect/>
          <a:stretch>
            <a:fillRect/>
          </a:stretch>
        </p:blipFill>
        <p:spPr bwMode="auto">
          <a:xfrm>
            <a:off x="179512" y="848432"/>
            <a:ext cx="4205287" cy="3760787"/>
          </a:xfrm>
          <a:prstGeom prst="rect">
            <a:avLst/>
          </a:prstGeom>
          <a:noFill/>
          <a:ln w="9525">
            <a:noFill/>
            <a:miter lim="800000"/>
            <a:headEnd/>
            <a:tailEnd/>
          </a:ln>
        </p:spPr>
      </p:pic>
      <p:sp>
        <p:nvSpPr>
          <p:cNvPr id="6" name="TextBox 5"/>
          <p:cNvSpPr txBox="1"/>
          <p:nvPr/>
        </p:nvSpPr>
        <p:spPr>
          <a:xfrm>
            <a:off x="-10048" y="4847392"/>
            <a:ext cx="9144000" cy="2031325"/>
          </a:xfrm>
          <a:prstGeom prst="rect">
            <a:avLst/>
          </a:prstGeom>
          <a:noFill/>
        </p:spPr>
        <p:txBody>
          <a:bodyPr wrap="square" rtlCol="0">
            <a:spAutoFit/>
          </a:bodyPr>
          <a:lstStyle/>
          <a:p>
            <a:r>
              <a:rPr lang="ru-RU" dirty="0" smtClean="0"/>
              <a:t>При </a:t>
            </a:r>
            <a:r>
              <a:rPr lang="ru-RU" dirty="0"/>
              <a:t>обработке коллизии </a:t>
            </a:r>
            <a:r>
              <a:rPr lang="ru-RU" i="1" dirty="0"/>
              <a:t>компонент управления </a:t>
            </a:r>
            <a:r>
              <a:rPr lang="ru-RU" i="1" dirty="0" smtClean="0"/>
              <a:t>доступом </a:t>
            </a:r>
            <a:r>
              <a:rPr lang="ru-RU" i="1" dirty="0"/>
              <a:t>к среде </a:t>
            </a:r>
            <a:r>
              <a:rPr lang="ru-RU" dirty="0" smtClean="0"/>
              <a:t>в передающей стан</a:t>
            </a:r>
            <a:r>
              <a:rPr lang="en-US" dirty="0" smtClean="0"/>
              <a:t>-</a:t>
            </a:r>
            <a:r>
              <a:rPr lang="ru-RU" dirty="0" err="1" smtClean="0"/>
              <a:t>ции</a:t>
            </a:r>
            <a:r>
              <a:rPr lang="ru-RU" dirty="0" smtClean="0"/>
              <a:t> </a:t>
            </a:r>
            <a:r>
              <a:rPr lang="ru-RU" dirty="0"/>
              <a:t>выполняет две функции</a:t>
            </a:r>
            <a:r>
              <a:rPr lang="ru-RU" dirty="0" smtClean="0"/>
              <a:t>:</a:t>
            </a:r>
            <a:r>
              <a:rPr lang="ru-RU" baseline="0" dirty="0" smtClean="0"/>
              <a:t> </a:t>
            </a:r>
            <a:endParaRPr lang="en-US" baseline="0" dirty="0" smtClean="0"/>
          </a:p>
          <a:p>
            <a:r>
              <a:rPr lang="en-US" dirty="0" smtClean="0"/>
              <a:t>   - </a:t>
            </a:r>
            <a:r>
              <a:rPr lang="ru-RU" dirty="0" smtClean="0"/>
              <a:t>усиливает </a:t>
            </a:r>
            <a:r>
              <a:rPr lang="ru-RU" dirty="0"/>
              <a:t>эффект коллизии путем передачи специальной последовательности </a:t>
            </a:r>
            <a:r>
              <a:rPr lang="ru-RU" dirty="0" smtClean="0"/>
              <a:t>битов </a:t>
            </a:r>
            <a:r>
              <a:rPr lang="ru-RU" dirty="0"/>
              <a:t>с целью удлинения «пробки» так, чтобы ее смогли заметить все другие </a:t>
            </a:r>
            <a:r>
              <a:rPr lang="ru-RU" dirty="0" smtClean="0"/>
              <a:t>передающие </a:t>
            </a:r>
            <a:r>
              <a:rPr lang="ru-RU" dirty="0"/>
              <a:t>станции, вовлеченные в коллизию </a:t>
            </a:r>
            <a:r>
              <a:rPr lang="ru-RU" dirty="0" smtClean="0"/>
              <a:t>; </a:t>
            </a:r>
            <a:endParaRPr lang="en-US" dirty="0" smtClean="0"/>
          </a:p>
          <a:p>
            <a:r>
              <a:rPr lang="en-US" dirty="0" smtClean="0"/>
              <a:t>   - </a:t>
            </a:r>
            <a:r>
              <a:rPr lang="ru-RU" dirty="0" smtClean="0"/>
              <a:t>прекращает </a:t>
            </a:r>
            <a:r>
              <a:rPr lang="ru-RU" dirty="0"/>
              <a:t>передачу и планирует ее на </a:t>
            </a:r>
            <a:r>
              <a:rPr lang="ru-RU" dirty="0" smtClean="0"/>
              <a:t>более позднее </a:t>
            </a:r>
            <a:r>
              <a:rPr lang="ru-RU" dirty="0"/>
              <a:t>время, определяемое на основе случайного выбора интервала </a:t>
            </a:r>
            <a:r>
              <a:rPr lang="ru-RU" dirty="0" smtClean="0"/>
              <a:t>ожидания перед </a:t>
            </a:r>
            <a:r>
              <a:rPr lang="ru-RU" dirty="0"/>
              <a:t>повторной выдачей испорченного кадра</a:t>
            </a:r>
            <a:r>
              <a:rPr lang="ru-RU" dirty="0" smtClean="0"/>
              <a:t>.</a:t>
            </a:r>
            <a:endParaRPr lang="ru-RU" dirty="0"/>
          </a:p>
        </p:txBody>
      </p:sp>
      <p:sp>
        <p:nvSpPr>
          <p:cNvPr id="7" name="Номер слайда 6"/>
          <p:cNvSpPr>
            <a:spLocks noGrp="1"/>
          </p:cNvSpPr>
          <p:nvPr>
            <p:ph type="sldNum" sz="quarter" idx="12"/>
          </p:nvPr>
        </p:nvSpPr>
        <p:spPr/>
        <p:txBody>
          <a:bodyPr/>
          <a:lstStyle/>
          <a:p>
            <a:fld id="{C287297B-5DA9-4EC1-9A22-997F9243AA65}" type="slidenum">
              <a:rPr lang="ru-RU" smtClean="0"/>
              <a:pPr/>
              <a:t>7</a:t>
            </a:fld>
            <a:endParaRPr lang="ru-R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7504" y="692696"/>
            <a:ext cx="9036496" cy="5976664"/>
          </a:xfrm>
        </p:spPr>
        <p:txBody>
          <a:bodyPr>
            <a:normAutofit fontScale="85000" lnSpcReduction="20000"/>
          </a:bodyPr>
          <a:lstStyle/>
          <a:p>
            <a:pPr marL="0" indent="0">
              <a:lnSpc>
                <a:spcPct val="110000"/>
              </a:lnSpc>
              <a:buNone/>
            </a:pPr>
            <a:r>
              <a:rPr lang="ru-RU" sz="2100" dirty="0" smtClean="0"/>
              <a:t>   Протокол</a:t>
            </a:r>
            <a:r>
              <a:rPr lang="ru-RU" sz="2100" b="1" dirty="0" smtClean="0"/>
              <a:t> передачи </a:t>
            </a:r>
            <a:r>
              <a:rPr lang="ru-RU" sz="2100" b="1" dirty="0"/>
              <a:t>маркера </a:t>
            </a:r>
            <a:r>
              <a:rPr lang="ru-RU" sz="2100" dirty="0"/>
              <a:t>широко используется в неприоритетных и </a:t>
            </a:r>
            <a:r>
              <a:rPr lang="ru-RU" sz="2100" dirty="0" smtClean="0"/>
              <a:t>приоритетных </a:t>
            </a:r>
            <a:r>
              <a:rPr lang="ru-RU" sz="2100" dirty="0"/>
              <a:t>сетях с магистральной (шинной), звездообразной и кольцевой топологией. Он </a:t>
            </a:r>
            <a:r>
              <a:rPr lang="ru-RU" sz="2100" dirty="0" smtClean="0"/>
              <a:t>относится </a:t>
            </a:r>
            <a:r>
              <a:rPr lang="ru-RU" sz="2100" dirty="0"/>
              <a:t>к классу селективных методов: право на передачу данных станции получают в </a:t>
            </a:r>
            <a:r>
              <a:rPr lang="ru-RU" sz="2100" dirty="0" err="1" smtClean="0"/>
              <a:t>определен-ном</a:t>
            </a:r>
            <a:r>
              <a:rPr lang="ru-RU" sz="2100" dirty="0" smtClean="0"/>
              <a:t> </a:t>
            </a:r>
            <a:r>
              <a:rPr lang="ru-RU" sz="2100" dirty="0"/>
              <a:t>порядке, задаваемом с помощью маркера, который представляет собой </a:t>
            </a:r>
            <a:r>
              <a:rPr lang="ru-RU" sz="2100" dirty="0" smtClean="0"/>
              <a:t>уникальную </a:t>
            </a:r>
            <a:r>
              <a:rPr lang="ru-RU" sz="2100" dirty="0"/>
              <a:t>последовательность </a:t>
            </a:r>
            <a:r>
              <a:rPr lang="ru-RU" sz="2100" dirty="0" smtClean="0"/>
              <a:t>битов </a:t>
            </a:r>
            <a:r>
              <a:rPr lang="ru-RU" sz="2100" dirty="0"/>
              <a:t>информации (уникальный кадр). Магистральные сети</a:t>
            </a:r>
            <a:r>
              <a:rPr lang="ru-RU" sz="2100" dirty="0" smtClean="0"/>
              <a:t>, </a:t>
            </a:r>
            <a:r>
              <a:rPr lang="ru-RU" sz="2100" dirty="0" err="1" smtClean="0"/>
              <a:t>исполь-зующие</a:t>
            </a:r>
            <a:r>
              <a:rPr lang="ru-RU" sz="2100" dirty="0" smtClean="0"/>
              <a:t> </a:t>
            </a:r>
            <a:r>
              <a:rPr lang="ru-RU" sz="2100" dirty="0"/>
              <a:t>этот метод, называются сетями типа «маркерная шина», а кольцевые </a:t>
            </a:r>
            <a:r>
              <a:rPr lang="ru-RU" sz="2100" dirty="0" smtClean="0"/>
              <a:t>сети – </a:t>
            </a:r>
            <a:r>
              <a:rPr lang="ru-RU" sz="2100" dirty="0"/>
              <a:t>сетями типа «маркерное кольцо</a:t>
            </a:r>
            <a:r>
              <a:rPr lang="ru-RU" sz="2100" dirty="0" smtClean="0"/>
              <a:t>».</a:t>
            </a:r>
          </a:p>
          <a:p>
            <a:pPr marL="0" indent="0">
              <a:lnSpc>
                <a:spcPct val="110000"/>
              </a:lnSpc>
              <a:buNone/>
            </a:pPr>
            <a:r>
              <a:rPr lang="ru-RU" sz="2100" dirty="0" smtClean="0"/>
              <a:t>   Протокол</a:t>
            </a:r>
            <a:r>
              <a:rPr lang="ru-RU" sz="2100" b="1" dirty="0" smtClean="0"/>
              <a:t> маркерная шина </a:t>
            </a:r>
            <a:r>
              <a:rPr lang="ru-RU" sz="2100" dirty="0" smtClean="0"/>
              <a:t>применяется в локальных сетях с шинной или </a:t>
            </a:r>
            <a:r>
              <a:rPr lang="ru-RU" sz="2100" dirty="0" err="1" smtClean="0"/>
              <a:t>звездообраз-ной</a:t>
            </a:r>
            <a:r>
              <a:rPr lang="ru-RU" sz="2100" dirty="0" smtClean="0"/>
              <a:t> топологией. Право пользования каналом передается организованным путем. Маркер содержит адресное поле, где записывается адрес станции, которой предоставляется </a:t>
            </a:r>
            <a:r>
              <a:rPr lang="ru-RU" sz="2100" dirty="0" err="1" smtClean="0"/>
              <a:t>пра-во</a:t>
            </a:r>
            <a:r>
              <a:rPr lang="ru-RU" sz="2100" dirty="0" smtClean="0"/>
              <a:t> доступа в канал. Станция, получив маркер со своим адресом, имеет исключительное право на передачу данных (кадра) по физическому каналу. Вслед за своим кадром </a:t>
            </a:r>
            <a:r>
              <a:rPr lang="ru-RU" sz="2100" dirty="0" err="1" smtClean="0"/>
              <a:t>стан-ция</a:t>
            </a:r>
            <a:r>
              <a:rPr lang="ru-RU" sz="2100" dirty="0" smtClean="0"/>
              <a:t> отправляет маркер другой станции, которая является очередной по установленному порядку владения правом на передачу (для этого в адресном поле маркера стирается свой адрес и вместо него записывается адрес очередной станции, так как каждой станции известен идентификатор очередной станции). Станции получают маркер в циклической последовательности, при этом в физическом канале формируется так называемое </a:t>
            </a:r>
            <a:r>
              <a:rPr lang="ru-RU" sz="2100" i="1" dirty="0" err="1" smtClean="0"/>
              <a:t>логи-ческое</a:t>
            </a:r>
            <a:r>
              <a:rPr lang="ru-RU" sz="2100" i="1" dirty="0" smtClean="0"/>
              <a:t> кольцо</a:t>
            </a:r>
            <a:r>
              <a:rPr lang="ru-RU" sz="2100" dirty="0" smtClean="0"/>
              <a:t>. </a:t>
            </a:r>
            <a:r>
              <a:rPr lang="ru-RU" sz="2100" dirty="0"/>
              <a:t>Все </a:t>
            </a:r>
            <a:r>
              <a:rPr lang="ru-RU" sz="2100" dirty="0" smtClean="0"/>
              <a:t>станции </a:t>
            </a:r>
            <a:r>
              <a:rPr lang="ru-RU" sz="2100" dirty="0"/>
              <a:t>«слушают» канал, но захватить его для передачи данных </a:t>
            </a:r>
            <a:r>
              <a:rPr lang="ru-RU" sz="2100" dirty="0" err="1" smtClean="0"/>
              <a:t>мо-жет</a:t>
            </a:r>
            <a:r>
              <a:rPr lang="ru-RU" sz="2100" dirty="0" smtClean="0"/>
              <a:t> только станция</a:t>
            </a:r>
            <a:r>
              <a:rPr lang="ru-RU" sz="2100" dirty="0"/>
              <a:t>, которая указана в адресном поле маркера</a:t>
            </a:r>
            <a:r>
              <a:rPr lang="ru-RU" sz="2100" dirty="0" smtClean="0"/>
              <a:t>.</a:t>
            </a:r>
          </a:p>
          <a:p>
            <a:pPr marL="0" indent="0">
              <a:lnSpc>
                <a:spcPct val="110000"/>
              </a:lnSpc>
              <a:buNone/>
            </a:pPr>
            <a:r>
              <a:rPr lang="ru-RU" sz="2100" dirty="0" smtClean="0"/>
              <a:t>   Протокол </a:t>
            </a:r>
            <a:r>
              <a:rPr lang="ru-RU" sz="2100" b="1" dirty="0" smtClean="0"/>
              <a:t>маркерное кольцо </a:t>
            </a:r>
            <a:r>
              <a:rPr lang="ru-RU" sz="2100" dirty="0"/>
              <a:t>применяется в локальных сетях с </a:t>
            </a:r>
            <a:r>
              <a:rPr lang="ru-RU" sz="2100" dirty="0" smtClean="0"/>
              <a:t>кольцевой</a:t>
            </a:r>
            <a:r>
              <a:rPr lang="ru-RU" sz="2100" b="1" dirty="0" smtClean="0"/>
              <a:t> </a:t>
            </a:r>
            <a:r>
              <a:rPr lang="ru-RU" sz="2100" dirty="0" smtClean="0"/>
              <a:t>топологией</a:t>
            </a:r>
            <a:r>
              <a:rPr lang="ru-RU" sz="2100" dirty="0"/>
              <a:t>, где сигналы распространяются через однонаправленные двухточечные </a:t>
            </a:r>
            <a:r>
              <a:rPr lang="ru-RU" sz="2100" dirty="0" smtClean="0"/>
              <a:t>пути между </a:t>
            </a:r>
            <a:r>
              <a:rPr lang="ru-RU" sz="2100" dirty="0"/>
              <a:t>узлами</a:t>
            </a:r>
            <a:r>
              <a:rPr lang="ru-RU" sz="2100" dirty="0" smtClean="0"/>
              <a:t>. Маркер циркулирует по кольцу, давая возможность каждой РС передать готовые данные.</a:t>
            </a:r>
            <a:endParaRPr lang="ru-RU" sz="2100" dirty="0"/>
          </a:p>
          <a:p>
            <a:pPr marL="0" indent="0">
              <a:lnSpc>
                <a:spcPct val="110000"/>
              </a:lnSpc>
              <a:buNone/>
            </a:pPr>
            <a:endParaRPr lang="ru-RU" sz="2100" dirty="0"/>
          </a:p>
          <a:p>
            <a:pPr>
              <a:buNone/>
            </a:pPr>
            <a:endParaRPr lang="ru-RU" sz="1800" dirty="0" smtClean="0"/>
          </a:p>
          <a:p>
            <a:pPr>
              <a:buNone/>
            </a:pPr>
            <a:endParaRPr lang="ru-RU" sz="1800" dirty="0" smtClean="0"/>
          </a:p>
          <a:p>
            <a:pPr>
              <a:buNone/>
            </a:pPr>
            <a:endParaRPr lang="ru-RU" sz="1800" dirty="0"/>
          </a:p>
          <a:p>
            <a:pPr>
              <a:buNone/>
            </a:pPr>
            <a:endParaRPr lang="ru-RU" sz="1800" dirty="0"/>
          </a:p>
          <a:p>
            <a:pPr>
              <a:buNone/>
            </a:pPr>
            <a:endParaRPr lang="ru-RU" sz="1800" dirty="0"/>
          </a:p>
        </p:txBody>
      </p:sp>
      <p:sp>
        <p:nvSpPr>
          <p:cNvPr id="4" name="Заголовок 1"/>
          <p:cNvSpPr>
            <a:spLocks noGrp="1"/>
          </p:cNvSpPr>
          <p:nvPr>
            <p:ph type="title"/>
          </p:nvPr>
        </p:nvSpPr>
        <p:spPr>
          <a:xfrm>
            <a:off x="107504" y="23438"/>
            <a:ext cx="8928992" cy="706090"/>
          </a:xfrm>
        </p:spPr>
        <p:txBody>
          <a:bodyPr>
            <a:normAutofit/>
          </a:bodyPr>
          <a:lstStyle/>
          <a:p>
            <a:r>
              <a:rPr lang="ru-RU" sz="3600" dirty="0" err="1" smtClean="0">
                <a:effectLst>
                  <a:outerShdw blurRad="38100" dist="38100" dir="2700000" algn="tl">
                    <a:srgbClr val="000000">
                      <a:alpha val="43137"/>
                    </a:srgbClr>
                  </a:outerShdw>
                </a:effectLst>
              </a:rPr>
              <a:t>Одноранговые</a:t>
            </a:r>
            <a:r>
              <a:rPr lang="ru-RU" sz="3600" dirty="0" smtClean="0">
                <a:effectLst>
                  <a:outerShdw blurRad="38100" dist="38100" dir="2700000" algn="tl">
                    <a:srgbClr val="000000">
                      <a:alpha val="43137"/>
                    </a:srgbClr>
                  </a:outerShdw>
                </a:effectLst>
              </a:rPr>
              <a:t> протоколы с приоритетами</a:t>
            </a:r>
            <a:endParaRPr lang="ru-RU" sz="3600" dirty="0">
              <a:effectLst>
                <a:outerShdw blurRad="38100" dist="38100" dir="2700000" algn="tl">
                  <a:srgbClr val="000000">
                    <a:alpha val="43137"/>
                  </a:srgbClr>
                </a:outerShdw>
              </a:effectLst>
            </a:endParaRPr>
          </a:p>
        </p:txBody>
      </p:sp>
      <p:sp>
        <p:nvSpPr>
          <p:cNvPr id="5" name="Номер слайда 4"/>
          <p:cNvSpPr>
            <a:spLocks noGrp="1"/>
          </p:cNvSpPr>
          <p:nvPr>
            <p:ph type="sldNum" sz="quarter" idx="12"/>
          </p:nvPr>
        </p:nvSpPr>
        <p:spPr/>
        <p:txBody>
          <a:bodyPr/>
          <a:lstStyle/>
          <a:p>
            <a:fld id="{C287297B-5DA9-4EC1-9A22-997F9243AA65}" type="slidenum">
              <a:rPr lang="ru-RU" smtClean="0"/>
              <a:pPr/>
              <a:t>8</a:t>
            </a:fld>
            <a:endParaRPr lang="ru-R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a:xfrm>
            <a:off x="467544" y="2708920"/>
            <a:ext cx="8229600" cy="633087"/>
          </a:xfrm>
        </p:spPr>
        <p:txBody>
          <a:bodyPr>
            <a:normAutofit/>
          </a:bodyPr>
          <a:lstStyle/>
          <a:p>
            <a:pPr algn="ctr">
              <a:buNone/>
            </a:pPr>
            <a:r>
              <a:rPr lang="ru-RU" altLang="ru-RU" sz="2800" b="1" dirty="0" smtClean="0">
                <a:solidFill>
                  <a:srgbClr val="0066FF"/>
                </a:solidFill>
                <a:effectLst>
                  <a:outerShdw blurRad="38100" dist="38100" dir="2700000" algn="tl">
                    <a:srgbClr val="000000">
                      <a:alpha val="43137"/>
                    </a:srgbClr>
                  </a:outerShdw>
                </a:effectLst>
              </a:rPr>
              <a:t>2. Технологии </a:t>
            </a:r>
            <a:r>
              <a:rPr lang="en-US" altLang="ru-RU" sz="2800" b="1" dirty="0" smtClean="0">
                <a:solidFill>
                  <a:srgbClr val="0066FF"/>
                </a:solidFill>
                <a:effectLst>
                  <a:outerShdw blurRad="38100" dist="38100" dir="2700000" algn="tl">
                    <a:srgbClr val="000000">
                      <a:alpha val="43137"/>
                    </a:srgbClr>
                  </a:outerShdw>
                </a:effectLst>
              </a:rPr>
              <a:t>Ethernet</a:t>
            </a:r>
            <a:endParaRPr lang="ru-RU" altLang="ru-RU" sz="2800" b="1" dirty="0" smtClean="0">
              <a:solidFill>
                <a:srgbClr val="0066FF"/>
              </a:solidFill>
              <a:effectLst>
                <a:outerShdw blurRad="38100" dist="38100" dir="2700000" algn="tl">
                  <a:srgbClr val="000000">
                    <a:alpha val="43137"/>
                  </a:srgbClr>
                </a:outerShdw>
              </a:effectLst>
            </a:endParaRPr>
          </a:p>
        </p:txBody>
      </p:sp>
      <p:sp>
        <p:nvSpPr>
          <p:cNvPr id="3" name="Номер слайда 2"/>
          <p:cNvSpPr>
            <a:spLocks noGrp="1"/>
          </p:cNvSpPr>
          <p:nvPr>
            <p:ph type="sldNum" sz="quarter" idx="12"/>
          </p:nvPr>
        </p:nvSpPr>
        <p:spPr/>
        <p:txBody>
          <a:bodyPr/>
          <a:lstStyle/>
          <a:p>
            <a:fld id="{C287297B-5DA9-4EC1-9A22-997F9243AA65}" type="slidenum">
              <a:rPr lang="ru-RU" smtClean="0"/>
              <a:pPr/>
              <a:t>9</a:t>
            </a:fld>
            <a:endParaRPr lang="ru-RU"/>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6676</TotalTime>
  <Words>9670</Words>
  <Application>Microsoft Office PowerPoint</Application>
  <PresentationFormat>Экран (4:3)</PresentationFormat>
  <Paragraphs>557</Paragraphs>
  <Slides>66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66</vt:i4>
      </vt:variant>
    </vt:vector>
  </HeadingPairs>
  <TitlesOfParts>
    <vt:vector size="72" baseType="lpstr">
      <vt:lpstr>ＭＳ Ｐゴシック</vt:lpstr>
      <vt:lpstr>Arial</vt:lpstr>
      <vt:lpstr>Calibri</vt:lpstr>
      <vt:lpstr>Times New Roman</vt:lpstr>
      <vt:lpstr>Wingdings</vt:lpstr>
      <vt:lpstr>Тема Office</vt:lpstr>
      <vt:lpstr>Тема 2. Канальный уровень</vt:lpstr>
      <vt:lpstr>Методы доступа к передающей среде</vt:lpstr>
      <vt:lpstr>Классификация протоколов передачи данных нижнего уровня</vt:lpstr>
      <vt:lpstr>Протоколы типа первичный/вторичный</vt:lpstr>
      <vt:lpstr>Протоколы типа первичный/вторичный (продолжение)</vt:lpstr>
      <vt:lpstr>Одноранговые протоколы без приоритетов</vt:lpstr>
      <vt:lpstr>Коллизии CSMA/CD</vt:lpstr>
      <vt:lpstr>Одноранговые протоколы с приоритетами</vt:lpstr>
      <vt:lpstr>Презентация PowerPoint</vt:lpstr>
      <vt:lpstr>Стандарты IEEE 802.x</vt:lpstr>
      <vt:lpstr> Структура основных стандартов IEEE 802.x</vt:lpstr>
      <vt:lpstr>Функции подуровня LLC</vt:lpstr>
      <vt:lpstr>Функции подуровня MAC</vt:lpstr>
      <vt:lpstr>Обобщенный формат кадра Ethernet</vt:lpstr>
      <vt:lpstr>MAC-адреса</vt:lpstr>
      <vt:lpstr>MAC-адреса (продолжение)</vt:lpstr>
      <vt:lpstr>Доступ к разделяемой среде и передача данных</vt:lpstr>
      <vt:lpstr>Время оборота и распознавания коллизий</vt:lpstr>
      <vt:lpstr>Время оборота и распознавания коллизий (продолжение)</vt:lpstr>
      <vt:lpstr>Максимальная производительность сети Ethernet</vt:lpstr>
      <vt:lpstr>Полезная пропускная способность сети Ethernet</vt:lpstr>
      <vt:lpstr>Преодоление ограничений разделяемой среды</vt:lpstr>
      <vt:lpstr>Структуризация сети</vt:lpstr>
      <vt:lpstr>Структуризация сети (продолжение)</vt:lpstr>
      <vt:lpstr>Принцип работы прозрачного моста IEEE 802.1D</vt:lpstr>
      <vt:lpstr>Пример адресной таблицы моста</vt:lpstr>
      <vt:lpstr>Топологические ограничения на применение мостов</vt:lpstr>
      <vt:lpstr>Коммутаторы</vt:lpstr>
      <vt:lpstr>Алгоритм работы коммутатора</vt:lpstr>
      <vt:lpstr>Характеристики производительности коммутатора</vt:lpstr>
      <vt:lpstr>Презентация PowerPoint</vt:lpstr>
      <vt:lpstr>Недостатки коммутируемых сетей</vt:lpstr>
      <vt:lpstr>Алгоритм покрывающего дерева</vt:lpstr>
      <vt:lpstr>Алгоритм покрывающего дерева (продолжение)</vt:lpstr>
      <vt:lpstr>Алгоритм покрывающего дерева (продолжение)</vt:lpstr>
      <vt:lpstr>Алгоритм покрывающего дерева (продолжение)</vt:lpstr>
      <vt:lpstr>Алгоритм покрывающего дерева (продолжение)</vt:lpstr>
      <vt:lpstr>Алгоритм покрывающего дерева (продолжение)</vt:lpstr>
      <vt:lpstr>Протокол RSTP</vt:lpstr>
      <vt:lpstr>Виртуальные локальные сети</vt:lpstr>
      <vt:lpstr>Виртуальные локальные сети (продолжение)</vt:lpstr>
      <vt:lpstr>Виртуальные локальные сети на базе одного коммутатора</vt:lpstr>
      <vt:lpstr>Виртуальные локальные сети на базе нескольких коммутаторов (продолжение)</vt:lpstr>
      <vt:lpstr>Виртуальные локальные сети на базе нескольких коммутаторов (продолжение)</vt:lpstr>
      <vt:lpstr>Виртуальные локальные сети на базе нескольких коммутаторов (продолжение)</vt:lpstr>
      <vt:lpstr>Пример VLAN на базе нескольких коммутаторов</vt:lpstr>
      <vt:lpstr>Альтернативные маршруты в виртуальных сетях</vt:lpstr>
      <vt:lpstr>Маркировка трафика</vt:lpstr>
      <vt:lpstr>Организация очередей</vt:lpstr>
      <vt:lpstr>Презентация PowerPoint</vt:lpstr>
      <vt:lpstr>Достоинства и недостатки беспроводных сетей</vt:lpstr>
      <vt:lpstr>Применение беспроводных локальных сетей</vt:lpstr>
      <vt:lpstr>Топологии сетей 802.11</vt:lpstr>
      <vt:lpstr>Топологии сетей 802.11 (продолжение)</vt:lpstr>
      <vt:lpstr>Стек протоколов 802.11</vt:lpstr>
      <vt:lpstr>Распределенный режим доступа</vt:lpstr>
      <vt:lpstr>Распределенный режим доступа (продолжение) </vt:lpstr>
      <vt:lpstr>Технология широкополосных сигналов</vt:lpstr>
      <vt:lpstr>Распределенный режим доступа (продолжение) </vt:lpstr>
      <vt:lpstr>Распределенный режим доступа (продолжение) </vt:lpstr>
      <vt:lpstr>Централизованный режим доступа</vt:lpstr>
      <vt:lpstr>Централизованный режим доступа (продолжение)</vt:lpstr>
      <vt:lpstr>Формат кадра данных 802.11</vt:lpstr>
      <vt:lpstr>Формат кадра данных 802.11 (продолжение)</vt:lpstr>
      <vt:lpstr>Безопасность сетей 802.11</vt:lpstr>
      <vt:lpstr>Физические уровни стандартов 802.11</vt:lpstr>
    </vt:vector>
  </TitlesOfParts>
  <Company>RePack by SPecialiST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Кобылянский В. Г.</dc:creator>
  <cp:lastModifiedBy>Valery</cp:lastModifiedBy>
  <cp:revision>841</cp:revision>
  <dcterms:created xsi:type="dcterms:W3CDTF">2016-09-19T04:02:50Z</dcterms:created>
  <dcterms:modified xsi:type="dcterms:W3CDTF">2021-10-21T14:47:33Z</dcterms:modified>
</cp:coreProperties>
</file>