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58" r:id="rId3"/>
    <p:sldId id="300" r:id="rId4"/>
    <p:sldId id="261" r:id="rId5"/>
    <p:sldId id="301" r:id="rId6"/>
    <p:sldId id="302" r:id="rId7"/>
    <p:sldId id="303" r:id="rId8"/>
    <p:sldId id="312" r:id="rId9"/>
    <p:sldId id="259" r:id="rId10"/>
    <p:sldId id="287" r:id="rId11"/>
    <p:sldId id="260" r:id="rId12"/>
    <p:sldId id="309" r:id="rId13"/>
    <p:sldId id="305" r:id="rId14"/>
    <p:sldId id="306" r:id="rId15"/>
    <p:sldId id="307" r:id="rId16"/>
    <p:sldId id="308" r:id="rId17"/>
    <p:sldId id="262" r:id="rId18"/>
    <p:sldId id="266" r:id="rId19"/>
    <p:sldId id="263" r:id="rId20"/>
    <p:sldId id="268" r:id="rId21"/>
    <p:sldId id="269" r:id="rId22"/>
    <p:sldId id="270" r:id="rId23"/>
    <p:sldId id="310" r:id="rId24"/>
    <p:sldId id="311" r:id="rId25"/>
    <p:sldId id="278" r:id="rId26"/>
    <p:sldId id="297" r:id="rId27"/>
    <p:sldId id="298" r:id="rId28"/>
    <p:sldId id="279" r:id="rId29"/>
    <p:sldId id="280" r:id="rId30"/>
    <p:sldId id="282" r:id="rId31"/>
    <p:sldId id="284" r:id="rId32"/>
    <p:sldId id="285" r:id="rId33"/>
    <p:sldId id="288" r:id="rId34"/>
    <p:sldId id="286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2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D6890-15D8-4FEC-97AE-3C025258F673}" type="datetimeFigureOut">
              <a:rPr lang="ru-RU" smtClean="0"/>
              <a:t>02.12.21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20AD1-1F51-496B-A8A5-43C5260B5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531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20AD1-1F51-496B-A8A5-43C5260B58B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78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6533-671A-45D0-9C0B-966041EA517B}" type="datetime1">
              <a:rPr lang="ru-RU" smtClean="0"/>
              <a:t>02.12.21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D49-34D0-4671-BDCC-1CB9A407361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3254-EF26-41C8-9971-6939DD1BBBC2}" type="datetime1">
              <a:rPr lang="ru-RU" smtClean="0"/>
              <a:t>02.12.21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D49-34D0-4671-BDCC-1CB9A407361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E9B0-1793-47BF-BD62-54E5D95732BD}" type="datetime1">
              <a:rPr lang="ru-RU" smtClean="0"/>
              <a:t>02.12.21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D49-34D0-4671-BDCC-1CB9A407361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8DCE-5CCA-40BF-B961-0629C459BB98}" type="datetime1">
              <a:rPr lang="ru-RU" smtClean="0"/>
              <a:t>02.12.21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D49-34D0-4671-BDCC-1CB9A407361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C32E-EA36-4779-9E93-423D3F3E8133}" type="datetime1">
              <a:rPr lang="ru-RU" smtClean="0"/>
              <a:t>02.12.21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D49-34D0-4671-BDCC-1CB9A407361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22FD-C5FE-418D-A178-259E8B076EEB}" type="datetime1">
              <a:rPr lang="ru-RU" smtClean="0"/>
              <a:t>02.12.21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D49-34D0-4671-BDCC-1CB9A407361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A32B-0795-4280-8352-0DA225B5FCA9}" type="datetime1">
              <a:rPr lang="ru-RU" smtClean="0"/>
              <a:t>02.12.21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D49-34D0-4671-BDCC-1CB9A407361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6E7F-3F9C-46E0-97DB-2886570FDC21}" type="datetime1">
              <a:rPr lang="ru-RU" smtClean="0"/>
              <a:t>02.12.21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D49-34D0-4671-BDCC-1CB9A407361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277A-DE5F-4FC7-8F20-42CC1446F04B}" type="datetime1">
              <a:rPr lang="ru-RU" smtClean="0"/>
              <a:t>02.12.21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D49-34D0-4671-BDCC-1CB9A407361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6F82-FD99-4752-A3C9-7E6F6831D3E5}" type="datetime1">
              <a:rPr lang="ru-RU" smtClean="0"/>
              <a:t>02.12.21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D49-34D0-4671-BDCC-1CB9A407361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5490-AAE5-4709-AD57-92E2B6EE3751}" type="datetime1">
              <a:rPr lang="ru-RU" smtClean="0"/>
              <a:t>02.12.21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D49-34D0-4671-BDCC-1CB9A407361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0D023-DA47-4700-AE38-B826789D0437}" type="datetime1">
              <a:rPr lang="ru-RU" smtClean="0"/>
              <a:t>02.12.21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F3D49-34D0-4671-BDCC-1CB9A407361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467544" y="1700808"/>
            <a:ext cx="8229600" cy="1143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altLang="ru-RU" sz="3600" b="1" dirty="0" smtClean="0">
                <a:solidFill>
                  <a:srgbClr val="0066FF"/>
                </a:solidFill>
              </a:rPr>
              <a:t>Тема 3. Сетевой уровень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3140968"/>
            <a:ext cx="8229600" cy="63308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ru-RU" sz="2800" b="1" dirty="0" smtClean="0">
                <a:solidFill>
                  <a:srgbClr val="0066FF"/>
                </a:solidFill>
              </a:rPr>
              <a:t>1</a:t>
            </a:r>
            <a:r>
              <a:rPr lang="ru-RU" altLang="ru-RU" sz="2800" b="1" dirty="0" smtClean="0">
                <a:solidFill>
                  <a:srgbClr val="0066FF"/>
                </a:solidFill>
              </a:rPr>
              <a:t>. Адресация в сетях </a:t>
            </a:r>
            <a:r>
              <a:rPr lang="en-US" altLang="ru-RU" sz="2800" b="1" dirty="0" smtClean="0">
                <a:solidFill>
                  <a:srgbClr val="0066FF"/>
                </a:solidFill>
              </a:rPr>
              <a:t>TCP/IP</a:t>
            </a:r>
            <a:endParaRPr lang="ru-RU" altLang="ru-RU" sz="2800" b="1" dirty="0" smtClean="0">
              <a:solidFill>
                <a:srgbClr val="0066FF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D49-34D0-4671-BDCC-1CB9A4073614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579296" cy="618434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7890" name="Picture 2" descr="http://iptcp.net/sites/default/files/15/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85" y="630519"/>
            <a:ext cx="4182775" cy="5336365"/>
          </a:xfrm>
          <a:prstGeom prst="rect">
            <a:avLst/>
          </a:prstGeom>
          <a:noFill/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457200" y="33486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Пример </a:t>
            </a:r>
            <a:r>
              <a:rPr lang="ru-RU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р</a:t>
            </a:r>
            <a:r>
              <a:rPr kumimoji="0" lang="ru-RU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азбиения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на подсети в сети класса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79512" y="6135912"/>
            <a:ext cx="3759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а) с масками фиксированной длины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355976" y="6122272"/>
            <a:ext cx="3430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б) с масками переменной длины</a:t>
            </a:r>
            <a:endParaRPr lang="ru-RU" dirty="0"/>
          </a:p>
        </p:txBody>
      </p:sp>
      <p:pic>
        <p:nvPicPr>
          <p:cNvPr id="14" name="Содержимое 4" descr="Маршрутизация_1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324784" y="620688"/>
            <a:ext cx="4819216" cy="5328592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D49-34D0-4671-BDCC-1CB9A4073614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1152" y="4149080"/>
            <a:ext cx="8856984" cy="1224136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000" b="1" dirty="0" smtClean="0"/>
              <a:t>    </a:t>
            </a:r>
            <a:r>
              <a:rPr lang="ru-RU" sz="2000" dirty="0" smtClean="0"/>
              <a:t>    Возможны и другие варианты разбиения. Например для организации небольшой локальной сети на 1</a:t>
            </a:r>
            <a:r>
              <a:rPr lang="en-US" sz="2000" dirty="0" smtClean="0"/>
              <a:t>4</a:t>
            </a:r>
            <a:r>
              <a:rPr lang="ru-RU" sz="2000" dirty="0" smtClean="0"/>
              <a:t> адресов могут быть использованы различные варианты: сеть 193.20.30.0/28, сеть 193.20.30.16/28 или сеть 193.21.204.48/28. 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5306288"/>
            <a:ext cx="84969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Для стандартных классов сетей маски имеют следующие значения:</a:t>
            </a:r>
          </a:p>
          <a:p>
            <a:r>
              <a:rPr lang="ru-RU" sz="2000" dirty="0" smtClean="0"/>
              <a:t>класс А - 11111111. 00000000.00000000. 00000000 (255.0.0.0);</a:t>
            </a:r>
          </a:p>
          <a:p>
            <a:r>
              <a:rPr lang="ru-RU" sz="2000" dirty="0" smtClean="0"/>
              <a:t>класс В - 11111111.11111111. 00000000. 00000000 (255.255.0.0);</a:t>
            </a:r>
          </a:p>
          <a:p>
            <a:r>
              <a:rPr lang="ru-RU" sz="2000" dirty="0" smtClean="0"/>
              <a:t>класс С - 11111111.11111111.11111111.00000000(255.255.255.0).</a:t>
            </a:r>
            <a:endParaRPr lang="ru-RU" sz="20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827584" y="1674024"/>
          <a:ext cx="7632847" cy="2312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296144"/>
                <a:gridCol w="1584176"/>
                <a:gridCol w="1584176"/>
                <a:gridCol w="1728191"/>
              </a:tblGrid>
              <a:tr h="37084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Подсеть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Маска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Эквивалентный адрес</a:t>
                      </a:r>
                      <a:r>
                        <a:rPr lang="ru-RU" sz="1600" baseline="0" dirty="0" smtClean="0"/>
                        <a:t> подсети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Число хостов в подсети</a:t>
                      </a:r>
                      <a:endParaRPr lang="ru-RU" sz="1600" dirty="0"/>
                    </a:p>
                  </a:txBody>
                  <a:tcPr/>
                </a:tc>
              </a:tr>
              <a:tr h="356984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Исходная сеть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193.10.1.0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255.255.255.0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193.10.1.0/24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254</a:t>
                      </a:r>
                      <a:endParaRPr lang="ru-RU" sz="16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Подсеть 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193.10.1.0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255.255.255.128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193.10.1.0/25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126</a:t>
                      </a:r>
                      <a:endParaRPr lang="ru-RU" sz="1600" dirty="0"/>
                    </a:p>
                  </a:txBody>
                  <a:tcPr/>
                </a:tc>
              </a:tr>
              <a:tr h="3127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Подсеть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193.10.1.128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255.255.255.192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193.10.1.128/26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62</a:t>
                      </a:r>
                      <a:endParaRPr lang="ru-RU" sz="1600" dirty="0"/>
                    </a:p>
                  </a:txBody>
                  <a:tcPr/>
                </a:tc>
              </a:tr>
              <a:tr h="2655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Подсеть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193.10.1.192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255.255.255.224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193.10.1.192/27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30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Подсеть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193.10.1.224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255.255.255.224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193.10.1.224/27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30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1904" y="908720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 этой таблице приведен один из вариантов разбиения сети класса С на подсети.</a:t>
            </a:r>
            <a:endParaRPr lang="ru-RU" sz="2000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Разбиение на подсети в сети класса С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D49-34D0-4671-BDCC-1CB9A4073614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D49-34D0-4671-BDCC-1CB9A4073614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528" y="2780928"/>
            <a:ext cx="8229600" cy="633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ru-RU" altLang="ru-RU" sz="2800" b="1" dirty="0" smtClean="0">
                <a:solidFill>
                  <a:srgbClr val="0066FF"/>
                </a:solidFill>
              </a:rPr>
              <a:t>2. Основные протоколы</a:t>
            </a:r>
          </a:p>
        </p:txBody>
      </p:sp>
    </p:spTree>
    <p:extLst>
      <p:ext uri="{BB962C8B-B14F-4D97-AF65-F5344CB8AC3E}">
        <p14:creationId xmlns:p14="http://schemas.microsoft.com/office/powerpoint/2010/main" val="657712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D54B61-3598-4E98-AE35-C495B9F72AC2}" type="slidenum">
              <a:rPr lang="ru-RU" smtClean="0"/>
              <a:pPr/>
              <a:t>13</a:t>
            </a:fld>
            <a:endParaRPr lang="ru-RU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594901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Протокол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IP. </a:t>
            </a:r>
            <a:endParaRPr lang="ru-RU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43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9578" y="3217642"/>
            <a:ext cx="5919675" cy="3602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0" y="548680"/>
            <a:ext cx="91085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/>
              <a:t>    </a:t>
            </a:r>
            <a:r>
              <a:rPr lang="ru-RU" sz="2000" dirty="0" smtClean="0"/>
              <a:t> Основным </a:t>
            </a:r>
            <a:r>
              <a:rPr lang="ru-RU" sz="2000" dirty="0"/>
              <a:t>протоколом сетевого уровня в стеке </a:t>
            </a:r>
            <a:r>
              <a:rPr lang="en-US" sz="2000" dirty="0"/>
              <a:t>TCP</a:t>
            </a:r>
            <a:r>
              <a:rPr lang="ru-RU" sz="2000" dirty="0"/>
              <a:t>/</a:t>
            </a:r>
            <a:r>
              <a:rPr lang="en-US" sz="2000" dirty="0"/>
              <a:t>IP </a:t>
            </a:r>
            <a:r>
              <a:rPr lang="ru-RU" sz="2000" dirty="0"/>
              <a:t>является протокол </a:t>
            </a:r>
            <a:r>
              <a:rPr lang="en-US" sz="2000" dirty="0"/>
              <a:t>IP</a:t>
            </a:r>
            <a:r>
              <a:rPr lang="ru-RU" sz="2000" dirty="0"/>
              <a:t>, основным назначением которого является продвижение пакетов между сетями. Такими сетями могут быть подсети, образующие составную локальную сеть, или сети, подключенные к Интернет. Кроме того, этот протокол обеспечивает </a:t>
            </a:r>
            <a:r>
              <a:rPr lang="ru-RU" sz="2000" dirty="0" err="1" smtClean="0"/>
              <a:t>интер-фейсы</a:t>
            </a:r>
            <a:r>
              <a:rPr lang="ru-RU" sz="2000" dirty="0" smtClean="0"/>
              <a:t> </a:t>
            </a:r>
            <a:r>
              <a:rPr lang="ru-RU" sz="2000" dirty="0"/>
              <a:t>с транспортным и канальным уровнями. Продвижение пакетов </a:t>
            </a:r>
            <a:r>
              <a:rPr lang="en-US" sz="2000" dirty="0"/>
              <a:t>IP</a:t>
            </a:r>
            <a:r>
              <a:rPr lang="ru-RU" sz="2000" dirty="0" smtClean="0"/>
              <a:t>-</a:t>
            </a:r>
            <a:r>
              <a:rPr lang="ru-RU" sz="2000" dirty="0" err="1" smtClean="0"/>
              <a:t>протоко</a:t>
            </a:r>
            <a:r>
              <a:rPr lang="ru-RU" sz="2000" dirty="0" smtClean="0"/>
              <a:t>-лом </a:t>
            </a:r>
            <a:r>
              <a:rPr lang="ru-RU" sz="2000" dirty="0"/>
              <a:t>осуществляется </a:t>
            </a:r>
            <a:r>
              <a:rPr lang="ru-RU" sz="2000" dirty="0" err="1"/>
              <a:t>дейтаграммным</a:t>
            </a:r>
            <a:r>
              <a:rPr lang="ru-RU" sz="2000" dirty="0"/>
              <a:t> способом, т.е. без установления </a:t>
            </a:r>
            <a:r>
              <a:rPr lang="ru-RU" sz="2000" dirty="0" smtClean="0"/>
              <a:t>предвари-тельного </a:t>
            </a:r>
            <a:r>
              <a:rPr lang="ru-RU" sz="2000" dirty="0"/>
              <a:t>соединения.</a:t>
            </a:r>
          </a:p>
        </p:txBody>
      </p:sp>
    </p:spTree>
    <p:extLst>
      <p:ext uri="{BB962C8B-B14F-4D97-AF65-F5344CB8AC3E}">
        <p14:creationId xmlns:p14="http://schemas.microsoft.com/office/powerpoint/2010/main" val="235457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5731C7-D7CE-49FA-B529-FF94951140A4}" type="slidenum">
              <a:rPr lang="ru-RU" smtClean="0"/>
              <a:pPr/>
              <a:t>14</a:t>
            </a:fld>
            <a:endParaRPr lang="ru-RU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22"/>
            <a:ext cx="8229600" cy="63408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IPv4-дейтаграммы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85660"/>
            <a:ext cx="9144001" cy="6372339"/>
          </a:xfrm>
        </p:spPr>
        <p:txBody>
          <a:bodyPr>
            <a:noAutofit/>
          </a:bodyPr>
          <a:lstStyle/>
          <a:p>
            <a:pPr marL="0" eaLnBrk="1" hangingPunct="1">
              <a:buFont typeface="Wingdings" pitchFamily="2" charset="2"/>
              <a:buNone/>
              <a:defRPr/>
            </a:pPr>
            <a:r>
              <a:rPr lang="ru-RU" sz="1900" b="1" i="1" dirty="0" smtClean="0"/>
              <a:t>Версия.</a:t>
            </a:r>
            <a:r>
              <a:rPr lang="ru-RU" sz="1900" dirty="0" smtClean="0"/>
              <a:t> Четыре бита в этом поле определяют номер версии протокола IP. По этому номеру маршрутизатор определяет, как интерпретировать остальные поля IP-дейтаграммы. На рисунке показан формат дейтаграммы версии протокола IPv4.</a:t>
            </a:r>
          </a:p>
          <a:p>
            <a:pPr marL="0" eaLnBrk="1" hangingPunct="1">
              <a:buFont typeface="Wingdings" pitchFamily="2" charset="2"/>
              <a:buNone/>
              <a:defRPr/>
            </a:pPr>
            <a:r>
              <a:rPr lang="ru-RU" sz="1900" b="1" i="1" dirty="0" smtClean="0"/>
              <a:t>Длина заголовка.</a:t>
            </a:r>
            <a:r>
              <a:rPr lang="ru-RU" sz="1900" dirty="0" smtClean="0"/>
              <a:t> Дейтаграмма может содержать разное количество необязательных полей параметров, включаемых в заголовок IPv4-дейтаграммы, поэтому эти четыре бита необходимы, чтобы определить, где заканчивается заголовок и начинаются данные. В большинстве IP-дейтаграмм не содержатся поля параметров, поэтому обычно заголовок IP-дейтаграммы занимает 20-байтов (пять слов по 32 разряда).</a:t>
            </a:r>
          </a:p>
          <a:p>
            <a:pPr marL="0">
              <a:buNone/>
              <a:defRPr/>
            </a:pPr>
            <a:r>
              <a:rPr lang="ru-RU" sz="1900" b="1" i="1" dirty="0" smtClean="0"/>
              <a:t>Тип службы</a:t>
            </a:r>
            <a:r>
              <a:rPr lang="ru-RU" sz="1900" dirty="0" smtClean="0"/>
              <a:t>. Это поле необходимо, чтобы была возможность разделять </a:t>
            </a:r>
            <a:r>
              <a:rPr lang="ru-RU" sz="1900" dirty="0" err="1" smtClean="0"/>
              <a:t>IP-дейта-граммы</a:t>
            </a:r>
            <a:r>
              <a:rPr lang="ru-RU" sz="1900" dirty="0" smtClean="0"/>
              <a:t> на типы. Например, отличать дейтаграммы реального времени, </a:t>
            </a:r>
            <a:r>
              <a:rPr lang="ru-RU" sz="1900" dirty="0" err="1" smtClean="0"/>
              <a:t>используе-мые</a:t>
            </a:r>
            <a:r>
              <a:rPr lang="ru-RU" sz="1900" dirty="0" smtClean="0"/>
              <a:t> в IP-телефонии, от прочего трафика (например, FTP). Поле часто называется «байт дифференцированного обслуживания» (</a:t>
            </a:r>
            <a:r>
              <a:rPr lang="en-US" sz="1900" dirty="0" smtClean="0"/>
              <a:t>DS-</a:t>
            </a:r>
            <a:r>
              <a:rPr lang="ru-RU" sz="1900" dirty="0" smtClean="0"/>
              <a:t>байт).</a:t>
            </a:r>
          </a:p>
          <a:p>
            <a:pPr marL="0" eaLnBrk="1" hangingPunct="1">
              <a:buFont typeface="Wingdings" pitchFamily="2" charset="2"/>
              <a:buNone/>
              <a:defRPr/>
            </a:pPr>
            <a:r>
              <a:rPr lang="ru-RU" sz="1900" b="1" i="1" dirty="0" smtClean="0"/>
              <a:t>Длина дейтаграммы.</a:t>
            </a:r>
            <a:r>
              <a:rPr lang="ru-RU" sz="1900" dirty="0" smtClean="0"/>
              <a:t> Это полная длина IP-дейтаграммы (заголовок плюс данные) в байтах. Поскольку размер этого поля равен 16 бит, теоретически максимальный размер IP-дейтаграммы может составлять 65 535 байт. Однако размер дейтаграмм редко превосходит 1500 байт. </a:t>
            </a:r>
          </a:p>
          <a:p>
            <a:pPr marL="0">
              <a:buNone/>
              <a:defRPr/>
            </a:pPr>
            <a:r>
              <a:rPr lang="ru-RU" sz="1900" b="1" i="1" dirty="0"/>
              <a:t>Протокол.</a:t>
            </a:r>
            <a:r>
              <a:rPr lang="ru-RU" sz="1900" dirty="0"/>
              <a:t> Это поле используется, когда IP-дейтаграмма достигает конечного адресата. Значение поля определяет код транспортного протокола, которому следует передать данные из IP-дейтаграммы. Например, 6 -протокол TCP, 17 — протокол UDP, 1 - протокол </a:t>
            </a:r>
            <a:r>
              <a:rPr lang="en-US" sz="1900" dirty="0"/>
              <a:t>ICMP</a:t>
            </a:r>
            <a:r>
              <a:rPr lang="ru-RU" sz="1900" dirty="0"/>
              <a:t>. Номера протокола в IP-дейтаграмме связывает вместе сетевой и транспортный уровни. </a:t>
            </a:r>
          </a:p>
          <a:p>
            <a:pPr marL="0" eaLnBrk="1" hangingPunct="1">
              <a:buFont typeface="Wingdings" pitchFamily="2" charset="2"/>
              <a:buNone/>
              <a:defRPr/>
            </a:pPr>
            <a:endParaRPr lang="ru-RU" sz="1900" dirty="0" smtClean="0"/>
          </a:p>
          <a:p>
            <a:pPr marL="0">
              <a:buNone/>
              <a:defRPr/>
            </a:pPr>
            <a:endParaRPr lang="ru-RU" sz="1900" dirty="0" smtClean="0"/>
          </a:p>
        </p:txBody>
      </p:sp>
    </p:spTree>
    <p:extLst>
      <p:ext uri="{BB962C8B-B14F-4D97-AF65-F5344CB8AC3E}">
        <p14:creationId xmlns:p14="http://schemas.microsoft.com/office/powerpoint/2010/main" val="203041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68ACC3-2DCE-45CD-8395-02C110EDC36A}" type="slidenum">
              <a:rPr lang="ru-RU" smtClean="0"/>
              <a:pPr/>
              <a:t>15</a:t>
            </a:fld>
            <a:endParaRPr lang="ru-RU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-41600"/>
            <a:ext cx="8712968" cy="662288"/>
          </a:xfrm>
        </p:spPr>
        <p:txBody>
          <a:bodyPr>
            <a:normAutofit/>
          </a:bodyPr>
          <a:lstStyle/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</a:t>
            </a: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IPv4-дейтаграммы (продолжение)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49932"/>
            <a:ext cx="9144000" cy="62698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900" b="1" i="1" dirty="0"/>
              <a:t>Идентификатор, флаги, смещение фрагмента.</a:t>
            </a:r>
            <a:r>
              <a:rPr lang="ru-RU" sz="1900" dirty="0"/>
              <a:t> </a:t>
            </a:r>
            <a:r>
              <a:rPr lang="ru-RU" sz="1900" dirty="0" smtClean="0"/>
              <a:t>Необходимость </a:t>
            </a:r>
            <a:r>
              <a:rPr lang="ru-RU" sz="1900" dirty="0"/>
              <a:t>фрагментации </a:t>
            </a:r>
            <a:r>
              <a:rPr lang="ru-RU" sz="1900" dirty="0" err="1" smtClean="0"/>
              <a:t>свя-зана</a:t>
            </a:r>
            <a:r>
              <a:rPr lang="ru-RU" sz="1900" dirty="0" smtClean="0"/>
              <a:t> </a:t>
            </a:r>
            <a:r>
              <a:rPr lang="ru-RU" sz="1900" dirty="0"/>
              <a:t>с тем, что сетевой уровень может работать с различными технологиями </a:t>
            </a:r>
            <a:r>
              <a:rPr lang="ru-RU" sz="1900" dirty="0" err="1" smtClean="0"/>
              <a:t>каналь-ного</a:t>
            </a:r>
            <a:r>
              <a:rPr lang="ru-RU" sz="1900" dirty="0" smtClean="0"/>
              <a:t> </a:t>
            </a:r>
            <a:r>
              <a:rPr lang="ru-RU" sz="1900" dirty="0"/>
              <a:t>уровня. Каждая из которых </a:t>
            </a:r>
            <a:r>
              <a:rPr lang="ru-RU" sz="1900" dirty="0" err="1"/>
              <a:t>имее</a:t>
            </a:r>
            <a:r>
              <a:rPr lang="ru-RU" sz="1900" dirty="0"/>
              <a:t> свои ограничения на размер кадр (например, </a:t>
            </a:r>
            <a:r>
              <a:rPr lang="en-US" sz="1900" dirty="0"/>
              <a:t>Ethernet – 1500 </a:t>
            </a:r>
            <a:r>
              <a:rPr lang="ru-RU" sz="1900" dirty="0"/>
              <a:t>байтов, </a:t>
            </a:r>
            <a:r>
              <a:rPr lang="en-US" sz="1900" dirty="0" err="1"/>
              <a:t>wi-fi</a:t>
            </a:r>
            <a:r>
              <a:rPr lang="en-US" sz="1900" dirty="0"/>
              <a:t> – 2304 </a:t>
            </a:r>
            <a:r>
              <a:rPr lang="ru-RU" sz="1900" dirty="0"/>
              <a:t>байта и т.д.). </a:t>
            </a:r>
            <a:r>
              <a:rPr lang="en-US" sz="1900" dirty="0"/>
              <a:t>IP-</a:t>
            </a:r>
            <a:r>
              <a:rPr lang="ru-RU" sz="1900" dirty="0"/>
              <a:t>пакет вкладывается в кадр, </a:t>
            </a:r>
            <a:r>
              <a:rPr lang="ru-RU" sz="1900" dirty="0" err="1" smtClean="0"/>
              <a:t>поэто-му</a:t>
            </a:r>
            <a:r>
              <a:rPr lang="ru-RU" sz="1900" dirty="0" smtClean="0"/>
              <a:t> </a:t>
            </a:r>
            <a:r>
              <a:rPr lang="ru-RU" sz="1900" dirty="0"/>
              <a:t>при необходимости он может быть разбит на несколько отдельных фрагментов. При этом пакету присваивается уникальное значение идентификатора, которое </a:t>
            </a:r>
            <a:r>
              <a:rPr lang="ru-RU" sz="1900" dirty="0" smtClean="0"/>
              <a:t>дубли-</a:t>
            </a:r>
            <a:r>
              <a:rPr lang="ru-RU" sz="1900" dirty="0" err="1" smtClean="0"/>
              <a:t>руется</a:t>
            </a:r>
            <a:r>
              <a:rPr lang="ru-RU" sz="1900" dirty="0" smtClean="0"/>
              <a:t> </a:t>
            </a:r>
            <a:r>
              <a:rPr lang="ru-RU" sz="1900" dirty="0"/>
              <a:t>в каждом фрагменте. </a:t>
            </a:r>
            <a:r>
              <a:rPr lang="ru-RU" sz="1900" dirty="0" smtClean="0"/>
              <a:t>В </a:t>
            </a:r>
            <a:r>
              <a:rPr lang="ru-RU" sz="1900" dirty="0"/>
              <a:t>каждом фрагменте </a:t>
            </a:r>
            <a:r>
              <a:rPr lang="ru-RU" sz="1900" dirty="0" smtClean="0"/>
              <a:t>также хранится </a:t>
            </a:r>
            <a:r>
              <a:rPr lang="ru-RU" sz="1900" dirty="0"/>
              <a:t>смещение в байтах поля данных этого фрагмента относительно первого байта исходного  </a:t>
            </a:r>
            <a:r>
              <a:rPr lang="ru-RU" sz="1900" dirty="0" err="1" smtClean="0"/>
              <a:t>нефрагментиро</a:t>
            </a:r>
            <a:r>
              <a:rPr lang="ru-RU" sz="1900" dirty="0" smtClean="0"/>
              <a:t>-ванного </a:t>
            </a:r>
            <a:r>
              <a:rPr lang="ru-RU" sz="1900" dirty="0"/>
              <a:t>пакета.</a:t>
            </a:r>
            <a:endParaRPr lang="ru-RU" sz="1900" b="1" i="1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ru-RU" sz="1900" b="1" i="1" dirty="0" smtClean="0"/>
              <a:t>Время жизни </a:t>
            </a:r>
            <a:r>
              <a:rPr lang="ru-RU" sz="1900" dirty="0" smtClean="0"/>
              <a:t>(</a:t>
            </a:r>
            <a:r>
              <a:rPr lang="ru-RU" sz="1900" dirty="0" err="1" smtClean="0"/>
              <a:t>Time</a:t>
            </a:r>
            <a:r>
              <a:rPr lang="ru-RU" sz="1900" dirty="0" smtClean="0"/>
              <a:t> То </a:t>
            </a:r>
            <a:r>
              <a:rPr lang="ru-RU" sz="1900" dirty="0" err="1" smtClean="0"/>
              <a:t>Live</a:t>
            </a:r>
            <a:r>
              <a:rPr lang="ru-RU" sz="1900" dirty="0" smtClean="0"/>
              <a:t>, TTL) . Задает предельное время (в секундах), в течение которого пакет может перемещаться по сети. Каждую секунду пребывания пакета в маршрутизаторе из TTL</a:t>
            </a:r>
            <a:r>
              <a:rPr lang="ru-RU" sz="1900" b="1" dirty="0" smtClean="0"/>
              <a:t> </a:t>
            </a:r>
            <a:r>
              <a:rPr lang="ru-RU" sz="1900" dirty="0" smtClean="0"/>
              <a:t>вычитается единица. Если время нахождения пакета в марш-</a:t>
            </a:r>
            <a:r>
              <a:rPr lang="ru-RU" sz="1900" dirty="0" err="1" smtClean="0"/>
              <a:t>рутизаторе</a:t>
            </a:r>
            <a:r>
              <a:rPr lang="ru-RU" sz="1900" dirty="0" smtClean="0"/>
              <a:t> меньше секунды, то также вычитается единица. Современные </a:t>
            </a:r>
            <a:r>
              <a:rPr lang="ru-RU" sz="1900" dirty="0" err="1" smtClean="0"/>
              <a:t>маршрути</a:t>
            </a:r>
            <a:r>
              <a:rPr lang="ru-RU" sz="1900" dirty="0" smtClean="0"/>
              <a:t>-заторы редко обрабатывают пакет более одной секунды, поэтому TTL можно интерпретировать как максимальное число транзитных узлов, которые разрешено пройти пакету. Когда значение поля TTL достигает нуля, пакет уничтожается. </a:t>
            </a:r>
          </a:p>
          <a:p>
            <a:pPr marL="0" indent="0">
              <a:buNone/>
            </a:pPr>
            <a:r>
              <a:rPr lang="ru-RU" sz="1900" dirty="0" smtClean="0"/>
              <a:t>   Максимальное значение TTL зависит от ОС и по умолчанию </a:t>
            </a:r>
            <a:r>
              <a:rPr lang="ru-RU" altLang="ru-RU" sz="1900" dirty="0" smtClean="0"/>
              <a:t>для </a:t>
            </a:r>
            <a:r>
              <a:rPr lang="en-US" altLang="ru-RU" sz="1900" dirty="0" smtClean="0"/>
              <a:t>Linux</a:t>
            </a:r>
            <a:r>
              <a:rPr lang="ru-RU" altLang="ru-RU" sz="1900" dirty="0" smtClean="0"/>
              <a:t>=</a:t>
            </a:r>
            <a:r>
              <a:rPr lang="en-US" altLang="ru-RU" sz="1900" dirty="0" smtClean="0"/>
              <a:t>64</a:t>
            </a:r>
            <a:r>
              <a:rPr lang="en-US" altLang="ru-RU" sz="1900" dirty="0"/>
              <a:t>, </a:t>
            </a:r>
            <a:r>
              <a:rPr lang="ru-RU" altLang="ru-RU" sz="1900" dirty="0"/>
              <a:t>для </a:t>
            </a:r>
            <a:r>
              <a:rPr lang="en-US" altLang="ru-RU" sz="1900" dirty="0" smtClean="0"/>
              <a:t>Windows</a:t>
            </a:r>
            <a:r>
              <a:rPr lang="ru-RU" altLang="ru-RU" sz="1900" dirty="0" smtClean="0"/>
              <a:t>=1</a:t>
            </a:r>
            <a:r>
              <a:rPr lang="en-US" altLang="ru-RU" sz="1900" dirty="0" smtClean="0"/>
              <a:t>28</a:t>
            </a:r>
            <a:r>
              <a:rPr lang="ru-RU" altLang="ru-RU" sz="1900" dirty="0" smtClean="0"/>
              <a:t>.</a:t>
            </a:r>
            <a:r>
              <a:rPr lang="ru-RU" sz="1900" dirty="0" smtClean="0"/>
              <a:t> Это </a:t>
            </a:r>
            <a:r>
              <a:rPr lang="ru-RU" altLang="ru-RU" sz="1900" dirty="0" smtClean="0"/>
              <a:t>значение можно </a:t>
            </a:r>
            <a:r>
              <a:rPr lang="ru-RU" altLang="ru-RU" sz="1900" dirty="0"/>
              <a:t>определить </a:t>
            </a:r>
            <a:r>
              <a:rPr lang="ru-RU" altLang="ru-RU" sz="1900" dirty="0" err="1"/>
              <a:t>пингованием</a:t>
            </a:r>
            <a:r>
              <a:rPr lang="ru-RU" altLang="ru-RU" sz="1900" dirty="0"/>
              <a:t> адреса 127.0.0.1. </a:t>
            </a:r>
            <a:r>
              <a:rPr lang="ru-RU" altLang="ru-RU" sz="1900" dirty="0" smtClean="0"/>
              <a:t>В реестре </a:t>
            </a:r>
            <a:r>
              <a:rPr lang="en-US" altLang="ru-RU" sz="1900" dirty="0" smtClean="0"/>
              <a:t>Windows </a:t>
            </a:r>
            <a:r>
              <a:rPr lang="ru-RU" altLang="ru-RU" sz="1900" dirty="0" smtClean="0"/>
              <a:t>это значение можно изменить – задать новое значение ключа </a:t>
            </a:r>
            <a:r>
              <a:rPr lang="ru-RU" altLang="ru-RU" sz="1900" dirty="0"/>
              <a:t>реестра </a:t>
            </a:r>
            <a:r>
              <a:rPr lang="en-US" altLang="ru-RU" sz="1900" dirty="0" err="1" smtClean="0"/>
              <a:t>DefaultTTL</a:t>
            </a:r>
            <a:r>
              <a:rPr lang="ru-RU" altLang="ru-RU" sz="1900" dirty="0" smtClean="0"/>
              <a:t>. </a:t>
            </a:r>
            <a:endParaRPr lang="ru-RU" sz="1900" dirty="0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sz="1900" dirty="0" smtClean="0"/>
          </a:p>
        </p:txBody>
      </p:sp>
    </p:spTree>
    <p:extLst>
      <p:ext uri="{BB962C8B-B14F-4D97-AF65-F5344CB8AC3E}">
        <p14:creationId xmlns:p14="http://schemas.microsoft.com/office/powerpoint/2010/main" val="167140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E236BE-B202-4CD1-8341-A08E43AFEBFA}" type="slidenum">
              <a:rPr lang="ru-RU" smtClean="0"/>
              <a:pPr/>
              <a:t>16</a:t>
            </a:fld>
            <a:endParaRPr lang="ru-RU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144"/>
            <a:ext cx="9144000" cy="617346"/>
          </a:xfrm>
        </p:spPr>
        <p:txBody>
          <a:bodyPr>
            <a:normAutofit/>
          </a:bodyPr>
          <a:lstStyle/>
          <a:p>
            <a:r>
              <a:rPr lang="ru-R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IPv4-дейтаграммы </a:t>
            </a:r>
            <a:r>
              <a:rPr lang="ru-R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(продолжение)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55322"/>
            <a:ext cx="9144000" cy="6124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i="1" dirty="0"/>
              <a:t>Контрольная сумма заголовка.</a:t>
            </a:r>
            <a:r>
              <a:rPr lang="ru-RU" sz="2000" dirty="0"/>
              <a:t> Помогает маршрутизатору обнаруживать </a:t>
            </a:r>
            <a:r>
              <a:rPr lang="ru-RU" sz="2000" dirty="0" err="1"/>
              <a:t>ошиб-ки</a:t>
            </a:r>
            <a:r>
              <a:rPr lang="ru-RU" sz="2000" dirty="0"/>
              <a:t> в полученных IP-дейтаграммах. Дейтаграммы с ошибками отбрасываются. Контрольная сумма заново вычисляется и снова сохраняется в поле заголовка на каждом маршрутизаторе, так как на единицу уменьшается поле </a:t>
            </a:r>
            <a:r>
              <a:rPr lang="en-US" sz="2000" dirty="0"/>
              <a:t>TTL </a:t>
            </a:r>
            <a:r>
              <a:rPr lang="ru-RU" sz="2000" dirty="0"/>
              <a:t>и могут измениться поля параметров</a:t>
            </a:r>
            <a:r>
              <a:rPr lang="ru-RU" sz="2000" dirty="0" smtClean="0"/>
              <a:t>.</a:t>
            </a:r>
            <a:endParaRPr lang="ru-RU" sz="2000" b="1" i="1" dirty="0" smtClean="0"/>
          </a:p>
          <a:p>
            <a:pPr marL="0" indent="0">
              <a:buNone/>
            </a:pPr>
            <a:r>
              <a:rPr lang="ru-RU" sz="2000" b="1" i="1" dirty="0" smtClean="0"/>
              <a:t>IP-адреса отправителя и получателя.</a:t>
            </a:r>
            <a:r>
              <a:rPr lang="ru-RU" sz="2000" dirty="0" smtClean="0"/>
              <a:t> Эти поля содержат 32-разрядные адреса отправителя и конечного получателя IP-дейтаграммы. Если указан </a:t>
            </a:r>
            <a:r>
              <a:rPr lang="ru-RU" sz="2000" dirty="0" err="1" smtClean="0"/>
              <a:t>широковеща-тельный</a:t>
            </a:r>
            <a:r>
              <a:rPr lang="ru-RU" sz="2000" dirty="0" smtClean="0"/>
              <a:t> IP-адрес получателя  255.255.255.255 , то сообщение доставляется всем узлам той же сети.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sz="2000" b="1" i="1" dirty="0" smtClean="0"/>
              <a:t>Параметры.</a:t>
            </a:r>
            <a:r>
              <a:rPr lang="ru-RU" sz="2000" dirty="0" smtClean="0"/>
              <a:t> Поле параметров позволяет расширить IP-заголовок. Параметры заголовка представляют собой редко используемые необязательные поля </a:t>
            </a:r>
            <a:r>
              <a:rPr lang="ru-RU" sz="2000" dirty="0" err="1" smtClean="0"/>
              <a:t>IP-дей-таграммы</a:t>
            </a:r>
            <a:r>
              <a:rPr lang="ru-RU" sz="2000" dirty="0" smtClean="0"/>
              <a:t>. Поэтому было решено не включать их в заголовок каждой </a:t>
            </a:r>
            <a:r>
              <a:rPr lang="ru-RU" sz="2000" dirty="0" err="1" smtClean="0"/>
              <a:t>дейтаграм-мы</a:t>
            </a:r>
            <a:r>
              <a:rPr lang="ru-RU" sz="2000" dirty="0" smtClean="0"/>
              <a:t> и таким образом снизить накладные расходы.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sz="2000" b="1" i="1" dirty="0" smtClean="0"/>
              <a:t>Данные</a:t>
            </a:r>
            <a:r>
              <a:rPr lang="ru-RU" sz="2000" dirty="0" smtClean="0"/>
              <a:t>. Поле данных IP-дейтаграммы обычно содержит сегмент транспортного уровня (TCP или UDP), который необходимо доставить адресату. Однако здесь могут содержаться и другие типы данных, например сообщения протокола ICMP. Если дейтаграмма содержит TCP-сегмент, тогда в каждой (не фрагментированной) дейтаграмме помимо сообщения прикладного уровня содержится 40 байтов заголовков (20 байтов IP-заголовка и 20 байтов ТСР - заголовка).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000" dirty="0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251395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14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Протокол разрешения адресов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292080" y="836712"/>
            <a:ext cx="3851920" cy="36288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/>
              <a:t>    Единственным способом </a:t>
            </a:r>
            <a:r>
              <a:rPr lang="ru-RU" sz="1800" dirty="0" err="1" smtClean="0"/>
              <a:t>установ-ления</a:t>
            </a:r>
            <a:r>
              <a:rPr lang="ru-RU" sz="1800" dirty="0" smtClean="0"/>
              <a:t> соответствия между </a:t>
            </a:r>
            <a:r>
              <a:rPr lang="ru-RU" sz="1800" dirty="0" err="1" smtClean="0"/>
              <a:t>IP-адре-сом</a:t>
            </a:r>
            <a:r>
              <a:rPr lang="ru-RU" sz="1800" dirty="0" smtClean="0"/>
              <a:t> и его локальным адресом </a:t>
            </a:r>
            <a:r>
              <a:rPr lang="ru-RU" sz="1800" dirty="0" err="1" smtClean="0"/>
              <a:t>явля-ется</a:t>
            </a:r>
            <a:r>
              <a:rPr lang="ru-RU" sz="1800" dirty="0" smtClean="0"/>
              <a:t> ведение таблиц. Для этого </a:t>
            </a:r>
            <a:r>
              <a:rPr lang="ru-RU" sz="1800" dirty="0" err="1" smtClean="0"/>
              <a:t>ис-пользуется</a:t>
            </a:r>
            <a:r>
              <a:rPr lang="ru-RU" sz="1800" dirty="0" smtClean="0"/>
              <a:t> протокол разрешения </a:t>
            </a:r>
            <a:r>
              <a:rPr lang="ru-RU" sz="1800" dirty="0" err="1" smtClean="0"/>
              <a:t>ад-ресов</a:t>
            </a:r>
            <a:r>
              <a:rPr lang="ru-RU" sz="1800" dirty="0" smtClean="0"/>
              <a:t> (</a:t>
            </a:r>
            <a:r>
              <a:rPr lang="ru-RU" sz="1800" dirty="0" err="1" smtClean="0"/>
              <a:t>Address</a:t>
            </a:r>
            <a:r>
              <a:rPr lang="ru-RU" sz="1800" dirty="0" smtClean="0"/>
              <a:t> </a:t>
            </a:r>
            <a:r>
              <a:rPr lang="ru-RU" sz="1800" dirty="0" err="1" smtClean="0"/>
              <a:t>Resolution</a:t>
            </a:r>
            <a:r>
              <a:rPr lang="ru-RU" sz="1800" dirty="0" smtClean="0"/>
              <a:t> </a:t>
            </a:r>
            <a:r>
              <a:rPr lang="ru-RU" sz="1800" dirty="0" err="1" smtClean="0"/>
              <a:t>Protocol</a:t>
            </a:r>
            <a:r>
              <a:rPr lang="ru-RU" sz="1800" dirty="0" smtClean="0"/>
              <a:t>, ARP), который относится к </a:t>
            </a:r>
            <a:r>
              <a:rPr lang="ru-RU" sz="1800" dirty="0" err="1" smtClean="0"/>
              <a:t>канально-му</a:t>
            </a:r>
            <a:r>
              <a:rPr lang="ru-RU" sz="1800" dirty="0" smtClean="0"/>
              <a:t> уровню модели </a:t>
            </a:r>
            <a:r>
              <a:rPr lang="en-US" sz="1800" dirty="0" smtClean="0"/>
              <a:t>OSI</a:t>
            </a:r>
            <a:r>
              <a:rPr lang="ru-RU" sz="1800" dirty="0" smtClean="0"/>
              <a:t>. 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</a:t>
            </a:r>
            <a:r>
              <a:rPr lang="ru-RU" sz="1800" dirty="0" smtClean="0"/>
              <a:t>На рисунке узел С направляет </a:t>
            </a:r>
            <a:r>
              <a:rPr lang="ru-RU" sz="1800" dirty="0" err="1" smtClean="0"/>
              <a:t>дан-ные</a:t>
            </a:r>
            <a:r>
              <a:rPr lang="ru-RU" sz="1800" dirty="0" smtClean="0"/>
              <a:t> узлу </a:t>
            </a:r>
            <a:r>
              <a:rPr lang="en-US" sz="1800" dirty="0" smtClean="0"/>
              <a:t>D.</a:t>
            </a:r>
            <a:r>
              <a:rPr lang="ru-RU" sz="1800" dirty="0" smtClean="0"/>
              <a:t> Протокол IP узла С </a:t>
            </a:r>
            <a:r>
              <a:rPr lang="ru-RU" sz="1800" dirty="0" err="1" smtClean="0"/>
              <a:t>опре-делил</a:t>
            </a:r>
            <a:r>
              <a:rPr lang="ru-RU" sz="1800" dirty="0" smtClean="0"/>
              <a:t> IP-адрес интерфейса </a:t>
            </a:r>
            <a:r>
              <a:rPr lang="ru-RU" sz="1800" dirty="0" err="1" smtClean="0"/>
              <a:t>следую-щего</a:t>
            </a:r>
            <a:r>
              <a:rPr lang="ru-RU" sz="1800" dirty="0" smtClean="0"/>
              <a:t> </a:t>
            </a:r>
            <a:r>
              <a:rPr lang="ru-RU" sz="1800" dirty="0" err="1" smtClean="0"/>
              <a:t>маршрутизатора</a:t>
            </a:r>
            <a:r>
              <a:rPr lang="ru-RU" sz="1800" dirty="0" smtClean="0"/>
              <a:t> — это IP</a:t>
            </a:r>
            <a:r>
              <a:rPr lang="ru-RU" sz="1800" baseline="-25000" dirty="0" smtClean="0"/>
              <a:t>1</a:t>
            </a:r>
            <a:r>
              <a:rPr lang="ru-RU" sz="1800" dirty="0" smtClean="0"/>
              <a:t>. </a:t>
            </a:r>
          </a:p>
          <a:p>
            <a:pPr marL="0" indent="0">
              <a:lnSpc>
                <a:spcPct val="120000"/>
              </a:lnSpc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/>
          </a:p>
        </p:txBody>
      </p:sp>
      <p:pic>
        <p:nvPicPr>
          <p:cNvPr id="5" name="Рисунок 4" descr="ARP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92696"/>
            <a:ext cx="5220072" cy="38884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4653136"/>
            <a:ext cx="8964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Теперь, прежде чем упаковать пакет в кадр </a:t>
            </a:r>
            <a:r>
              <a:rPr lang="ru-RU" dirty="0" err="1" smtClean="0"/>
              <a:t>Ethernet</a:t>
            </a:r>
            <a:r>
              <a:rPr lang="ru-RU" dirty="0" smtClean="0"/>
              <a:t> и направить его </a:t>
            </a:r>
            <a:r>
              <a:rPr lang="ru-RU" dirty="0" err="1" smtClean="0"/>
              <a:t>маршрутизатору</a:t>
            </a:r>
            <a:r>
              <a:rPr lang="ru-RU" dirty="0" smtClean="0"/>
              <a:t>, необходимо определить соответствующий </a:t>
            </a:r>
            <a:r>
              <a:rPr lang="ru-RU" dirty="0" err="1" smtClean="0"/>
              <a:t>МАС-адрес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Цифрами обозначена </a:t>
            </a:r>
            <a:r>
              <a:rPr lang="ru-RU" dirty="0" err="1" smtClean="0"/>
              <a:t>последова-тельность</a:t>
            </a:r>
            <a:r>
              <a:rPr lang="ru-RU" dirty="0" smtClean="0"/>
              <a:t> действий, выполняемых протоколом </a:t>
            </a:r>
            <a:r>
              <a:rPr lang="en-US" dirty="0" smtClean="0"/>
              <a:t>ARP</a:t>
            </a:r>
            <a:r>
              <a:rPr lang="ru-RU" dirty="0" smtClean="0"/>
              <a:t>.</a:t>
            </a:r>
          </a:p>
          <a:p>
            <a:r>
              <a:rPr lang="ru-RU" dirty="0" smtClean="0"/>
              <a:t>   После просмотра собственной </a:t>
            </a:r>
            <a:r>
              <a:rPr lang="en-US" dirty="0" smtClean="0"/>
              <a:t>ARP-</a:t>
            </a:r>
            <a:r>
              <a:rPr lang="ru-RU" dirty="0" smtClean="0"/>
              <a:t>таблицы узел С ставит исходящий IP-пакет в </a:t>
            </a:r>
            <a:r>
              <a:rPr lang="ru-RU" dirty="0" err="1" smtClean="0"/>
              <a:t>оче-редь</a:t>
            </a:r>
            <a:r>
              <a:rPr lang="ru-RU" dirty="0" smtClean="0"/>
              <a:t> и направляет в сеть широковещательный </a:t>
            </a:r>
            <a:r>
              <a:rPr lang="en-US" dirty="0" smtClean="0"/>
              <a:t>ARP-</a:t>
            </a:r>
            <a:r>
              <a:rPr lang="ru-RU" dirty="0" smtClean="0"/>
              <a:t>запрос. Если ответ получен, то </a:t>
            </a:r>
            <a:r>
              <a:rPr lang="en-US" dirty="0" smtClean="0"/>
              <a:t>IP-</a:t>
            </a:r>
            <a:r>
              <a:rPr lang="ru-RU" dirty="0" smtClean="0"/>
              <a:t>пакет инкапсулируется в кадр </a:t>
            </a:r>
            <a:r>
              <a:rPr lang="en-US" dirty="0" smtClean="0"/>
              <a:t>Ethernet </a:t>
            </a:r>
            <a:r>
              <a:rPr lang="ru-RU" dirty="0" smtClean="0"/>
              <a:t>с добавлением </a:t>
            </a:r>
            <a:r>
              <a:rPr lang="en-US" dirty="0" smtClean="0"/>
              <a:t>MAC-</a:t>
            </a:r>
            <a:r>
              <a:rPr lang="ru-RU" dirty="0" smtClean="0"/>
              <a:t>адреса назначения, а в </a:t>
            </a:r>
            <a:r>
              <a:rPr lang="en-US" dirty="0" smtClean="0"/>
              <a:t>ARP-</a:t>
            </a:r>
            <a:r>
              <a:rPr lang="ru-RU" dirty="0" smtClean="0"/>
              <a:t>таблицу  добавляется соответствующая запись, иначе </a:t>
            </a:r>
            <a:r>
              <a:rPr lang="en-US" dirty="0" smtClean="0"/>
              <a:t>IP-</a:t>
            </a:r>
            <a:r>
              <a:rPr lang="ru-RU" dirty="0" smtClean="0"/>
              <a:t>пакет уничтожается.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D49-34D0-4671-BDCC-1CB9A4073614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714889"/>
            <a:ext cx="8229600" cy="4722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 Форматы </a:t>
            </a:r>
            <a:r>
              <a:rPr lang="en-US" sz="2000" dirty="0" smtClean="0"/>
              <a:t>ARP-</a:t>
            </a:r>
            <a:r>
              <a:rPr lang="ru-RU" sz="2000" dirty="0" smtClean="0"/>
              <a:t>запросов и </a:t>
            </a:r>
            <a:r>
              <a:rPr lang="en-US" sz="2000" dirty="0" smtClean="0"/>
              <a:t>ARP-</a:t>
            </a:r>
            <a:r>
              <a:rPr lang="ru-RU" sz="2000" dirty="0" smtClean="0"/>
              <a:t>ответов одинаковы и показаны на рисунке.</a:t>
            </a:r>
            <a:endParaRPr lang="en-US" sz="2000" dirty="0" smtClean="0"/>
          </a:p>
          <a:p>
            <a:pPr>
              <a:buNone/>
            </a:pPr>
            <a:endParaRPr lang="ru-RU" sz="2000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71296" y="44624"/>
            <a:ext cx="8686800" cy="634082"/>
          </a:xfrm>
        </p:spPr>
        <p:txBody>
          <a:bodyPr>
            <a:norm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Протокол разрешения адресов (продолжение)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 descr="http://book.itep.ru/4/44/ar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44" y="1226040"/>
            <a:ext cx="4539864" cy="3283080"/>
          </a:xfrm>
          <a:prstGeom prst="rect">
            <a:avLst/>
          </a:prstGeom>
          <a:noFill/>
        </p:spPr>
      </p:pic>
      <p:pic>
        <p:nvPicPr>
          <p:cNvPr id="6" name="Рисунок 5" descr="ARP_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776" y="4581128"/>
            <a:ext cx="7344816" cy="2088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44008" y="1196752"/>
            <a:ext cx="44999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Записи в </a:t>
            </a:r>
            <a:r>
              <a:rPr lang="en-US" dirty="0" smtClean="0"/>
              <a:t>ARP-</a:t>
            </a:r>
            <a:r>
              <a:rPr lang="ru-RU" dirty="0" smtClean="0"/>
              <a:t>таблице могут быть </a:t>
            </a:r>
            <a:r>
              <a:rPr lang="ru-RU" dirty="0" err="1" smtClean="0"/>
              <a:t>статичес-кими</a:t>
            </a:r>
            <a:r>
              <a:rPr lang="ru-RU" dirty="0" smtClean="0"/>
              <a:t> и динамическими.  Статические   </a:t>
            </a:r>
            <a:r>
              <a:rPr lang="ru-RU" dirty="0" err="1" smtClean="0"/>
              <a:t>соз-даются</a:t>
            </a:r>
            <a:r>
              <a:rPr lang="ru-RU" dirty="0" smtClean="0"/>
              <a:t> вручную и существуют до </a:t>
            </a:r>
            <a:r>
              <a:rPr lang="ru-RU" dirty="0" err="1" smtClean="0"/>
              <a:t>следую-щей</a:t>
            </a:r>
            <a:r>
              <a:rPr lang="ru-RU" dirty="0" smtClean="0"/>
              <a:t> перезагрузки устройства.  </a:t>
            </a:r>
            <a:r>
              <a:rPr lang="ru-RU" dirty="0" err="1" smtClean="0"/>
              <a:t>Динамичес-кие</a:t>
            </a:r>
            <a:r>
              <a:rPr lang="ru-RU" dirty="0" smtClean="0"/>
              <a:t> записи периодически обновляются. </a:t>
            </a:r>
          </a:p>
          <a:p>
            <a:r>
              <a:rPr lang="ru-RU" dirty="0" smtClean="0"/>
              <a:t>   Просмотреть </a:t>
            </a:r>
            <a:r>
              <a:rPr lang="en-US" dirty="0" smtClean="0"/>
              <a:t>ARP-</a:t>
            </a:r>
            <a:r>
              <a:rPr lang="ru-RU" dirty="0" smtClean="0"/>
              <a:t>таблицу можно </a:t>
            </a:r>
            <a:r>
              <a:rPr lang="ru-RU" dirty="0" err="1" smtClean="0"/>
              <a:t>коман-дой</a:t>
            </a:r>
            <a:r>
              <a:rPr lang="ru-RU" dirty="0" smtClean="0"/>
              <a:t>    </a:t>
            </a:r>
            <a:r>
              <a:rPr lang="en-US" b="1" dirty="0" err="1" smtClean="0"/>
              <a:t>arp</a:t>
            </a:r>
            <a:r>
              <a:rPr lang="en-US" b="1" dirty="0" smtClean="0"/>
              <a:t>  –a</a:t>
            </a:r>
            <a:r>
              <a:rPr lang="ru-RU" dirty="0" smtClean="0"/>
              <a:t>.  Этой же командой можно добавлять статические записи.</a:t>
            </a:r>
          </a:p>
          <a:p>
            <a:endParaRPr lang="ru-RU" dirty="0" smtClean="0"/>
          </a:p>
          <a:p>
            <a:r>
              <a:rPr lang="ru-RU" dirty="0" smtClean="0"/>
              <a:t>Ниже приведен пример </a:t>
            </a:r>
            <a:r>
              <a:rPr lang="en-US" dirty="0" smtClean="0"/>
              <a:t>ARP-</a:t>
            </a:r>
            <a:r>
              <a:rPr lang="ru-RU" dirty="0" smtClean="0"/>
              <a:t>таблицы.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D49-34D0-4671-BDCC-1CB9A4073614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03822"/>
            <a:ext cx="8229600" cy="588874"/>
          </a:xfrm>
        </p:spPr>
        <p:txBody>
          <a:bodyPr>
            <a:norm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Примеры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ARP </a:t>
            </a: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запроса и ответа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2" name="AutoShape 4" descr="https://habrastorage.org/files/de4/ff8/b22/de4ff8b22a424db1902b1f89c7ceb61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4" name="AutoShape 6" descr="https://habrastorage.org/files/de4/ff8/b22/de4ff8b22a424db1902b1f89c7ceb61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6" name="AutoShape 8" descr="https://habrastorage.org/files/fe6/c1b/959/fe6c1b9598444af3a5c0248d54956e08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 descr="ARP_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032" y="674272"/>
            <a:ext cx="8964488" cy="3085712"/>
          </a:xfrm>
          <a:prstGeom prst="rect">
            <a:avLst/>
          </a:prstGeom>
        </p:spPr>
      </p:pic>
      <p:pic>
        <p:nvPicPr>
          <p:cNvPr id="10" name="Рисунок 9" descr="ARP_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408" y="3780064"/>
            <a:ext cx="8946064" cy="3037744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D49-34D0-4671-BDCC-1CB9A4073614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ptcp.net/sites/default/files/14/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84" y="1419448"/>
            <a:ext cx="3233672" cy="297413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0382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Типы адресов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TCP/IP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7120" y="672584"/>
            <a:ext cx="9036496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900" dirty="0" smtClean="0"/>
              <a:t>    Типы адресов: физические (</a:t>
            </a:r>
            <a:r>
              <a:rPr lang="en-US" sz="1900" dirty="0" smtClean="0"/>
              <a:t>MAC-</a:t>
            </a:r>
            <a:r>
              <a:rPr lang="ru-RU" sz="1900" dirty="0" smtClean="0"/>
              <a:t>адреса), сетевые (</a:t>
            </a:r>
            <a:r>
              <a:rPr lang="en-US" sz="1900" dirty="0" smtClean="0"/>
              <a:t>IP-</a:t>
            </a:r>
            <a:r>
              <a:rPr lang="ru-RU" sz="1900" dirty="0" smtClean="0"/>
              <a:t>адреса), доменные (</a:t>
            </a:r>
            <a:r>
              <a:rPr lang="ru-RU" sz="1900" dirty="0" err="1" smtClean="0"/>
              <a:t>символь-ные</a:t>
            </a:r>
            <a:r>
              <a:rPr lang="ru-RU" sz="1900" dirty="0" smtClean="0"/>
              <a:t>). </a:t>
            </a: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203848" y="1149840"/>
            <a:ext cx="5940152" cy="3499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IP-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адрес состоит из двух частей: номера сети и номера узла в сети. Специальный разграничительный знак между этими частями отсутствует, поэтому для распознавания номера сети </a:t>
            </a:r>
            <a:r>
              <a:rPr kumimoji="0" lang="ru-RU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маршрутизаторы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могут использовать</a:t>
            </a:r>
            <a:r>
              <a:rPr kumimoji="0" lang="ru-RU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два способа – класс адреса и маску сети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ru-RU" dirty="0" smtClean="0"/>
              <a:t>   Класс адреса определяет число старших байтов в </a:t>
            </a:r>
            <a:r>
              <a:rPr lang="en-US" dirty="0" smtClean="0"/>
              <a:t>IP-</a:t>
            </a:r>
            <a:r>
              <a:rPr lang="ru-RU" dirty="0" err="1" smtClean="0"/>
              <a:t>ад-ресе</a:t>
            </a:r>
            <a:r>
              <a:rPr lang="ru-RU" dirty="0" smtClean="0"/>
              <a:t>, выделенных для хранения номера сети. Классы  </a:t>
            </a:r>
            <a:r>
              <a:rPr lang="en-US" dirty="0" smtClean="0"/>
              <a:t>A</a:t>
            </a:r>
            <a:r>
              <a:rPr lang="ru-RU" dirty="0" smtClean="0"/>
              <a:t>,</a:t>
            </a:r>
            <a:r>
              <a:rPr lang="en-US" dirty="0" smtClean="0"/>
              <a:t>B </a:t>
            </a:r>
            <a:r>
              <a:rPr lang="ru-RU" dirty="0" smtClean="0"/>
              <a:t>и </a:t>
            </a:r>
            <a:r>
              <a:rPr lang="en-US" dirty="0" smtClean="0"/>
              <a:t>C </a:t>
            </a:r>
            <a:r>
              <a:rPr lang="ru-RU" dirty="0" smtClean="0"/>
              <a:t>являются индивидуальными адресами, класс </a:t>
            </a:r>
            <a:r>
              <a:rPr lang="en-US" dirty="0" smtClean="0"/>
              <a:t>D </a:t>
            </a:r>
            <a:r>
              <a:rPr lang="ru-RU" dirty="0" err="1" smtClean="0"/>
              <a:t>иден-тифицирует</a:t>
            </a:r>
            <a:r>
              <a:rPr lang="ru-RU" dirty="0" smtClean="0"/>
              <a:t> групповые адреса.</a:t>
            </a:r>
          </a:p>
          <a:p>
            <a:pPr>
              <a:spcBef>
                <a:spcPct val="20000"/>
              </a:spcBef>
            </a:pPr>
            <a:r>
              <a:rPr lang="ru-RU" dirty="0" smtClean="0"/>
              <a:t>   Номер сети или узла не может состоять из одних нулей или единиц. Например, в сети класса С число узлов не </a:t>
            </a:r>
            <a:r>
              <a:rPr lang="ru-RU" dirty="0" err="1" smtClean="0"/>
              <a:t>мо-жет</a:t>
            </a:r>
            <a:r>
              <a:rPr lang="ru-RU" dirty="0" smtClean="0"/>
              <a:t> превышать 254, так как адреса 0 и 255 запрещены.  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Рисунок 8" descr="Классы адресов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4669856"/>
            <a:ext cx="8501960" cy="2132856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D49-34D0-4671-BDCC-1CB9A4073614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104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Протокол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DHCP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05128"/>
            <a:ext cx="9144000" cy="631268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1800" dirty="0" smtClean="0"/>
              <a:t>     Протокол динамического конфигурирования сети (</a:t>
            </a:r>
            <a:r>
              <a:rPr lang="en-US" sz="1800" dirty="0" err="1" smtClean="0"/>
              <a:t>Dinamic</a:t>
            </a:r>
            <a:r>
              <a:rPr lang="en-US" sz="1800" dirty="0" smtClean="0"/>
              <a:t> Host Configuration Protocol) </a:t>
            </a:r>
            <a:r>
              <a:rPr lang="ru-RU" sz="1800" dirty="0" smtClean="0"/>
              <a:t>предназначен для автоматизации процесса конфигурирования сетевых интерфейсов компьютеров и </a:t>
            </a:r>
            <a:r>
              <a:rPr lang="ru-RU" sz="1800" dirty="0" err="1" smtClean="0"/>
              <a:t>маршрутизаторов</a:t>
            </a:r>
            <a:r>
              <a:rPr lang="ru-RU" sz="1800" dirty="0" smtClean="0"/>
              <a:t>, обеспечивая уникальность адресов.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800" dirty="0" smtClean="0"/>
              <a:t>    </a:t>
            </a:r>
            <a:r>
              <a:rPr lang="en-US" sz="1800" dirty="0" smtClean="0"/>
              <a:t>DHCP </a:t>
            </a:r>
            <a:r>
              <a:rPr lang="ru-RU" sz="1800" dirty="0" smtClean="0"/>
              <a:t>работает по технологии клиент – сервер. При запуске </a:t>
            </a:r>
            <a:r>
              <a:rPr lang="en-US" sz="1800" dirty="0" smtClean="0"/>
              <a:t>DHCP</a:t>
            </a:r>
            <a:r>
              <a:rPr lang="ru-RU" sz="1800" dirty="0" smtClean="0"/>
              <a:t>-клиент посылает в сеть широковещательный запрос на получение </a:t>
            </a:r>
            <a:r>
              <a:rPr lang="en-US" sz="1800" dirty="0" smtClean="0"/>
              <a:t>IP-</a:t>
            </a:r>
            <a:r>
              <a:rPr lang="ru-RU" sz="1800" dirty="0" smtClean="0"/>
              <a:t>адреса, а </a:t>
            </a:r>
            <a:r>
              <a:rPr lang="en-US" sz="1800" dirty="0" smtClean="0"/>
              <a:t>DHCP</a:t>
            </a:r>
            <a:r>
              <a:rPr lang="ru-RU" sz="1800" dirty="0" smtClean="0"/>
              <a:t>-сервер направляет ему ответ, содержащий </a:t>
            </a:r>
            <a:r>
              <a:rPr lang="en-US" sz="1800" dirty="0" smtClean="0"/>
              <a:t>IP-</a:t>
            </a:r>
            <a:r>
              <a:rPr lang="ru-RU" sz="1800" dirty="0" smtClean="0"/>
              <a:t>адрес и другие конфигурационные параметры. Возможные режимы </a:t>
            </a:r>
            <a:r>
              <a:rPr lang="ru-RU" sz="1800" dirty="0" err="1" smtClean="0"/>
              <a:t>серве-ра</a:t>
            </a:r>
            <a:r>
              <a:rPr lang="ru-RU" sz="1800" dirty="0" smtClean="0"/>
              <a:t>: а) ручное назначение статических адресов, б) автоматическое назначение статических адресов, в) автоматическое распределение динамических адресов. Во всех режимах </a:t>
            </a:r>
            <a:r>
              <a:rPr lang="ru-RU" sz="1800" dirty="0" err="1" smtClean="0"/>
              <a:t>адми-нистратор</a:t>
            </a:r>
            <a:r>
              <a:rPr lang="ru-RU" sz="1800" dirty="0" smtClean="0"/>
              <a:t> сети при конфигурировании </a:t>
            </a:r>
            <a:r>
              <a:rPr lang="en-US" sz="1800" dirty="0" smtClean="0"/>
              <a:t>DHCP</a:t>
            </a:r>
            <a:r>
              <a:rPr lang="ru-RU" sz="1800" dirty="0" smtClean="0"/>
              <a:t>-сервера указывает ему один или несколько диапазонов </a:t>
            </a:r>
            <a:r>
              <a:rPr lang="en-US" sz="1800" dirty="0" smtClean="0"/>
              <a:t>IP-</a:t>
            </a:r>
            <a:r>
              <a:rPr lang="ru-RU" sz="1800" dirty="0" smtClean="0"/>
              <a:t>адресов, относящихся к одной сети.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800" dirty="0" smtClean="0"/>
              <a:t>    В первом режиме администратор задает жесткое соответствие </a:t>
            </a:r>
            <a:r>
              <a:rPr lang="en-US" sz="1800" dirty="0" smtClean="0"/>
              <a:t>IP-</a:t>
            </a:r>
            <a:r>
              <a:rPr lang="ru-RU" sz="1800" dirty="0" smtClean="0"/>
              <a:t>адресов физическим адресам клиентов и сервер всегда выдаст определенному клиенту один и тот же </a:t>
            </a:r>
            <a:r>
              <a:rPr lang="ru-RU" sz="1800" dirty="0" err="1" smtClean="0"/>
              <a:t>назна-ченный</a:t>
            </a:r>
            <a:r>
              <a:rPr lang="ru-RU" sz="1800" dirty="0" smtClean="0"/>
              <a:t> ему адрес.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800" dirty="0" smtClean="0"/>
              <a:t>    Во втором режиме сервер самостоятельно выделит клиенту </a:t>
            </a:r>
            <a:r>
              <a:rPr lang="en-US" sz="1800" dirty="0" smtClean="0"/>
              <a:t>IP-</a:t>
            </a:r>
            <a:r>
              <a:rPr lang="ru-RU" sz="1800" dirty="0" smtClean="0"/>
              <a:t>адрес из заданного пула адресов в постоянное пользование. При последующих запросах клиенту всегда </a:t>
            </a:r>
            <a:r>
              <a:rPr lang="ru-RU" sz="1800" dirty="0" err="1" smtClean="0"/>
              <a:t>возвраща-ется</a:t>
            </a:r>
            <a:r>
              <a:rPr lang="ru-RU" sz="1800" dirty="0" smtClean="0"/>
              <a:t> тот же адрес.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800" dirty="0" smtClean="0"/>
              <a:t>    В третьем режиме сервер выделяет </a:t>
            </a:r>
            <a:r>
              <a:rPr lang="en-US" sz="1800" dirty="0" smtClean="0"/>
              <a:t>IP-</a:t>
            </a:r>
            <a:r>
              <a:rPr lang="ru-RU" sz="1800" dirty="0" smtClean="0"/>
              <a:t>адрес на ограниченное время. По истечении </a:t>
            </a:r>
            <a:r>
              <a:rPr lang="ru-RU" sz="1800" dirty="0" err="1" smtClean="0"/>
              <a:t>сро-ка</a:t>
            </a:r>
            <a:r>
              <a:rPr lang="ru-RU" sz="1800" dirty="0" smtClean="0"/>
              <a:t> аренды или удалении клиента из сети IP-адрес вновь считается свободным и может быть выделен другому клиенту. Этот режим позволяет иметь сеть, число узлов в которой превышает число имеющихся в распоряжении администратора </a:t>
            </a:r>
            <a:r>
              <a:rPr lang="en-US" sz="1800" dirty="0" smtClean="0"/>
              <a:t>IP-</a:t>
            </a:r>
            <a:r>
              <a:rPr lang="ru-RU" sz="1800" dirty="0" smtClean="0"/>
              <a:t>адресов.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D49-34D0-4671-BDCC-1CB9A4073614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6754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 динамического назначение адресов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24944"/>
            <a:ext cx="4427984" cy="3912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223224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1900" dirty="0" smtClean="0"/>
              <a:t>    Администратор определяет 2 основных параметра для </a:t>
            </a:r>
            <a:r>
              <a:rPr lang="en-US" sz="1900" dirty="0" smtClean="0"/>
              <a:t>DHCP-</a:t>
            </a:r>
            <a:r>
              <a:rPr lang="ru-RU" sz="1900" dirty="0" smtClean="0"/>
              <a:t>сервера: пул адресов и срок аренды. Срок аренды зависит от режима работы пользователей сети и может </a:t>
            </a:r>
            <a:r>
              <a:rPr lang="ru-RU" sz="1900" dirty="0" err="1" smtClean="0"/>
              <a:t>со-ставлять</a:t>
            </a:r>
            <a:r>
              <a:rPr lang="ru-RU" sz="1900" dirty="0" smtClean="0"/>
              <a:t> от нескольких часов до нескольких недель.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900" dirty="0" smtClean="0"/>
              <a:t>    В сети могут находиться </a:t>
            </a:r>
            <a:r>
              <a:rPr lang="en-US" sz="1900" dirty="0" smtClean="0"/>
              <a:t>DHCP-</a:t>
            </a:r>
            <a:r>
              <a:rPr lang="ru-RU" sz="1900" dirty="0" smtClean="0"/>
              <a:t>сервер, непосредственно выдающий адреса узлам этой сети, или </a:t>
            </a:r>
            <a:r>
              <a:rPr lang="en-US" sz="1900" dirty="0" smtClean="0"/>
              <a:t>DHCP-</a:t>
            </a:r>
            <a:r>
              <a:rPr lang="ru-RU" sz="1900" dirty="0" smtClean="0"/>
              <a:t>агент, который обращается к </a:t>
            </a:r>
            <a:r>
              <a:rPr lang="en-US" sz="1900" dirty="0" smtClean="0"/>
              <a:t>DHCP-</a:t>
            </a:r>
            <a:r>
              <a:rPr lang="ru-RU" sz="1900" dirty="0" smtClean="0"/>
              <a:t>серверу, находящемуся в другой сети. </a:t>
            </a:r>
            <a:r>
              <a:rPr lang="en-US" sz="1900" dirty="0" smtClean="0"/>
              <a:t>DHCP-</a:t>
            </a:r>
            <a:r>
              <a:rPr lang="ru-RU" sz="1900" dirty="0" smtClean="0"/>
              <a:t>агент – это программное обеспечение, которое является </a:t>
            </a:r>
            <a:r>
              <a:rPr lang="ru-RU" sz="1900" dirty="0" err="1" smtClean="0"/>
              <a:t>посредни-ком</a:t>
            </a:r>
            <a:r>
              <a:rPr lang="ru-RU" sz="1900" dirty="0" smtClean="0"/>
              <a:t> между клиентами и сервером.</a:t>
            </a:r>
            <a:endParaRPr lang="ru-RU" sz="19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72000" y="2541464"/>
            <a:ext cx="45720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900" dirty="0" smtClean="0"/>
              <a:t>   Кроме IP-адреса, DHCP-сервер может сообщать клиенту дополнительные </a:t>
            </a:r>
            <a:r>
              <a:rPr lang="ru-RU" sz="1900" dirty="0" err="1" smtClean="0"/>
              <a:t>пара-метры</a:t>
            </a:r>
            <a:r>
              <a:rPr lang="ru-RU" sz="1900" dirty="0" smtClean="0"/>
              <a:t>, необходимые для нормальной работы в сети. Эти параметры </a:t>
            </a:r>
            <a:r>
              <a:rPr lang="ru-RU" sz="1900" dirty="0" err="1" smtClean="0"/>
              <a:t>называют-ся</a:t>
            </a:r>
            <a:r>
              <a:rPr lang="ru-RU" sz="1900" dirty="0" smtClean="0"/>
              <a:t> </a:t>
            </a:r>
            <a:r>
              <a:rPr lang="ru-RU" sz="1900" b="1" dirty="0" smtClean="0"/>
              <a:t>опциями DHCP</a:t>
            </a:r>
            <a:r>
              <a:rPr lang="ru-RU" sz="1900" dirty="0" smtClean="0"/>
              <a:t>. К ним относятся:</a:t>
            </a:r>
          </a:p>
          <a:p>
            <a:pPr>
              <a:buNone/>
            </a:pPr>
            <a:r>
              <a:rPr lang="en-US" sz="1900" dirty="0" smtClean="0"/>
              <a:t>   - </a:t>
            </a:r>
            <a:r>
              <a:rPr lang="ru-RU" sz="1900" dirty="0" smtClean="0"/>
              <a:t>IP-адрес </a:t>
            </a:r>
            <a:r>
              <a:rPr lang="ru-RU" sz="1900" dirty="0" err="1" smtClean="0"/>
              <a:t>маршрутизатора</a:t>
            </a:r>
            <a:r>
              <a:rPr lang="ru-RU" sz="1900" dirty="0" smtClean="0"/>
              <a:t> по </a:t>
            </a:r>
            <a:r>
              <a:rPr lang="ru-RU" sz="1900" dirty="0" err="1" smtClean="0"/>
              <a:t>умолча-нию</a:t>
            </a:r>
            <a:r>
              <a:rPr lang="ru-RU" sz="1900" dirty="0" smtClean="0"/>
              <a:t>;</a:t>
            </a:r>
          </a:p>
          <a:p>
            <a:pPr>
              <a:buNone/>
            </a:pPr>
            <a:r>
              <a:rPr lang="en-US" sz="1900" dirty="0" smtClean="0"/>
              <a:t>   - </a:t>
            </a:r>
            <a:r>
              <a:rPr lang="ru-RU" sz="1900" dirty="0" smtClean="0"/>
              <a:t>маска подсети;</a:t>
            </a:r>
          </a:p>
          <a:p>
            <a:pPr>
              <a:buNone/>
            </a:pPr>
            <a:r>
              <a:rPr lang="ru-RU" sz="1900" dirty="0" smtClean="0"/>
              <a:t>   - адреса серверов </a:t>
            </a:r>
            <a:r>
              <a:rPr lang="en-US" sz="1900" dirty="0" smtClean="0"/>
              <a:t>DNS</a:t>
            </a:r>
            <a:r>
              <a:rPr lang="ru-RU" sz="1900" dirty="0" smtClean="0"/>
              <a:t>;</a:t>
            </a:r>
          </a:p>
          <a:p>
            <a:pPr>
              <a:buNone/>
            </a:pPr>
            <a:r>
              <a:rPr lang="ru-RU" sz="1900" dirty="0" smtClean="0"/>
              <a:t>   - имя домена</a:t>
            </a:r>
            <a:r>
              <a:rPr lang="en-US" sz="1900" dirty="0" smtClean="0"/>
              <a:t> DNS</a:t>
            </a:r>
            <a:r>
              <a:rPr lang="ru-RU" sz="1900" dirty="0" smtClean="0"/>
              <a:t>.</a:t>
            </a:r>
          </a:p>
          <a:p>
            <a:pPr>
              <a:buNone/>
            </a:pPr>
            <a:r>
              <a:rPr lang="ru-RU" sz="1900" dirty="0" smtClean="0"/>
              <a:t>   Передача данных производится при </a:t>
            </a:r>
            <a:r>
              <a:rPr lang="ru-RU" sz="1900" dirty="0" err="1" smtClean="0"/>
              <a:t>по-мощи</a:t>
            </a:r>
            <a:r>
              <a:rPr lang="ru-RU" sz="1900" dirty="0" smtClean="0"/>
              <a:t> протокола </a:t>
            </a:r>
            <a:r>
              <a:rPr lang="en-US" sz="1900" dirty="0" smtClean="0"/>
              <a:t>UDP</a:t>
            </a:r>
            <a:r>
              <a:rPr lang="ru-RU" sz="1900" dirty="0" smtClean="0"/>
              <a:t>. По умолчанию </a:t>
            </a:r>
            <a:r>
              <a:rPr lang="ru-RU" sz="1900" dirty="0" err="1" smtClean="0"/>
              <a:t>за-просы</a:t>
            </a:r>
            <a:r>
              <a:rPr lang="ru-RU" sz="1900" dirty="0" smtClean="0"/>
              <a:t> клиента делаются на 67 порт </a:t>
            </a:r>
            <a:r>
              <a:rPr lang="ru-RU" sz="1900" dirty="0" err="1" smtClean="0"/>
              <a:t>серве-ра</a:t>
            </a:r>
            <a:r>
              <a:rPr lang="ru-RU" sz="1900" dirty="0" smtClean="0"/>
              <a:t>, а сервер отвечает на порт 68 клиента.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D49-34D0-4671-BDCC-1CB9A4073614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685744"/>
            <a:ext cx="9036496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    1. Клиент посылает ограниченное широковещательное сообщение </a:t>
            </a:r>
            <a:r>
              <a:rPr lang="en-US" sz="2000" dirty="0" smtClean="0"/>
              <a:t>DHCP-</a:t>
            </a:r>
            <a:r>
              <a:rPr lang="ru-RU" sz="2000" dirty="0" smtClean="0"/>
              <a:t>поиска. при этом в качестве IP-адреса источника указывается 0.0.0.0 (так как компьютер ещё не имеет собственного IP-адреса), а в качестве адреса назначения — 255.255.255.255.</a:t>
            </a:r>
          </a:p>
          <a:p>
            <a:pPr marL="0" indent="0">
              <a:buNone/>
            </a:pPr>
            <a:r>
              <a:rPr lang="ru-RU" sz="2000" dirty="0" smtClean="0"/>
              <a:t>    2.</a:t>
            </a:r>
            <a:r>
              <a:rPr lang="en-US" sz="2000" dirty="0" smtClean="0"/>
              <a:t> DHCP-</a:t>
            </a:r>
            <a:r>
              <a:rPr lang="ru-RU" sz="2000" dirty="0" smtClean="0"/>
              <a:t>серверы получают сообщение. Если в сети </a:t>
            </a:r>
            <a:r>
              <a:rPr lang="en-US" sz="2000" dirty="0" smtClean="0"/>
              <a:t>DHCP-</a:t>
            </a:r>
            <a:r>
              <a:rPr lang="ru-RU" sz="2000" dirty="0" smtClean="0"/>
              <a:t>серверы отсутствуют, то сообщение получает </a:t>
            </a:r>
            <a:r>
              <a:rPr lang="en-US" sz="2000" dirty="0" smtClean="0"/>
              <a:t>DHCP-</a:t>
            </a:r>
            <a:r>
              <a:rPr lang="ru-RU" sz="2000" dirty="0" smtClean="0"/>
              <a:t>агент. Он отсылает это сообщение в другую сеть </a:t>
            </a:r>
            <a:r>
              <a:rPr lang="en-US" sz="2000" dirty="0" smtClean="0"/>
              <a:t>DHCP-</a:t>
            </a:r>
            <a:r>
              <a:rPr lang="ru-RU" sz="2000" dirty="0" smtClean="0"/>
              <a:t>серверу, </a:t>
            </a:r>
            <a:r>
              <a:rPr lang="en-US" sz="2000" dirty="0" smtClean="0"/>
              <a:t>IP-</a:t>
            </a:r>
            <a:r>
              <a:rPr lang="ru-RU" sz="2000" dirty="0" smtClean="0"/>
              <a:t>адрес которого ему известен.</a:t>
            </a:r>
          </a:p>
          <a:p>
            <a:pPr marL="0" indent="0">
              <a:buNone/>
            </a:pPr>
            <a:r>
              <a:rPr lang="ru-RU" sz="2000" dirty="0" smtClean="0"/>
              <a:t>    3. Все </a:t>
            </a:r>
            <a:r>
              <a:rPr lang="en-US" sz="2000" dirty="0" smtClean="0"/>
              <a:t>DHCP-</a:t>
            </a:r>
            <a:r>
              <a:rPr lang="ru-RU" sz="2000" dirty="0" smtClean="0"/>
              <a:t>серверы посылают клиенту свои предложения с </a:t>
            </a:r>
            <a:r>
              <a:rPr lang="en-US" sz="2000" dirty="0" smtClean="0"/>
              <a:t>IP-</a:t>
            </a:r>
            <a:r>
              <a:rPr lang="ru-RU" sz="2000" dirty="0" smtClean="0"/>
              <a:t>адресами.</a:t>
            </a:r>
          </a:p>
          <a:p>
            <a:pPr marL="0" indent="0">
              <a:buNone/>
            </a:pPr>
            <a:r>
              <a:rPr lang="ru-RU" sz="2000" dirty="0" smtClean="0"/>
              <a:t>    4. Клиент выбирает из всех предложений подходящее (обычно первое) и отправляет в сеть широковещательный </a:t>
            </a:r>
            <a:r>
              <a:rPr lang="en-US" sz="2000" dirty="0" smtClean="0"/>
              <a:t>DHCP- </a:t>
            </a:r>
            <a:r>
              <a:rPr lang="ru-RU" sz="2000" dirty="0" smtClean="0"/>
              <a:t>запрос, в котором указывает значения принятых параметров и идентификатор этого </a:t>
            </a:r>
            <a:r>
              <a:rPr lang="en-US" sz="2000" dirty="0" smtClean="0"/>
              <a:t>DHCP-</a:t>
            </a:r>
            <a:r>
              <a:rPr lang="ru-RU" sz="2000" dirty="0" smtClean="0"/>
              <a:t>сервера.</a:t>
            </a:r>
          </a:p>
          <a:p>
            <a:pPr marL="0" indent="0">
              <a:buNone/>
            </a:pPr>
            <a:r>
              <a:rPr lang="ru-RU" sz="2000" dirty="0" smtClean="0"/>
              <a:t>    5. Все </a:t>
            </a:r>
            <a:r>
              <a:rPr lang="en-US" sz="2000" dirty="0" smtClean="0"/>
              <a:t>DHCP-</a:t>
            </a:r>
            <a:r>
              <a:rPr lang="ru-RU" sz="2000" dirty="0" smtClean="0"/>
              <a:t>серверы получают запрос и только один выбранный сервер отправляет ответ с подтверждением.</a:t>
            </a:r>
          </a:p>
          <a:p>
            <a:pPr marL="0" indent="0">
              <a:buNone/>
            </a:pPr>
            <a:r>
              <a:rPr lang="ru-RU" sz="2000" dirty="0" smtClean="0"/>
              <a:t>    6. Клиент получает эту квитанцию и переходит в рабочий режим.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 динамического назначения адресов (продолжение)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D49-34D0-4671-BDCC-1CB9A4073614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3726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Система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90465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000" dirty="0" smtClean="0"/>
              <a:t>      </a:t>
            </a:r>
            <a:r>
              <a:rPr lang="ru-RU" sz="3300" dirty="0" smtClean="0"/>
              <a:t>В стеке </a:t>
            </a:r>
            <a:r>
              <a:rPr lang="en-US" sz="3300" dirty="0" smtClean="0"/>
              <a:t>TCP/IP </a:t>
            </a:r>
            <a:r>
              <a:rPr lang="ru-RU" sz="3300" dirty="0" smtClean="0"/>
              <a:t>применяется доменная система имен, имеющая иерархическую </a:t>
            </a:r>
            <a:r>
              <a:rPr lang="ru-RU" sz="3300" dirty="0" err="1" smtClean="0"/>
              <a:t>древо-видную</a:t>
            </a:r>
            <a:r>
              <a:rPr lang="ru-RU" sz="3300" dirty="0" smtClean="0"/>
              <a:t> структуру. Разделение имени на части позволяет разделить административную ответственность за назначение уникальных имен между различными организациями в пределах одного уровня иерархии.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3300" b="1" dirty="0" smtClean="0"/>
              <a:t>    Домен имен </a:t>
            </a:r>
            <a:r>
              <a:rPr lang="ru-RU" sz="3300" dirty="0" smtClean="0"/>
              <a:t>– совокупность имен, у которых несколько старших составных частей совпадают. Например, </a:t>
            </a:r>
            <a:r>
              <a:rPr lang="en-US" sz="3300" i="1" dirty="0" smtClean="0"/>
              <a:t>yandex.ru, ngs.ru, lenta.ru </a:t>
            </a:r>
            <a:r>
              <a:rPr lang="ru-RU" sz="3300" dirty="0" smtClean="0"/>
              <a:t>входят в домен верхнего уровня </a:t>
            </a:r>
            <a:r>
              <a:rPr lang="en-US" sz="3300" dirty="0" smtClean="0"/>
              <a:t>.</a:t>
            </a:r>
            <a:r>
              <a:rPr lang="en-US" sz="3300" dirty="0" err="1" smtClean="0"/>
              <a:t>ru</a:t>
            </a:r>
            <a:r>
              <a:rPr lang="en-US" sz="3300" dirty="0" smtClean="0"/>
              <a:t>.</a:t>
            </a:r>
            <a:r>
              <a:rPr lang="ru-RU" sz="3300" dirty="0" smtClean="0"/>
              <a:t> В этом домене есть </a:t>
            </a:r>
            <a:r>
              <a:rPr lang="ru-RU" sz="3300" dirty="0" err="1" smtClean="0"/>
              <a:t>поддомены</a:t>
            </a:r>
            <a:r>
              <a:rPr lang="ru-RU" sz="3300" dirty="0" smtClean="0"/>
              <a:t> 2 уровня и т.д.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3300" dirty="0" smtClean="0"/>
              <a:t>    Изначально в сети </a:t>
            </a:r>
            <a:r>
              <a:rPr lang="ru-RU" sz="3300" dirty="0" err="1" smtClean="0"/>
              <a:t>Internet</a:t>
            </a:r>
            <a:r>
              <a:rPr lang="ru-RU" sz="3300" dirty="0" smtClean="0"/>
              <a:t> в рамках системы DNS </a:t>
            </a:r>
            <a:r>
              <a:rPr lang="en-US" sz="3300" dirty="0" smtClean="0"/>
              <a:t>(Domain Name System)</a:t>
            </a:r>
            <a:r>
              <a:rPr lang="ru-RU" sz="3300" dirty="0" smtClean="0"/>
              <a:t> была введена система адресации по административному, а не по территориальному принципу. При этом домен верхнего уровня мог принимать одно из значений, определяющих характер </a:t>
            </a:r>
            <a:r>
              <a:rPr lang="ru-RU" sz="3300" dirty="0" err="1" smtClean="0"/>
              <a:t>органи-зации</a:t>
            </a:r>
            <a:r>
              <a:rPr lang="ru-RU" sz="3300" dirty="0" smtClean="0"/>
              <a:t>: </a:t>
            </a:r>
            <a:r>
              <a:rPr lang="en-US" sz="3300" i="1" dirty="0" err="1" smtClean="0"/>
              <a:t>gov</a:t>
            </a:r>
            <a:r>
              <a:rPr lang="en-US" sz="3300" dirty="0" smtClean="0"/>
              <a:t> – </a:t>
            </a:r>
            <a:r>
              <a:rPr lang="ru-RU" sz="3300" dirty="0" smtClean="0"/>
              <a:t>правительственные, </a:t>
            </a:r>
            <a:r>
              <a:rPr lang="en-US" sz="3300" i="1" dirty="0" err="1" smtClean="0"/>
              <a:t>edu</a:t>
            </a:r>
            <a:r>
              <a:rPr lang="en-US" sz="3300" dirty="0" smtClean="0"/>
              <a:t> – </a:t>
            </a:r>
            <a:r>
              <a:rPr lang="ru-RU" sz="3300" dirty="0" smtClean="0"/>
              <a:t>образовательные, </a:t>
            </a:r>
            <a:r>
              <a:rPr lang="en-US" sz="3300" i="1" dirty="0" smtClean="0"/>
              <a:t>com</a:t>
            </a:r>
            <a:r>
              <a:rPr lang="en-US" sz="3300" dirty="0" smtClean="0"/>
              <a:t> – </a:t>
            </a:r>
            <a:r>
              <a:rPr lang="ru-RU" sz="3300" dirty="0" smtClean="0"/>
              <a:t>коммерческие, </a:t>
            </a:r>
            <a:r>
              <a:rPr lang="en-US" sz="3300" i="1" dirty="0" smtClean="0"/>
              <a:t>org</a:t>
            </a:r>
            <a:r>
              <a:rPr lang="en-US" sz="3300" dirty="0" smtClean="0"/>
              <a:t> – </a:t>
            </a:r>
            <a:r>
              <a:rPr lang="ru-RU" sz="3300" dirty="0" smtClean="0"/>
              <a:t>общественные, </a:t>
            </a:r>
            <a:r>
              <a:rPr lang="ru-RU" sz="3300" i="1" dirty="0" err="1" smtClean="0"/>
              <a:t>net</a:t>
            </a:r>
            <a:r>
              <a:rPr lang="ru-RU" sz="3300" dirty="0" smtClean="0"/>
              <a:t> – организации, предоставляющие сетевые услуги.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300" dirty="0" smtClean="0"/>
              <a:t>    После включения в сеть </a:t>
            </a:r>
            <a:r>
              <a:rPr lang="ru-RU" sz="3300" dirty="0" err="1" smtClean="0"/>
              <a:t>Internet</a:t>
            </a:r>
            <a:r>
              <a:rPr lang="ru-RU" sz="3300" dirty="0" smtClean="0"/>
              <a:t> сетей Европы начал применяться территориальный принцип адресации, в соответствии с которым в качестве домена верхнего уровня </a:t>
            </a:r>
            <a:r>
              <a:rPr lang="ru-RU" sz="3300" dirty="0" err="1" smtClean="0"/>
              <a:t>исполь-зуется</a:t>
            </a:r>
            <a:r>
              <a:rPr lang="ru-RU" sz="3300" dirty="0" smtClean="0"/>
              <a:t> код страны (для России - «</a:t>
            </a:r>
            <a:r>
              <a:rPr lang="ru-RU" sz="3300" dirty="0" err="1" smtClean="0"/>
              <a:t>ru</a:t>
            </a:r>
            <a:r>
              <a:rPr lang="ru-RU" sz="3300" dirty="0" smtClean="0"/>
              <a:t>», для США – «</a:t>
            </a:r>
            <a:r>
              <a:rPr lang="ru-RU" sz="3300" dirty="0" err="1" smtClean="0"/>
              <a:t>us</a:t>
            </a:r>
            <a:r>
              <a:rPr lang="ru-RU" sz="3300" dirty="0" smtClean="0"/>
              <a:t>», для Великобритании – «</a:t>
            </a:r>
            <a:r>
              <a:rPr lang="ru-RU" sz="3300" dirty="0" err="1" smtClean="0"/>
              <a:t>uk</a:t>
            </a:r>
            <a:r>
              <a:rPr lang="ru-RU" sz="3300" dirty="0" smtClean="0"/>
              <a:t>», для Канады – «</a:t>
            </a:r>
            <a:r>
              <a:rPr lang="ru-RU" sz="3300" dirty="0" err="1" smtClean="0"/>
              <a:t>ca</a:t>
            </a:r>
            <a:r>
              <a:rPr lang="ru-RU" sz="3300" dirty="0" smtClean="0"/>
              <a:t>» и т.д.).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300" dirty="0" smtClean="0"/>
              <a:t>    На раннем этапе развития Интернета на каждом хосте вручную создавался текстовый файл </a:t>
            </a:r>
            <a:r>
              <a:rPr lang="en-US" sz="3300" dirty="0" smtClean="0"/>
              <a:t>hosts.txt, </a:t>
            </a:r>
            <a:r>
              <a:rPr lang="ru-RU" sz="3300" dirty="0" smtClean="0"/>
              <a:t>содержащий строки типа «доменное имя – </a:t>
            </a:r>
            <a:r>
              <a:rPr lang="en-US" sz="3300" dirty="0" smtClean="0"/>
              <a:t>IP-</a:t>
            </a:r>
            <a:r>
              <a:rPr lang="ru-RU" sz="3300" dirty="0" smtClean="0"/>
              <a:t>адрес». Например,</a:t>
            </a:r>
          </a:p>
          <a:p>
            <a:pPr>
              <a:lnSpc>
                <a:spcPct val="120000"/>
              </a:lnSpc>
              <a:buNone/>
            </a:pPr>
            <a:r>
              <a:rPr lang="ru-RU" sz="3300" dirty="0" smtClean="0"/>
              <a:t> </a:t>
            </a:r>
            <a:r>
              <a:rPr lang="en-US" sz="3300" dirty="0" smtClean="0"/>
              <a:t>                </a:t>
            </a:r>
            <a:r>
              <a:rPr lang="ru-RU" sz="3300" dirty="0" smtClean="0"/>
              <a:t>  </a:t>
            </a:r>
            <a:r>
              <a:rPr lang="en-US" sz="3300" dirty="0" smtClean="0"/>
              <a:t>yandex.ru   </a:t>
            </a:r>
            <a:r>
              <a:rPr lang="ru-RU" sz="3300" dirty="0" smtClean="0"/>
              <a:t>77.88.55.80</a:t>
            </a:r>
          </a:p>
          <a:p>
            <a:pPr>
              <a:lnSpc>
                <a:spcPct val="120000"/>
              </a:lnSpc>
              <a:buNone/>
            </a:pPr>
            <a:r>
              <a:rPr lang="ru-RU" sz="3300" dirty="0" smtClean="0"/>
              <a:t>                   </a:t>
            </a:r>
            <a:r>
              <a:rPr lang="en-US" sz="3300" dirty="0" smtClean="0"/>
              <a:t>nstu.ru        217.71.131.242</a:t>
            </a:r>
            <a:r>
              <a:rPr lang="ru-RU" sz="3300" dirty="0" smtClean="0"/>
              <a:t> </a:t>
            </a:r>
            <a:endParaRPr lang="en-US" sz="3300" dirty="0" smtClean="0"/>
          </a:p>
          <a:p>
            <a:pPr marL="0" indent="0">
              <a:lnSpc>
                <a:spcPct val="120000"/>
              </a:lnSpc>
              <a:buNone/>
            </a:pPr>
            <a:endParaRPr lang="ru-RU" sz="2600" dirty="0" smtClean="0"/>
          </a:p>
          <a:p>
            <a:pPr>
              <a:buNone/>
            </a:pPr>
            <a:endParaRPr lang="ru-RU" sz="2600" dirty="0" smtClean="0"/>
          </a:p>
          <a:p>
            <a:pPr marL="0" indent="0">
              <a:lnSpc>
                <a:spcPct val="110000"/>
              </a:lnSpc>
              <a:buNone/>
            </a:pPr>
            <a:endParaRPr lang="ru-RU" sz="2400" dirty="0" smtClean="0"/>
          </a:p>
          <a:p>
            <a:pPr marL="0" indent="0">
              <a:lnSpc>
                <a:spcPct val="110000"/>
              </a:lnSpc>
              <a:buNone/>
            </a:pPr>
            <a:endParaRPr lang="ru-RU" sz="2400" dirty="0" smtClean="0"/>
          </a:p>
          <a:p>
            <a:pPr>
              <a:lnSpc>
                <a:spcPct val="120000"/>
              </a:lnSpc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D49-34D0-4671-BDCC-1CB9A4073614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327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3390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Схема работы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63744"/>
            <a:ext cx="9144000" cy="6336704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sz="2000" dirty="0" smtClean="0"/>
              <a:t>   </a:t>
            </a:r>
            <a:r>
              <a:rPr lang="ru-RU" sz="2100" dirty="0" smtClean="0"/>
              <a:t>По мере роста Интернета был проведен переход на централизованную службу </a:t>
            </a:r>
            <a:r>
              <a:rPr lang="en-US" sz="2100" dirty="0" smtClean="0"/>
              <a:t>DNS, </a:t>
            </a:r>
            <a:r>
              <a:rPr lang="ru-RU" sz="2100" dirty="0" smtClean="0"/>
              <a:t>основанную на распределенной системе отображения имен,</a:t>
            </a:r>
            <a:r>
              <a:rPr lang="en-US" sz="2100" dirty="0" smtClean="0"/>
              <a:t> </a:t>
            </a:r>
            <a:r>
              <a:rPr lang="ru-RU" sz="2100" dirty="0" smtClean="0"/>
              <a:t>где каждый DNS – сервер</a:t>
            </a:r>
            <a:r>
              <a:rPr lang="en-US" sz="2100" dirty="0" smtClean="0"/>
              <a:t> </a:t>
            </a:r>
            <a:r>
              <a:rPr lang="ru-RU" sz="2100" dirty="0" smtClean="0"/>
              <a:t>хранит только часть имен сети, а не все имена, </a:t>
            </a:r>
            <a:r>
              <a:rPr lang="ru-RU" sz="2100" dirty="0" smtClean="0">
                <a:cs typeface="Times New Roman" pitchFamily="18" charset="0"/>
              </a:rPr>
              <a:t>как это происходит при использовании файлов </a:t>
            </a:r>
            <a:r>
              <a:rPr lang="ru-RU" sz="2100" dirty="0" err="1" smtClean="0">
                <a:cs typeface="Times New Roman" pitchFamily="18" charset="0"/>
              </a:rPr>
              <a:t>hosts</a:t>
            </a:r>
            <a:r>
              <a:rPr lang="ru-RU" sz="2100" dirty="0" smtClean="0">
                <a:cs typeface="Times New Roman" pitchFamily="18" charset="0"/>
              </a:rPr>
              <a:t>, т.е.</a:t>
            </a:r>
            <a:r>
              <a:rPr lang="en-US" sz="2100" dirty="0" smtClean="0">
                <a:cs typeface="Times New Roman" pitchFamily="18" charset="0"/>
              </a:rPr>
              <a:t> </a:t>
            </a:r>
            <a:r>
              <a:rPr lang="ru-RU" sz="2100" dirty="0" smtClean="0">
                <a:cs typeface="Times New Roman" pitchFamily="18" charset="0"/>
              </a:rPr>
              <a:t>для каждого домена создается свой сервер </a:t>
            </a:r>
            <a:r>
              <a:rPr lang="en-US" sz="2100" dirty="0" smtClean="0"/>
              <a:t>DNS</a:t>
            </a:r>
            <a:r>
              <a:rPr lang="ru-RU" sz="2100" dirty="0" smtClean="0"/>
              <a:t>. </a:t>
            </a:r>
            <a:r>
              <a:rPr lang="ru-RU" sz="2100" dirty="0" smtClean="0">
                <a:cs typeface="Times New Roman" pitchFamily="18" charset="0"/>
              </a:rPr>
              <a:t>При росте количества узлов в сети проблема масштабирования решается созданием новых доменов и </a:t>
            </a:r>
            <a:r>
              <a:rPr lang="ru-RU" sz="2100" dirty="0" err="1" smtClean="0">
                <a:cs typeface="Times New Roman" pitchFamily="18" charset="0"/>
              </a:rPr>
              <a:t>поддоме-нов</a:t>
            </a:r>
            <a:r>
              <a:rPr lang="ru-RU" sz="2100" dirty="0" smtClean="0">
                <a:cs typeface="Times New Roman" pitchFamily="18" charset="0"/>
              </a:rPr>
              <a:t> </a:t>
            </a:r>
            <a:r>
              <a:rPr lang="ru-RU" sz="2100" dirty="0" err="1" smtClean="0">
                <a:cs typeface="Times New Roman" pitchFamily="18" charset="0"/>
              </a:rPr>
              <a:t>и</a:t>
            </a:r>
            <a:r>
              <a:rPr lang="ru-RU" sz="2100" dirty="0" smtClean="0">
                <a:cs typeface="Times New Roman" pitchFamily="18" charset="0"/>
              </a:rPr>
              <a:t> добавлением в службу DNS новых серверов. Каждый </a:t>
            </a:r>
            <a:r>
              <a:rPr lang="en-US" sz="2100" dirty="0" smtClean="0"/>
              <a:t>DNS</a:t>
            </a:r>
            <a:r>
              <a:rPr lang="ru-RU" sz="2100" dirty="0" smtClean="0"/>
              <a:t>–сервер кроме таблицы отображений имен хранит ссылки на </a:t>
            </a:r>
            <a:r>
              <a:rPr lang="en-US" sz="2100" dirty="0" smtClean="0"/>
              <a:t>DNS </a:t>
            </a:r>
            <a:r>
              <a:rPr lang="ru-RU" sz="2100" dirty="0" smtClean="0"/>
              <a:t>–серверы своих </a:t>
            </a:r>
            <a:r>
              <a:rPr lang="ru-RU" sz="2100" dirty="0" err="1" smtClean="0"/>
              <a:t>поддоменов</a:t>
            </a:r>
            <a:r>
              <a:rPr lang="ru-RU" sz="2100" dirty="0" smtClean="0"/>
              <a:t>. </a:t>
            </a:r>
            <a:endParaRPr lang="ru-RU" sz="2100" dirty="0" smtClean="0"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2100" dirty="0" smtClean="0">
                <a:cs typeface="Times New Roman" pitchFamily="18" charset="0"/>
              </a:rPr>
              <a:t>   Например, </a:t>
            </a:r>
            <a:r>
              <a:rPr lang="en-US" sz="2100" dirty="0" smtClean="0"/>
              <a:t>DNS</a:t>
            </a:r>
            <a:r>
              <a:rPr lang="ru-RU" sz="2100" dirty="0" smtClean="0"/>
              <a:t>–сервер домена </a:t>
            </a:r>
            <a:r>
              <a:rPr lang="en-US" sz="2100" dirty="0" smtClean="0"/>
              <a:t>nstu.ru </a:t>
            </a:r>
            <a:r>
              <a:rPr lang="ru-RU" sz="2100" dirty="0" smtClean="0"/>
              <a:t>хранит имена </a:t>
            </a:r>
            <a:r>
              <a:rPr lang="en-US" sz="2100" i="1" dirty="0" smtClean="0"/>
              <a:t>ami.nstu.ru, fb.nstu.ru, cs.nstu.ru </a:t>
            </a:r>
            <a:r>
              <a:rPr lang="ru-RU" sz="2100" dirty="0" smtClean="0"/>
              <a:t>и т.д., сервер </a:t>
            </a:r>
            <a:r>
              <a:rPr lang="ru-RU" sz="2100" dirty="0" err="1" smtClean="0"/>
              <a:t>поддомена</a:t>
            </a:r>
            <a:r>
              <a:rPr lang="ru-RU" sz="2100" dirty="0" smtClean="0"/>
              <a:t> </a:t>
            </a:r>
            <a:r>
              <a:rPr lang="en-US" sz="2100" i="1" dirty="0" smtClean="0"/>
              <a:t>ami.nstu.ru</a:t>
            </a:r>
            <a:r>
              <a:rPr lang="en-US" sz="2100" dirty="0" smtClean="0"/>
              <a:t> </a:t>
            </a:r>
            <a:r>
              <a:rPr lang="ru-RU" sz="2100" dirty="0" smtClean="0"/>
              <a:t>хранит имена </a:t>
            </a:r>
            <a:r>
              <a:rPr lang="en-US" sz="2100" i="1" dirty="0" smtClean="0"/>
              <a:t>fpm.ami.nstu.ru, students.ami.nstu.ru</a:t>
            </a:r>
            <a:r>
              <a:rPr lang="ru-RU" sz="2100" i="1" dirty="0" smtClean="0"/>
              <a:t> </a:t>
            </a:r>
            <a:r>
              <a:rPr lang="ru-RU" sz="2100" dirty="0" smtClean="0"/>
              <a:t>и т.д.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2100" dirty="0" smtClean="0">
                <a:cs typeface="Times New Roman" pitchFamily="18" charset="0"/>
              </a:rPr>
              <a:t>    </a:t>
            </a:r>
            <a:r>
              <a:rPr lang="ru-RU" sz="2100" dirty="0" smtClean="0"/>
              <a:t>Поиск </a:t>
            </a:r>
            <a:r>
              <a:rPr lang="en-US" sz="2100" dirty="0" smtClean="0"/>
              <a:t>DNS-</a:t>
            </a:r>
            <a:r>
              <a:rPr lang="ru-RU" sz="2100" dirty="0" smtClean="0"/>
              <a:t>имен может быть </a:t>
            </a:r>
            <a:r>
              <a:rPr lang="ru-RU" sz="2100" b="1" dirty="0" err="1" smtClean="0"/>
              <a:t>нерекурсивным</a:t>
            </a:r>
            <a:r>
              <a:rPr lang="ru-RU" sz="2100" dirty="0" smtClean="0"/>
              <a:t> и </a:t>
            </a:r>
            <a:r>
              <a:rPr lang="ru-RU" sz="2100" b="1" dirty="0" smtClean="0"/>
              <a:t>рекурсивным</a:t>
            </a:r>
            <a:r>
              <a:rPr lang="ru-RU" sz="2100" dirty="0" smtClean="0"/>
              <a:t>. В первом случае </a:t>
            </a:r>
            <a:r>
              <a:rPr lang="en-US" sz="2100" dirty="0" smtClean="0"/>
              <a:t>DNS-</a:t>
            </a:r>
            <a:r>
              <a:rPr lang="ru-RU" sz="2100" dirty="0" smtClean="0"/>
              <a:t>клиент с указанием полного доменного имени обращается к корневому </a:t>
            </a:r>
            <a:r>
              <a:rPr lang="en-US" sz="2100" dirty="0" smtClean="0"/>
              <a:t>DNS </a:t>
            </a:r>
            <a:r>
              <a:rPr lang="ru-RU" sz="2100" dirty="0" smtClean="0"/>
              <a:t>– серверу, </a:t>
            </a:r>
            <a:r>
              <a:rPr lang="ru-RU" sz="2100" dirty="0" err="1" smtClean="0"/>
              <a:t>ко-торый</a:t>
            </a:r>
            <a:r>
              <a:rPr lang="ru-RU" sz="2100" dirty="0" smtClean="0"/>
              <a:t> возвращает ему адрес </a:t>
            </a:r>
            <a:r>
              <a:rPr lang="en-US" sz="2100" dirty="0" smtClean="0"/>
              <a:t>DNS </a:t>
            </a:r>
            <a:r>
              <a:rPr lang="ru-RU" sz="2100" dirty="0" smtClean="0"/>
              <a:t>–сервера домена 1-го уровня. Затем клиент обращается к </a:t>
            </a:r>
            <a:r>
              <a:rPr lang="en-US" sz="2100" dirty="0" smtClean="0"/>
              <a:t>DNS </a:t>
            </a:r>
            <a:r>
              <a:rPr lang="ru-RU" sz="2100" dirty="0" smtClean="0"/>
              <a:t>–серверу домена 1-го уровня и т.д. При рекурсивном поиске </a:t>
            </a:r>
            <a:r>
              <a:rPr lang="en-US" sz="2100" dirty="0" smtClean="0"/>
              <a:t>DNS-</a:t>
            </a:r>
            <a:r>
              <a:rPr lang="ru-RU" sz="2100" dirty="0" smtClean="0"/>
              <a:t>клиент сначала обращается к локальному </a:t>
            </a:r>
            <a:r>
              <a:rPr lang="en-US" sz="2100" dirty="0" smtClean="0"/>
              <a:t>DNS-</a:t>
            </a:r>
            <a:r>
              <a:rPr lang="ru-RU" sz="2100" dirty="0" smtClean="0"/>
              <a:t>серверу, который обслуживает домен клиента. Если сервер знает ответ, то он сразу возвращает его клиенту, иначе сервер выполняет итеративные </a:t>
            </a:r>
            <a:r>
              <a:rPr lang="ru-RU" sz="2100" dirty="0" err="1" smtClean="0"/>
              <a:t>за-просы</a:t>
            </a:r>
            <a:r>
              <a:rPr lang="ru-RU" sz="2100" dirty="0" smtClean="0"/>
              <a:t> вплоть до корневого </a:t>
            </a:r>
            <a:r>
              <a:rPr lang="en-US" sz="2100" dirty="0" smtClean="0"/>
              <a:t>DNS-</a:t>
            </a:r>
            <a:r>
              <a:rPr lang="ru-RU" sz="2100" dirty="0" smtClean="0"/>
              <a:t>сервера. В этой схеме клиент поручает все работу системе </a:t>
            </a:r>
            <a:r>
              <a:rPr lang="en-US" sz="2100" dirty="0" smtClean="0"/>
              <a:t>DNS </a:t>
            </a:r>
            <a:r>
              <a:rPr lang="ru-RU" sz="2100" dirty="0" smtClean="0"/>
              <a:t> и просто ожидает ответа.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2100" dirty="0" smtClean="0"/>
              <a:t>     Современные системы </a:t>
            </a:r>
            <a:r>
              <a:rPr lang="en-US" sz="2100" dirty="0" smtClean="0"/>
              <a:t>DNS </a:t>
            </a:r>
            <a:r>
              <a:rPr lang="ru-RU" sz="2100" dirty="0" smtClean="0"/>
              <a:t>используют рекурсивный поиск. Для ускорения поиска </a:t>
            </a:r>
            <a:r>
              <a:rPr lang="en-US" sz="2100" dirty="0" smtClean="0"/>
              <a:t>IP-</a:t>
            </a:r>
            <a:r>
              <a:rPr lang="ru-RU" sz="2100" dirty="0" smtClean="0"/>
              <a:t>адресов все </a:t>
            </a:r>
            <a:r>
              <a:rPr lang="en-US" sz="2100" dirty="0" smtClean="0"/>
              <a:t>DNS-</a:t>
            </a:r>
            <a:r>
              <a:rPr lang="ru-RU" sz="2100" dirty="0" smtClean="0"/>
              <a:t>серверы используют кэширование проходящих через них ответов. Время сохранения данных в </a:t>
            </a:r>
            <a:r>
              <a:rPr lang="ru-RU" sz="2100" dirty="0" err="1" smtClean="0"/>
              <a:t>кэше</a:t>
            </a:r>
            <a:r>
              <a:rPr lang="ru-RU" sz="2100" dirty="0" smtClean="0"/>
              <a:t> может  составлять до нескольких дней. 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D49-34D0-4671-BDCC-1CB9A4073614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1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528" y="3140968"/>
            <a:ext cx="8229600" cy="633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alt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Маршрутизация в  </a:t>
            </a:r>
            <a:r>
              <a:rPr kumimoji="0" lang="en-US" alt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IP-</a:t>
            </a:r>
            <a:r>
              <a:rPr kumimoji="0" lang="ru-RU" alt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сетях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D49-34D0-4671-BDCC-1CB9A4073614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19560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Классификация протоколов маршрутизации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4170440"/>
            <a:ext cx="9144000" cy="26642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700" dirty="0" smtClean="0"/>
              <a:t>   </a:t>
            </a:r>
            <a:r>
              <a:rPr lang="ru-RU" sz="1800" dirty="0" smtClean="0"/>
              <a:t>Лавинная маршрутизация - каждый </a:t>
            </a:r>
            <a:r>
              <a:rPr lang="ru-RU" sz="1800" dirty="0" err="1" smtClean="0"/>
              <a:t>маршрутизатор</a:t>
            </a:r>
            <a:r>
              <a:rPr lang="ru-RU" sz="1800" dirty="0" smtClean="0"/>
              <a:t> передает пакет всем своим </a:t>
            </a:r>
            <a:r>
              <a:rPr lang="ru-RU" sz="1800" dirty="0" err="1" smtClean="0"/>
              <a:t>непо-средственным</a:t>
            </a:r>
            <a:r>
              <a:rPr lang="ru-RU" sz="1800" dirty="0" smtClean="0"/>
              <a:t> соседям, исключая тот, от которого его получил .  Недостаток – </a:t>
            </a:r>
            <a:r>
              <a:rPr lang="ru-RU" sz="1800" dirty="0" err="1" smtClean="0"/>
              <a:t>неэффектив-ное</a:t>
            </a:r>
            <a:r>
              <a:rPr lang="ru-RU" sz="1800" dirty="0" smtClean="0"/>
              <a:t> использование трафика.</a:t>
            </a:r>
            <a:r>
              <a:rPr lang="en-US" sz="1800" dirty="0" smtClean="0"/>
              <a:t> </a:t>
            </a:r>
            <a:r>
              <a:rPr lang="ru-RU" sz="1800" dirty="0" smtClean="0"/>
              <a:t>Этот способ практически не используется. </a:t>
            </a:r>
          </a:p>
          <a:p>
            <a:pPr marL="0" indent="0">
              <a:buNone/>
            </a:pPr>
            <a:r>
              <a:rPr lang="ru-RU" sz="1800" dirty="0" smtClean="0"/>
              <a:t>   Маршрутизация от источника - отправитель помещает в пакет информацию о том, какие промежуточные </a:t>
            </a:r>
            <a:r>
              <a:rPr lang="ru-RU" sz="1800" dirty="0" err="1" smtClean="0"/>
              <a:t>маршрутизаторы</a:t>
            </a:r>
            <a:r>
              <a:rPr lang="ru-RU" sz="1800" dirty="0" smtClean="0"/>
              <a:t> должны участвовать в передаче пакета к сети </a:t>
            </a:r>
            <a:r>
              <a:rPr lang="ru-RU" sz="1800" dirty="0" err="1" smtClean="0"/>
              <a:t>назначе-ния</a:t>
            </a:r>
            <a:r>
              <a:rPr lang="ru-RU" sz="1800" dirty="0" smtClean="0"/>
              <a:t>. На основе этой информации каждый </a:t>
            </a:r>
            <a:r>
              <a:rPr lang="ru-RU" sz="1800" dirty="0" err="1" smtClean="0"/>
              <a:t>маршрутизатор</a:t>
            </a:r>
            <a:r>
              <a:rPr lang="ru-RU" sz="1800" dirty="0" smtClean="0"/>
              <a:t> считывает адрес следующего </a:t>
            </a:r>
            <a:r>
              <a:rPr lang="ru-RU" sz="1800" dirty="0" err="1" smtClean="0"/>
              <a:t>маршрутизатора</a:t>
            </a:r>
            <a:r>
              <a:rPr lang="ru-RU" sz="1800" dirty="0" smtClean="0"/>
              <a:t>, и если он действительно является адресом его непосредственного </a:t>
            </a:r>
            <a:r>
              <a:rPr lang="ru-RU" sz="1800" dirty="0" err="1" smtClean="0"/>
              <a:t>сосе-да</a:t>
            </a:r>
            <a:r>
              <a:rPr lang="ru-RU" sz="1800" dirty="0" smtClean="0"/>
              <a:t>, передает ему пакет для дальнейшей обработки. Вопрос о том, как отправитель узнает точный маршрут следования пакета через сеть, остается открытым.</a:t>
            </a:r>
          </a:p>
          <a:p>
            <a:pPr marL="457200" indent="-457200">
              <a:buNone/>
            </a:pPr>
            <a:endParaRPr lang="ru-RU" sz="1700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566936" y="618992"/>
            <a:ext cx="7518016" cy="3503120"/>
            <a:chOff x="566936" y="1484784"/>
            <a:chExt cx="7518016" cy="350312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3347864" y="1484784"/>
              <a:ext cx="1584176" cy="64807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>
                  <a:solidFill>
                    <a:schemeClr val="tx1"/>
                  </a:solidFill>
                </a:rPr>
                <a:t>Алгоритмы маршрутизации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2108080" y="2434528"/>
              <a:ext cx="1656184" cy="64807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>
                  <a:solidFill>
                    <a:schemeClr val="tx1"/>
                  </a:solidFill>
                </a:rPr>
                <a:t>Без таблиц маршрутизации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550640" y="2415072"/>
              <a:ext cx="1656184" cy="64807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>
                  <a:solidFill>
                    <a:schemeClr val="tx1"/>
                  </a:solidFill>
                </a:rPr>
                <a:t>С таблицами маршрутизации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66936" y="3356992"/>
              <a:ext cx="1656184" cy="64807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>
                  <a:solidFill>
                    <a:schemeClr val="tx1"/>
                  </a:solidFill>
                </a:rPr>
                <a:t>Лавинная маршрутизация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2497512" y="3356992"/>
              <a:ext cx="1656184" cy="64807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>
                  <a:solidFill>
                    <a:schemeClr val="tx1"/>
                  </a:solidFill>
                </a:rPr>
                <a:t>Маршрутизация от источника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6428768" y="3341344"/>
              <a:ext cx="1656184" cy="64807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>
                  <a:solidFill>
                    <a:schemeClr val="tx1"/>
                  </a:solidFill>
                </a:rPr>
                <a:t>Статическая маршрутизация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4464992" y="3356992"/>
              <a:ext cx="1656184" cy="64807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>
                  <a:solidFill>
                    <a:schemeClr val="tx1"/>
                  </a:solidFill>
                </a:rPr>
                <a:t>Адаптивная маршрутизация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476856" y="4339832"/>
              <a:ext cx="1656184" cy="64807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err="1" smtClean="0">
                  <a:solidFill>
                    <a:schemeClr val="tx1"/>
                  </a:solidFill>
                </a:rPr>
                <a:t>Распределеннаямаршрутизация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385968" y="4339832"/>
              <a:ext cx="1959760" cy="6441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>
                  <a:solidFill>
                    <a:schemeClr val="tx1"/>
                  </a:solidFill>
                </a:rPr>
                <a:t>Централизованная  маршрутизация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Прямая со стрелкой 13"/>
            <p:cNvCxnSpPr>
              <a:stCxn id="5" idx="2"/>
              <a:endCxn id="6" idx="0"/>
            </p:cNvCxnSpPr>
            <p:nvPr/>
          </p:nvCxnSpPr>
          <p:spPr>
            <a:xfrm flipH="1">
              <a:off x="2936172" y="2132856"/>
              <a:ext cx="1203780" cy="30167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stCxn id="5" idx="2"/>
              <a:endCxn id="7" idx="0"/>
            </p:cNvCxnSpPr>
            <p:nvPr/>
          </p:nvCxnSpPr>
          <p:spPr>
            <a:xfrm>
              <a:off x="4139952" y="2132856"/>
              <a:ext cx="1238780" cy="28221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6" idx="2"/>
              <a:endCxn id="8" idx="0"/>
            </p:cNvCxnSpPr>
            <p:nvPr/>
          </p:nvCxnSpPr>
          <p:spPr>
            <a:xfrm flipH="1">
              <a:off x="1395028" y="3082600"/>
              <a:ext cx="1541144" cy="2743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>
              <a:stCxn id="6" idx="2"/>
              <a:endCxn id="9" idx="0"/>
            </p:cNvCxnSpPr>
            <p:nvPr/>
          </p:nvCxnSpPr>
          <p:spPr>
            <a:xfrm>
              <a:off x="2936172" y="3082600"/>
              <a:ext cx="389432" cy="2743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>
              <a:stCxn id="7" idx="2"/>
              <a:endCxn id="11" idx="0"/>
            </p:cNvCxnSpPr>
            <p:nvPr/>
          </p:nvCxnSpPr>
          <p:spPr>
            <a:xfrm flipH="1">
              <a:off x="5293084" y="3063144"/>
              <a:ext cx="85648" cy="29384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stCxn id="7" idx="2"/>
              <a:endCxn id="10" idx="0"/>
            </p:cNvCxnSpPr>
            <p:nvPr/>
          </p:nvCxnSpPr>
          <p:spPr>
            <a:xfrm>
              <a:off x="5378732" y="3063144"/>
              <a:ext cx="1878128" cy="278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stCxn id="11" idx="2"/>
              <a:endCxn id="12" idx="0"/>
            </p:cNvCxnSpPr>
            <p:nvPr/>
          </p:nvCxnSpPr>
          <p:spPr>
            <a:xfrm flipH="1">
              <a:off x="4304948" y="4005064"/>
              <a:ext cx="988136" cy="33476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1" idx="2"/>
              <a:endCxn id="13" idx="0"/>
            </p:cNvCxnSpPr>
            <p:nvPr/>
          </p:nvCxnSpPr>
          <p:spPr>
            <a:xfrm>
              <a:off x="5293084" y="4005064"/>
              <a:ext cx="1072764" cy="33476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D49-34D0-4671-BDCC-1CB9A4073614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15424"/>
            <a:ext cx="91440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   При статической маршрутизации все записи в таблице имеют бесконечный срок жизни. Записи о маршрутах составляются и вводятся в память каждого </a:t>
            </a:r>
            <a:r>
              <a:rPr lang="ru-RU" sz="2000" dirty="0" err="1" smtClean="0"/>
              <a:t>маршрути-затора</a:t>
            </a:r>
            <a:r>
              <a:rPr lang="ru-RU" sz="2000" dirty="0" smtClean="0"/>
              <a:t> вручную администратором сети. При изменении состояния сети </a:t>
            </a:r>
            <a:r>
              <a:rPr lang="ru-RU" sz="2000" dirty="0" err="1" smtClean="0"/>
              <a:t>админист-ратору</a:t>
            </a:r>
            <a:r>
              <a:rPr lang="ru-RU" sz="2000" dirty="0" smtClean="0"/>
              <a:t> необходимо срочно отразить эти изменения в соответствующих таблицах маршрутизации, иначе может произойти их рассогласование, и сеть будет </a:t>
            </a:r>
            <a:r>
              <a:rPr lang="ru-RU" sz="2000" dirty="0" err="1" smtClean="0"/>
              <a:t>рабо-тать</a:t>
            </a:r>
            <a:r>
              <a:rPr lang="ru-RU" sz="2000" dirty="0" smtClean="0"/>
              <a:t> некорректно.</a:t>
            </a:r>
          </a:p>
          <a:p>
            <a:pPr marL="0" indent="0">
              <a:buNone/>
            </a:pPr>
            <a:r>
              <a:rPr lang="ru-RU" sz="2000" dirty="0" smtClean="0"/>
              <a:t>   При адаптивной маршрутизации все изменения конфигурации сети </a:t>
            </a:r>
            <a:r>
              <a:rPr lang="ru-RU" sz="2000" dirty="0" err="1" smtClean="0"/>
              <a:t>автомати-чески</a:t>
            </a:r>
            <a:r>
              <a:rPr lang="ru-RU" sz="2000" dirty="0" smtClean="0"/>
              <a:t> отражаются в таблицах маршрутизации благодаря протоколам </a:t>
            </a:r>
            <a:r>
              <a:rPr lang="ru-RU" sz="2000" dirty="0" err="1" smtClean="0"/>
              <a:t>маршрутиза-ции</a:t>
            </a:r>
            <a:r>
              <a:rPr lang="ru-RU" sz="2000" dirty="0" smtClean="0"/>
              <a:t>, которые собирают информацию о топологии связей в сети. Для каждого </a:t>
            </a:r>
            <a:r>
              <a:rPr lang="ru-RU" sz="2000" dirty="0" err="1" smtClean="0"/>
              <a:t>мар-шрута</a:t>
            </a:r>
            <a:r>
              <a:rPr lang="ru-RU" sz="2000" dirty="0" smtClean="0"/>
              <a:t> устанавливается время жизни (TTL), в течение которого этот маршрут будет оставаться действительным.</a:t>
            </a:r>
          </a:p>
          <a:p>
            <a:pPr marL="0" indent="0">
              <a:buNone/>
            </a:pPr>
            <a:r>
              <a:rPr lang="ru-RU" sz="2000" dirty="0" smtClean="0"/>
              <a:t>   При распределенном подходе все </a:t>
            </a:r>
            <a:r>
              <a:rPr lang="ru-RU" sz="2000" dirty="0" err="1" smtClean="0"/>
              <a:t>маршрутизаторы</a:t>
            </a:r>
            <a:r>
              <a:rPr lang="ru-RU" sz="2000" dirty="0" smtClean="0"/>
              <a:t> сети находятся в равных </a:t>
            </a:r>
            <a:r>
              <a:rPr lang="ru-RU" sz="2000" dirty="0" err="1" smtClean="0"/>
              <a:t>ус-ловиях</a:t>
            </a:r>
            <a:r>
              <a:rPr lang="ru-RU" sz="2000" dirty="0" smtClean="0"/>
              <a:t>, они находят маршруты и строят собственные таблицы маршрутизации, работая в тесной кооперации друг с другом, постоянно обмениваясь </a:t>
            </a:r>
            <a:r>
              <a:rPr lang="ru-RU" sz="2000" dirty="0" err="1" smtClean="0"/>
              <a:t>информаци-ей</a:t>
            </a:r>
            <a:r>
              <a:rPr lang="ru-RU" sz="2000" dirty="0" smtClean="0"/>
              <a:t> о конфигурации сети. </a:t>
            </a:r>
          </a:p>
          <a:p>
            <a:pPr marL="0" indent="0">
              <a:buNone/>
            </a:pPr>
            <a:r>
              <a:rPr lang="ru-RU" sz="2000" dirty="0" smtClean="0"/>
              <a:t>   При централизованном подходе в сети существует один выделенный </a:t>
            </a:r>
            <a:r>
              <a:rPr lang="ru-RU" sz="2000" dirty="0" err="1" smtClean="0"/>
              <a:t>маршрути-затор</a:t>
            </a:r>
            <a:r>
              <a:rPr lang="ru-RU" sz="2000" dirty="0" smtClean="0"/>
              <a:t>, который собирает всю информацию о топологии и состоянии сети от </a:t>
            </a:r>
            <a:r>
              <a:rPr lang="ru-RU" sz="2000" dirty="0" err="1" smtClean="0"/>
              <a:t>дру-гих</a:t>
            </a:r>
            <a:r>
              <a:rPr lang="ru-RU" sz="2000" dirty="0" smtClean="0"/>
              <a:t> </a:t>
            </a:r>
            <a:r>
              <a:rPr lang="ru-RU" sz="2000" dirty="0" err="1" smtClean="0"/>
              <a:t>маршрутизаторов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36" name="Заголовок 1"/>
          <p:cNvSpPr>
            <a:spLocks noGrp="1"/>
          </p:cNvSpPr>
          <p:nvPr>
            <p:ph type="title"/>
          </p:nvPr>
        </p:nvSpPr>
        <p:spPr>
          <a:xfrm>
            <a:off x="457200" y="21710"/>
            <a:ext cx="8229600" cy="815002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Классификация протоколов маршрутизации (продолжение)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D49-34D0-4671-BDCC-1CB9A4073614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ptcp.net/sites/default/files/15/2.JPG"/>
          <p:cNvPicPr>
            <a:picLocks noChangeAspect="1" noChangeArrowheads="1"/>
          </p:cNvPicPr>
          <p:nvPr/>
        </p:nvPicPr>
        <p:blipFill>
          <a:blip r:embed="rId2" cstate="print">
            <a:lum bright="6000" contrast="-12000"/>
          </a:blip>
          <a:srcRect/>
          <a:stretch>
            <a:fillRect/>
          </a:stretch>
        </p:blipFill>
        <p:spPr bwMode="auto">
          <a:xfrm>
            <a:off x="0" y="0"/>
            <a:ext cx="9036496" cy="652534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896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Здесь  </a:t>
            </a:r>
            <a:r>
              <a:rPr lang="en-US" dirty="0" smtClean="0"/>
              <a:t>N1 – N18 – </a:t>
            </a:r>
            <a:r>
              <a:rPr lang="ru-RU" dirty="0" smtClean="0"/>
              <a:t>локальные сети, 1 – 20 </a:t>
            </a:r>
            <a:r>
              <a:rPr lang="ru-RU" dirty="0" err="1" smtClean="0"/>
              <a:t>маршрутизаторы</a:t>
            </a:r>
            <a:r>
              <a:rPr lang="ru-RU" dirty="0" smtClean="0"/>
              <a:t>, А и В – конечные узлы.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D49-34D0-4671-BDCC-1CB9A4073614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15352"/>
            <a:ext cx="9144000" cy="6242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/>
              <a:t>    Каждый порт </a:t>
            </a:r>
            <a:r>
              <a:rPr lang="ru-RU" sz="2000" dirty="0" err="1" smtClean="0"/>
              <a:t>маршрутизатора</a:t>
            </a:r>
            <a:r>
              <a:rPr lang="ru-RU" sz="2000" dirty="0" smtClean="0"/>
              <a:t> можно рассматривать как отдельный узел сети: он имеет сетевой адрес и локальный адрес в той подсети, которая к нему </a:t>
            </a:r>
            <a:r>
              <a:rPr lang="ru-RU" sz="2000" dirty="0" err="1" smtClean="0"/>
              <a:t>подклю</a:t>
            </a:r>
            <a:r>
              <a:rPr lang="en-US" sz="2000" dirty="0" smtClean="0"/>
              <a:t>-</a:t>
            </a:r>
            <a:r>
              <a:rPr lang="ru-RU" sz="2000" dirty="0" err="1" smtClean="0"/>
              <a:t>чена</a:t>
            </a:r>
            <a:r>
              <a:rPr lang="ru-RU" sz="2000" dirty="0" smtClean="0"/>
              <a:t>. Например, </a:t>
            </a:r>
            <a:r>
              <a:rPr lang="ru-RU" sz="2000" dirty="0" err="1" smtClean="0"/>
              <a:t>маршрутизатор</a:t>
            </a:r>
            <a:r>
              <a:rPr lang="ru-RU" sz="2000" dirty="0" smtClean="0"/>
              <a:t> №1 имеет три порта, к которым подключены сети N1, N2, N3. На рисунке сетевые адреса этих портов обозначены IP</a:t>
            </a:r>
            <a:r>
              <a:rPr lang="ru-RU" sz="2000" baseline="-25000" dirty="0" smtClean="0"/>
              <a:t>11</a:t>
            </a:r>
            <a:r>
              <a:rPr lang="ru-RU" sz="2000" dirty="0" smtClean="0"/>
              <a:t>, IP</a:t>
            </a:r>
            <a:r>
              <a:rPr lang="ru-RU" sz="2000" baseline="-25000" dirty="0" smtClean="0"/>
              <a:t>12</a:t>
            </a:r>
            <a:r>
              <a:rPr lang="ru-RU" sz="2000" dirty="0" smtClean="0"/>
              <a:t> и IP</a:t>
            </a:r>
            <a:r>
              <a:rPr lang="ru-RU" sz="2000" baseline="-25000" dirty="0" smtClean="0"/>
              <a:t>13</a:t>
            </a:r>
            <a:r>
              <a:rPr lang="ru-RU" sz="2000" dirty="0" smtClean="0"/>
              <a:t>. Порт IP</a:t>
            </a:r>
            <a:r>
              <a:rPr lang="ru-RU" sz="2000" baseline="-25000" dirty="0" smtClean="0"/>
              <a:t>11</a:t>
            </a:r>
            <a:r>
              <a:rPr lang="ru-RU" sz="2000" dirty="0" smtClean="0"/>
              <a:t> является узлом сети N1, и следовательно, в поле номера сети порта IP</a:t>
            </a:r>
            <a:r>
              <a:rPr lang="ru-RU" sz="2000" baseline="-25000" dirty="0" smtClean="0"/>
              <a:t>11</a:t>
            </a:r>
            <a:r>
              <a:rPr lang="ru-RU" sz="2000" dirty="0" smtClean="0"/>
              <a:t> содержится номер N1. Аналогично порт IP</a:t>
            </a:r>
            <a:r>
              <a:rPr lang="ru-RU" sz="2000" baseline="-25000" dirty="0" smtClean="0"/>
              <a:t>12</a:t>
            </a:r>
            <a:r>
              <a:rPr lang="ru-RU" sz="2000" dirty="0" smtClean="0"/>
              <a:t> — это узел в сети N2, а порт IP</a:t>
            </a:r>
            <a:r>
              <a:rPr lang="ru-RU" sz="2000" baseline="-25000" dirty="0" smtClean="0"/>
              <a:t>13</a:t>
            </a:r>
            <a:r>
              <a:rPr lang="ru-RU" sz="2000" dirty="0" smtClean="0"/>
              <a:t> — узел в сети N3. Т.е. </a:t>
            </a:r>
            <a:r>
              <a:rPr lang="ru-RU" sz="2000" dirty="0" err="1" smtClean="0"/>
              <a:t>маршрутизатор</a:t>
            </a:r>
            <a:r>
              <a:rPr lang="ru-RU" sz="2000" dirty="0" smtClean="0"/>
              <a:t> можно рассматривать как совокупность нескольких узлов, каждый из которых входит в свою сеть. Как единое устройство </a:t>
            </a:r>
            <a:r>
              <a:rPr lang="ru-RU" sz="2000" dirty="0" err="1" smtClean="0"/>
              <a:t>маршрутизатор</a:t>
            </a:r>
            <a:r>
              <a:rPr lang="ru-RU" sz="2000" dirty="0" smtClean="0"/>
              <a:t> не имеет выделенного адреса (сетевого или локального).</a:t>
            </a:r>
          </a:p>
          <a:p>
            <a:pPr marL="0" indent="0">
              <a:buNone/>
            </a:pPr>
            <a:r>
              <a:rPr lang="ru-RU" sz="2000" dirty="0" smtClean="0"/>
              <a:t>    В представленной топологии имеется несколько альтернативных маршрутов для передачи пакетов между двумя конечными узлами: через </a:t>
            </a:r>
            <a:r>
              <a:rPr lang="ru-RU" sz="2000" dirty="0" err="1" smtClean="0"/>
              <a:t>маршрутизаторы</a:t>
            </a:r>
            <a:r>
              <a:rPr lang="ru-RU" sz="2000" dirty="0" smtClean="0"/>
              <a:t> 17,12,5,4,1, </a:t>
            </a:r>
            <a:r>
              <a:rPr lang="ru-RU" sz="2000" dirty="0" err="1" smtClean="0"/>
              <a:t>маршрутизаторы</a:t>
            </a:r>
            <a:r>
              <a:rPr lang="ru-RU" sz="2000" dirty="0" smtClean="0"/>
              <a:t> 17,13,7,6,3 и т.д. Задачу выбора маршрута из нескольких возможных решают </a:t>
            </a:r>
            <a:r>
              <a:rPr lang="ru-RU" sz="2000" dirty="0" err="1" smtClean="0"/>
              <a:t>маршрутизаторы</a:t>
            </a:r>
            <a:r>
              <a:rPr lang="ru-RU" sz="2000" dirty="0" smtClean="0"/>
              <a:t> и конечные узлы. </a:t>
            </a:r>
          </a:p>
          <a:p>
            <a:pPr marL="0" indent="0">
              <a:buNone/>
            </a:pPr>
            <a:r>
              <a:rPr lang="ru-RU" sz="2000" dirty="0" smtClean="0"/>
              <a:t>    Маршрут выбирается на основании имеющейся у этих устройств информации о текущей конфигурации сети, а также на основании критерия выбора маршрута (задержка прохождения маршрута отдельным пакетом, средняя пропускная способность маршрута для последовательности пакетов или количество </a:t>
            </a:r>
            <a:r>
              <a:rPr lang="ru-RU" sz="2000" dirty="0" err="1" smtClean="0"/>
              <a:t>хопов</a:t>
            </a:r>
            <a:r>
              <a:rPr lang="ru-RU" sz="2000" dirty="0" smtClean="0"/>
              <a:t> - пройденных на маршруте промежуточных </a:t>
            </a:r>
            <a:r>
              <a:rPr lang="ru-RU" sz="2000" dirty="0" err="1" smtClean="0"/>
              <a:t>маршрутизаторов</a:t>
            </a:r>
            <a:r>
              <a:rPr lang="ru-RU" sz="2000" dirty="0" smtClean="0"/>
              <a:t>).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</a:rPr>
              <a:t>    </a:t>
            </a:r>
            <a:r>
              <a:rPr lang="ru-RU" sz="2000" dirty="0" err="1" smtClean="0">
                <a:solidFill>
                  <a:srgbClr val="000000"/>
                </a:solidFill>
              </a:rPr>
              <a:t>Маршрутизаторы</a:t>
            </a:r>
            <a:r>
              <a:rPr lang="ru-RU" sz="2000" dirty="0" smtClean="0">
                <a:solidFill>
                  <a:srgbClr val="000000"/>
                </a:solidFill>
              </a:rPr>
              <a:t> могут быть аппаратными и программными.</a:t>
            </a:r>
            <a:endParaRPr lang="ru-RU" sz="20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-51826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Принцип маршрутизации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D49-34D0-4671-BDCC-1CB9A4073614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algn="ctr"/>
            <a:r>
              <a:rPr lang="ru-RU" altLang="ru-RU" sz="3600" dirty="0" smtClean="0">
                <a:solidFill>
                  <a:schemeClr val="tx1"/>
                </a:solidFill>
              </a:rPr>
              <a:t>Недостатки классовой адресации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8435975" cy="4032250"/>
          </a:xfrm>
        </p:spPr>
        <p:txBody>
          <a:bodyPr/>
          <a:lstStyle/>
          <a:p>
            <a:pPr marL="0" lvl="1" indent="0" eaLnBrk="1" hangingPunct="1">
              <a:spcBef>
                <a:spcPts val="400"/>
              </a:spcBef>
              <a:buFontTx/>
              <a:buNone/>
              <a:defRPr/>
            </a:pPr>
            <a:r>
              <a:rPr lang="ru-RU" sz="2000" dirty="0" smtClean="0"/>
              <a:t>   1. Современные технологии не позволяют создавать сети с размерами, подходящими для классов </a:t>
            </a:r>
            <a:r>
              <a:rPr lang="en-US" sz="2000" dirty="0" smtClean="0"/>
              <a:t>A </a:t>
            </a:r>
            <a:r>
              <a:rPr lang="ru-RU" sz="2000" dirty="0" smtClean="0"/>
              <a:t>и </a:t>
            </a:r>
            <a:r>
              <a:rPr lang="en-US" sz="2000" dirty="0" smtClean="0"/>
              <a:t>B </a:t>
            </a:r>
            <a:r>
              <a:rPr lang="ru-RU" sz="2000" dirty="0" smtClean="0"/>
              <a:t>(2</a:t>
            </a:r>
            <a:r>
              <a:rPr lang="ru-RU" sz="2000" baseline="30000" dirty="0" smtClean="0"/>
              <a:t>24</a:t>
            </a:r>
            <a:r>
              <a:rPr lang="ru-RU" sz="2000" dirty="0" smtClean="0"/>
              <a:t> и 2</a:t>
            </a:r>
            <a:r>
              <a:rPr lang="ru-RU" sz="2000" baseline="30000" dirty="0" smtClean="0"/>
              <a:t>16</a:t>
            </a:r>
            <a:r>
              <a:rPr lang="ru-RU" sz="2000" dirty="0" smtClean="0"/>
              <a:t> узлов соответственно) – при назначении сети адреса такого класса </a:t>
            </a:r>
            <a:r>
              <a:rPr lang="en-US" sz="2000" dirty="0" smtClean="0"/>
              <a:t>99%</a:t>
            </a:r>
            <a:r>
              <a:rPr lang="ru-RU" sz="2000" dirty="0" smtClean="0"/>
              <a:t> </a:t>
            </a:r>
            <a:r>
              <a:rPr lang="en-US" sz="2000" dirty="0" smtClean="0"/>
              <a:t>IP-</a:t>
            </a:r>
            <a:r>
              <a:rPr lang="ru-RU" sz="2000" dirty="0" smtClean="0"/>
              <a:t>адресов не будут в ней использоваться.</a:t>
            </a:r>
          </a:p>
          <a:p>
            <a:pPr marL="0" lvl="1" indent="0" eaLnBrk="1" hangingPunct="1">
              <a:spcBef>
                <a:spcPts val="400"/>
              </a:spcBef>
              <a:buFontTx/>
              <a:buNone/>
              <a:defRPr/>
            </a:pPr>
            <a:r>
              <a:rPr lang="ru-RU" sz="2000" dirty="0" smtClean="0"/>
              <a:t>   2. Даже при использовании адресов класса </a:t>
            </a:r>
            <a:r>
              <a:rPr lang="en-US" sz="2000" dirty="0" smtClean="0"/>
              <a:t>C </a:t>
            </a:r>
            <a:r>
              <a:rPr lang="ru-RU" sz="2000" dirty="0" smtClean="0"/>
              <a:t>большие диапазоны </a:t>
            </a:r>
            <a:r>
              <a:rPr lang="en-US" sz="2000" dirty="0" smtClean="0"/>
              <a:t>IP-</a:t>
            </a:r>
            <a:r>
              <a:rPr lang="ru-RU" sz="2000" dirty="0" smtClean="0"/>
              <a:t>адресов не будут использоваться. Поэтому нужна более гибкая схема, позволяющая выделять диапазоны адресов необходимого размера для назначения адресов внутри одной сети.</a:t>
            </a:r>
          </a:p>
          <a:p>
            <a:pPr marL="0" indent="0" eaLnBrk="1" hangingPunct="1">
              <a:spcBef>
                <a:spcPts val="400"/>
              </a:spcBef>
              <a:buFontTx/>
              <a:buNone/>
              <a:defRPr/>
            </a:pPr>
            <a:r>
              <a:rPr lang="ru-RU" sz="2000" dirty="0" smtClean="0"/>
              <a:t>   3. В настоящее время для выделения в </a:t>
            </a:r>
            <a:r>
              <a:rPr lang="en-US" sz="2000" dirty="0" smtClean="0"/>
              <a:t>IP-</a:t>
            </a:r>
            <a:r>
              <a:rPr lang="ru-RU" sz="2000" dirty="0" smtClean="0"/>
              <a:t>адресе адреса сети и адреса узла внутри сети классы адресов не используются, а применяется понятие «маска подсети» </a:t>
            </a:r>
          </a:p>
          <a:p>
            <a:pPr>
              <a:defRPr/>
            </a:pPr>
            <a:endParaRPr lang="ru-RU" dirty="0"/>
          </a:p>
        </p:txBody>
      </p:sp>
      <p:sp>
        <p:nvSpPr>
          <p:cNvPr id="48132" name="Номер слайда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429E87-5185-4640-96AD-DE02E3AA3F4B}" type="slidenum">
              <a:rPr lang="ru-RU" altLang="ru-RU"/>
              <a:pPr eaLnBrk="1" hangingPunct="1"/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85989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-40640"/>
            <a:ext cx="8784976" cy="547029"/>
          </a:xfrm>
        </p:spPr>
        <p:txBody>
          <a:bodyPr>
            <a:no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 просмотра таблицы маршрутизации 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481624"/>
            <a:ext cx="9144000" cy="6376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900" dirty="0" smtClean="0"/>
              <a:t>    Пусть на один из интерфейсов маршрутизатора поступает пакет. Протокол IP извлекает из пакета IP-адрес назначения (предположим, адрес назначения </a:t>
            </a:r>
            <a:r>
              <a:rPr lang="ru-RU" sz="1900" dirty="0" err="1" smtClean="0"/>
              <a:t>IРв</a:t>
            </a:r>
            <a:r>
              <a:rPr lang="ru-RU" sz="1900" dirty="0" smtClean="0"/>
              <a:t>).</a:t>
            </a:r>
          </a:p>
          <a:p>
            <a:pPr marL="0" indent="0">
              <a:buNone/>
            </a:pPr>
            <a:r>
              <a:rPr lang="ru-RU" sz="1900" dirty="0" smtClean="0"/>
              <a:t>1. Поиск конкретного маршрута к узлу. Полный IP-адрес последовательно строка за строкой сравнивается с содержимым поля адреса назначения таблицы </a:t>
            </a:r>
            <a:r>
              <a:rPr lang="ru-RU" sz="1900" dirty="0" err="1" smtClean="0"/>
              <a:t>маршрутиза-ции</a:t>
            </a:r>
            <a:r>
              <a:rPr lang="ru-RU" sz="1900" dirty="0" smtClean="0"/>
              <a:t>. Если произошло совпадение, то из соответствующей строки </a:t>
            </a:r>
            <a:r>
              <a:rPr lang="ru-RU" sz="1900" dirty="0" smtClean="0"/>
              <a:t>извлекаются </a:t>
            </a:r>
            <a:r>
              <a:rPr lang="ru-RU" sz="1900" dirty="0" smtClean="0"/>
              <a:t>адрес следующего маршрутизатора (IP</a:t>
            </a:r>
            <a:r>
              <a:rPr lang="ru-RU" sz="1900" baseline="-25000" dirty="0" smtClean="0"/>
              <a:t>21</a:t>
            </a:r>
            <a:r>
              <a:rPr lang="ru-RU" sz="1900" dirty="0" smtClean="0"/>
              <a:t>) и идентификатор выходного </a:t>
            </a:r>
            <a:r>
              <a:rPr lang="ru-RU" sz="1900" dirty="0" smtClean="0"/>
              <a:t>интерфейса </a:t>
            </a:r>
            <a:r>
              <a:rPr lang="ru-RU" sz="1900" dirty="0" smtClean="0"/>
              <a:t>(IP</a:t>
            </a:r>
            <a:r>
              <a:rPr lang="ru-RU" sz="1900" baseline="-25000" dirty="0" smtClean="0"/>
              <a:t>41</a:t>
            </a:r>
            <a:r>
              <a:rPr lang="ru-RU" sz="1900" dirty="0" smtClean="0"/>
              <a:t>). Просмотр таблицы заканчивается.</a:t>
            </a:r>
          </a:p>
          <a:p>
            <a:pPr marL="0" indent="0">
              <a:buNone/>
            </a:pPr>
            <a:r>
              <a:rPr lang="ru-RU" sz="1900" dirty="0" smtClean="0"/>
              <a:t>2. Если совпадения не произошло, то протокол IP переходит ко второй фазе </a:t>
            </a:r>
            <a:r>
              <a:rPr lang="ru-RU" sz="1900" dirty="0" err="1" smtClean="0"/>
              <a:t>просмот-ра</a:t>
            </a:r>
            <a:r>
              <a:rPr lang="ru-RU" sz="1900" dirty="0" smtClean="0"/>
              <a:t> </a:t>
            </a:r>
            <a:r>
              <a:rPr lang="ru-RU" sz="1900" dirty="0" smtClean="0"/>
              <a:t>- поиску маршрута к сети назначения. Из IP-адреса выделяется номер сети (в примере из адреса </a:t>
            </a:r>
            <a:r>
              <a:rPr lang="ru-RU" sz="1900" dirty="0" err="1" smtClean="0"/>
              <a:t>IРв</a:t>
            </a:r>
            <a:r>
              <a:rPr lang="ru-RU" sz="1900" dirty="0" smtClean="0"/>
              <a:t> выделяется номер сети N3), и таблица снова </a:t>
            </a:r>
            <a:r>
              <a:rPr lang="ru-RU" sz="1900" dirty="0" smtClean="0"/>
              <a:t>просматривается </a:t>
            </a:r>
            <a:r>
              <a:rPr lang="ru-RU" sz="1900" dirty="0" smtClean="0"/>
              <a:t>для поиска совпадения номера сети в какой-либо строке с номером сети из пакета. При совпадении из соответствующей строки таблицы извлекаются </a:t>
            </a:r>
            <a:r>
              <a:rPr lang="ru-RU" sz="1900" dirty="0" smtClean="0"/>
              <a:t>адрес </a:t>
            </a:r>
            <a:r>
              <a:rPr lang="ru-RU" sz="1900" dirty="0" smtClean="0"/>
              <a:t>следующего маршрутизатора (IP</a:t>
            </a:r>
            <a:r>
              <a:rPr lang="ru-RU" sz="1900" baseline="-25000" dirty="0" smtClean="0"/>
              <a:t>12</a:t>
            </a:r>
            <a:r>
              <a:rPr lang="ru-RU" sz="1900" dirty="0" smtClean="0"/>
              <a:t>) и идентификатор выходного интерфейса (IP</a:t>
            </a:r>
            <a:r>
              <a:rPr lang="ru-RU" sz="1900" baseline="-25000" dirty="0" smtClean="0"/>
              <a:t>41</a:t>
            </a:r>
            <a:r>
              <a:rPr lang="ru-RU" sz="1900" dirty="0" smtClean="0"/>
              <a:t>). </a:t>
            </a:r>
            <a:r>
              <a:rPr lang="ru-RU" sz="1900" dirty="0" smtClean="0"/>
              <a:t>П</a:t>
            </a:r>
            <a:r>
              <a:rPr lang="ru-RU" sz="1900" dirty="0" smtClean="0"/>
              <a:t>росмотр </a:t>
            </a:r>
            <a:r>
              <a:rPr lang="ru-RU" sz="1900" dirty="0" err="1" smtClean="0"/>
              <a:t>табли-цы</a:t>
            </a:r>
            <a:r>
              <a:rPr lang="ru-RU" sz="1900" dirty="0" smtClean="0"/>
              <a:t> продолжается до ее конца и находятся все записи, указывающие маршрут к сети с нужным номером. Из найденных маршрутов выбирается один, у которого значение метрики минимально.</a:t>
            </a:r>
            <a:endParaRPr lang="ru-RU" sz="1900" dirty="0" smtClean="0"/>
          </a:p>
          <a:p>
            <a:pPr marL="0" indent="0">
              <a:buNone/>
            </a:pPr>
            <a:r>
              <a:rPr lang="ru-RU" sz="1900" dirty="0" smtClean="0"/>
              <a:t>3. Если адрес назначения не найден в п.1 и п.2, то выбирается маршрут по </a:t>
            </a:r>
            <a:r>
              <a:rPr lang="ru-RU" sz="1900" dirty="0" smtClean="0"/>
              <a:t>умолчанию </a:t>
            </a:r>
            <a:r>
              <a:rPr lang="ru-RU" sz="1900" dirty="0" smtClean="0"/>
              <a:t>(и пакет направляется по адресу IP</a:t>
            </a:r>
            <a:r>
              <a:rPr lang="ru-RU" sz="1900" baseline="-25000" dirty="0" smtClean="0"/>
              <a:t>51</a:t>
            </a:r>
            <a:r>
              <a:rPr lang="ru-RU" sz="1900" dirty="0" smtClean="0"/>
              <a:t>). Если маршрут по умолчанию не задан, то пакет отбрасывается и просмотр таблицы на этом заканчивается</a:t>
            </a:r>
            <a:r>
              <a:rPr lang="ru-RU" sz="1900" dirty="0" smtClean="0"/>
              <a:t>. </a:t>
            </a:r>
          </a:p>
          <a:p>
            <a:pPr marL="0" indent="0">
              <a:buNone/>
            </a:pPr>
            <a:r>
              <a:rPr lang="ru-RU" sz="1900" i="1" dirty="0" smtClean="0"/>
              <a:t>Обратите </a:t>
            </a:r>
            <a:r>
              <a:rPr lang="ru-RU" sz="1900" i="1" dirty="0" smtClean="0"/>
              <a:t>внимание! В </a:t>
            </a:r>
            <a:r>
              <a:rPr lang="ru-RU" sz="1900" i="1" dirty="0" err="1" smtClean="0"/>
              <a:t>маршрутизаторе</a:t>
            </a:r>
            <a:r>
              <a:rPr lang="ru-RU" sz="1900" i="1" dirty="0" smtClean="0"/>
              <a:t>, </a:t>
            </a:r>
            <a:r>
              <a:rPr lang="ru-RU" sz="1900" i="1" dirty="0" err="1" smtClean="0"/>
              <a:t>в</a:t>
            </a:r>
            <a:r>
              <a:rPr lang="ru-RU" sz="1900" i="1" dirty="0" smtClean="0"/>
              <a:t> отличие от коммутатора, при неизвестном адресе назначения пакет отбрасывается !</a:t>
            </a:r>
          </a:p>
          <a:p>
            <a:pPr>
              <a:buNone/>
            </a:pPr>
            <a:endParaRPr lang="ru-RU" sz="19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D49-34D0-4671-BDCC-1CB9A4073614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494224"/>
            <a:ext cx="9144000" cy="3366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    </a:t>
            </a:r>
            <a:r>
              <a:rPr lang="ru-RU" sz="1800" dirty="0" smtClean="0"/>
              <a:t>На вышеприведенной схеме сети показаны упрощенные таблицы маршрутизации. В таблицах реальных </a:t>
            </a:r>
            <a:r>
              <a:rPr lang="ru-RU" sz="1800" dirty="0" err="1" smtClean="0"/>
              <a:t>маршрутизаторов</a:t>
            </a:r>
            <a:r>
              <a:rPr lang="ru-RU" sz="1800" dirty="0" smtClean="0"/>
              <a:t> обычно указываются адрес и маска назначения, адрес шлюза, адрес выходного интерфейса и метрика.  </a:t>
            </a:r>
          </a:p>
          <a:p>
            <a:pPr marL="0" indent="0">
              <a:buNone/>
            </a:pPr>
            <a:r>
              <a:rPr lang="ru-RU" sz="1800" dirty="0" smtClean="0"/>
              <a:t>    В качестве адреса назначения обычно указывается не весь </a:t>
            </a:r>
            <a:r>
              <a:rPr lang="en-US" sz="1800" dirty="0" smtClean="0"/>
              <a:t>IP-</a:t>
            </a:r>
            <a:r>
              <a:rPr lang="ru-RU" sz="1800" dirty="0" smtClean="0"/>
              <a:t>адрес, а адрес сети. Но может быть указан и полный адрес, если надо зафиксировать маршрут к определенному узлу (например, </a:t>
            </a:r>
            <a:r>
              <a:rPr lang="en-US" sz="1800" dirty="0" smtClean="0"/>
              <a:t>IP</a:t>
            </a:r>
            <a:r>
              <a:rPr lang="en-US" sz="1800" baseline="-25000" dirty="0" smtClean="0"/>
              <a:t>B</a:t>
            </a:r>
            <a:r>
              <a:rPr lang="en-US" sz="1800" dirty="0" smtClean="0"/>
              <a:t>)</a:t>
            </a:r>
            <a:r>
              <a:rPr lang="ru-RU" sz="1800" dirty="0" smtClean="0"/>
              <a:t>. Адрес шлюза указывает адрес следующего </a:t>
            </a:r>
            <a:r>
              <a:rPr lang="ru-RU" sz="1800" dirty="0" err="1" smtClean="0"/>
              <a:t>маршрутизатора</a:t>
            </a:r>
            <a:r>
              <a:rPr lang="ru-RU" sz="1800" dirty="0" smtClean="0"/>
              <a:t>. Адрес выходного интерфейса – это адрес выходного порта текущего </a:t>
            </a:r>
            <a:r>
              <a:rPr lang="ru-RU" sz="1800" dirty="0" err="1" smtClean="0"/>
              <a:t>маршрутизатора</a:t>
            </a:r>
            <a:r>
              <a:rPr lang="ru-RU" sz="1800" dirty="0" smtClean="0"/>
              <a:t>. Метрика – целое число, используемое в качестве критерия выбора маршрута передачи пакета (например, количество </a:t>
            </a:r>
            <a:r>
              <a:rPr lang="ru-RU" sz="1800" dirty="0" err="1" smtClean="0"/>
              <a:t>хопов</a:t>
            </a:r>
            <a:r>
              <a:rPr lang="ru-RU" sz="1800" dirty="0" smtClean="0"/>
              <a:t>) .</a:t>
            </a:r>
          </a:p>
          <a:p>
            <a:pPr marL="0" lvl="0" indent="0">
              <a:buNone/>
            </a:pPr>
            <a:r>
              <a:rPr lang="ru-RU" sz="1800" dirty="0" smtClean="0">
                <a:solidFill>
                  <a:srgbClr val="000000"/>
                </a:solidFill>
              </a:rPr>
              <a:t>    Ниже приведен фрагмент таблицы маршрутизации программного </a:t>
            </a:r>
            <a:r>
              <a:rPr lang="ru-RU" sz="1800" dirty="0" err="1" smtClean="0">
                <a:solidFill>
                  <a:srgbClr val="000000"/>
                </a:solidFill>
              </a:rPr>
              <a:t>маршрутизатора</a:t>
            </a:r>
            <a:r>
              <a:rPr lang="ru-RU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Windows</a:t>
            </a:r>
            <a:r>
              <a:rPr lang="ru-RU" sz="1800" dirty="0" smtClean="0">
                <a:solidFill>
                  <a:srgbClr val="000000"/>
                </a:solidFill>
              </a:rPr>
              <a:t>, которую можно просмотреть командой   </a:t>
            </a:r>
            <a:r>
              <a:rPr lang="en-US" sz="1800" b="1" dirty="0" smtClean="0">
                <a:solidFill>
                  <a:srgbClr val="000000"/>
                </a:solidFill>
              </a:rPr>
              <a:t>route print</a:t>
            </a:r>
            <a:r>
              <a:rPr lang="ru-RU" sz="1800" b="1" dirty="0" smtClean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  <a:endParaRPr lang="ru-RU" sz="1800" dirty="0" smtClean="0"/>
          </a:p>
          <a:p>
            <a:pPr>
              <a:buNone/>
            </a:pPr>
            <a:endParaRPr lang="ru-RU" sz="20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48680"/>
          </a:xfrm>
        </p:spPr>
        <p:txBody>
          <a:bodyPr>
            <a:normAutofit/>
          </a:bodyPr>
          <a:lstStyle/>
          <a:p>
            <a:r>
              <a:rPr lang="ru-R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Принцип маршрутизации (продолжение)</a:t>
            </a:r>
            <a:endParaRPr lang="ru-RU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Содержимое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3412958"/>
              </p:ext>
            </p:extLst>
          </p:nvPr>
        </p:nvGraphicFramePr>
        <p:xfrm>
          <a:off x="815744" y="3754040"/>
          <a:ext cx="7416824" cy="2456542"/>
        </p:xfrm>
        <a:graphic>
          <a:graphicData uri="http://schemas.openxmlformats.org/drawingml/2006/table">
            <a:tbl>
              <a:tblPr/>
              <a:tblGrid>
                <a:gridCol w="1728192"/>
                <a:gridCol w="1800200"/>
                <a:gridCol w="1512168"/>
                <a:gridCol w="1368152"/>
                <a:gridCol w="1008112"/>
              </a:tblGrid>
              <a:tr h="30625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Verdana"/>
                        </a:rPr>
                        <a:t>Сетевой адрес</a:t>
                      </a: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Verdana"/>
                        </a:rPr>
                        <a:t> Маска</a:t>
                      </a: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Verdana"/>
                        </a:rPr>
                        <a:t>Адрес шлюза</a:t>
                      </a: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Verdana"/>
                        </a:rPr>
                        <a:t>   </a:t>
                      </a:r>
                      <a:r>
                        <a:rPr lang="ru-RU" sz="1400" dirty="0" smtClean="0">
                          <a:latin typeface="Verdana"/>
                        </a:rPr>
                        <a:t>Интерфейс</a:t>
                      </a:r>
                      <a:endParaRPr lang="ru-RU" sz="1400" dirty="0">
                        <a:latin typeface="Verdana"/>
                      </a:endParaRP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Verdana"/>
                        </a:rPr>
                        <a:t>Метрика</a:t>
                      </a:r>
                      <a:endParaRPr lang="ru-RU" sz="1400" dirty="0">
                        <a:latin typeface="Verdana"/>
                      </a:endParaRP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9995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latin typeface="Verdana"/>
                        </a:rPr>
                        <a:t>127.0.0.0</a:t>
                      </a: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latin typeface="Verdana"/>
                        </a:rPr>
                        <a:t>255.0.0.0</a:t>
                      </a: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latin typeface="Verdana"/>
                        </a:rPr>
                        <a:t>127.0.0.1</a:t>
                      </a: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latin typeface="Verdana"/>
                        </a:rPr>
                        <a:t>127.0.0.1</a:t>
                      </a: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Verdana"/>
                        </a:rPr>
                        <a:t>1</a:t>
                      </a: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1364">
                <a:tc>
                  <a:txBody>
                    <a:bodyPr/>
                    <a:lstStyle/>
                    <a:p>
                      <a:pPr algn="r"/>
                      <a:r>
                        <a:rPr lang="ru-RU" sz="1400" dirty="0" smtClean="0">
                          <a:latin typeface="Verdana"/>
                        </a:rPr>
                        <a:t>    0.0.0.0</a:t>
                      </a:r>
                      <a:endParaRPr lang="ru-RU" sz="1400" dirty="0">
                        <a:latin typeface="Verdana"/>
                      </a:endParaRP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latin typeface="Verdana"/>
                        </a:rPr>
                        <a:t>0.0.0.0 </a:t>
                      </a: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latin typeface="Verdana"/>
                        </a:rPr>
                        <a:t>198.21.17.7</a:t>
                      </a: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latin typeface="Verdana"/>
                        </a:rPr>
                        <a:t>198.21.17.5</a:t>
                      </a: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Verdana"/>
                        </a:rPr>
                        <a:t>1</a:t>
                      </a: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1364">
                <a:tc>
                  <a:txBody>
                    <a:bodyPr/>
                    <a:lstStyle/>
                    <a:p>
                      <a:pPr algn="r"/>
                      <a:r>
                        <a:rPr lang="ru-RU" sz="1400" dirty="0" smtClean="0">
                          <a:latin typeface="Verdana"/>
                        </a:rPr>
                        <a:t>129.13.0.0</a:t>
                      </a:r>
                      <a:endParaRPr lang="ru-RU" sz="1400" dirty="0">
                        <a:latin typeface="Verdana"/>
                      </a:endParaRP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latin typeface="Verdana"/>
                        </a:rPr>
                        <a:t>255.255.0.0</a:t>
                      </a: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latin typeface="Verdana"/>
                        </a:rPr>
                        <a:t>198.21.17.6</a:t>
                      </a: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latin typeface="Verdana"/>
                        </a:rPr>
                        <a:t>198.21.17.5</a:t>
                      </a: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Verdana"/>
                        </a:rPr>
                        <a:t>2</a:t>
                      </a: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9205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latin typeface="Verdana"/>
                        </a:rPr>
                        <a:t>198.21.17.0</a:t>
                      </a: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latin typeface="Verdana"/>
                        </a:rPr>
                        <a:t>255.255.255.0</a:t>
                      </a: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latin typeface="Verdana"/>
                        </a:rPr>
                        <a:t>198.21.17.5</a:t>
                      </a: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latin typeface="Verdana"/>
                        </a:rPr>
                        <a:t>198.21.17.5</a:t>
                      </a: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Verdana"/>
                        </a:rPr>
                        <a:t>1</a:t>
                      </a: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9205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latin typeface="Verdana"/>
                        </a:rPr>
                        <a:t>198.21.17.5</a:t>
                      </a: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latin typeface="Verdana"/>
                        </a:rPr>
                        <a:t>255.255.255.255</a:t>
                      </a: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latin typeface="Verdana"/>
                        </a:rPr>
                        <a:t>127.0.0.1</a:t>
                      </a: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latin typeface="Verdana"/>
                        </a:rPr>
                        <a:t>127.0.0.1</a:t>
                      </a: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Verdana"/>
                        </a:rPr>
                        <a:t>1</a:t>
                      </a: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9205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latin typeface="Verdana"/>
                        </a:rPr>
                        <a:t>198.21.17.255</a:t>
                      </a: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latin typeface="Verdana"/>
                        </a:rPr>
                        <a:t>255.255.255.255</a:t>
                      </a: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latin typeface="Verdana"/>
                        </a:rPr>
                        <a:t>198.21.17.5</a:t>
                      </a: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latin typeface="Verdana"/>
                        </a:rPr>
                        <a:t>198.21.17.5</a:t>
                      </a: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Verdana"/>
                        </a:rPr>
                        <a:t>1</a:t>
                      </a: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9205">
                <a:tc>
                  <a:txBody>
                    <a:bodyPr/>
                    <a:lstStyle/>
                    <a:p>
                      <a:pPr algn="r"/>
                      <a:r>
                        <a:rPr lang="ru-RU" sz="1400" dirty="0" smtClean="0">
                          <a:latin typeface="Verdana"/>
                        </a:rPr>
                        <a:t>213.34.12.0</a:t>
                      </a:r>
                      <a:endParaRPr lang="ru-RU" sz="1400" dirty="0">
                        <a:latin typeface="Verdana"/>
                      </a:endParaRP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 smtClean="0">
                          <a:latin typeface="Verdana"/>
                        </a:rPr>
                        <a:t>255.255.255.0</a:t>
                      </a:r>
                      <a:endParaRPr lang="ru-RU" sz="1400" dirty="0">
                        <a:latin typeface="Verdana"/>
                      </a:endParaRP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latin typeface="Verdana"/>
                        </a:rPr>
                        <a:t>213.34.12.3 </a:t>
                      </a: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 smtClean="0">
                          <a:latin typeface="Verdana"/>
                        </a:rPr>
                        <a:t>213.34.12.3</a:t>
                      </a:r>
                      <a:endParaRPr lang="ru-RU" sz="1400" dirty="0">
                        <a:latin typeface="Verdana"/>
                      </a:endParaRP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Verdana"/>
                        </a:rPr>
                        <a:t>1</a:t>
                      </a: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9205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latin typeface="Verdana"/>
                        </a:rPr>
                        <a:t>213.34.12.3</a:t>
                      </a: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latin typeface="Verdana"/>
                        </a:rPr>
                        <a:t>255.255.255.255</a:t>
                      </a: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latin typeface="Verdana"/>
                        </a:rPr>
                        <a:t>127.0.0.1</a:t>
                      </a: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 smtClean="0">
                          <a:latin typeface="Verdana"/>
                        </a:rPr>
                        <a:t>127.0.0.1</a:t>
                      </a:r>
                      <a:endParaRPr lang="ru-RU" sz="1400" dirty="0">
                        <a:latin typeface="Verdana"/>
                      </a:endParaRP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Verdana"/>
                        </a:rPr>
                        <a:t>1</a:t>
                      </a: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6259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latin typeface="Verdana"/>
                        </a:rPr>
                        <a:t>255.255.255.255</a:t>
                      </a: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latin typeface="Verdana"/>
                        </a:rPr>
                        <a:t>255.255.255.255</a:t>
                      </a: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latin typeface="Verdana"/>
                        </a:rPr>
                        <a:t>198.21.17.6</a:t>
                      </a: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latin typeface="Verdana"/>
                        </a:rPr>
                        <a:t>198.21.17.6</a:t>
                      </a: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Verdana"/>
                        </a:rPr>
                        <a:t>1</a:t>
                      </a:r>
                    </a:p>
                  </a:txBody>
                  <a:tcPr marL="321" marR="321" marT="321" marB="3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995616" y="6468745"/>
            <a:ext cx="2133600" cy="365125"/>
          </a:xfrm>
        </p:spPr>
        <p:txBody>
          <a:bodyPr/>
          <a:lstStyle/>
          <a:p>
            <a:fld id="{14AF3D49-34D0-4671-BDCC-1CB9A4073614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3809" y="6183630"/>
            <a:ext cx="8851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  <a:buClrTx/>
              <a:buSzTx/>
              <a:buFontTx/>
              <a:buNone/>
            </a:pPr>
            <a:r>
              <a:rPr lang="ru-RU" altLang="ru-RU" dirty="0"/>
              <a:t>Здесь вторая строка (маска 0.0.0.0) указывает маршрут по умолчанию, а строки с маской 255.255.255.255 – маршруты к узлам сети с конкретным </a:t>
            </a:r>
            <a:r>
              <a:rPr lang="en-US" altLang="ru-RU" dirty="0"/>
              <a:t>IP-</a:t>
            </a:r>
            <a:r>
              <a:rPr lang="ru-RU" altLang="ru-RU" dirty="0"/>
              <a:t>адресом.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67630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Заполнение таблицы маршрутизации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ru-RU" sz="2000" dirty="0" smtClean="0"/>
              <a:t>Существует три основных источника записей в таблице маршрутизации .</a:t>
            </a:r>
          </a:p>
          <a:p>
            <a:pPr marL="0" indent="0">
              <a:buAutoNum type="arabicPeriod"/>
            </a:pPr>
            <a:r>
              <a:rPr lang="ru-RU" sz="2000" dirty="0" smtClean="0"/>
              <a:t> Программное обеспечение стека TCP/IP, которое при инициализации </a:t>
            </a:r>
            <a:r>
              <a:rPr lang="ru-RU" sz="2000" dirty="0" err="1" smtClean="0"/>
              <a:t>маршру-тизатора</a:t>
            </a:r>
            <a:r>
              <a:rPr lang="ru-RU" sz="2000" dirty="0" smtClean="0"/>
              <a:t> автоматически заносит в таблицу несколько записей о непосредственно подключенных сетях и маршрутах по умолчанию, информация о которых </a:t>
            </a:r>
            <a:r>
              <a:rPr lang="ru-RU" sz="2000" dirty="0" err="1" smtClean="0"/>
              <a:t>появля-ется</a:t>
            </a:r>
            <a:r>
              <a:rPr lang="ru-RU" sz="2000" dirty="0" smtClean="0"/>
              <a:t> в стеке при ручном конфигурировании интерфейсов компьютера или </a:t>
            </a:r>
            <a:r>
              <a:rPr lang="ru-RU" sz="2000" dirty="0" err="1" smtClean="0"/>
              <a:t>марш-рутизатора</a:t>
            </a:r>
            <a:r>
              <a:rPr lang="ru-RU" sz="2000" dirty="0" smtClean="0"/>
              <a:t>. </a:t>
            </a:r>
          </a:p>
          <a:p>
            <a:pPr marL="0" indent="0">
              <a:buAutoNum type="arabicPeriod"/>
            </a:pPr>
            <a:r>
              <a:rPr lang="ru-RU" sz="2000" dirty="0" smtClean="0"/>
              <a:t> Администратор сети, формирующий записи таблицы с помощью утилиты ОС (например, </a:t>
            </a:r>
            <a:r>
              <a:rPr lang="ru-RU" sz="2000" b="1" dirty="0" err="1" smtClean="0"/>
              <a:t>route</a:t>
            </a:r>
            <a:r>
              <a:rPr lang="ru-RU" sz="2000" dirty="0" smtClean="0"/>
              <a:t>) или соответствующей команды </a:t>
            </a:r>
            <a:r>
              <a:rPr lang="ru-RU" sz="2000" dirty="0" err="1" smtClean="0"/>
              <a:t>маршрутизатора</a:t>
            </a:r>
            <a:r>
              <a:rPr lang="ru-RU" sz="2000" dirty="0" smtClean="0"/>
              <a:t>. Заданные </a:t>
            </a:r>
            <a:r>
              <a:rPr lang="ru-RU" sz="2000" dirty="0" err="1" smtClean="0"/>
              <a:t>та-ким</a:t>
            </a:r>
            <a:r>
              <a:rPr lang="ru-RU" sz="2000" dirty="0" smtClean="0"/>
              <a:t> образом записи всегда являются статическими и не имеют срока жизни. Эти записи могут быть постоянными (сохраняются при перезагрузке </a:t>
            </a:r>
            <a:r>
              <a:rPr lang="ru-RU" sz="2000" dirty="0" err="1" smtClean="0"/>
              <a:t>маршрутизатора</a:t>
            </a:r>
            <a:r>
              <a:rPr lang="ru-RU" sz="2000" dirty="0" smtClean="0"/>
              <a:t>) или временными (хранятся только до выключения устройства). Администратор может  также заносить записи о маршруте по умолчанию или специфическом для некоторого узла маршруте.</a:t>
            </a:r>
          </a:p>
          <a:p>
            <a:pPr marL="0" indent="0">
              <a:buAutoNum type="arabicPeriod"/>
            </a:pPr>
            <a:r>
              <a:rPr lang="ru-RU" sz="2000" dirty="0" smtClean="0"/>
              <a:t> Протоколы маршрутизации, такие как RIP или OSPF. Эти записи всегда являются динамическими, то есть имеют ограниченный срок жизни.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D49-34D0-4671-BDCC-1CB9A4073614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579296" cy="618434"/>
          </a:xfrm>
        </p:spPr>
        <p:txBody>
          <a:bodyPr>
            <a:norm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Разбиение с масками фиксированной длины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7890" name="Picture 2" descr="http://iptcp.net/sites/default/files/15/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85" y="630520"/>
            <a:ext cx="4644008" cy="3744416"/>
          </a:xfrm>
          <a:prstGeom prst="rect">
            <a:avLst/>
          </a:prstGeom>
          <a:noFill/>
        </p:spPr>
      </p:pic>
      <p:pic>
        <p:nvPicPr>
          <p:cNvPr id="37892" name="Picture 4" descr="http://iptcp.net/sites/default/files/15/12.JPG"/>
          <p:cNvPicPr>
            <a:picLocks noChangeAspect="1" noChangeArrowheads="1"/>
          </p:cNvPicPr>
          <p:nvPr/>
        </p:nvPicPr>
        <p:blipFill>
          <a:blip r:embed="rId3" cstate="print">
            <a:lum bright="24000" contrast="-18000"/>
          </a:blip>
          <a:srcRect/>
          <a:stretch>
            <a:fillRect/>
          </a:stretch>
        </p:blipFill>
        <p:spPr bwMode="auto">
          <a:xfrm>
            <a:off x="4799656" y="630520"/>
            <a:ext cx="4295208" cy="3446552"/>
          </a:xfrm>
          <a:prstGeom prst="rect">
            <a:avLst/>
          </a:prstGeom>
          <a:noFill/>
        </p:spPr>
      </p:pic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72503" y="4478136"/>
          <a:ext cx="6011666" cy="2234048"/>
        </p:xfrm>
        <a:graphic>
          <a:graphicData uri="http://schemas.openxmlformats.org/drawingml/2006/table">
            <a:tbl>
              <a:tblPr/>
              <a:tblGrid>
                <a:gridCol w="1067493"/>
                <a:gridCol w="1271764"/>
                <a:gridCol w="1368873"/>
                <a:gridCol w="1067492"/>
                <a:gridCol w="1236044"/>
              </a:tblGrid>
              <a:tr h="522087"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Verdana"/>
                        </a:rPr>
                        <a:t>Адрес назначения</a:t>
                      </a:r>
                    </a:p>
                  </a:txBody>
                  <a:tcPr marL="2460" marR="2460" marT="2460" marB="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latin typeface="Verdana"/>
                        </a:rPr>
                        <a:t>    Маска  </a:t>
                      </a:r>
                    </a:p>
                  </a:txBody>
                  <a:tcPr marL="2460" marR="2460" marT="2460" marB="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Verdana"/>
                        </a:rPr>
                        <a:t>Адрес следующего </a:t>
                      </a:r>
                      <a:r>
                        <a:rPr lang="ru-RU" sz="1100" dirty="0" err="1" smtClean="0">
                          <a:latin typeface="Verdana"/>
                        </a:rPr>
                        <a:t>маршрутизатора</a:t>
                      </a:r>
                      <a:r>
                        <a:rPr lang="ru-RU" sz="1100" dirty="0" smtClean="0">
                          <a:latin typeface="Verdana"/>
                        </a:rPr>
                        <a:t> </a:t>
                      </a:r>
                      <a:r>
                        <a:rPr lang="ru-RU" sz="1100" dirty="0">
                          <a:latin typeface="Verdana"/>
                        </a:rPr>
                        <a:t>  </a:t>
                      </a:r>
                    </a:p>
                  </a:txBody>
                  <a:tcPr marL="2460" marR="2460" marT="2460" marB="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latin typeface="Verdana"/>
                        </a:rPr>
                        <a:t>Адрес порта   </a:t>
                      </a:r>
                    </a:p>
                  </a:txBody>
                  <a:tcPr marL="2460" marR="2460" marT="2460" marB="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latin typeface="Verdana"/>
                        </a:rPr>
                        <a:t>Расстояние</a:t>
                      </a:r>
                    </a:p>
                  </a:txBody>
                  <a:tcPr marL="2460" marR="2460" marT="2460" marB="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2950">
                <a:tc>
                  <a:txBody>
                    <a:bodyPr/>
                    <a:lstStyle/>
                    <a:p>
                      <a:r>
                        <a:rPr lang="ru-RU" sz="1100">
                          <a:latin typeface="Verdana"/>
                        </a:rPr>
                        <a:t>129.44.0.0</a:t>
                      </a:r>
                    </a:p>
                  </a:txBody>
                  <a:tcPr marL="2460" marR="2460" marT="2460" marB="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dirty="0" smtClean="0">
                          <a:latin typeface="Verdana"/>
                        </a:rPr>
                        <a:t>255.255.192.0</a:t>
                      </a:r>
                      <a:endParaRPr lang="ru-RU" sz="1100" dirty="0">
                        <a:latin typeface="Verdana"/>
                      </a:endParaRPr>
                    </a:p>
                  </a:txBody>
                  <a:tcPr marL="2460" marR="2460" marT="2460" marB="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dirty="0">
                          <a:latin typeface="Verdana"/>
                        </a:rPr>
                        <a:t>129.44.0.1</a:t>
                      </a:r>
                    </a:p>
                  </a:txBody>
                  <a:tcPr marL="2460" marR="2460" marT="2460" marB="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dirty="0">
                          <a:latin typeface="Verdana"/>
                        </a:rPr>
                        <a:t>129.44.0.1</a:t>
                      </a:r>
                    </a:p>
                  </a:txBody>
                  <a:tcPr marL="2460" marR="2460" marT="2460" marB="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latin typeface="Verdana"/>
                        </a:rPr>
                        <a:t>Подключена</a:t>
                      </a:r>
                    </a:p>
                  </a:txBody>
                  <a:tcPr marL="2460" marR="2460" marT="2460" marB="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2950">
                <a:tc>
                  <a:txBody>
                    <a:bodyPr/>
                    <a:lstStyle/>
                    <a:p>
                      <a:r>
                        <a:rPr lang="ru-RU" sz="1100">
                          <a:latin typeface="Verdana"/>
                        </a:rPr>
                        <a:t>129.44.64.0</a:t>
                      </a:r>
                    </a:p>
                  </a:txBody>
                  <a:tcPr marL="2460" marR="2460" marT="2460" marB="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dirty="0" smtClean="0">
                          <a:latin typeface="Verdana"/>
                        </a:rPr>
                        <a:t>255.255.192.0</a:t>
                      </a:r>
                      <a:endParaRPr lang="ru-RU" sz="1100" dirty="0">
                        <a:latin typeface="Verdana"/>
                      </a:endParaRPr>
                    </a:p>
                  </a:txBody>
                  <a:tcPr marL="2460" marR="2460" marT="2460" marB="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dirty="0">
                          <a:latin typeface="Verdana"/>
                        </a:rPr>
                        <a:t>129.44.64.7</a:t>
                      </a:r>
                    </a:p>
                  </a:txBody>
                  <a:tcPr marL="2460" marR="2460" marT="2460" marB="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dirty="0">
                          <a:latin typeface="Verdana"/>
                        </a:rPr>
                        <a:t>129.44.64.7</a:t>
                      </a:r>
                    </a:p>
                  </a:txBody>
                  <a:tcPr marL="2460" marR="2460" marT="2460" marB="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latin typeface="Verdana"/>
                        </a:rPr>
                        <a:t>Подключена</a:t>
                      </a:r>
                    </a:p>
                  </a:txBody>
                  <a:tcPr marL="2460" marR="2460" marT="2460" marB="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2950">
                <a:tc>
                  <a:txBody>
                    <a:bodyPr/>
                    <a:lstStyle/>
                    <a:p>
                      <a:r>
                        <a:rPr lang="ru-RU" sz="1100">
                          <a:latin typeface="Verdana"/>
                        </a:rPr>
                        <a:t>129.44.128.0</a:t>
                      </a:r>
                    </a:p>
                  </a:txBody>
                  <a:tcPr marL="2460" marR="2460" marT="2460" marB="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dirty="0" smtClean="0">
                          <a:latin typeface="Verdana"/>
                        </a:rPr>
                        <a:t>255.255.192.0</a:t>
                      </a:r>
                      <a:endParaRPr lang="ru-RU" sz="1100" dirty="0">
                        <a:latin typeface="Verdana"/>
                      </a:endParaRPr>
                    </a:p>
                  </a:txBody>
                  <a:tcPr marL="2460" marR="2460" marT="2460" marB="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dirty="0">
                          <a:latin typeface="Verdana"/>
                        </a:rPr>
                        <a:t>129.44.128.5</a:t>
                      </a:r>
                    </a:p>
                  </a:txBody>
                  <a:tcPr marL="2460" marR="2460" marT="2460" marB="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dirty="0">
                          <a:latin typeface="Verdana"/>
                        </a:rPr>
                        <a:t>129.44.128.5</a:t>
                      </a:r>
                    </a:p>
                  </a:txBody>
                  <a:tcPr marL="2460" marR="2460" marT="2460" marB="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latin typeface="Verdana"/>
                        </a:rPr>
                        <a:t>Подключена</a:t>
                      </a:r>
                    </a:p>
                  </a:txBody>
                  <a:tcPr marL="2460" marR="2460" marT="2460" marB="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2950">
                <a:tc>
                  <a:txBody>
                    <a:bodyPr/>
                    <a:lstStyle/>
                    <a:p>
                      <a:r>
                        <a:rPr lang="ru-RU" sz="1100">
                          <a:latin typeface="Verdana"/>
                        </a:rPr>
                        <a:t>129.44.192.0</a:t>
                      </a:r>
                    </a:p>
                  </a:txBody>
                  <a:tcPr marL="2460" marR="2460" marT="2460" marB="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dirty="0" smtClean="0">
                          <a:latin typeface="Verdana"/>
                        </a:rPr>
                        <a:t>255.255.192.0</a:t>
                      </a:r>
                      <a:endParaRPr lang="ru-RU" sz="1100" dirty="0">
                        <a:latin typeface="Verdana"/>
                      </a:endParaRPr>
                    </a:p>
                  </a:txBody>
                  <a:tcPr marL="2460" marR="2460" marT="2460" marB="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dirty="0" smtClean="0">
                          <a:latin typeface="Verdana"/>
                        </a:rPr>
                        <a:t>129.44.192.1</a:t>
                      </a:r>
                      <a:endParaRPr lang="ru-RU" sz="1100" dirty="0">
                        <a:latin typeface="Verdana"/>
                      </a:endParaRPr>
                    </a:p>
                  </a:txBody>
                  <a:tcPr marL="2460" marR="2460" marT="2460" marB="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dirty="0">
                          <a:latin typeface="Verdana"/>
                        </a:rPr>
                        <a:t>129.44.192.1</a:t>
                      </a:r>
                    </a:p>
                  </a:txBody>
                  <a:tcPr marL="2460" marR="2460" marT="2460" marB="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latin typeface="Verdana"/>
                        </a:rPr>
                        <a:t>Подключена</a:t>
                      </a:r>
                    </a:p>
                  </a:txBody>
                  <a:tcPr marL="2460" marR="2460" marT="2460" marB="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7211">
                <a:tc>
                  <a:txBody>
                    <a:bodyPr/>
                    <a:lstStyle/>
                    <a:p>
                      <a:r>
                        <a:rPr lang="ru-RU" sz="1100">
                          <a:latin typeface="Verdana"/>
                        </a:rPr>
                        <a:t>0.0.0.0 </a:t>
                      </a:r>
                    </a:p>
                  </a:txBody>
                  <a:tcPr marL="2460" marR="2460" marT="2460" marB="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dirty="0">
                          <a:latin typeface="Verdana"/>
                        </a:rPr>
                        <a:t>0.0.0.0</a:t>
                      </a:r>
                    </a:p>
                  </a:txBody>
                  <a:tcPr marL="2460" marR="2460" marT="2460" marB="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dirty="0">
                          <a:latin typeface="Verdana"/>
                        </a:rPr>
                        <a:t>129.44.192.2</a:t>
                      </a:r>
                    </a:p>
                  </a:txBody>
                  <a:tcPr marL="2460" marR="2460" marT="2460" marB="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dirty="0">
                          <a:latin typeface="Verdana"/>
                        </a:rPr>
                        <a:t>129.44.192.1</a:t>
                      </a:r>
                    </a:p>
                  </a:txBody>
                  <a:tcPr marL="2460" marR="2460" marT="2460" marB="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latin typeface="Verdana"/>
                        </a:rPr>
                        <a:t>-</a:t>
                      </a:r>
                    </a:p>
                  </a:txBody>
                  <a:tcPr marL="2460" marR="2460" marT="2460" marB="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2950"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Verdana"/>
                        </a:rPr>
                        <a:t>129.44.128.15</a:t>
                      </a:r>
                    </a:p>
                  </a:txBody>
                  <a:tcPr marL="2460" marR="2460" marT="2460" marB="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dirty="0">
                          <a:latin typeface="Verdana"/>
                        </a:rPr>
                        <a:t>255.255.255.255</a:t>
                      </a:r>
                    </a:p>
                  </a:txBody>
                  <a:tcPr marL="2460" marR="2460" marT="2460" marB="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dirty="0">
                          <a:latin typeface="Verdana"/>
                        </a:rPr>
                        <a:t>129.44.64.8</a:t>
                      </a:r>
                    </a:p>
                  </a:txBody>
                  <a:tcPr marL="2460" marR="2460" marT="2460" marB="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dirty="0">
                          <a:latin typeface="Verdana"/>
                        </a:rPr>
                        <a:t>129.44.64.7</a:t>
                      </a:r>
                    </a:p>
                  </a:txBody>
                  <a:tcPr marL="2460" marR="2460" marT="2460" marB="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Verdana"/>
                        </a:rPr>
                        <a:t>-</a:t>
                      </a:r>
                    </a:p>
                  </a:txBody>
                  <a:tcPr marL="2460" marR="2460" marT="2460" marB="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4716016" y="4049792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700" dirty="0" smtClean="0">
                <a:solidFill>
                  <a:srgbClr val="000000"/>
                </a:solidFill>
              </a:rPr>
              <a:t>Здесь приведена таблица </a:t>
            </a:r>
            <a:r>
              <a:rPr lang="ru-RU" sz="1700" dirty="0" err="1" smtClean="0">
                <a:solidFill>
                  <a:srgbClr val="000000"/>
                </a:solidFill>
              </a:rPr>
              <a:t>маршрутизатора</a:t>
            </a:r>
            <a:r>
              <a:rPr lang="ru-RU" sz="1700" dirty="0" smtClean="0">
                <a:solidFill>
                  <a:srgbClr val="000000"/>
                </a:solidFill>
              </a:rPr>
              <a:t> R2</a:t>
            </a:r>
            <a:endParaRPr lang="ru-RU" sz="1700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6047160" y="4364844"/>
            <a:ext cx="32038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Во многих </a:t>
            </a:r>
            <a:r>
              <a:rPr lang="ru-RU" dirty="0" err="1" smtClean="0"/>
              <a:t>маршрутизаторах</a:t>
            </a:r>
            <a:r>
              <a:rPr lang="ru-RU" dirty="0" smtClean="0"/>
              <a:t> запись с адресом 0.0.0.0 и маской 0.0.0.0 соответствует маршруту по умолчанию, т.к. любой адрес после </a:t>
            </a:r>
            <a:r>
              <a:rPr lang="ru-RU" dirty="0" err="1" smtClean="0"/>
              <a:t>наложе-ния</a:t>
            </a:r>
            <a:r>
              <a:rPr lang="ru-RU" dirty="0" smtClean="0"/>
              <a:t> на него маски 0.0.0.0 даст адрес сети 0.0.0.0, что </a:t>
            </a:r>
            <a:r>
              <a:rPr lang="ru-RU" dirty="0" err="1" smtClean="0"/>
              <a:t>совпа-дает</a:t>
            </a:r>
            <a:r>
              <a:rPr lang="ru-RU" dirty="0" smtClean="0"/>
              <a:t> с адресом назначения в записи.</a:t>
            </a:r>
            <a:r>
              <a:rPr lang="ru-RU" i="1" dirty="0" smtClean="0"/>
              <a:t> 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D49-34D0-4671-BDCC-1CB9A4073614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18448"/>
            <a:ext cx="9144000" cy="5949280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ru-RU" sz="1900" dirty="0" smtClean="0"/>
              <a:t>1.  Извлечение из </a:t>
            </a:r>
            <a:r>
              <a:rPr lang="en-US" sz="1900" dirty="0" smtClean="0"/>
              <a:t>IP-</a:t>
            </a:r>
            <a:r>
              <a:rPr lang="ru-RU" sz="1900" dirty="0" smtClean="0"/>
              <a:t>пакета адреса назначения (обозначим его I</a:t>
            </a:r>
            <a:r>
              <a:rPr lang="en-US" sz="1900" dirty="0" smtClean="0"/>
              <a:t>P</a:t>
            </a:r>
            <a:r>
              <a:rPr lang="en-US" sz="1900" baseline="-25000" dirty="0" smtClean="0"/>
              <a:t>D</a:t>
            </a:r>
            <a:r>
              <a:rPr lang="ru-RU" sz="1900" dirty="0" smtClean="0"/>
              <a:t>).</a:t>
            </a:r>
          </a:p>
          <a:p>
            <a:pPr marL="0" indent="0">
              <a:buNone/>
            </a:pPr>
            <a:r>
              <a:rPr lang="ru-RU" sz="1900" dirty="0" smtClean="0"/>
              <a:t>2.  Поиск специфического маршрута для адреса I</a:t>
            </a:r>
            <a:r>
              <a:rPr lang="en-US" sz="1900" dirty="0" smtClean="0"/>
              <a:t>P</a:t>
            </a:r>
            <a:r>
              <a:rPr lang="en-US" sz="1900" baseline="-25000" dirty="0" smtClean="0"/>
              <a:t>D</a:t>
            </a:r>
            <a:r>
              <a:rPr lang="ru-RU" sz="1900" dirty="0" smtClean="0"/>
              <a:t> по всем строкам таблицы, в которых значение маски равно 255.255.255.255. Если совпадение найдено, то адрес следующего </a:t>
            </a:r>
            <a:r>
              <a:rPr lang="ru-RU" sz="1900" dirty="0" err="1" smtClean="0"/>
              <a:t>маршрутизатора</a:t>
            </a:r>
            <a:r>
              <a:rPr lang="ru-RU" sz="1900" dirty="0" smtClean="0"/>
              <a:t> берется из этой строки.</a:t>
            </a:r>
          </a:p>
          <a:p>
            <a:pPr marL="0" indent="0">
              <a:buNone/>
            </a:pPr>
            <a:r>
              <a:rPr lang="ru-RU" sz="1900" dirty="0" smtClean="0"/>
              <a:t>3.  Поиск неспецифического маршрута следующими действиями для каждой строки:</a:t>
            </a:r>
          </a:p>
          <a:p>
            <a:pPr marL="457200" indent="-457200">
              <a:buNone/>
            </a:pPr>
            <a:r>
              <a:rPr lang="ru-RU" sz="1900" dirty="0" smtClean="0"/>
              <a:t>    - маска </a:t>
            </a:r>
            <a:r>
              <a:rPr lang="en-US" sz="1900" dirty="0" smtClean="0"/>
              <a:t>(M) </a:t>
            </a:r>
            <a:r>
              <a:rPr lang="ru-RU" sz="1900" dirty="0" smtClean="0"/>
              <a:t>накладывается на адрес назначения: I</a:t>
            </a:r>
            <a:r>
              <a:rPr lang="en-US" sz="1900" dirty="0" smtClean="0"/>
              <a:t>P</a:t>
            </a:r>
            <a:r>
              <a:rPr lang="en-US" sz="1900" baseline="-25000" dirty="0" smtClean="0"/>
              <a:t>D</a:t>
            </a:r>
            <a:r>
              <a:rPr lang="ru-RU" sz="1900" dirty="0" smtClean="0"/>
              <a:t>  </a:t>
            </a:r>
            <a:r>
              <a:rPr lang="en-US" sz="1900" dirty="0" smtClean="0"/>
              <a:t>AND M;</a:t>
            </a:r>
            <a:endParaRPr lang="ru-RU" sz="1900" dirty="0" smtClean="0"/>
          </a:p>
          <a:p>
            <a:pPr marL="457200" indent="-457200">
              <a:buNone/>
            </a:pPr>
            <a:r>
              <a:rPr lang="ru-RU" sz="1900" dirty="0" smtClean="0"/>
              <a:t>    - если результат совпадает со значением в поле «Адрес назначения», то эта строка помечается;</a:t>
            </a:r>
          </a:p>
          <a:p>
            <a:pPr marL="457200" indent="-457200">
              <a:buNone/>
            </a:pPr>
            <a:r>
              <a:rPr lang="ru-RU" sz="1900" dirty="0" smtClean="0"/>
              <a:t>    - если просмотр таблицы не завершен, то анализируется следующая строка;</a:t>
            </a:r>
          </a:p>
          <a:p>
            <a:pPr marL="457200" indent="-457200">
              <a:buNone/>
            </a:pPr>
            <a:r>
              <a:rPr lang="ru-RU" sz="1900" dirty="0" smtClean="0"/>
              <a:t>4.  Выполняется одно из трех действий:</a:t>
            </a:r>
          </a:p>
          <a:p>
            <a:pPr marL="0" indent="0">
              <a:buNone/>
            </a:pPr>
            <a:r>
              <a:rPr lang="ru-RU" sz="1900" dirty="0" smtClean="0"/>
              <a:t>    -  если не произошло ни одного совпадения и маршрут по умолчанию отсутствует, то пакет отбрасывается;</a:t>
            </a:r>
          </a:p>
          <a:p>
            <a:pPr marL="0" indent="0">
              <a:buNone/>
            </a:pPr>
            <a:r>
              <a:rPr lang="ru-RU" sz="1900" dirty="0" smtClean="0"/>
              <a:t>    -  если произошло одно совпадение, то пакет отправляется по маршруту, </a:t>
            </a:r>
            <a:r>
              <a:rPr lang="ru-RU" sz="1900" dirty="0" err="1" smtClean="0"/>
              <a:t>указанно-му</a:t>
            </a:r>
            <a:r>
              <a:rPr lang="ru-RU" sz="1900" dirty="0" smtClean="0"/>
              <a:t> в строке с совпавшим адресом;</a:t>
            </a:r>
          </a:p>
          <a:p>
            <a:pPr marL="0" indent="0">
              <a:buNone/>
            </a:pPr>
            <a:r>
              <a:rPr lang="ru-RU" sz="1900" dirty="0" smtClean="0"/>
              <a:t>    -  если произошло несколько совпадений, то все помеченные строки сравниваются и выбирается маршрут из той строки, в которой количество совпавших двоичных </a:t>
            </a:r>
            <a:r>
              <a:rPr lang="ru-RU" sz="1900" dirty="0" err="1" smtClean="0"/>
              <a:t>раз-рядов</a:t>
            </a:r>
            <a:r>
              <a:rPr lang="ru-RU" sz="1900" dirty="0" smtClean="0"/>
              <a:t> наибольшее (т.е. в ситуации, когда адрес назначения пакета принадлежит сразу нескольким подсетям, </a:t>
            </a:r>
            <a:r>
              <a:rPr lang="ru-RU" sz="1900" dirty="0" err="1" smtClean="0"/>
              <a:t>маршрутизатор</a:t>
            </a:r>
            <a:r>
              <a:rPr lang="ru-RU" sz="1900" dirty="0" smtClean="0"/>
              <a:t> использует наиболее специфический маршрут).</a:t>
            </a:r>
            <a:endParaRPr lang="ru-RU" sz="19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7504" y="99534"/>
            <a:ext cx="8579296" cy="593162"/>
          </a:xfrm>
        </p:spPr>
        <p:txBody>
          <a:bodyPr>
            <a:no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Просмотр таблицы маршрутизации с масками 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D49-34D0-4671-BDCC-1CB9A4073614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Передача маски сети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124744"/>
            <a:ext cx="8928992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    В IP-пакетах при использовании механизма масок по-прежнему передается только IP-адрес назначения, а маска сети назначения не передается. Поэтому из IP-адреса пришедшего пакета невозможно выяснить, какая часть адреса относится к номеру сети, а какая — к номеру узла. </a:t>
            </a:r>
          </a:p>
          <a:p>
            <a:pPr marL="0" indent="0">
              <a:buNone/>
            </a:pPr>
            <a:r>
              <a:rPr lang="ru-RU" sz="2000" dirty="0" smtClean="0"/>
              <a:t>    Если маски во всех подсетях имеют один размер, то это не создает проблем. Если для образования подсетей применяют маски переменной длины, то </a:t>
            </a:r>
            <a:r>
              <a:rPr lang="ru-RU" sz="2000" dirty="0" err="1" smtClean="0"/>
              <a:t>мар-шрутизатор</a:t>
            </a:r>
            <a:r>
              <a:rPr lang="ru-RU" sz="2000" dirty="0" smtClean="0"/>
              <a:t> должен как-то узнавать, каким адресам сетей какие маски </a:t>
            </a:r>
            <a:r>
              <a:rPr lang="ru-RU" sz="2000" dirty="0" err="1" smtClean="0"/>
              <a:t>соответ-ствуют</a:t>
            </a:r>
            <a:r>
              <a:rPr lang="ru-RU" sz="2000" dirty="0" smtClean="0"/>
              <a:t>. Для этого используются протоколы маршрутизации, переносящие </a:t>
            </a:r>
            <a:r>
              <a:rPr lang="ru-RU" sz="2000" dirty="0" err="1" smtClean="0"/>
              <a:t>меж-ду</a:t>
            </a:r>
            <a:r>
              <a:rPr lang="ru-RU" sz="2000" dirty="0" smtClean="0"/>
              <a:t> </a:t>
            </a:r>
            <a:r>
              <a:rPr lang="ru-RU" sz="2000" dirty="0" err="1" smtClean="0"/>
              <a:t>маршрутизаторами</a:t>
            </a:r>
            <a:r>
              <a:rPr lang="ru-RU" sz="2000" dirty="0" smtClean="0"/>
              <a:t> не только служебную информацию об адресах сетей, но и о масках, соответствующих этим сетям. </a:t>
            </a:r>
          </a:p>
          <a:p>
            <a:pPr marL="0" indent="0">
              <a:buNone/>
            </a:pPr>
            <a:r>
              <a:rPr lang="ru-RU" sz="2000" dirty="0" smtClean="0"/>
              <a:t>    К таким протоколам относятся протоколы RIPv2 и OSPF. Стандартный </a:t>
            </a:r>
            <a:r>
              <a:rPr lang="ru-RU" sz="2000" dirty="0" err="1" smtClean="0"/>
              <a:t>прото-кол</a:t>
            </a:r>
            <a:r>
              <a:rPr lang="ru-RU" sz="2000" dirty="0" smtClean="0"/>
              <a:t> RIP маски не переносит и для маршрутизации на основе масок переменной длины не подходит.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D49-34D0-4671-BDCC-1CB9A4073614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Протокол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RIP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90465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000" dirty="0" smtClean="0"/>
              <a:t>    Протокол RIP (</a:t>
            </a:r>
            <a:r>
              <a:rPr lang="ru-RU" sz="2000" dirty="0" err="1" smtClean="0"/>
              <a:t>Routing</a:t>
            </a:r>
            <a:r>
              <a:rPr lang="ru-RU" sz="2000" dirty="0" smtClean="0"/>
              <a:t> </a:t>
            </a:r>
            <a:r>
              <a:rPr lang="ru-RU" sz="2000" dirty="0" err="1" smtClean="0"/>
              <a:t>Information</a:t>
            </a:r>
            <a:r>
              <a:rPr lang="ru-RU" sz="2000" dirty="0" smtClean="0"/>
              <a:t> </a:t>
            </a:r>
            <a:r>
              <a:rPr lang="ru-RU" sz="2000" dirty="0" err="1" smtClean="0"/>
              <a:t>Protocol</a:t>
            </a:r>
            <a:r>
              <a:rPr lang="ru-RU" sz="2000" dirty="0" smtClean="0"/>
              <a:t> — протокол маршрутной информации) является внутренним протоколом маршрутизации дистанционно-векторного типа и используется в небольших сетях. Для IP имеются две версии RIP — RIPv1 и RIPv2. Протокол RIPv1 не поддерживает масок, а RIPv2 передает информацию о масках сетей, поэтому именно он в основном применяется в современных </a:t>
            </a:r>
            <a:r>
              <a:rPr lang="ru-RU" sz="2000" dirty="0" err="1" smtClean="0"/>
              <a:t>маршрутизаторах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r>
              <a:rPr lang="ru-RU" sz="2000" dirty="0" smtClean="0"/>
              <a:t>     Метрика, используемая протоколом RIP должна обладать свойством </a:t>
            </a:r>
            <a:r>
              <a:rPr lang="ru-RU" sz="2000" dirty="0" err="1" smtClean="0"/>
              <a:t>аддитивности</a:t>
            </a:r>
            <a:r>
              <a:rPr lang="ru-RU" sz="2000" dirty="0" smtClean="0"/>
              <a:t> — метрика составного пути должна быть равна сумме метрик составляющих этого пути. В большинстве реализаций RIP используется простейшая метрика — количество </a:t>
            </a:r>
            <a:r>
              <a:rPr lang="ru-RU" sz="2000" dirty="0" err="1" smtClean="0"/>
              <a:t>хопов</a:t>
            </a:r>
            <a:r>
              <a:rPr lang="ru-RU" sz="2000" dirty="0" smtClean="0"/>
              <a:t>, т.е. промежуточных </a:t>
            </a:r>
            <a:r>
              <a:rPr lang="ru-RU" sz="2000" dirty="0" err="1" smtClean="0"/>
              <a:t>маршрутизаторов</a:t>
            </a:r>
            <a:r>
              <a:rPr lang="ru-RU" sz="2000" dirty="0" smtClean="0"/>
              <a:t>, которые нужно преодолеть пакету до сети назначения.</a:t>
            </a:r>
          </a:p>
          <a:p>
            <a:pPr marL="0" indent="0">
              <a:buNone/>
            </a:pPr>
            <a:r>
              <a:rPr lang="ru-RU" sz="2000" dirty="0" smtClean="0"/>
              <a:t>     Процесс построения таблицы маршрутизации с помощью RIP:</a:t>
            </a:r>
          </a:p>
          <a:p>
            <a:pPr marL="0" indent="0">
              <a:buNone/>
            </a:pPr>
            <a:r>
              <a:rPr lang="ru-RU" sz="2000" dirty="0" smtClean="0"/>
              <a:t>1.  Создание минимальной таблицы. В исходном состоянии программное </a:t>
            </a:r>
            <a:r>
              <a:rPr lang="ru-RU" sz="2000" dirty="0" err="1" smtClean="0"/>
              <a:t>обеспече-ние</a:t>
            </a:r>
            <a:r>
              <a:rPr lang="ru-RU" sz="2000" dirty="0" smtClean="0"/>
              <a:t> стека TCP/ IP автоматически создает минимальную таблицу маршрутизации, в которой учитываются только непосредственно подсоединенные сети.</a:t>
            </a:r>
          </a:p>
          <a:p>
            <a:pPr marL="0" indent="0">
              <a:buNone/>
            </a:pPr>
            <a:r>
              <a:rPr lang="ru-RU" sz="2000" dirty="0" smtClean="0"/>
              <a:t>2.  Рассылка минимальной таблицы соседним </a:t>
            </a:r>
            <a:r>
              <a:rPr lang="ru-RU" sz="2000" dirty="0" err="1" smtClean="0"/>
              <a:t>маршрутизаторам</a:t>
            </a:r>
            <a:r>
              <a:rPr lang="ru-RU" sz="2000" dirty="0" smtClean="0"/>
              <a:t>. После </a:t>
            </a:r>
            <a:r>
              <a:rPr lang="ru-RU" sz="2000" dirty="0" err="1" smtClean="0"/>
              <a:t>инициализа-ции</a:t>
            </a:r>
            <a:r>
              <a:rPr lang="ru-RU" sz="2000" dirty="0" smtClean="0"/>
              <a:t> каждый </a:t>
            </a:r>
            <a:r>
              <a:rPr lang="ru-RU" sz="2000" dirty="0" err="1" smtClean="0"/>
              <a:t>маршрутизатор</a:t>
            </a:r>
            <a:r>
              <a:rPr lang="ru-RU" sz="2000" dirty="0" smtClean="0"/>
              <a:t> начинает посылать своим соседям сообщения протокола RIP, в которых содержится его минимальная таблица. RIP-сообщения передаются в дейтаграммах протокола UDP и включают два параметра для каждой сети: ее IP-адрес и расстояние до нее от передающего сообщение </a:t>
            </a:r>
            <a:r>
              <a:rPr lang="ru-RU" sz="2000" dirty="0" err="1" smtClean="0"/>
              <a:t>маршрутизатора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D49-34D0-4671-BDCC-1CB9A4073614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94704"/>
            <a:ext cx="9144000" cy="61632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/>
              <a:t>   3. Получение RIP-сообщений от соседей и обработка полученной информации. После получения RIP-сообщений от соседей </a:t>
            </a:r>
            <a:r>
              <a:rPr lang="ru-RU" sz="2000" dirty="0" err="1" smtClean="0"/>
              <a:t>маршрутизатор</a:t>
            </a:r>
            <a:r>
              <a:rPr lang="ru-RU" sz="2000" dirty="0" smtClean="0"/>
              <a:t> наращивает каждое полученное поле метрики на единицу, запоминает, через какой порт и от какого </a:t>
            </a:r>
            <a:r>
              <a:rPr lang="ru-RU" sz="2000" dirty="0" err="1" smtClean="0"/>
              <a:t>маршрутизатора</a:t>
            </a:r>
            <a:r>
              <a:rPr lang="ru-RU" sz="2000" dirty="0" smtClean="0"/>
              <a:t> получена новая информация. Запись о новой сети добавляется в таблицу, если адрес этой сети отсутствует в таблице, или если значение метрики новой записи меньше, чем у существующей (старая запись при этом удаляется). В результате в таблице маршрутизации о каждой сети остается только одна запись.</a:t>
            </a:r>
          </a:p>
          <a:p>
            <a:pPr marL="0" indent="0">
              <a:buNone/>
            </a:pPr>
            <a:r>
              <a:rPr lang="ru-RU" sz="2000" dirty="0" smtClean="0"/>
              <a:t>   4. Рассылка новой таблицы соседям. Каждый </a:t>
            </a:r>
            <a:r>
              <a:rPr lang="ru-RU" sz="2000" dirty="0" err="1" smtClean="0"/>
              <a:t>маршрутизатор</a:t>
            </a:r>
            <a:r>
              <a:rPr lang="ru-RU" sz="2000" dirty="0" smtClean="0"/>
              <a:t> отсылает новое RIP-сообщение всем соседям. В этом сообщении он помещает данные обо всех известных ему сетях: как непосредственно подключенных, так и удаленных, о которых </a:t>
            </a:r>
            <a:r>
              <a:rPr lang="ru-RU" sz="2000" dirty="0" err="1" smtClean="0"/>
              <a:t>маршрутизатор</a:t>
            </a:r>
            <a:r>
              <a:rPr lang="ru-RU" sz="2000" dirty="0" smtClean="0"/>
              <a:t> узнал из RIP-сообщений.</a:t>
            </a:r>
          </a:p>
          <a:p>
            <a:pPr marL="0" indent="0">
              <a:buNone/>
            </a:pPr>
            <a:r>
              <a:rPr lang="ru-RU" sz="2000" dirty="0" smtClean="0"/>
              <a:t>    5. Получение RIP-сообщений от соседей и обработка полученной информации. Этап 5 повторяет этап 3 — </a:t>
            </a:r>
            <a:r>
              <a:rPr lang="ru-RU" sz="2000" dirty="0" err="1" smtClean="0"/>
              <a:t>маршрутизаторы</a:t>
            </a:r>
            <a:r>
              <a:rPr lang="ru-RU" sz="2000" dirty="0" smtClean="0"/>
              <a:t> принимают RIP-сообщения, </a:t>
            </a:r>
            <a:r>
              <a:rPr lang="ru-RU" sz="2000" dirty="0" err="1" smtClean="0"/>
              <a:t>обраба-тывают</a:t>
            </a:r>
            <a:r>
              <a:rPr lang="ru-RU" sz="2000" dirty="0" smtClean="0"/>
              <a:t> содержащуюся в них информацию и на ее основании корректируют свои таблицы маршрутизации.</a:t>
            </a:r>
          </a:p>
          <a:p>
            <a:pPr marL="0" indent="0">
              <a:buNone/>
            </a:pPr>
            <a:r>
              <a:rPr lang="ru-RU" sz="2000" dirty="0" smtClean="0"/>
              <a:t>    Если </a:t>
            </a:r>
            <a:r>
              <a:rPr lang="ru-RU" sz="2000" dirty="0" err="1" smtClean="0"/>
              <a:t>маршрутизаторы</a:t>
            </a:r>
            <a:r>
              <a:rPr lang="ru-RU" sz="2000" dirty="0" smtClean="0"/>
              <a:t> периодически повторяют этапы рассылки и обработки RIP-сообщений, то за конечное время в сети установится корректный режим </a:t>
            </a:r>
            <a:r>
              <a:rPr lang="ru-RU" sz="2000" dirty="0" err="1" smtClean="0"/>
              <a:t>мар-шрутизации</a:t>
            </a:r>
            <a:r>
              <a:rPr lang="ru-RU" sz="2000" dirty="0" smtClean="0"/>
              <a:t>, под которым понимается такое состояние таблиц, когда все сети достижимы из любой сети с помощью некоторого рационального маршрута. </a:t>
            </a:r>
            <a:endParaRPr lang="ru-RU" sz="20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8007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Протокол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RIP</a:t>
            </a: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(продолжение)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D49-34D0-4671-BDCC-1CB9A4073614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9832"/>
            <a:ext cx="8229600" cy="1008112"/>
          </a:xfrm>
        </p:spPr>
        <p:txBody>
          <a:bodyPr>
            <a:no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Адаптация </a:t>
            </a:r>
            <a:r>
              <a:rPr lang="ru-RU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маршрутизаторов</a:t>
            </a: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RIP к изменениям состояния сети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25560"/>
            <a:ext cx="9144000" cy="5832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900" dirty="0" smtClean="0"/>
              <a:t>    Для </a:t>
            </a:r>
            <a:r>
              <a:rPr lang="ru-RU" sz="1900" dirty="0" err="1" smtClean="0"/>
              <a:t>маршрутизаторов</a:t>
            </a:r>
            <a:r>
              <a:rPr lang="ru-RU" sz="1900" dirty="0" smtClean="0"/>
              <a:t> в сети возможны две ситуации – появление новых </a:t>
            </a:r>
            <a:r>
              <a:rPr lang="ru-RU" sz="1900" dirty="0" err="1" smtClean="0"/>
              <a:t>маршру-тов</a:t>
            </a:r>
            <a:r>
              <a:rPr lang="ru-RU" sz="1900" dirty="0" smtClean="0"/>
              <a:t> или потеря старых. К новым маршрутам </a:t>
            </a:r>
            <a:r>
              <a:rPr lang="ru-RU" sz="1900" dirty="0" err="1" smtClean="0"/>
              <a:t>маршрутизаторы</a:t>
            </a:r>
            <a:r>
              <a:rPr lang="ru-RU" sz="1900" dirty="0" smtClean="0"/>
              <a:t> RIP приспосабливаются просто — они передают новую информацию в очередном сообщении своим соседям и постепенно эта информация становится известна всем </a:t>
            </a:r>
            <a:r>
              <a:rPr lang="ru-RU" sz="1900" dirty="0" err="1" smtClean="0"/>
              <a:t>маршрутизаторам</a:t>
            </a:r>
            <a:r>
              <a:rPr lang="ru-RU" sz="1900" dirty="0" smtClean="0"/>
              <a:t> сети. </a:t>
            </a:r>
          </a:p>
          <a:p>
            <a:pPr marL="0" indent="0">
              <a:buNone/>
            </a:pPr>
            <a:r>
              <a:rPr lang="ru-RU" sz="1900" dirty="0" smtClean="0"/>
              <a:t>    Для уведомления о том, что некоторый маршрут недействителен, используются два механизма: истечение времени жизни маршрута или указание специального (</a:t>
            </a:r>
            <a:r>
              <a:rPr lang="ru-RU" sz="1900" dirty="0" err="1" smtClean="0"/>
              <a:t>беско-нечного</a:t>
            </a:r>
            <a:r>
              <a:rPr lang="ru-RU" sz="1900" dirty="0" smtClean="0"/>
              <a:t>) расстояния до сети, ставшей недоступной. </a:t>
            </a:r>
          </a:p>
          <a:p>
            <a:pPr marL="0" indent="0">
              <a:buNone/>
            </a:pPr>
            <a:r>
              <a:rPr lang="ru-RU" sz="1900" b="1" i="1" dirty="0" smtClean="0"/>
              <a:t>    1. Механизм истечения времени жизни</a:t>
            </a:r>
            <a:r>
              <a:rPr lang="ru-RU" sz="1900" b="1" dirty="0" smtClean="0"/>
              <a:t> </a:t>
            </a:r>
            <a:r>
              <a:rPr lang="ru-RU" sz="1900" dirty="0" smtClean="0"/>
              <a:t>маршрута (TTL ) основан на том, что </a:t>
            </a:r>
            <a:r>
              <a:rPr lang="ru-RU" sz="1900" dirty="0" err="1" smtClean="0"/>
              <a:t>каж-дая</a:t>
            </a:r>
            <a:r>
              <a:rPr lang="ru-RU" sz="1900" dirty="0" smtClean="0"/>
              <a:t> запись таблицы маршрутизации, полученная по протоколу RIP, имеет время </a:t>
            </a:r>
            <a:r>
              <a:rPr lang="ru-RU" sz="1900" dirty="0" err="1" smtClean="0"/>
              <a:t>жиз-ни</a:t>
            </a:r>
            <a:r>
              <a:rPr lang="ru-RU" sz="1900" dirty="0" smtClean="0"/>
              <a:t>. При поступлении очередного RIP-сообщения, которое подтверждает </a:t>
            </a:r>
            <a:r>
              <a:rPr lang="ru-RU" sz="1900" dirty="0" err="1" smtClean="0"/>
              <a:t>справедли-вость</a:t>
            </a:r>
            <a:r>
              <a:rPr lang="ru-RU" sz="1900" dirty="0" smtClean="0"/>
              <a:t> данной записи, таймер TTL устанавливается в исходное состояние, а затем из него каждую секунду вычитается единица. Если за время тайм-аута не придет новое сообщение об этом маршруте, он помечается как недействительный.</a:t>
            </a:r>
          </a:p>
          <a:p>
            <a:pPr marL="0" indent="0">
              <a:buNone/>
            </a:pPr>
            <a:r>
              <a:rPr lang="ru-RU" sz="1900" dirty="0" smtClean="0"/>
              <a:t>    В протоколе RIP период рассылки равен 30 сек, а в качестве тайм-аута выбрано шестикратное значение периода (180 сек).  Если </a:t>
            </a:r>
            <a:r>
              <a:rPr lang="ru-RU" sz="1900" dirty="0" err="1" smtClean="0"/>
              <a:t>маршрутизатор</a:t>
            </a:r>
            <a:r>
              <a:rPr lang="ru-RU" sz="1900" dirty="0" smtClean="0"/>
              <a:t> перестает рассылать своим соседям сообщения о сетях, которые можно достичь через него, то через 180 секунд все записи, порожденные этим </a:t>
            </a:r>
            <a:r>
              <a:rPr lang="ru-RU" sz="1900" dirty="0" err="1" smtClean="0"/>
              <a:t>маршрутизатором</a:t>
            </a:r>
            <a:r>
              <a:rPr lang="ru-RU" sz="1900" dirty="0" smtClean="0"/>
              <a:t>, у его ближайших соседей станут недействительными, а после этого процесс повторится уже для ближайших соседей — они вычеркнут подобные записи уже через 360 секунд.</a:t>
            </a:r>
          </a:p>
          <a:p>
            <a:pPr marL="0" indent="0">
              <a:buNone/>
            </a:pPr>
            <a:r>
              <a:rPr lang="ru-RU" sz="1900" dirty="0" smtClean="0"/>
              <a:t> </a:t>
            </a:r>
            <a:endParaRPr lang="ru-RU" sz="19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D49-34D0-4671-BDCC-1CB9A4073614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4452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 smtClean="0"/>
              <a:t>    2. Механизм тайм-аута работает, когда маршрутизатор не может послать </a:t>
            </a:r>
            <a:r>
              <a:rPr lang="ru-RU" sz="2000" dirty="0" err="1" smtClean="0"/>
              <a:t>сосе-дям</a:t>
            </a:r>
            <a:r>
              <a:rPr lang="ru-RU" sz="2000" dirty="0" smtClean="0"/>
              <a:t> сообщение об отказавшем маршруте из-за собственного отказа или из-за отказа линии связи. Если отправка сообщения возможна, то маршрутизаторы RIP указывают </a:t>
            </a:r>
            <a:r>
              <a:rPr lang="ru-RU" sz="2000" b="1" dirty="0" smtClean="0"/>
              <a:t>«бесконечное» расстояние до сети</a:t>
            </a:r>
            <a:r>
              <a:rPr lang="ru-RU" sz="2000" dirty="0" smtClean="0"/>
              <a:t>, ставшей недоступной. </a:t>
            </a:r>
          </a:p>
          <a:p>
            <a:pPr marL="0" indent="0">
              <a:buNone/>
            </a:pPr>
            <a:r>
              <a:rPr lang="ru-RU" sz="2000" dirty="0" smtClean="0"/>
              <a:t>    В протоколе RIP бесконечным условно считается расстояние в 16 </a:t>
            </a:r>
            <a:r>
              <a:rPr lang="ru-RU" sz="2000" dirty="0" err="1" smtClean="0"/>
              <a:t>хопов</a:t>
            </a:r>
            <a:r>
              <a:rPr lang="ru-RU" sz="2000" dirty="0" smtClean="0"/>
              <a:t>. </a:t>
            </a:r>
            <a:r>
              <a:rPr lang="ru-RU" sz="2000" dirty="0" err="1" smtClean="0"/>
              <a:t>Полу-чив</a:t>
            </a:r>
            <a:r>
              <a:rPr lang="ru-RU" sz="2000" dirty="0" smtClean="0"/>
              <a:t> сообщение, в котором расстояние до некоторой сети равно 16 (или 15, что приводит к тому же результату, так как </a:t>
            </a:r>
            <a:r>
              <a:rPr lang="ru-RU" sz="2000" dirty="0" err="1" smtClean="0"/>
              <a:t>маршрутизатор</a:t>
            </a:r>
            <a:r>
              <a:rPr lang="ru-RU" sz="2000" dirty="0" smtClean="0"/>
              <a:t> наращивает полученное значение на 1), </a:t>
            </a:r>
            <a:r>
              <a:rPr lang="ru-RU" sz="2000" dirty="0" err="1" smtClean="0"/>
              <a:t>маршрутизатор</a:t>
            </a:r>
            <a:r>
              <a:rPr lang="ru-RU" sz="2000" dirty="0" smtClean="0"/>
              <a:t> должен проверить, исходит ли эта «плохая» </a:t>
            </a:r>
            <a:r>
              <a:rPr lang="ru-RU" sz="2000" dirty="0" err="1" smtClean="0"/>
              <a:t>ин-формация</a:t>
            </a:r>
            <a:r>
              <a:rPr lang="ru-RU" sz="2000" dirty="0" smtClean="0"/>
              <a:t> о сети от того же </a:t>
            </a:r>
            <a:r>
              <a:rPr lang="ru-RU" sz="2000" dirty="0" err="1" smtClean="0"/>
              <a:t>маршрутизатора</a:t>
            </a:r>
            <a:r>
              <a:rPr lang="ru-RU" sz="2000" dirty="0" smtClean="0"/>
              <a:t>, сообщение которого послужило в свое время основанием для записи о данной сети в таблице маршрутизации. Если это тот </a:t>
            </a:r>
            <a:r>
              <a:rPr lang="ru-RU" sz="2000" dirty="0" err="1" smtClean="0"/>
              <a:t>маршрутизатор</a:t>
            </a:r>
            <a:r>
              <a:rPr lang="ru-RU" sz="2000" dirty="0" smtClean="0"/>
              <a:t>, то информация считается достоверной и маршрут </a:t>
            </a:r>
            <a:r>
              <a:rPr lang="ru-RU" sz="2000" dirty="0" err="1" smtClean="0"/>
              <a:t>поме-чается</a:t>
            </a:r>
            <a:r>
              <a:rPr lang="ru-RU" sz="2000" dirty="0" smtClean="0"/>
              <a:t> как недоступный.</a:t>
            </a:r>
          </a:p>
          <a:p>
            <a:pPr marL="0" indent="0">
              <a:buNone/>
            </a:pPr>
            <a:r>
              <a:rPr lang="ru-RU" sz="2000" dirty="0" smtClean="0"/>
              <a:t>    Ограничение в 15 </a:t>
            </a:r>
            <a:r>
              <a:rPr lang="ru-RU" sz="2000" dirty="0" err="1" smtClean="0"/>
              <a:t>хопов</a:t>
            </a:r>
            <a:r>
              <a:rPr lang="ru-RU" sz="2000" dirty="0" smtClean="0"/>
              <a:t> сужает область применения протокола RIP до сетей, в которых число промежуточных </a:t>
            </a:r>
            <a:r>
              <a:rPr lang="ru-RU" sz="2000" dirty="0" err="1" smtClean="0"/>
              <a:t>маршрутизаторов</a:t>
            </a:r>
            <a:r>
              <a:rPr lang="ru-RU" sz="2000" dirty="0" smtClean="0"/>
              <a:t> не может быть больше 15. Для более масштабных сетей нужно применять другие протоколы маршрутизации, например OSPF, или разбивать сеть на автономные области.</a:t>
            </a:r>
          </a:p>
          <a:p>
            <a:pPr marL="0" indent="0">
              <a:buNone/>
            </a:pPr>
            <a:r>
              <a:rPr lang="ru-RU" sz="2000" dirty="0" smtClean="0"/>
              <a:t>    </a:t>
            </a:r>
            <a:endParaRPr lang="ru-RU" sz="20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Адаптация </a:t>
            </a:r>
            <a:r>
              <a:rPr lang="ru-RU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маршрутизаторов</a:t>
            </a: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RIP к изменениям состояния сети (продолжение)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D49-34D0-4671-BDCC-1CB9A4073614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486"/>
            <a:ext cx="8229600" cy="562074"/>
          </a:xfrm>
        </p:spPr>
        <p:txBody>
          <a:bodyPr>
            <a:no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Разбиение на подсети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13345"/>
            <a:ext cx="9144000" cy="4320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    Двухуровневая адресация на основе классов сетей имеет ограниченное </a:t>
            </a:r>
            <a:r>
              <a:rPr lang="ru-RU" sz="2000" dirty="0" err="1" smtClean="0"/>
              <a:t>адрес-ное</a:t>
            </a:r>
            <a:r>
              <a:rPr lang="ru-RU" sz="2000" dirty="0" smtClean="0"/>
              <a:t> пространство. Кроме того, в больших сетях (например, класса А) </a:t>
            </a:r>
            <a:r>
              <a:rPr lang="ru-RU" sz="2000" dirty="0" err="1" smtClean="0"/>
              <a:t>значитель-ный</a:t>
            </a:r>
            <a:r>
              <a:rPr lang="ru-RU" sz="2000" dirty="0" smtClean="0"/>
              <a:t> трафик занимают широковещательные пакеты, которыми обмениваются между собой различные протоколы, снижая эффективную производительность сети. Поэтому в 1985 г. была предложена </a:t>
            </a:r>
            <a:r>
              <a:rPr lang="ru-RU" sz="2000" b="1" dirty="0" smtClean="0"/>
              <a:t>трехуровневая</a:t>
            </a:r>
            <a:r>
              <a:rPr lang="ru-RU" sz="2000" dirty="0" smtClean="0"/>
              <a:t> схема </a:t>
            </a:r>
            <a:r>
              <a:rPr lang="en-US" sz="2000" dirty="0" smtClean="0"/>
              <a:t>IP-</a:t>
            </a:r>
            <a:r>
              <a:rPr lang="ru-RU" sz="2000" dirty="0" smtClean="0"/>
              <a:t>адресации. </a:t>
            </a:r>
          </a:p>
          <a:p>
            <a:pPr marL="0" indent="0">
              <a:buNone/>
            </a:pPr>
            <a:r>
              <a:rPr lang="ru-RU" sz="2000" dirty="0" smtClean="0"/>
              <a:t>    Третий уровень (</a:t>
            </a:r>
            <a:r>
              <a:rPr lang="ru-RU" sz="2000" dirty="0" err="1" smtClean="0"/>
              <a:t>уровень</a:t>
            </a:r>
            <a:r>
              <a:rPr lang="ru-RU" sz="2000" dirty="0" smtClean="0"/>
              <a:t> подсети) выделяется в адресном пространстве хоста и задается с помощью </a:t>
            </a:r>
            <a:r>
              <a:rPr lang="ru-RU" sz="2000" b="1" dirty="0" smtClean="0"/>
              <a:t>маски подсети</a:t>
            </a:r>
            <a:r>
              <a:rPr lang="ru-RU" sz="2000" dirty="0" smtClean="0"/>
              <a:t>. </a:t>
            </a:r>
          </a:p>
          <a:p>
            <a:pPr marL="0" indent="0">
              <a:buNone/>
            </a:pPr>
            <a:r>
              <a:rPr lang="ru-RU" sz="2000" dirty="0" smtClean="0"/>
              <a:t>     </a:t>
            </a:r>
            <a:r>
              <a:rPr lang="ru-RU" sz="2000" b="1" dirty="0" smtClean="0"/>
              <a:t> </a:t>
            </a:r>
            <a:r>
              <a:rPr lang="ru-RU" sz="2000" dirty="0" smtClean="0"/>
              <a:t>Маска — это число, применяемое в паре с IP-адресом, имеющее в двоичном виде непрерывную последовательность единиц в тех разрядах, которые </a:t>
            </a:r>
            <a:r>
              <a:rPr lang="ru-RU" sz="2000" dirty="0" err="1" smtClean="0"/>
              <a:t>указыва-ют</a:t>
            </a:r>
            <a:r>
              <a:rPr lang="ru-RU" sz="2000" dirty="0" smtClean="0"/>
              <a:t> в IP-адресе номер сети. Граница между последовательностями единиц и нулей в маске соответствует границе между номером сети и номером узла в IP-адресе. Снабжая каждый IP-адрес маской, можно отказаться от понятий классов адресов и сделать более гибкой систему адресации.</a:t>
            </a:r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971600" y="5301208"/>
          <a:ext cx="6376612" cy="818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430"/>
                <a:gridCol w="1530387"/>
                <a:gridCol w="1765119"/>
                <a:gridCol w="1380676"/>
              </a:tblGrid>
              <a:tr h="3394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2-х уровневая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Адрес сети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Адрес хоста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526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3-х уровневая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Адрес сети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Адрес подсети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Адрес хоста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D49-34D0-4671-BDCC-1CB9A4073614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Протокол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OSPF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52593"/>
            <a:ext cx="9144000" cy="30963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/>
              <a:t>    </a:t>
            </a:r>
            <a:r>
              <a:rPr lang="ru-RU" sz="1800" dirty="0" smtClean="0"/>
              <a:t>Основная причина нестабильности </a:t>
            </a:r>
            <a:r>
              <a:rPr lang="ru-RU" sz="1800" dirty="0" err="1" smtClean="0"/>
              <a:t>маршрутизаторов</a:t>
            </a:r>
            <a:r>
              <a:rPr lang="ru-RU" sz="1800" dirty="0" smtClean="0"/>
              <a:t>, работающих по протоколу RIP — использовании информации, полученной из «вторых рук». Протокол OSPF (</a:t>
            </a:r>
            <a:r>
              <a:rPr lang="ru-RU" sz="1800" dirty="0" err="1" smtClean="0"/>
              <a:t>Open</a:t>
            </a:r>
            <a:r>
              <a:rPr lang="ru-RU" sz="1800" dirty="0" smtClean="0"/>
              <a:t> </a:t>
            </a:r>
            <a:r>
              <a:rPr lang="ru-RU" sz="1800" dirty="0" err="1" smtClean="0"/>
              <a:t>Shortest</a:t>
            </a:r>
            <a:r>
              <a:rPr lang="ru-RU" sz="1800" dirty="0" smtClean="0"/>
              <a:t> </a:t>
            </a:r>
            <a:r>
              <a:rPr lang="ru-RU" sz="1800" dirty="0" err="1" smtClean="0"/>
              <a:t>Path</a:t>
            </a:r>
            <a:r>
              <a:rPr lang="ru-RU" sz="1800" dirty="0" smtClean="0"/>
              <a:t> </a:t>
            </a:r>
            <a:r>
              <a:rPr lang="ru-RU" sz="1800" dirty="0" err="1" smtClean="0"/>
              <a:t>First</a:t>
            </a:r>
            <a:r>
              <a:rPr lang="ru-RU" sz="1800" dirty="0" smtClean="0"/>
              <a:t> — выбор кратчайшего пути первым) принят в 1991 году (последняя версия – в 1998 г) , основан на алгоритме состояния связей и ориентирован на применение в </a:t>
            </a:r>
            <a:r>
              <a:rPr lang="ru-RU" sz="1800" dirty="0" err="1" smtClean="0"/>
              <a:t>боль-ших</a:t>
            </a:r>
            <a:r>
              <a:rPr lang="ru-RU" sz="1800" dirty="0" smtClean="0"/>
              <a:t> гетерогенных сетях. Здесь построение таблицы маршрутизации делится на два этапа: а) построение и поддержание базы данных о состоянии связей сети, б) нахождение оптимальных маршрутов и генерация таблицы маршрутизации.</a:t>
            </a:r>
          </a:p>
          <a:p>
            <a:pPr marL="0" indent="0">
              <a:buNone/>
            </a:pPr>
            <a:r>
              <a:rPr lang="ru-RU" sz="1800" dirty="0" smtClean="0"/>
              <a:t>    1. </a:t>
            </a:r>
            <a:r>
              <a:rPr lang="ru-RU" sz="1800" i="1" dirty="0" smtClean="0"/>
              <a:t>Построение и поддержание базы данных о состоянии связей сети. </a:t>
            </a:r>
            <a:r>
              <a:rPr lang="ru-RU" sz="1800" dirty="0" smtClean="0"/>
              <a:t>Связи сети могут быть представлены в виде графа, в котором вершинами являются </a:t>
            </a:r>
            <a:r>
              <a:rPr lang="ru-RU" sz="1800" dirty="0" err="1" smtClean="0"/>
              <a:t>маршрутизаторы</a:t>
            </a:r>
            <a:r>
              <a:rPr lang="ru-RU" sz="1800" dirty="0" smtClean="0"/>
              <a:t> и </a:t>
            </a:r>
            <a:r>
              <a:rPr lang="ru-RU" sz="1800" dirty="0" err="1" smtClean="0"/>
              <a:t>под-сети</a:t>
            </a:r>
            <a:r>
              <a:rPr lang="ru-RU" sz="1800" dirty="0" smtClean="0"/>
              <a:t>, а ребрами — связи между ними. Каждый </a:t>
            </a:r>
            <a:r>
              <a:rPr lang="ru-RU" sz="1800" dirty="0" err="1" smtClean="0"/>
              <a:t>маршрутизатор</a:t>
            </a:r>
            <a:r>
              <a:rPr lang="ru-RU" sz="1800" dirty="0" smtClean="0"/>
              <a:t> обменивается со своими соседями той информацией о графе сети, которой он располагает к данному моменту. </a:t>
            </a:r>
          </a:p>
          <a:p>
            <a:pPr>
              <a:buNone/>
            </a:pPr>
            <a:endParaRPr lang="ru-RU" sz="1800" dirty="0"/>
          </a:p>
        </p:txBody>
      </p:sp>
      <p:pic>
        <p:nvPicPr>
          <p:cNvPr id="1026" name="Picture 2" descr="http://iptcp.net/sites/default/files/16/1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789040"/>
            <a:ext cx="3275856" cy="3056708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3347864" y="3658664"/>
            <a:ext cx="57961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Этот процесс похож на процесс распространения </a:t>
            </a:r>
            <a:r>
              <a:rPr lang="ru-RU" dirty="0" err="1" smtClean="0"/>
              <a:t>векто-ров</a:t>
            </a:r>
            <a:r>
              <a:rPr lang="ru-RU" dirty="0" smtClean="0"/>
              <a:t> расстояний до сетей в протоколе RIP, но здесь </a:t>
            </a:r>
            <a:r>
              <a:rPr lang="ru-RU" dirty="0" err="1" smtClean="0"/>
              <a:t>ис-пользуется</a:t>
            </a:r>
            <a:r>
              <a:rPr lang="ru-RU" dirty="0" smtClean="0"/>
              <a:t> информация о топологии сети. Сообщения, содержащие  топологическую информацию, называются объявлениями о состоянии связей сети (</a:t>
            </a:r>
            <a:r>
              <a:rPr lang="ru-RU" dirty="0" err="1" smtClean="0"/>
              <a:t>Link</a:t>
            </a:r>
            <a:r>
              <a:rPr lang="ru-RU" dirty="0" smtClean="0"/>
              <a:t> </a:t>
            </a:r>
            <a:r>
              <a:rPr lang="ru-RU" dirty="0" err="1" smtClean="0"/>
              <a:t>State</a:t>
            </a:r>
            <a:r>
              <a:rPr lang="ru-RU" dirty="0" smtClean="0"/>
              <a:t> </a:t>
            </a:r>
            <a:r>
              <a:rPr lang="ru-RU" dirty="0" err="1" smtClean="0"/>
              <a:t>Adver-tisement</a:t>
            </a:r>
            <a:r>
              <a:rPr lang="ru-RU" dirty="0" smtClean="0"/>
              <a:t>, LSA). При транзитной передаче LSA </a:t>
            </a:r>
            <a:r>
              <a:rPr lang="ru-RU" dirty="0" err="1" smtClean="0"/>
              <a:t>маршрути-заторы</a:t>
            </a:r>
            <a:r>
              <a:rPr lang="ru-RU" dirty="0" smtClean="0"/>
              <a:t> не модифицируют информацию, как это </a:t>
            </a:r>
            <a:r>
              <a:rPr lang="ru-RU" dirty="0" err="1" smtClean="0"/>
              <a:t>проис-ходит</a:t>
            </a:r>
            <a:r>
              <a:rPr lang="ru-RU" dirty="0" smtClean="0"/>
              <a:t> в RIP, а передают ее в неизменном виде. В </a:t>
            </a:r>
            <a:r>
              <a:rPr lang="ru-RU" dirty="0" err="1" smtClean="0"/>
              <a:t>резуль-тате</a:t>
            </a:r>
            <a:r>
              <a:rPr lang="ru-RU" dirty="0" smtClean="0"/>
              <a:t> все </a:t>
            </a:r>
            <a:r>
              <a:rPr lang="ru-RU" dirty="0" err="1" smtClean="0"/>
              <a:t>маршрутизаторы</a:t>
            </a:r>
            <a:r>
              <a:rPr lang="ru-RU" dirty="0" smtClean="0"/>
              <a:t> сети сохраняют в своей памяти идентичные сведения о текущей конфигурации графа связей сети.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D49-34D0-4671-BDCC-1CB9A4073614}" type="slidenum">
              <a:rPr lang="ru-RU" smtClean="0"/>
              <a:pPr/>
              <a:t>40</a:t>
            </a:fld>
            <a:endParaRPr 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56504"/>
            <a:ext cx="9144000" cy="63014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900" dirty="0" smtClean="0"/>
              <a:t>    Для контроля состояния связей и соседних </a:t>
            </a:r>
            <a:r>
              <a:rPr lang="ru-RU" sz="1900" dirty="0" err="1" smtClean="0"/>
              <a:t>маршрутизаторов</a:t>
            </a:r>
            <a:r>
              <a:rPr lang="ru-RU" sz="1900" dirty="0" smtClean="0"/>
              <a:t> </a:t>
            </a:r>
            <a:r>
              <a:rPr lang="ru-RU" sz="1900" dirty="0" err="1" smtClean="0"/>
              <a:t>OSPF-маршрутизаторы</a:t>
            </a:r>
            <a:r>
              <a:rPr lang="ru-RU" sz="1900" dirty="0" smtClean="0"/>
              <a:t> передают друг другу особые сообщения HELLO каждые 10 секунд. Если эти сообщения перестают поступать от какого-либо непосредственного соседа, то </a:t>
            </a:r>
            <a:r>
              <a:rPr lang="ru-RU" sz="1900" dirty="0" err="1" smtClean="0"/>
              <a:t>маршрутизатор</a:t>
            </a:r>
            <a:r>
              <a:rPr lang="ru-RU" sz="1900" dirty="0" smtClean="0"/>
              <a:t> считает, что состояние связи изменилось на неработоспособное, и вносит коррективы в свою топологическую базу данных. Одновременно он отсылает всем </a:t>
            </a:r>
            <a:r>
              <a:rPr lang="ru-RU" sz="1900" dirty="0" err="1" smtClean="0"/>
              <a:t>непосредствен-ным</a:t>
            </a:r>
            <a:r>
              <a:rPr lang="ru-RU" sz="1900" dirty="0" smtClean="0"/>
              <a:t> соседям объявление LSA об этом изменении, те также вносят исправления в свои базы данных и, в свою очередь, рассылают данное объявление LSA своим </a:t>
            </a:r>
            <a:r>
              <a:rPr lang="ru-RU" sz="1900" dirty="0" err="1" smtClean="0"/>
              <a:t>непосредст-венным</a:t>
            </a:r>
            <a:r>
              <a:rPr lang="ru-RU" sz="1900" dirty="0" smtClean="0"/>
              <a:t> соседям. </a:t>
            </a:r>
          </a:p>
          <a:p>
            <a:pPr marL="0" indent="0">
              <a:buNone/>
            </a:pPr>
            <a:r>
              <a:rPr lang="ru-RU" sz="1900" dirty="0" smtClean="0"/>
              <a:t>    2. </a:t>
            </a:r>
            <a:r>
              <a:rPr lang="ru-RU" sz="1900" i="1" dirty="0" smtClean="0"/>
              <a:t>Нахождение оптимальных маршрутов и генерация таблицы маршрутизации. </a:t>
            </a:r>
            <a:r>
              <a:rPr lang="ru-RU" sz="1900" dirty="0" smtClean="0"/>
              <a:t>В протоколе OSPF для нахождения оптимального пути на графе используется </a:t>
            </a:r>
            <a:r>
              <a:rPr lang="ru-RU" sz="1900" dirty="0" err="1" smtClean="0"/>
              <a:t>итера-тивный</a:t>
            </a:r>
            <a:r>
              <a:rPr lang="ru-RU" sz="1900" dirty="0" smtClean="0"/>
              <a:t> алгоритм </a:t>
            </a:r>
            <a:r>
              <a:rPr lang="ru-RU" sz="1900" dirty="0" err="1" smtClean="0"/>
              <a:t>Дейкстры</a:t>
            </a:r>
            <a:r>
              <a:rPr lang="ru-RU" sz="1900" dirty="0" smtClean="0"/>
              <a:t>. Каждый </a:t>
            </a:r>
            <a:r>
              <a:rPr lang="ru-RU" sz="1900" dirty="0" err="1" smtClean="0"/>
              <a:t>маршрутизатор</a:t>
            </a:r>
            <a:r>
              <a:rPr lang="ru-RU" sz="1900" dirty="0" smtClean="0"/>
              <a:t> сети ищет оптимальные </a:t>
            </a:r>
            <a:r>
              <a:rPr lang="ru-RU" sz="1900" dirty="0" err="1" smtClean="0"/>
              <a:t>марш-руты</a:t>
            </a:r>
            <a:r>
              <a:rPr lang="ru-RU" sz="1900" dirty="0" smtClean="0"/>
              <a:t> от своих интерфейсов до всех известных ему подсетей. В каждом найденном </a:t>
            </a:r>
            <a:r>
              <a:rPr lang="ru-RU" sz="1900" dirty="0" err="1" smtClean="0"/>
              <a:t>та-ким</a:t>
            </a:r>
            <a:r>
              <a:rPr lang="ru-RU" sz="1900" dirty="0" smtClean="0"/>
              <a:t> образом маршруте запоминается только один шаг — до следующего </a:t>
            </a:r>
            <a:r>
              <a:rPr lang="ru-RU" sz="1900" dirty="0" err="1" smtClean="0"/>
              <a:t>маршрутиза-тора</a:t>
            </a:r>
            <a:r>
              <a:rPr lang="ru-RU" sz="1900" dirty="0" smtClean="0"/>
              <a:t>. Данные об этом шаге заносятся в таблицу маршрутизации. Приведение таблиц маршрутизации к новому согласованному состоянию происходит быстрее, чем в сетях, использующих протокол </a:t>
            </a:r>
            <a:r>
              <a:rPr lang="en-US" sz="1900" dirty="0" smtClean="0"/>
              <a:t>RIP</a:t>
            </a:r>
            <a:r>
              <a:rPr lang="ru-RU" sz="1900" dirty="0" smtClean="0"/>
              <a:t>. </a:t>
            </a:r>
          </a:p>
          <a:p>
            <a:pPr marL="0" indent="0">
              <a:buNone/>
            </a:pPr>
            <a:r>
              <a:rPr lang="ru-RU" sz="1900" dirty="0" smtClean="0"/>
              <a:t>    Когда состояние сети не изменяется, то объявления LSA не генерируются, а </a:t>
            </a:r>
            <a:r>
              <a:rPr lang="ru-RU" sz="1900" dirty="0" err="1" smtClean="0"/>
              <a:t>тополо-гические</a:t>
            </a:r>
            <a:r>
              <a:rPr lang="ru-RU" sz="1900" dirty="0" smtClean="0"/>
              <a:t> базы данных и таблицы маршрутизации не изменяются, что экономит </a:t>
            </a:r>
            <a:r>
              <a:rPr lang="ru-RU" sz="1900" dirty="0" err="1" smtClean="0"/>
              <a:t>про-пускную</a:t>
            </a:r>
            <a:r>
              <a:rPr lang="ru-RU" sz="1900" dirty="0" smtClean="0"/>
              <a:t> способность сети и вычислительные ресурсы </a:t>
            </a:r>
            <a:r>
              <a:rPr lang="ru-RU" sz="1900" dirty="0" err="1" smtClean="0"/>
              <a:t>маршрутизаторов</a:t>
            </a:r>
            <a:r>
              <a:rPr lang="ru-RU" sz="1900" dirty="0" smtClean="0"/>
              <a:t>. Однако каждые 30 минут </a:t>
            </a:r>
            <a:r>
              <a:rPr lang="ru-RU" sz="1900" dirty="0" err="1" smtClean="0"/>
              <a:t>OSPF-маршрутизаторы</a:t>
            </a:r>
            <a:r>
              <a:rPr lang="ru-RU" sz="1900" dirty="0" smtClean="0"/>
              <a:t> обмениваются всей топологической </a:t>
            </a:r>
            <a:r>
              <a:rPr lang="ru-RU" sz="1900" dirty="0" err="1" smtClean="0"/>
              <a:t>инфор-мацией</a:t>
            </a:r>
            <a:r>
              <a:rPr lang="ru-RU" sz="1900" dirty="0" smtClean="0"/>
              <a:t>, то есть синхронизируют базы данных для более надежной работы сети.</a:t>
            </a:r>
          </a:p>
          <a:p>
            <a:pPr marL="0" indent="0">
              <a:buNone/>
            </a:pPr>
            <a:endParaRPr lang="ru-RU" sz="19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314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Протокол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OSPF</a:t>
            </a: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(продолжение)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D49-34D0-4671-BDCC-1CB9A4073614}" type="slidenum">
              <a:rPr lang="ru-RU" smtClean="0"/>
              <a:pPr/>
              <a:t>41</a:t>
            </a:fld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67424"/>
            <a:ext cx="9144000" cy="6190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900" dirty="0" smtClean="0"/>
              <a:t>  Для поиска оптимальных маршрутов протокол OSPF использует следующие метрики: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900" dirty="0" smtClean="0"/>
              <a:t>    - пропускную способность каналов связи (в заголовке пришедшего IP-пакета бит </a:t>
            </a:r>
            <a:r>
              <a:rPr lang="en-US" sz="1900" dirty="0" smtClean="0"/>
              <a:t>T=1</a:t>
            </a:r>
            <a:r>
              <a:rPr lang="ru-RU" sz="1900" dirty="0" smtClean="0"/>
              <a:t>, эта метрика используется </a:t>
            </a:r>
            <a:r>
              <a:rPr lang="en-US" sz="1900" dirty="0" smtClean="0"/>
              <a:t> </a:t>
            </a:r>
            <a:r>
              <a:rPr lang="ru-RU" sz="1900" dirty="0" smtClean="0"/>
              <a:t>по умолчанию);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900" dirty="0" smtClean="0"/>
              <a:t>    - задержку (в заголовке пришедшего IP-пакета бит </a:t>
            </a:r>
            <a:r>
              <a:rPr lang="en-US" sz="1900" dirty="0" smtClean="0"/>
              <a:t>D=1);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900" dirty="0" smtClean="0"/>
              <a:t>    - надежность доставки (в заголовке пришедшего IP-пакета бит </a:t>
            </a:r>
            <a:r>
              <a:rPr lang="en-US" sz="1900" dirty="0" smtClean="0"/>
              <a:t>R=1)</a:t>
            </a:r>
            <a:r>
              <a:rPr lang="ru-RU" sz="1900" dirty="0" smtClean="0"/>
              <a:t>.</a:t>
            </a:r>
          </a:p>
          <a:p>
            <a:pPr marL="0" indent="0">
              <a:buNone/>
            </a:pPr>
            <a:r>
              <a:rPr lang="ru-RU" sz="1900" dirty="0" smtClean="0"/>
              <a:t>    Для каждой метрики протокол OSPF строит отдельную таблицу маршрутизации, но при поиске используется одна таблица в соответствии с установленными битами. </a:t>
            </a:r>
            <a:r>
              <a:rPr lang="ru-RU" sz="1900" dirty="0" err="1" smtClean="0"/>
              <a:t>Про-токол</a:t>
            </a:r>
            <a:r>
              <a:rPr lang="ru-RU" sz="1900" dirty="0" smtClean="0"/>
              <a:t> поддерживает стандартные значения метрик (например, как у протокола покрывающего дерева </a:t>
            </a:r>
            <a:r>
              <a:rPr lang="en-US" sz="1900" dirty="0" smtClean="0"/>
              <a:t>STP)</a:t>
            </a:r>
            <a:r>
              <a:rPr lang="ru-RU" sz="1900" dirty="0" smtClean="0"/>
              <a:t> и разрешает хранить в таблице маршрутизации несколько маршрутов к одной сети, если они обладают равными метриками. В таких случаях </a:t>
            </a:r>
            <a:r>
              <a:rPr lang="ru-RU" sz="1900" dirty="0" err="1" smtClean="0"/>
              <a:t>маршрутизатор</a:t>
            </a:r>
            <a:r>
              <a:rPr lang="ru-RU" sz="1900" dirty="0" smtClean="0"/>
              <a:t> может работать в режиме баланса загрузки маршрутов, отправляя пакеты попеременно по каждому из маршрутов.</a:t>
            </a:r>
          </a:p>
          <a:p>
            <a:pPr marL="0" indent="0">
              <a:buNone/>
            </a:pPr>
            <a:r>
              <a:rPr lang="ru-RU" sz="2000" dirty="0" smtClean="0"/>
              <a:t>    Вычислительная сложность протокола OSPF быстро растет с увеличением </a:t>
            </a:r>
            <a:r>
              <a:rPr lang="ru-RU" sz="2000" dirty="0" err="1" smtClean="0"/>
              <a:t>раз-мера</a:t>
            </a:r>
            <a:r>
              <a:rPr lang="ru-RU" sz="2000" dirty="0" smtClean="0"/>
              <a:t> сети. Для преодоления этого недостатка вводится понятие области сети и  </a:t>
            </a:r>
            <a:r>
              <a:rPr lang="ru-RU" sz="2000" dirty="0" err="1" smtClean="0"/>
              <a:t>маршрутизаторы</a:t>
            </a:r>
            <a:r>
              <a:rPr lang="ru-RU" sz="2000" dirty="0" smtClean="0"/>
              <a:t> строят граф связей только для своей области. Между областями информация о связях не передается, а пограничные для областей </a:t>
            </a:r>
            <a:r>
              <a:rPr lang="ru-RU" sz="2000" dirty="0" err="1" smtClean="0"/>
              <a:t>маршрутизато-ры</a:t>
            </a:r>
            <a:r>
              <a:rPr lang="ru-RU" sz="2000" dirty="0" smtClean="0"/>
              <a:t> обмениваются только данными об адресах сетей, имеющихся в каждой из областей, и расстоянием от пограничного </a:t>
            </a:r>
            <a:r>
              <a:rPr lang="ru-RU" sz="2000" dirty="0" err="1" smtClean="0"/>
              <a:t>маршрутизатора</a:t>
            </a:r>
            <a:r>
              <a:rPr lang="ru-RU" sz="2000" dirty="0" smtClean="0"/>
              <a:t> до каждой сети. При передаче пакетов между областями выбирается один из пограничных </a:t>
            </a:r>
            <a:r>
              <a:rPr lang="ru-RU" sz="2000" dirty="0" err="1" smtClean="0"/>
              <a:t>маршрути-заторов</a:t>
            </a:r>
            <a:r>
              <a:rPr lang="ru-RU" sz="2000" dirty="0" smtClean="0"/>
              <a:t> области, у которого расстояние до нужной сети меньше.</a:t>
            </a:r>
            <a:endParaRPr lang="en-US" sz="1900" dirty="0" smtClean="0"/>
          </a:p>
          <a:p>
            <a:pPr marL="0" indent="0">
              <a:lnSpc>
                <a:spcPct val="120000"/>
              </a:lnSpc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Протокол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OSPF</a:t>
            </a: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(продолжение)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D49-34D0-4671-BDCC-1CB9A4073614}" type="slidenum">
              <a:rPr lang="ru-RU" smtClean="0"/>
              <a:pPr/>
              <a:t>42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Заголовок 1"/>
          <p:cNvSpPr>
            <a:spLocks noGrp="1"/>
          </p:cNvSpPr>
          <p:nvPr>
            <p:ph type="title"/>
          </p:nvPr>
        </p:nvSpPr>
        <p:spPr>
          <a:xfrm>
            <a:off x="457200" y="33338"/>
            <a:ext cx="8229600" cy="706437"/>
          </a:xfrm>
        </p:spPr>
        <p:txBody>
          <a:bodyPr/>
          <a:lstStyle/>
          <a:p>
            <a:pPr algn="ctr"/>
            <a:r>
              <a:rPr lang="ru-RU" altLang="ru-RU" sz="3600" smtClean="0">
                <a:solidFill>
                  <a:schemeClr val="tx1"/>
                </a:solidFill>
              </a:rPr>
              <a:t>Маска подсети</a:t>
            </a:r>
          </a:p>
        </p:txBody>
      </p:sp>
      <p:sp>
        <p:nvSpPr>
          <p:cNvPr id="49155" name="Номер слайда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CB3E500-181E-48BC-8F80-366FC277A8D3}" type="slidenum">
              <a:rPr lang="ru-RU" altLang="ru-RU"/>
              <a:pPr eaLnBrk="1" hangingPunct="1"/>
              <a:t>5</a:t>
            </a:fld>
            <a:endParaRPr lang="ru-RU" altLang="ru-RU"/>
          </a:p>
        </p:txBody>
      </p:sp>
      <p:sp>
        <p:nvSpPr>
          <p:cNvPr id="79" name="Rectangle 3"/>
          <p:cNvSpPr txBox="1">
            <a:spLocks noChangeArrowheads="1"/>
          </p:cNvSpPr>
          <p:nvPr/>
        </p:nvSpPr>
        <p:spPr bwMode="auto">
          <a:xfrm>
            <a:off x="0" y="2795588"/>
            <a:ext cx="9144000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spcBef>
                <a:spcPct val="20000"/>
              </a:spcBef>
              <a:defRPr/>
            </a:pPr>
            <a:r>
              <a:rPr lang="ru-RU" dirty="0">
                <a:latin typeface="Arial" charset="0"/>
              </a:rPr>
              <a:t>   Для каждого узла должны быть определены </a:t>
            </a:r>
            <a:r>
              <a:rPr lang="en-US" dirty="0">
                <a:latin typeface="Arial" charset="0"/>
              </a:rPr>
              <a:t>IP-</a:t>
            </a:r>
            <a:r>
              <a:rPr lang="ru-RU" dirty="0">
                <a:latin typeface="Arial" charset="0"/>
              </a:rPr>
              <a:t>адрес и маска подсети. Все узлы одной сети должны использовать одну маску подсети и иметь одинаковый адрес сети. </a:t>
            </a:r>
          </a:p>
          <a:p>
            <a:pPr>
              <a:defRPr/>
            </a:pPr>
            <a:r>
              <a:rPr lang="ru-RU" kern="0" dirty="0">
                <a:latin typeface="+mn-lt"/>
              </a:rPr>
              <a:t>   </a:t>
            </a:r>
            <a:r>
              <a:rPr lang="ru-RU" sz="2000" dirty="0">
                <a:latin typeface="Arial" charset="0"/>
              </a:rPr>
              <a:t>Возможны две формы записи адресов:</a:t>
            </a:r>
          </a:p>
          <a:p>
            <a:pPr marL="0" lvl="1">
              <a:defRPr/>
            </a:pPr>
            <a:r>
              <a:rPr lang="ru-RU" dirty="0">
                <a:latin typeface="Arial" charset="0"/>
              </a:rPr>
              <a:t>   - маску подсети можно указывать в том же виде, что и </a:t>
            </a:r>
            <a:r>
              <a:rPr lang="en-US" dirty="0">
                <a:latin typeface="Arial" charset="0"/>
              </a:rPr>
              <a:t>IP-</a:t>
            </a:r>
            <a:r>
              <a:rPr lang="ru-RU" dirty="0">
                <a:latin typeface="Arial" charset="0"/>
              </a:rPr>
              <a:t>адрес (4 байта):</a:t>
            </a:r>
            <a:br>
              <a:rPr lang="ru-RU" dirty="0">
                <a:latin typeface="Arial" charset="0"/>
              </a:rPr>
            </a:br>
            <a:r>
              <a:rPr lang="ru-RU" dirty="0">
                <a:latin typeface="Arial" charset="0"/>
              </a:rPr>
              <a:t>        </a:t>
            </a:r>
            <a:r>
              <a:rPr lang="en-US" i="1" dirty="0">
                <a:latin typeface="Arial" charset="0"/>
              </a:rPr>
              <a:t>IP-</a:t>
            </a:r>
            <a:r>
              <a:rPr lang="ru-RU" i="1" dirty="0">
                <a:latin typeface="Arial" charset="0"/>
              </a:rPr>
              <a:t>адрес сети</a:t>
            </a:r>
            <a:r>
              <a:rPr lang="en-US" i="1" dirty="0">
                <a:latin typeface="Arial" charset="0"/>
              </a:rPr>
              <a:t>:</a:t>
            </a:r>
            <a:r>
              <a:rPr lang="ru-RU" i="1" dirty="0">
                <a:latin typeface="Arial" charset="0"/>
              </a:rPr>
              <a:t>  170.160.0.0;</a:t>
            </a:r>
            <a:br>
              <a:rPr lang="ru-RU" i="1" dirty="0">
                <a:latin typeface="Arial" charset="0"/>
              </a:rPr>
            </a:br>
            <a:r>
              <a:rPr lang="ru-RU" i="1" dirty="0">
                <a:latin typeface="Arial" charset="0"/>
              </a:rPr>
              <a:t>        маска подсети: 255.240.0.0;</a:t>
            </a:r>
          </a:p>
          <a:p>
            <a:pPr marL="0" lvl="1">
              <a:defRPr/>
            </a:pPr>
            <a:r>
              <a:rPr lang="ru-RU" dirty="0">
                <a:latin typeface="Arial" charset="0"/>
              </a:rPr>
              <a:t>   - можно указывать количество начальных единичных битов  в маске подсети</a:t>
            </a:r>
            <a:r>
              <a:rPr lang="en-US" dirty="0">
                <a:latin typeface="Arial" charset="0"/>
              </a:rPr>
              <a:t> </a:t>
            </a:r>
            <a:r>
              <a:rPr lang="ru-RU" dirty="0">
                <a:latin typeface="Arial" charset="0"/>
              </a:rPr>
              <a:t>сразу после адреса сети через символ </a:t>
            </a:r>
            <a:r>
              <a:rPr lang="en-US" dirty="0">
                <a:latin typeface="Arial" charset="0"/>
              </a:rPr>
              <a:t>”/” </a:t>
            </a:r>
            <a:r>
              <a:rPr lang="ru-RU" dirty="0">
                <a:latin typeface="Arial" charset="0"/>
              </a:rPr>
              <a:t>:</a:t>
            </a:r>
            <a:br>
              <a:rPr lang="ru-RU" dirty="0">
                <a:latin typeface="Arial" charset="0"/>
              </a:rPr>
            </a:br>
            <a:r>
              <a:rPr lang="ru-RU" dirty="0">
                <a:latin typeface="Arial" charset="0"/>
              </a:rPr>
              <a:t>        </a:t>
            </a:r>
            <a:r>
              <a:rPr lang="en-US" i="1" dirty="0">
                <a:latin typeface="Arial" charset="0"/>
              </a:rPr>
              <a:t>IP-</a:t>
            </a:r>
            <a:r>
              <a:rPr lang="ru-RU" i="1" dirty="0">
                <a:latin typeface="Arial" charset="0"/>
              </a:rPr>
              <a:t>адрес сети:  170.160.0.0</a:t>
            </a:r>
            <a:r>
              <a:rPr lang="en-US" i="1" dirty="0">
                <a:latin typeface="Arial" charset="0"/>
              </a:rPr>
              <a:t>/12</a:t>
            </a:r>
            <a:endParaRPr lang="ru-RU" i="1" dirty="0">
              <a:latin typeface="Arial" charset="0"/>
            </a:endParaRPr>
          </a:p>
          <a:p>
            <a:pPr>
              <a:defRPr/>
            </a:pPr>
            <a:r>
              <a:rPr lang="ru-RU" i="1" dirty="0">
                <a:latin typeface="Arial" charset="0"/>
              </a:rPr>
              <a:t>   </a:t>
            </a:r>
            <a:r>
              <a:rPr lang="ru-RU" sz="2000" dirty="0">
                <a:latin typeface="Arial" charset="0"/>
              </a:rPr>
              <a:t>Алгоритм маршрутизации, использующий маски подсети, называется </a:t>
            </a:r>
            <a:r>
              <a:rPr lang="en-US" sz="2000" dirty="0">
                <a:latin typeface="Arial" charset="0"/>
              </a:rPr>
              <a:t>Classless </a:t>
            </a:r>
            <a:r>
              <a:rPr lang="en-US" sz="2000" dirty="0" err="1">
                <a:latin typeface="Arial" charset="0"/>
              </a:rPr>
              <a:t>InterDomain</a:t>
            </a:r>
            <a:r>
              <a:rPr lang="en-US" sz="2000" dirty="0">
                <a:latin typeface="Arial" charset="0"/>
              </a:rPr>
              <a:t> Routing (CIDR) – </a:t>
            </a:r>
            <a:r>
              <a:rPr lang="ru-RU" sz="2000" dirty="0">
                <a:latin typeface="Arial" charset="0"/>
              </a:rPr>
              <a:t>бесклассовая маршрутизация.</a:t>
            </a:r>
          </a:p>
          <a:p>
            <a:pPr>
              <a:defRPr/>
            </a:pPr>
            <a:endParaRPr lang="ru-RU" dirty="0">
              <a:latin typeface="Arial" charset="0"/>
            </a:endParaRPr>
          </a:p>
          <a:p>
            <a:pPr marL="0" lvl="1">
              <a:defRPr/>
            </a:pPr>
            <a:endParaRPr lang="ru-RU" i="1" dirty="0">
              <a:latin typeface="Arial" charset="0"/>
            </a:endParaRPr>
          </a:p>
          <a:p>
            <a:pPr marL="0" lvl="1">
              <a:spcBef>
                <a:spcPct val="20000"/>
              </a:spcBef>
              <a:defRPr/>
            </a:pPr>
            <a:endParaRPr lang="ru-RU" kern="0" dirty="0">
              <a:latin typeface="+mn-lt"/>
            </a:endParaRPr>
          </a:p>
        </p:txBody>
      </p:sp>
      <p:grpSp>
        <p:nvGrpSpPr>
          <p:cNvPr id="49157" name="Группа 168"/>
          <p:cNvGrpSpPr>
            <a:grpSpLocks/>
          </p:cNvGrpSpPr>
          <p:nvPr/>
        </p:nvGrpSpPr>
        <p:grpSpPr bwMode="auto">
          <a:xfrm>
            <a:off x="166688" y="649288"/>
            <a:ext cx="4608512" cy="1979612"/>
            <a:chOff x="920996" y="1209448"/>
            <a:chExt cx="7105404" cy="2237181"/>
          </a:xfrm>
        </p:grpSpPr>
        <p:sp>
          <p:nvSpPr>
            <p:cNvPr id="80" name="Text Box 5"/>
            <p:cNvSpPr txBox="1">
              <a:spLocks noChangeArrowheads="1"/>
            </p:cNvSpPr>
            <p:nvPr/>
          </p:nvSpPr>
          <p:spPr bwMode="auto">
            <a:xfrm>
              <a:off x="7669049" y="1281210"/>
              <a:ext cx="310847" cy="365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0</a:t>
              </a:r>
              <a:endParaRPr lang="ru-RU">
                <a:latin typeface="+mn-lt"/>
              </a:endParaRPr>
            </a:p>
          </p:txBody>
        </p:sp>
        <p:sp>
          <p:nvSpPr>
            <p:cNvPr id="81" name="Rectangle 6"/>
            <p:cNvSpPr>
              <a:spLocks noChangeArrowheads="1"/>
            </p:cNvSpPr>
            <p:nvPr/>
          </p:nvSpPr>
          <p:spPr bwMode="auto">
            <a:xfrm>
              <a:off x="1045823" y="164181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82" name="Rectangle 7"/>
            <p:cNvSpPr>
              <a:spLocks noChangeArrowheads="1"/>
            </p:cNvSpPr>
            <p:nvPr/>
          </p:nvSpPr>
          <p:spPr bwMode="auto">
            <a:xfrm>
              <a:off x="1261213" y="164181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83" name="Text Box 8"/>
            <p:cNvSpPr txBox="1">
              <a:spLocks noChangeArrowheads="1"/>
            </p:cNvSpPr>
            <p:nvPr/>
          </p:nvSpPr>
          <p:spPr bwMode="auto">
            <a:xfrm>
              <a:off x="1045823" y="1209448"/>
              <a:ext cx="6909597" cy="396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+mn-lt"/>
                </a:rPr>
                <a:t>IP-</a:t>
              </a:r>
              <a:r>
                <a:rPr lang="ru-RU" sz="2000" dirty="0">
                  <a:latin typeface="+mn-lt"/>
                </a:rPr>
                <a:t>адрес</a:t>
              </a:r>
            </a:p>
          </p:txBody>
        </p:sp>
        <p:sp>
          <p:nvSpPr>
            <p:cNvPr id="84" name="Rectangle 9"/>
            <p:cNvSpPr>
              <a:spLocks noChangeArrowheads="1"/>
            </p:cNvSpPr>
            <p:nvPr/>
          </p:nvSpPr>
          <p:spPr bwMode="auto">
            <a:xfrm>
              <a:off x="1476602" y="164181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85" name="Rectangle 10"/>
            <p:cNvSpPr>
              <a:spLocks noChangeArrowheads="1"/>
            </p:cNvSpPr>
            <p:nvPr/>
          </p:nvSpPr>
          <p:spPr bwMode="auto">
            <a:xfrm>
              <a:off x="1691992" y="164181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0</a:t>
              </a:r>
              <a:endParaRPr lang="ru-RU">
                <a:latin typeface="+mn-lt"/>
              </a:endParaRPr>
            </a:p>
          </p:txBody>
        </p:sp>
        <p:sp>
          <p:nvSpPr>
            <p:cNvPr id="86" name="Text Box 40"/>
            <p:cNvSpPr txBox="1">
              <a:spLocks noChangeArrowheads="1"/>
            </p:cNvSpPr>
            <p:nvPr/>
          </p:nvSpPr>
          <p:spPr bwMode="auto">
            <a:xfrm>
              <a:off x="7669049" y="2432991"/>
              <a:ext cx="310847" cy="367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0</a:t>
              </a:r>
              <a:endParaRPr lang="ru-RU">
                <a:latin typeface="+mn-lt"/>
              </a:endParaRPr>
            </a:p>
          </p:txBody>
        </p:sp>
        <p:sp>
          <p:nvSpPr>
            <p:cNvPr id="87" name="Rectangle 41"/>
            <p:cNvSpPr>
              <a:spLocks noChangeArrowheads="1"/>
            </p:cNvSpPr>
            <p:nvPr/>
          </p:nvSpPr>
          <p:spPr bwMode="auto">
            <a:xfrm>
              <a:off x="1045823" y="279359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88" name="Rectangle 42"/>
            <p:cNvSpPr>
              <a:spLocks noChangeArrowheads="1"/>
            </p:cNvSpPr>
            <p:nvPr/>
          </p:nvSpPr>
          <p:spPr bwMode="auto">
            <a:xfrm>
              <a:off x="1261213" y="279359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 dirty="0">
                <a:latin typeface="+mn-lt"/>
              </a:endParaRPr>
            </a:p>
          </p:txBody>
        </p:sp>
        <p:sp>
          <p:nvSpPr>
            <p:cNvPr id="89" name="Rectangle 44"/>
            <p:cNvSpPr>
              <a:spLocks noChangeArrowheads="1"/>
            </p:cNvSpPr>
            <p:nvPr/>
          </p:nvSpPr>
          <p:spPr bwMode="auto">
            <a:xfrm>
              <a:off x="1476602" y="279359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1</a:t>
              </a:r>
              <a:endParaRPr lang="ru-RU" dirty="0">
                <a:latin typeface="+mn-lt"/>
              </a:endParaRPr>
            </a:p>
          </p:txBody>
        </p:sp>
        <p:sp>
          <p:nvSpPr>
            <p:cNvPr id="90" name="Rectangle 45"/>
            <p:cNvSpPr>
              <a:spLocks noChangeArrowheads="1"/>
            </p:cNvSpPr>
            <p:nvPr/>
          </p:nvSpPr>
          <p:spPr bwMode="auto">
            <a:xfrm>
              <a:off x="1691992" y="279359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91" name="Text Box 74"/>
            <p:cNvSpPr txBox="1">
              <a:spLocks noChangeArrowheads="1"/>
            </p:cNvSpPr>
            <p:nvPr/>
          </p:nvSpPr>
          <p:spPr bwMode="auto">
            <a:xfrm>
              <a:off x="3632945" y="2363022"/>
              <a:ext cx="2609150" cy="396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ru-RU" sz="1600" dirty="0">
                  <a:latin typeface="+mn-lt"/>
                </a:rPr>
                <a:t>Маска подсети</a:t>
              </a:r>
            </a:p>
          </p:txBody>
        </p:sp>
        <p:sp>
          <p:nvSpPr>
            <p:cNvPr id="92" name="AutoShape 75"/>
            <p:cNvSpPr>
              <a:spLocks/>
            </p:cNvSpPr>
            <p:nvPr/>
          </p:nvSpPr>
          <p:spPr bwMode="auto">
            <a:xfrm rot="16200000">
              <a:off x="2276023" y="841406"/>
              <a:ext cx="129172" cy="2447608"/>
            </a:xfrm>
            <a:prstGeom prst="leftBrace">
              <a:avLst>
                <a:gd name="adj1" fmla="val 156707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93" name="AutoShape 76"/>
            <p:cNvSpPr>
              <a:spLocks/>
            </p:cNvSpPr>
            <p:nvPr/>
          </p:nvSpPr>
          <p:spPr bwMode="auto">
            <a:xfrm rot="16200000">
              <a:off x="5725764" y="-16320"/>
              <a:ext cx="141731" cy="4175619"/>
            </a:xfrm>
            <a:prstGeom prst="leftBrace">
              <a:avLst>
                <a:gd name="adj1" fmla="val 243519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94" name="Text Box 77"/>
            <p:cNvSpPr txBox="1">
              <a:spLocks noChangeArrowheads="1"/>
            </p:cNvSpPr>
            <p:nvPr/>
          </p:nvSpPr>
          <p:spPr bwMode="auto">
            <a:xfrm>
              <a:off x="1043376" y="2072386"/>
              <a:ext cx="2592016" cy="398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ru-RU" sz="1600" dirty="0">
                  <a:latin typeface="+mn-lt"/>
                </a:rPr>
                <a:t>Адрес сети</a:t>
              </a:r>
            </a:p>
          </p:txBody>
        </p:sp>
        <p:sp>
          <p:nvSpPr>
            <p:cNvPr id="95" name="Text Box 78"/>
            <p:cNvSpPr txBox="1">
              <a:spLocks noChangeArrowheads="1"/>
            </p:cNvSpPr>
            <p:nvPr/>
          </p:nvSpPr>
          <p:spPr bwMode="auto">
            <a:xfrm>
              <a:off x="3635392" y="2072386"/>
              <a:ext cx="4391008" cy="398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ru-RU" sz="1600">
                  <a:latin typeface="+mn-lt"/>
                </a:rPr>
                <a:t>Адрес узла в сети</a:t>
              </a:r>
            </a:p>
          </p:txBody>
        </p:sp>
        <p:sp>
          <p:nvSpPr>
            <p:cNvPr id="96" name="Rectangle 79"/>
            <p:cNvSpPr>
              <a:spLocks noChangeArrowheads="1"/>
            </p:cNvSpPr>
            <p:nvPr/>
          </p:nvSpPr>
          <p:spPr bwMode="auto">
            <a:xfrm>
              <a:off x="1907381" y="1641814"/>
              <a:ext cx="217838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97" name="Rectangle 80"/>
            <p:cNvSpPr>
              <a:spLocks noChangeArrowheads="1"/>
            </p:cNvSpPr>
            <p:nvPr/>
          </p:nvSpPr>
          <p:spPr bwMode="auto">
            <a:xfrm>
              <a:off x="2125219" y="164181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98" name="Rectangle 81"/>
            <p:cNvSpPr>
              <a:spLocks noChangeArrowheads="1"/>
            </p:cNvSpPr>
            <p:nvPr/>
          </p:nvSpPr>
          <p:spPr bwMode="auto">
            <a:xfrm>
              <a:off x="2340608" y="164181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99" name="Rectangle 82"/>
            <p:cNvSpPr>
              <a:spLocks noChangeArrowheads="1"/>
            </p:cNvSpPr>
            <p:nvPr/>
          </p:nvSpPr>
          <p:spPr bwMode="auto">
            <a:xfrm>
              <a:off x="2555998" y="164181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0</a:t>
              </a:r>
              <a:endParaRPr lang="ru-RU">
                <a:latin typeface="+mn-lt"/>
              </a:endParaRPr>
            </a:p>
          </p:txBody>
        </p:sp>
        <p:sp>
          <p:nvSpPr>
            <p:cNvPr id="100" name="Rectangle 83"/>
            <p:cNvSpPr>
              <a:spLocks noChangeArrowheads="1"/>
            </p:cNvSpPr>
            <p:nvPr/>
          </p:nvSpPr>
          <p:spPr bwMode="auto">
            <a:xfrm>
              <a:off x="2771387" y="164181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101" name="Rectangle 84"/>
            <p:cNvSpPr>
              <a:spLocks noChangeArrowheads="1"/>
            </p:cNvSpPr>
            <p:nvPr/>
          </p:nvSpPr>
          <p:spPr bwMode="auto">
            <a:xfrm>
              <a:off x="2986777" y="1641814"/>
              <a:ext cx="217836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dirty="0">
                  <a:latin typeface="+mn-lt"/>
                </a:rPr>
                <a:t>0</a:t>
              </a:r>
            </a:p>
          </p:txBody>
        </p:sp>
        <p:sp>
          <p:nvSpPr>
            <p:cNvPr id="102" name="Rectangle 85"/>
            <p:cNvSpPr>
              <a:spLocks noChangeArrowheads="1"/>
            </p:cNvSpPr>
            <p:nvPr/>
          </p:nvSpPr>
          <p:spPr bwMode="auto">
            <a:xfrm>
              <a:off x="3204613" y="164181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103" name="Rectangle 86"/>
            <p:cNvSpPr>
              <a:spLocks noChangeArrowheads="1"/>
            </p:cNvSpPr>
            <p:nvPr/>
          </p:nvSpPr>
          <p:spPr bwMode="auto">
            <a:xfrm>
              <a:off x="3420003" y="164181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0</a:t>
              </a:r>
              <a:endParaRPr lang="ru-RU">
                <a:latin typeface="+mn-lt"/>
              </a:endParaRPr>
            </a:p>
          </p:txBody>
        </p:sp>
        <p:sp>
          <p:nvSpPr>
            <p:cNvPr id="104" name="Rectangle 87"/>
            <p:cNvSpPr>
              <a:spLocks noChangeArrowheads="1"/>
            </p:cNvSpPr>
            <p:nvPr/>
          </p:nvSpPr>
          <p:spPr bwMode="auto">
            <a:xfrm>
              <a:off x="3637840" y="164181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105" name="Rectangle 88"/>
            <p:cNvSpPr>
              <a:spLocks noChangeArrowheads="1"/>
            </p:cNvSpPr>
            <p:nvPr/>
          </p:nvSpPr>
          <p:spPr bwMode="auto">
            <a:xfrm>
              <a:off x="3853230" y="164181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106" name="Rectangle 89"/>
            <p:cNvSpPr>
              <a:spLocks noChangeArrowheads="1"/>
            </p:cNvSpPr>
            <p:nvPr/>
          </p:nvSpPr>
          <p:spPr bwMode="auto">
            <a:xfrm>
              <a:off x="4068619" y="164181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107" name="Rectangle 90"/>
            <p:cNvSpPr>
              <a:spLocks noChangeArrowheads="1"/>
            </p:cNvSpPr>
            <p:nvPr/>
          </p:nvSpPr>
          <p:spPr bwMode="auto">
            <a:xfrm>
              <a:off x="4284009" y="1641814"/>
              <a:ext cx="217836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0</a:t>
              </a:r>
              <a:endParaRPr lang="ru-RU">
                <a:latin typeface="+mn-lt"/>
              </a:endParaRPr>
            </a:p>
          </p:txBody>
        </p:sp>
        <p:sp>
          <p:nvSpPr>
            <p:cNvPr id="108" name="Rectangle 91"/>
            <p:cNvSpPr>
              <a:spLocks noChangeArrowheads="1"/>
            </p:cNvSpPr>
            <p:nvPr/>
          </p:nvSpPr>
          <p:spPr bwMode="auto">
            <a:xfrm>
              <a:off x="4501845" y="164181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109" name="Rectangle 92"/>
            <p:cNvSpPr>
              <a:spLocks noChangeArrowheads="1"/>
            </p:cNvSpPr>
            <p:nvPr/>
          </p:nvSpPr>
          <p:spPr bwMode="auto">
            <a:xfrm>
              <a:off x="4717235" y="164181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110" name="Rectangle 93"/>
            <p:cNvSpPr>
              <a:spLocks noChangeArrowheads="1"/>
            </p:cNvSpPr>
            <p:nvPr/>
          </p:nvSpPr>
          <p:spPr bwMode="auto">
            <a:xfrm>
              <a:off x="4932624" y="164181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111" name="Rectangle 94"/>
            <p:cNvSpPr>
              <a:spLocks noChangeArrowheads="1"/>
            </p:cNvSpPr>
            <p:nvPr/>
          </p:nvSpPr>
          <p:spPr bwMode="auto">
            <a:xfrm>
              <a:off x="5148013" y="164181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0</a:t>
              </a:r>
              <a:endParaRPr lang="ru-RU">
                <a:latin typeface="+mn-lt"/>
              </a:endParaRPr>
            </a:p>
          </p:txBody>
        </p:sp>
        <p:sp>
          <p:nvSpPr>
            <p:cNvPr id="112" name="Rectangle 95"/>
            <p:cNvSpPr>
              <a:spLocks noChangeArrowheads="1"/>
            </p:cNvSpPr>
            <p:nvPr/>
          </p:nvSpPr>
          <p:spPr bwMode="auto">
            <a:xfrm>
              <a:off x="5363403" y="1641814"/>
              <a:ext cx="217838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113" name="Rectangle 96"/>
            <p:cNvSpPr>
              <a:spLocks noChangeArrowheads="1"/>
            </p:cNvSpPr>
            <p:nvPr/>
          </p:nvSpPr>
          <p:spPr bwMode="auto">
            <a:xfrm>
              <a:off x="5581241" y="164181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114" name="Rectangle 97"/>
            <p:cNvSpPr>
              <a:spLocks noChangeArrowheads="1"/>
            </p:cNvSpPr>
            <p:nvPr/>
          </p:nvSpPr>
          <p:spPr bwMode="auto">
            <a:xfrm>
              <a:off x="5796630" y="164181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115" name="Rectangle 98"/>
            <p:cNvSpPr>
              <a:spLocks noChangeArrowheads="1"/>
            </p:cNvSpPr>
            <p:nvPr/>
          </p:nvSpPr>
          <p:spPr bwMode="auto">
            <a:xfrm>
              <a:off x="6012020" y="164181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0</a:t>
              </a:r>
              <a:endParaRPr lang="ru-RU">
                <a:latin typeface="+mn-lt"/>
              </a:endParaRPr>
            </a:p>
          </p:txBody>
        </p:sp>
        <p:sp>
          <p:nvSpPr>
            <p:cNvPr id="116" name="Rectangle 99"/>
            <p:cNvSpPr>
              <a:spLocks noChangeArrowheads="1"/>
            </p:cNvSpPr>
            <p:nvPr/>
          </p:nvSpPr>
          <p:spPr bwMode="auto">
            <a:xfrm>
              <a:off x="6229856" y="164181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117" name="Rectangle 100"/>
            <p:cNvSpPr>
              <a:spLocks noChangeArrowheads="1"/>
            </p:cNvSpPr>
            <p:nvPr/>
          </p:nvSpPr>
          <p:spPr bwMode="auto">
            <a:xfrm>
              <a:off x="6445246" y="164181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118" name="Rectangle 101"/>
            <p:cNvSpPr>
              <a:spLocks noChangeArrowheads="1"/>
            </p:cNvSpPr>
            <p:nvPr/>
          </p:nvSpPr>
          <p:spPr bwMode="auto">
            <a:xfrm>
              <a:off x="6660635" y="164181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1</a:t>
              </a:r>
              <a:endParaRPr lang="ru-RU" dirty="0">
                <a:latin typeface="+mn-lt"/>
              </a:endParaRPr>
            </a:p>
          </p:txBody>
        </p:sp>
        <p:sp>
          <p:nvSpPr>
            <p:cNvPr id="119" name="Rectangle 102"/>
            <p:cNvSpPr>
              <a:spLocks noChangeArrowheads="1"/>
            </p:cNvSpPr>
            <p:nvPr/>
          </p:nvSpPr>
          <p:spPr bwMode="auto">
            <a:xfrm>
              <a:off x="6876024" y="1641814"/>
              <a:ext cx="217838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0</a:t>
              </a:r>
              <a:endParaRPr lang="ru-RU">
                <a:latin typeface="+mn-lt"/>
              </a:endParaRPr>
            </a:p>
          </p:txBody>
        </p:sp>
        <p:sp>
          <p:nvSpPr>
            <p:cNvPr id="120" name="Rectangle 103"/>
            <p:cNvSpPr>
              <a:spLocks noChangeArrowheads="1"/>
            </p:cNvSpPr>
            <p:nvPr/>
          </p:nvSpPr>
          <p:spPr bwMode="auto">
            <a:xfrm>
              <a:off x="7093862" y="164181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121" name="Rectangle 104"/>
            <p:cNvSpPr>
              <a:spLocks noChangeArrowheads="1"/>
            </p:cNvSpPr>
            <p:nvPr/>
          </p:nvSpPr>
          <p:spPr bwMode="auto">
            <a:xfrm>
              <a:off x="7309252" y="164181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/>
          </p:nvSpPr>
          <p:spPr bwMode="auto">
            <a:xfrm>
              <a:off x="7524641" y="164181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/>
          </p:nvSpPr>
          <p:spPr bwMode="auto">
            <a:xfrm>
              <a:off x="7740031" y="164181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0</a:t>
              </a:r>
              <a:endParaRPr lang="ru-RU">
                <a:latin typeface="+mn-lt"/>
              </a:endParaRPr>
            </a:p>
          </p:txBody>
        </p:sp>
        <p:sp>
          <p:nvSpPr>
            <p:cNvPr id="124" name="Rectangle 107"/>
            <p:cNvSpPr>
              <a:spLocks noChangeArrowheads="1"/>
            </p:cNvSpPr>
            <p:nvPr/>
          </p:nvSpPr>
          <p:spPr bwMode="auto">
            <a:xfrm>
              <a:off x="1907381" y="2793594"/>
              <a:ext cx="217838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1</a:t>
              </a:r>
              <a:endParaRPr lang="ru-RU" dirty="0">
                <a:latin typeface="+mn-lt"/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/>
          </p:nvSpPr>
          <p:spPr bwMode="auto">
            <a:xfrm>
              <a:off x="2125219" y="279359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auto">
            <a:xfrm>
              <a:off x="2340608" y="279359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auto">
            <a:xfrm>
              <a:off x="2555998" y="279359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auto">
            <a:xfrm>
              <a:off x="2771387" y="279359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auto">
            <a:xfrm>
              <a:off x="2986777" y="2793594"/>
              <a:ext cx="217836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auto">
            <a:xfrm>
              <a:off x="3204613" y="279359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131" name="Rectangle 114"/>
            <p:cNvSpPr>
              <a:spLocks noChangeArrowheads="1"/>
            </p:cNvSpPr>
            <p:nvPr/>
          </p:nvSpPr>
          <p:spPr bwMode="auto">
            <a:xfrm>
              <a:off x="3420003" y="279359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132" name="Rectangle 115"/>
            <p:cNvSpPr>
              <a:spLocks noChangeArrowheads="1"/>
            </p:cNvSpPr>
            <p:nvPr/>
          </p:nvSpPr>
          <p:spPr bwMode="auto">
            <a:xfrm>
              <a:off x="3637840" y="279359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133" name="Rectangle 116"/>
            <p:cNvSpPr>
              <a:spLocks noChangeArrowheads="1"/>
            </p:cNvSpPr>
            <p:nvPr/>
          </p:nvSpPr>
          <p:spPr bwMode="auto">
            <a:xfrm>
              <a:off x="3853230" y="279359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134" name="Rectangle 117"/>
            <p:cNvSpPr>
              <a:spLocks noChangeArrowheads="1"/>
            </p:cNvSpPr>
            <p:nvPr/>
          </p:nvSpPr>
          <p:spPr bwMode="auto">
            <a:xfrm>
              <a:off x="4068619" y="279359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135" name="Rectangle 118"/>
            <p:cNvSpPr>
              <a:spLocks noChangeArrowheads="1"/>
            </p:cNvSpPr>
            <p:nvPr/>
          </p:nvSpPr>
          <p:spPr bwMode="auto">
            <a:xfrm>
              <a:off x="4284009" y="2793594"/>
              <a:ext cx="217836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136" name="Rectangle 119"/>
            <p:cNvSpPr>
              <a:spLocks noChangeArrowheads="1"/>
            </p:cNvSpPr>
            <p:nvPr/>
          </p:nvSpPr>
          <p:spPr bwMode="auto">
            <a:xfrm>
              <a:off x="4501845" y="279359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137" name="Rectangle 120"/>
            <p:cNvSpPr>
              <a:spLocks noChangeArrowheads="1"/>
            </p:cNvSpPr>
            <p:nvPr/>
          </p:nvSpPr>
          <p:spPr bwMode="auto">
            <a:xfrm>
              <a:off x="4717235" y="279359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138" name="Rectangle 121"/>
            <p:cNvSpPr>
              <a:spLocks noChangeArrowheads="1"/>
            </p:cNvSpPr>
            <p:nvPr/>
          </p:nvSpPr>
          <p:spPr bwMode="auto">
            <a:xfrm>
              <a:off x="4932624" y="279359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139" name="Rectangle 122"/>
            <p:cNvSpPr>
              <a:spLocks noChangeArrowheads="1"/>
            </p:cNvSpPr>
            <p:nvPr/>
          </p:nvSpPr>
          <p:spPr bwMode="auto">
            <a:xfrm>
              <a:off x="5148013" y="279359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140" name="Rectangle 123"/>
            <p:cNvSpPr>
              <a:spLocks noChangeArrowheads="1"/>
            </p:cNvSpPr>
            <p:nvPr/>
          </p:nvSpPr>
          <p:spPr bwMode="auto">
            <a:xfrm>
              <a:off x="5363403" y="2793594"/>
              <a:ext cx="217838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141" name="Rectangle 124"/>
            <p:cNvSpPr>
              <a:spLocks noChangeArrowheads="1"/>
            </p:cNvSpPr>
            <p:nvPr/>
          </p:nvSpPr>
          <p:spPr bwMode="auto">
            <a:xfrm>
              <a:off x="5581241" y="279359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142" name="Rectangle 125"/>
            <p:cNvSpPr>
              <a:spLocks noChangeArrowheads="1"/>
            </p:cNvSpPr>
            <p:nvPr/>
          </p:nvSpPr>
          <p:spPr bwMode="auto">
            <a:xfrm>
              <a:off x="5796630" y="279359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143" name="Rectangle 126"/>
            <p:cNvSpPr>
              <a:spLocks noChangeArrowheads="1"/>
            </p:cNvSpPr>
            <p:nvPr/>
          </p:nvSpPr>
          <p:spPr bwMode="auto">
            <a:xfrm>
              <a:off x="6012020" y="279359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144" name="Rectangle 127"/>
            <p:cNvSpPr>
              <a:spLocks noChangeArrowheads="1"/>
            </p:cNvSpPr>
            <p:nvPr/>
          </p:nvSpPr>
          <p:spPr bwMode="auto">
            <a:xfrm>
              <a:off x="6229856" y="279359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145" name="Rectangle 128"/>
            <p:cNvSpPr>
              <a:spLocks noChangeArrowheads="1"/>
            </p:cNvSpPr>
            <p:nvPr/>
          </p:nvSpPr>
          <p:spPr bwMode="auto">
            <a:xfrm>
              <a:off x="6445246" y="279359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146" name="Rectangle 129"/>
            <p:cNvSpPr>
              <a:spLocks noChangeArrowheads="1"/>
            </p:cNvSpPr>
            <p:nvPr/>
          </p:nvSpPr>
          <p:spPr bwMode="auto">
            <a:xfrm>
              <a:off x="6660635" y="279359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147" name="Rectangle 130"/>
            <p:cNvSpPr>
              <a:spLocks noChangeArrowheads="1"/>
            </p:cNvSpPr>
            <p:nvPr/>
          </p:nvSpPr>
          <p:spPr bwMode="auto">
            <a:xfrm>
              <a:off x="6876024" y="2793594"/>
              <a:ext cx="217838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dirty="0">
                  <a:latin typeface="+mn-lt"/>
                </a:rPr>
                <a:t>0</a:t>
              </a:r>
            </a:p>
          </p:txBody>
        </p:sp>
        <p:sp>
          <p:nvSpPr>
            <p:cNvPr id="148" name="Rectangle 131"/>
            <p:cNvSpPr>
              <a:spLocks noChangeArrowheads="1"/>
            </p:cNvSpPr>
            <p:nvPr/>
          </p:nvSpPr>
          <p:spPr bwMode="auto">
            <a:xfrm>
              <a:off x="7093862" y="279359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149" name="Rectangle 132"/>
            <p:cNvSpPr>
              <a:spLocks noChangeArrowheads="1"/>
            </p:cNvSpPr>
            <p:nvPr/>
          </p:nvSpPr>
          <p:spPr bwMode="auto">
            <a:xfrm>
              <a:off x="7309252" y="279359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150" name="Rectangle 133"/>
            <p:cNvSpPr>
              <a:spLocks noChangeArrowheads="1"/>
            </p:cNvSpPr>
            <p:nvPr/>
          </p:nvSpPr>
          <p:spPr bwMode="auto">
            <a:xfrm>
              <a:off x="7524641" y="279359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151" name="Rectangle 134"/>
            <p:cNvSpPr>
              <a:spLocks noChangeArrowheads="1"/>
            </p:cNvSpPr>
            <p:nvPr/>
          </p:nvSpPr>
          <p:spPr bwMode="auto">
            <a:xfrm>
              <a:off x="7749821" y="2793594"/>
              <a:ext cx="215389" cy="288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162" name="Text Box 4"/>
            <p:cNvSpPr txBox="1">
              <a:spLocks noChangeArrowheads="1"/>
            </p:cNvSpPr>
            <p:nvPr/>
          </p:nvSpPr>
          <p:spPr bwMode="auto">
            <a:xfrm>
              <a:off x="920996" y="1324267"/>
              <a:ext cx="685330" cy="418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31</a:t>
              </a:r>
              <a:endParaRPr lang="ru-RU" dirty="0">
                <a:latin typeface="+mn-lt"/>
              </a:endParaRPr>
            </a:p>
          </p:txBody>
        </p:sp>
        <p:sp>
          <p:nvSpPr>
            <p:cNvPr id="164" name="Text Box 39"/>
            <p:cNvSpPr txBox="1">
              <a:spLocks noChangeArrowheads="1"/>
            </p:cNvSpPr>
            <p:nvPr/>
          </p:nvSpPr>
          <p:spPr bwMode="auto">
            <a:xfrm>
              <a:off x="920996" y="2476048"/>
              <a:ext cx="685330" cy="418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31</a:t>
              </a:r>
              <a:endParaRPr lang="ru-RU" dirty="0">
                <a:latin typeface="+mn-lt"/>
              </a:endParaRPr>
            </a:p>
          </p:txBody>
        </p:sp>
        <p:sp>
          <p:nvSpPr>
            <p:cNvPr id="166" name="Rectangle 133"/>
            <p:cNvSpPr>
              <a:spLocks noChangeArrowheads="1"/>
            </p:cNvSpPr>
            <p:nvPr/>
          </p:nvSpPr>
          <p:spPr bwMode="auto">
            <a:xfrm>
              <a:off x="7527088" y="2795389"/>
              <a:ext cx="215389" cy="2888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dirty="0">
                  <a:latin typeface="+mn-lt"/>
                </a:rPr>
                <a:t>0</a:t>
              </a:r>
            </a:p>
          </p:txBody>
        </p:sp>
        <p:sp>
          <p:nvSpPr>
            <p:cNvPr id="49234" name="Line 135"/>
            <p:cNvSpPr>
              <a:spLocks noChangeShapeType="1"/>
            </p:cNvSpPr>
            <p:nvPr/>
          </p:nvSpPr>
          <p:spPr bwMode="auto">
            <a:xfrm flipV="1">
              <a:off x="3635375" y="1357479"/>
              <a:ext cx="0" cy="2089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u-RU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4859338" y="787400"/>
            <a:ext cx="4284662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ru-RU" kern="0" dirty="0">
                <a:latin typeface="Arial" charset="0"/>
              </a:rPr>
              <a:t>Маска подсети – 32-битное число, выделяющее в </a:t>
            </a:r>
            <a:r>
              <a:rPr lang="en-US" kern="0" dirty="0">
                <a:latin typeface="Arial" charset="0"/>
              </a:rPr>
              <a:t>IP-</a:t>
            </a:r>
            <a:r>
              <a:rPr lang="ru-RU" kern="0" dirty="0">
                <a:latin typeface="Arial" charset="0"/>
              </a:rPr>
              <a:t>адресе адрес сети и адрес узла:  биты маски, </a:t>
            </a:r>
            <a:r>
              <a:rPr lang="ru-RU" kern="0" dirty="0" err="1">
                <a:latin typeface="Arial" charset="0"/>
              </a:rPr>
              <a:t>соответст-вующие</a:t>
            </a:r>
            <a:r>
              <a:rPr lang="ru-RU" kern="0" dirty="0">
                <a:latin typeface="Arial" charset="0"/>
              </a:rPr>
              <a:t> </a:t>
            </a:r>
            <a:r>
              <a:rPr lang="ru-RU" u="sng" kern="0" dirty="0">
                <a:latin typeface="Arial" charset="0"/>
              </a:rPr>
              <a:t>адресу сети</a:t>
            </a:r>
            <a:r>
              <a:rPr lang="ru-RU" kern="0" dirty="0">
                <a:latin typeface="Arial" charset="0"/>
              </a:rPr>
              <a:t>, установлены в 1, а биты маски, соответствующие </a:t>
            </a:r>
            <a:r>
              <a:rPr lang="ru-RU" u="sng" kern="0" dirty="0">
                <a:latin typeface="Arial" charset="0"/>
              </a:rPr>
              <a:t>адресу устройства </a:t>
            </a:r>
            <a:r>
              <a:rPr lang="ru-RU" kern="0" dirty="0">
                <a:latin typeface="Arial" charset="0"/>
              </a:rPr>
              <a:t>в сети, </a:t>
            </a:r>
            <a:r>
              <a:rPr lang="ru-RU" kern="0" dirty="0" err="1">
                <a:latin typeface="Arial" charset="0"/>
              </a:rPr>
              <a:t>установле-ны</a:t>
            </a:r>
            <a:r>
              <a:rPr lang="ru-RU" kern="0" dirty="0">
                <a:latin typeface="Arial" charset="0"/>
              </a:rPr>
              <a:t> в 0.</a:t>
            </a:r>
            <a:endParaRPr lang="ru-RU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3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Номер слайда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8B56F4F-5F92-400D-840E-4518446DE356}" type="slidenum">
              <a:rPr lang="ru-RU" altLang="ru-RU"/>
              <a:pPr eaLnBrk="1" hangingPunct="1"/>
              <a:t>6</a:t>
            </a:fld>
            <a:endParaRPr lang="ru-RU" altLang="ru-RU"/>
          </a:p>
        </p:txBody>
      </p:sp>
      <p:grpSp>
        <p:nvGrpSpPr>
          <p:cNvPr id="50179" name="Группа 5"/>
          <p:cNvGrpSpPr>
            <a:grpSpLocks/>
          </p:cNvGrpSpPr>
          <p:nvPr/>
        </p:nvGrpSpPr>
        <p:grpSpPr bwMode="auto">
          <a:xfrm>
            <a:off x="827584" y="1262113"/>
            <a:ext cx="7089775" cy="4320480"/>
            <a:chOff x="890065" y="1341438"/>
            <a:chExt cx="7090298" cy="4751387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899591" y="1412875"/>
              <a:ext cx="503274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31</a:t>
              </a:r>
              <a:endParaRPr lang="ru-RU" dirty="0">
                <a:latin typeface="+mn-lt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7669190" y="1412875"/>
              <a:ext cx="31117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0</a:t>
              </a:r>
              <a:endParaRPr lang="ru-RU">
                <a:latin typeface="+mn-lt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044063" y="1341438"/>
              <a:ext cx="691248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+mn-lt"/>
                </a:rPr>
                <a:t>IP-</a:t>
              </a:r>
              <a:r>
                <a:rPr lang="ru-RU" sz="2000" dirty="0">
                  <a:latin typeface="+mn-lt"/>
                </a:rPr>
                <a:t>адрес</a:t>
              </a:r>
            </a:p>
          </p:txBody>
        </p:sp>
        <p:sp>
          <p:nvSpPr>
            <p:cNvPr id="10" name="Line 78"/>
            <p:cNvSpPr>
              <a:spLocks noChangeShapeType="1"/>
            </p:cNvSpPr>
            <p:nvPr/>
          </p:nvSpPr>
          <p:spPr bwMode="auto">
            <a:xfrm flipV="1">
              <a:off x="3635054" y="1412875"/>
              <a:ext cx="0" cy="4679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034538" y="17732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1</a:t>
              </a:r>
              <a:endParaRPr lang="ru-RU" dirty="0">
                <a:latin typeface="+mn-lt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250454" y="17732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1466370" y="17732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1</a:t>
              </a:r>
              <a:endParaRPr lang="ru-RU" dirty="0">
                <a:latin typeface="+mn-lt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682285" y="17732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0</a:t>
              </a:r>
              <a:endParaRPr lang="ru-RU">
                <a:latin typeface="+mn-lt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890065" y="2636838"/>
              <a:ext cx="503274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31</a:t>
              </a:r>
              <a:endParaRPr lang="ru-RU">
                <a:latin typeface="+mn-lt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7659664" y="2636838"/>
              <a:ext cx="31117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0</a:t>
              </a:r>
              <a:endParaRPr lang="ru-RU">
                <a:latin typeface="+mn-lt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1034538" y="2997200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1250454" y="2997200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1466370" y="2997200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1682285" y="2997200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1034538" y="2565400"/>
              <a:ext cx="691248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ru-RU" sz="2000">
                  <a:latin typeface="+mn-lt"/>
                </a:rPr>
                <a:t>Маска подсети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1898201" y="17732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1</a:t>
              </a:r>
              <a:endParaRPr lang="ru-RU" dirty="0">
                <a:latin typeface="+mn-lt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114117" y="17732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330033" y="17732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2545949" y="17732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0</a:t>
              </a:r>
              <a:endParaRPr lang="ru-RU">
                <a:latin typeface="+mn-lt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2761865" y="17732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2977781" y="17732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3193697" y="17732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3409613" y="17732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0</a:t>
              </a:r>
              <a:endParaRPr lang="ru-RU">
                <a:latin typeface="+mn-lt"/>
              </a:endParaRP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3627117" y="17732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3843033" y="17732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4058949" y="17732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4274865" y="17732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0</a:t>
              </a:r>
              <a:endParaRPr lang="ru-RU">
                <a:latin typeface="+mn-lt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4490781" y="17732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4706697" y="17732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4922612" y="17732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5138528" y="17732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0</a:t>
              </a:r>
              <a:endParaRPr lang="ru-RU">
                <a:latin typeface="+mn-lt"/>
              </a:endParaRPr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5354444" y="17732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5570360" y="17732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5786276" y="17732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1</a:t>
              </a:r>
              <a:endParaRPr lang="ru-RU" dirty="0">
                <a:latin typeface="+mn-lt"/>
              </a:endParaRP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6002192" y="17732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0</a:t>
              </a:r>
              <a:endParaRPr lang="ru-RU">
                <a:latin typeface="+mn-lt"/>
              </a:endParaRPr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6219695" y="17732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6435611" y="17732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6651527" y="17732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1</a:t>
              </a:r>
              <a:endParaRPr lang="ru-RU" dirty="0">
                <a:latin typeface="+mn-lt"/>
              </a:endParaRPr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6867443" y="17732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0</a:t>
              </a:r>
              <a:endParaRPr lang="ru-RU">
                <a:latin typeface="+mn-lt"/>
              </a:endParaRPr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7083359" y="17732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7299275" y="17732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7515191" y="17732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7731107" y="17732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0</a:t>
              </a:r>
              <a:endParaRPr lang="ru-RU">
                <a:latin typeface="+mn-lt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1898201" y="2997200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2114117" y="2997200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2330033" y="2997200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2545949" y="2997200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2761865" y="2997200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2977781" y="2997200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193697" y="2997200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3409613" y="2997200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3627117" y="2997200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3843033" y="2997200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4058949" y="2997200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4274865" y="2997200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4490781" y="2997200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4706697" y="2997200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4922612" y="2997200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5138528" y="2997200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5354444" y="2997200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5570360" y="2997200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5786276" y="2997200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6002192" y="2997200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6219695" y="2997200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71" name="Rectangle 71"/>
            <p:cNvSpPr>
              <a:spLocks noChangeArrowheads="1"/>
            </p:cNvSpPr>
            <p:nvPr/>
          </p:nvSpPr>
          <p:spPr bwMode="auto">
            <a:xfrm>
              <a:off x="6435611" y="2997200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6651527" y="2997200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6867443" y="2997200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7083359" y="2997200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75" name="Rectangle 75"/>
            <p:cNvSpPr>
              <a:spLocks noChangeArrowheads="1"/>
            </p:cNvSpPr>
            <p:nvPr/>
          </p:nvSpPr>
          <p:spPr bwMode="auto">
            <a:xfrm>
              <a:off x="7299275" y="2997200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7515191" y="2997200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77" name="Rectangle 77"/>
            <p:cNvSpPr>
              <a:spLocks noChangeArrowheads="1"/>
            </p:cNvSpPr>
            <p:nvPr/>
          </p:nvSpPr>
          <p:spPr bwMode="auto">
            <a:xfrm>
              <a:off x="7731107" y="2997200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78" name="Text Box 79"/>
            <p:cNvSpPr txBox="1">
              <a:spLocks noChangeArrowheads="1"/>
            </p:cNvSpPr>
            <p:nvPr/>
          </p:nvSpPr>
          <p:spPr bwMode="auto">
            <a:xfrm>
              <a:off x="1032951" y="3427413"/>
              <a:ext cx="172891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ru-RU" sz="2000">
                  <a:latin typeface="+mn-lt"/>
                </a:rPr>
                <a:t>255</a:t>
              </a:r>
            </a:p>
          </p:txBody>
        </p:sp>
        <p:sp>
          <p:nvSpPr>
            <p:cNvPr id="79" name="Text Box 80"/>
            <p:cNvSpPr txBox="1">
              <a:spLocks noChangeArrowheads="1"/>
            </p:cNvSpPr>
            <p:nvPr/>
          </p:nvSpPr>
          <p:spPr bwMode="auto">
            <a:xfrm>
              <a:off x="2761865" y="3427413"/>
              <a:ext cx="1728916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ru-RU" sz="2000">
                  <a:latin typeface="+mn-lt"/>
                </a:rPr>
                <a:t>240</a:t>
              </a:r>
            </a:p>
          </p:txBody>
        </p:sp>
        <p:sp>
          <p:nvSpPr>
            <p:cNvPr id="80" name="Text Box 81"/>
            <p:cNvSpPr txBox="1">
              <a:spLocks noChangeArrowheads="1"/>
            </p:cNvSpPr>
            <p:nvPr/>
          </p:nvSpPr>
          <p:spPr bwMode="auto">
            <a:xfrm>
              <a:off x="4489192" y="3427413"/>
              <a:ext cx="1728916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ru-RU" sz="2000">
                  <a:latin typeface="+mn-lt"/>
                </a:rPr>
                <a:t>0</a:t>
              </a:r>
            </a:p>
          </p:txBody>
        </p:sp>
        <p:sp>
          <p:nvSpPr>
            <p:cNvPr id="81" name="Text Box 82"/>
            <p:cNvSpPr txBox="1">
              <a:spLocks noChangeArrowheads="1"/>
            </p:cNvSpPr>
            <p:nvPr/>
          </p:nvSpPr>
          <p:spPr bwMode="auto">
            <a:xfrm>
              <a:off x="6218108" y="3427413"/>
              <a:ext cx="172891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ru-RU" sz="2000">
                  <a:latin typeface="+mn-lt"/>
                </a:rPr>
                <a:t>0</a:t>
              </a:r>
            </a:p>
          </p:txBody>
        </p:sp>
        <p:sp>
          <p:nvSpPr>
            <p:cNvPr id="82" name="Text Box 83"/>
            <p:cNvSpPr txBox="1">
              <a:spLocks noChangeArrowheads="1"/>
            </p:cNvSpPr>
            <p:nvPr/>
          </p:nvSpPr>
          <p:spPr bwMode="auto">
            <a:xfrm>
              <a:off x="2545949" y="3427413"/>
              <a:ext cx="43183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ru-RU" sz="2000">
                  <a:latin typeface="+mn-lt"/>
                </a:rPr>
                <a:t>.</a:t>
              </a:r>
            </a:p>
          </p:txBody>
        </p:sp>
        <p:sp>
          <p:nvSpPr>
            <p:cNvPr id="83" name="Text Box 84"/>
            <p:cNvSpPr txBox="1">
              <a:spLocks noChangeArrowheads="1"/>
            </p:cNvSpPr>
            <p:nvPr/>
          </p:nvSpPr>
          <p:spPr bwMode="auto">
            <a:xfrm>
              <a:off x="4273277" y="3427413"/>
              <a:ext cx="43183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ru-RU" sz="2000">
                  <a:latin typeface="+mn-lt"/>
                </a:rPr>
                <a:t>.</a:t>
              </a:r>
            </a:p>
          </p:txBody>
        </p:sp>
        <p:sp>
          <p:nvSpPr>
            <p:cNvPr id="84" name="Text Box 85"/>
            <p:cNvSpPr txBox="1">
              <a:spLocks noChangeArrowheads="1"/>
            </p:cNvSpPr>
            <p:nvPr/>
          </p:nvSpPr>
          <p:spPr bwMode="auto">
            <a:xfrm>
              <a:off x="6218108" y="3427413"/>
              <a:ext cx="43183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ru-RU" sz="2000">
                  <a:latin typeface="+mn-lt"/>
                </a:rPr>
                <a:t>.</a:t>
              </a:r>
            </a:p>
          </p:txBody>
        </p:sp>
        <p:sp>
          <p:nvSpPr>
            <p:cNvPr id="85" name="AutoShape 86"/>
            <p:cNvSpPr>
              <a:spLocks/>
            </p:cNvSpPr>
            <p:nvPr/>
          </p:nvSpPr>
          <p:spPr bwMode="auto">
            <a:xfrm rot="16200000">
              <a:off x="1860895" y="2599473"/>
              <a:ext cx="71438" cy="1584442"/>
            </a:xfrm>
            <a:prstGeom prst="leftBrace">
              <a:avLst>
                <a:gd name="adj1" fmla="val 184814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86" name="AutoShape 87"/>
            <p:cNvSpPr>
              <a:spLocks/>
            </p:cNvSpPr>
            <p:nvPr/>
          </p:nvSpPr>
          <p:spPr bwMode="auto">
            <a:xfrm rot="16200000">
              <a:off x="3589811" y="2599473"/>
              <a:ext cx="71438" cy="1584442"/>
            </a:xfrm>
            <a:prstGeom prst="leftBrace">
              <a:avLst>
                <a:gd name="adj1" fmla="val 184814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87" name="AutoShape 88"/>
            <p:cNvSpPr>
              <a:spLocks/>
            </p:cNvSpPr>
            <p:nvPr/>
          </p:nvSpPr>
          <p:spPr bwMode="auto">
            <a:xfrm rot="16200000">
              <a:off x="5318725" y="2599473"/>
              <a:ext cx="71438" cy="1584442"/>
            </a:xfrm>
            <a:prstGeom prst="leftBrace">
              <a:avLst>
                <a:gd name="adj1" fmla="val 184814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88" name="AutoShape 89"/>
            <p:cNvSpPr>
              <a:spLocks/>
            </p:cNvSpPr>
            <p:nvPr/>
          </p:nvSpPr>
          <p:spPr bwMode="auto">
            <a:xfrm rot="16200000">
              <a:off x="7046053" y="2599473"/>
              <a:ext cx="71438" cy="1584442"/>
            </a:xfrm>
            <a:prstGeom prst="leftBrace">
              <a:avLst>
                <a:gd name="adj1" fmla="val 184814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89" name="Text Box 125"/>
            <p:cNvSpPr txBox="1">
              <a:spLocks noChangeArrowheads="1"/>
            </p:cNvSpPr>
            <p:nvPr/>
          </p:nvSpPr>
          <p:spPr bwMode="auto">
            <a:xfrm>
              <a:off x="890065" y="3787775"/>
              <a:ext cx="503274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31</a:t>
              </a:r>
              <a:endParaRPr lang="ru-RU">
                <a:latin typeface="+mn-lt"/>
              </a:endParaRPr>
            </a:p>
          </p:txBody>
        </p:sp>
        <p:sp>
          <p:nvSpPr>
            <p:cNvPr id="90" name="Text Box 126"/>
            <p:cNvSpPr txBox="1">
              <a:spLocks noChangeArrowheads="1"/>
            </p:cNvSpPr>
            <p:nvPr/>
          </p:nvSpPr>
          <p:spPr bwMode="auto">
            <a:xfrm>
              <a:off x="7659664" y="3787775"/>
              <a:ext cx="31117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0</a:t>
              </a:r>
              <a:endParaRPr lang="ru-RU">
                <a:latin typeface="+mn-lt"/>
              </a:endParaRPr>
            </a:p>
          </p:txBody>
        </p:sp>
        <p:sp>
          <p:nvSpPr>
            <p:cNvPr id="91" name="Rectangle 127"/>
            <p:cNvSpPr>
              <a:spLocks noChangeArrowheads="1"/>
            </p:cNvSpPr>
            <p:nvPr/>
          </p:nvSpPr>
          <p:spPr bwMode="auto">
            <a:xfrm>
              <a:off x="1034538" y="41481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92" name="Rectangle 128"/>
            <p:cNvSpPr>
              <a:spLocks noChangeArrowheads="1"/>
            </p:cNvSpPr>
            <p:nvPr/>
          </p:nvSpPr>
          <p:spPr bwMode="auto">
            <a:xfrm>
              <a:off x="1250454" y="41481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93" name="Text Box 129"/>
            <p:cNvSpPr txBox="1">
              <a:spLocks noChangeArrowheads="1"/>
            </p:cNvSpPr>
            <p:nvPr/>
          </p:nvSpPr>
          <p:spPr bwMode="auto">
            <a:xfrm>
              <a:off x="1034538" y="3716338"/>
              <a:ext cx="691248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ru-RU" sz="2000">
                  <a:latin typeface="+mn-lt"/>
                </a:rPr>
                <a:t>Адрес сети</a:t>
              </a:r>
            </a:p>
          </p:txBody>
        </p:sp>
        <p:sp>
          <p:nvSpPr>
            <p:cNvPr id="94" name="Rectangle 130"/>
            <p:cNvSpPr>
              <a:spLocks noChangeArrowheads="1"/>
            </p:cNvSpPr>
            <p:nvPr/>
          </p:nvSpPr>
          <p:spPr bwMode="auto">
            <a:xfrm>
              <a:off x="1466370" y="41481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95" name="Rectangle 131"/>
            <p:cNvSpPr>
              <a:spLocks noChangeArrowheads="1"/>
            </p:cNvSpPr>
            <p:nvPr/>
          </p:nvSpPr>
          <p:spPr bwMode="auto">
            <a:xfrm>
              <a:off x="1682285" y="41481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0</a:t>
              </a:r>
              <a:endParaRPr lang="ru-RU">
                <a:latin typeface="+mn-lt"/>
              </a:endParaRPr>
            </a:p>
          </p:txBody>
        </p:sp>
        <p:sp>
          <p:nvSpPr>
            <p:cNvPr id="96" name="Rectangle 132"/>
            <p:cNvSpPr>
              <a:spLocks noChangeArrowheads="1"/>
            </p:cNvSpPr>
            <p:nvPr/>
          </p:nvSpPr>
          <p:spPr bwMode="auto">
            <a:xfrm>
              <a:off x="1898201" y="41481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97" name="Rectangle 133"/>
            <p:cNvSpPr>
              <a:spLocks noChangeArrowheads="1"/>
            </p:cNvSpPr>
            <p:nvPr/>
          </p:nvSpPr>
          <p:spPr bwMode="auto">
            <a:xfrm>
              <a:off x="2114117" y="41481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98" name="Rectangle 134"/>
            <p:cNvSpPr>
              <a:spLocks noChangeArrowheads="1"/>
            </p:cNvSpPr>
            <p:nvPr/>
          </p:nvSpPr>
          <p:spPr bwMode="auto">
            <a:xfrm>
              <a:off x="2330033" y="41481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99" name="Rectangle 135"/>
            <p:cNvSpPr>
              <a:spLocks noChangeArrowheads="1"/>
            </p:cNvSpPr>
            <p:nvPr/>
          </p:nvSpPr>
          <p:spPr bwMode="auto">
            <a:xfrm>
              <a:off x="2545949" y="41481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0</a:t>
              </a:r>
              <a:endParaRPr lang="ru-RU">
                <a:latin typeface="+mn-lt"/>
              </a:endParaRPr>
            </a:p>
          </p:txBody>
        </p:sp>
        <p:sp>
          <p:nvSpPr>
            <p:cNvPr id="100" name="Rectangle 136"/>
            <p:cNvSpPr>
              <a:spLocks noChangeArrowheads="1"/>
            </p:cNvSpPr>
            <p:nvPr/>
          </p:nvSpPr>
          <p:spPr bwMode="auto">
            <a:xfrm>
              <a:off x="2761865" y="41481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101" name="Rectangle 137"/>
            <p:cNvSpPr>
              <a:spLocks noChangeArrowheads="1"/>
            </p:cNvSpPr>
            <p:nvPr/>
          </p:nvSpPr>
          <p:spPr bwMode="auto">
            <a:xfrm>
              <a:off x="2977781" y="41481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102" name="Rectangle 138"/>
            <p:cNvSpPr>
              <a:spLocks noChangeArrowheads="1"/>
            </p:cNvSpPr>
            <p:nvPr/>
          </p:nvSpPr>
          <p:spPr bwMode="auto">
            <a:xfrm>
              <a:off x="3193697" y="41481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1</a:t>
              </a:r>
              <a:endParaRPr lang="ru-RU" dirty="0">
                <a:latin typeface="+mn-lt"/>
              </a:endParaRPr>
            </a:p>
          </p:txBody>
        </p:sp>
        <p:sp>
          <p:nvSpPr>
            <p:cNvPr id="103" name="Rectangle 139"/>
            <p:cNvSpPr>
              <a:spLocks noChangeArrowheads="1"/>
            </p:cNvSpPr>
            <p:nvPr/>
          </p:nvSpPr>
          <p:spPr bwMode="auto">
            <a:xfrm>
              <a:off x="3409613" y="4148138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0</a:t>
              </a:r>
              <a:endParaRPr lang="ru-RU">
                <a:latin typeface="+mn-lt"/>
              </a:endParaRPr>
            </a:p>
          </p:txBody>
        </p:sp>
        <p:sp>
          <p:nvSpPr>
            <p:cNvPr id="104" name="Text Box 160"/>
            <p:cNvSpPr txBox="1">
              <a:spLocks noChangeArrowheads="1"/>
            </p:cNvSpPr>
            <p:nvPr/>
          </p:nvSpPr>
          <p:spPr bwMode="auto">
            <a:xfrm>
              <a:off x="890065" y="4868863"/>
              <a:ext cx="503274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31</a:t>
              </a:r>
              <a:endParaRPr lang="ru-RU">
                <a:latin typeface="+mn-lt"/>
              </a:endParaRPr>
            </a:p>
          </p:txBody>
        </p:sp>
        <p:sp>
          <p:nvSpPr>
            <p:cNvPr id="105" name="Text Box 161"/>
            <p:cNvSpPr txBox="1">
              <a:spLocks noChangeArrowheads="1"/>
            </p:cNvSpPr>
            <p:nvPr/>
          </p:nvSpPr>
          <p:spPr bwMode="auto">
            <a:xfrm>
              <a:off x="7659664" y="4868863"/>
              <a:ext cx="31117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0</a:t>
              </a:r>
              <a:endParaRPr lang="ru-RU">
                <a:latin typeface="+mn-lt"/>
              </a:endParaRPr>
            </a:p>
          </p:txBody>
        </p:sp>
        <p:sp>
          <p:nvSpPr>
            <p:cNvPr id="106" name="Text Box 162"/>
            <p:cNvSpPr txBox="1">
              <a:spLocks noChangeArrowheads="1"/>
            </p:cNvSpPr>
            <p:nvPr/>
          </p:nvSpPr>
          <p:spPr bwMode="auto">
            <a:xfrm>
              <a:off x="1034538" y="4797425"/>
              <a:ext cx="691248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ru-RU" sz="2000">
                  <a:latin typeface="+mn-lt"/>
                </a:rPr>
                <a:t>Адрес узла в сети</a:t>
              </a:r>
            </a:p>
          </p:txBody>
        </p:sp>
        <p:sp>
          <p:nvSpPr>
            <p:cNvPr id="107" name="Rectangle 163"/>
            <p:cNvSpPr>
              <a:spLocks noChangeArrowheads="1"/>
            </p:cNvSpPr>
            <p:nvPr/>
          </p:nvSpPr>
          <p:spPr bwMode="auto">
            <a:xfrm>
              <a:off x="3627117" y="52292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108" name="Rectangle 164"/>
            <p:cNvSpPr>
              <a:spLocks noChangeArrowheads="1"/>
            </p:cNvSpPr>
            <p:nvPr/>
          </p:nvSpPr>
          <p:spPr bwMode="auto">
            <a:xfrm>
              <a:off x="3843033" y="52292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109" name="Rectangle 165"/>
            <p:cNvSpPr>
              <a:spLocks noChangeArrowheads="1"/>
            </p:cNvSpPr>
            <p:nvPr/>
          </p:nvSpPr>
          <p:spPr bwMode="auto">
            <a:xfrm>
              <a:off x="4058949" y="52292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110" name="Rectangle 166"/>
            <p:cNvSpPr>
              <a:spLocks noChangeArrowheads="1"/>
            </p:cNvSpPr>
            <p:nvPr/>
          </p:nvSpPr>
          <p:spPr bwMode="auto">
            <a:xfrm>
              <a:off x="4274865" y="52292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0</a:t>
              </a:r>
              <a:endParaRPr lang="ru-RU">
                <a:latin typeface="+mn-lt"/>
              </a:endParaRPr>
            </a:p>
          </p:txBody>
        </p:sp>
        <p:sp>
          <p:nvSpPr>
            <p:cNvPr id="111" name="Rectangle 167"/>
            <p:cNvSpPr>
              <a:spLocks noChangeArrowheads="1"/>
            </p:cNvSpPr>
            <p:nvPr/>
          </p:nvSpPr>
          <p:spPr bwMode="auto">
            <a:xfrm>
              <a:off x="4490781" y="52292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112" name="Rectangle 168"/>
            <p:cNvSpPr>
              <a:spLocks noChangeArrowheads="1"/>
            </p:cNvSpPr>
            <p:nvPr/>
          </p:nvSpPr>
          <p:spPr bwMode="auto">
            <a:xfrm>
              <a:off x="4706697" y="52292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113" name="Rectangle 169"/>
            <p:cNvSpPr>
              <a:spLocks noChangeArrowheads="1"/>
            </p:cNvSpPr>
            <p:nvPr/>
          </p:nvSpPr>
          <p:spPr bwMode="auto">
            <a:xfrm>
              <a:off x="4922612" y="52292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114" name="Rectangle 170"/>
            <p:cNvSpPr>
              <a:spLocks noChangeArrowheads="1"/>
            </p:cNvSpPr>
            <p:nvPr/>
          </p:nvSpPr>
          <p:spPr bwMode="auto">
            <a:xfrm>
              <a:off x="5138528" y="52292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0</a:t>
              </a:r>
              <a:endParaRPr lang="ru-RU">
                <a:latin typeface="+mn-lt"/>
              </a:endParaRPr>
            </a:p>
          </p:txBody>
        </p:sp>
        <p:sp>
          <p:nvSpPr>
            <p:cNvPr id="115" name="Rectangle 171"/>
            <p:cNvSpPr>
              <a:spLocks noChangeArrowheads="1"/>
            </p:cNvSpPr>
            <p:nvPr/>
          </p:nvSpPr>
          <p:spPr bwMode="auto">
            <a:xfrm>
              <a:off x="5354444" y="52292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116" name="Rectangle 172"/>
            <p:cNvSpPr>
              <a:spLocks noChangeArrowheads="1"/>
            </p:cNvSpPr>
            <p:nvPr/>
          </p:nvSpPr>
          <p:spPr bwMode="auto">
            <a:xfrm>
              <a:off x="5570360" y="52292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117" name="Rectangle 173"/>
            <p:cNvSpPr>
              <a:spLocks noChangeArrowheads="1"/>
            </p:cNvSpPr>
            <p:nvPr/>
          </p:nvSpPr>
          <p:spPr bwMode="auto">
            <a:xfrm>
              <a:off x="5786276" y="52292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118" name="Rectangle 174"/>
            <p:cNvSpPr>
              <a:spLocks noChangeArrowheads="1"/>
            </p:cNvSpPr>
            <p:nvPr/>
          </p:nvSpPr>
          <p:spPr bwMode="auto">
            <a:xfrm>
              <a:off x="6002192" y="52292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0</a:t>
              </a:r>
              <a:endParaRPr lang="ru-RU">
                <a:latin typeface="+mn-lt"/>
              </a:endParaRPr>
            </a:p>
          </p:txBody>
        </p:sp>
        <p:sp>
          <p:nvSpPr>
            <p:cNvPr id="119" name="Rectangle 175"/>
            <p:cNvSpPr>
              <a:spLocks noChangeArrowheads="1"/>
            </p:cNvSpPr>
            <p:nvPr/>
          </p:nvSpPr>
          <p:spPr bwMode="auto">
            <a:xfrm>
              <a:off x="6219695" y="52292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120" name="Rectangle 176"/>
            <p:cNvSpPr>
              <a:spLocks noChangeArrowheads="1"/>
            </p:cNvSpPr>
            <p:nvPr/>
          </p:nvSpPr>
          <p:spPr bwMode="auto">
            <a:xfrm>
              <a:off x="6435611" y="52292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121" name="Rectangle 177"/>
            <p:cNvSpPr>
              <a:spLocks noChangeArrowheads="1"/>
            </p:cNvSpPr>
            <p:nvPr/>
          </p:nvSpPr>
          <p:spPr bwMode="auto">
            <a:xfrm>
              <a:off x="6651527" y="52292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122" name="Rectangle 178"/>
            <p:cNvSpPr>
              <a:spLocks noChangeArrowheads="1"/>
            </p:cNvSpPr>
            <p:nvPr/>
          </p:nvSpPr>
          <p:spPr bwMode="auto">
            <a:xfrm>
              <a:off x="6867443" y="52292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0</a:t>
              </a:r>
              <a:endParaRPr lang="ru-RU">
                <a:latin typeface="+mn-lt"/>
              </a:endParaRPr>
            </a:p>
          </p:txBody>
        </p:sp>
        <p:sp>
          <p:nvSpPr>
            <p:cNvPr id="123" name="Rectangle 179"/>
            <p:cNvSpPr>
              <a:spLocks noChangeArrowheads="1"/>
            </p:cNvSpPr>
            <p:nvPr/>
          </p:nvSpPr>
          <p:spPr bwMode="auto">
            <a:xfrm>
              <a:off x="7083359" y="52292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124" name="Rectangle 180"/>
            <p:cNvSpPr>
              <a:spLocks noChangeArrowheads="1"/>
            </p:cNvSpPr>
            <p:nvPr/>
          </p:nvSpPr>
          <p:spPr bwMode="auto">
            <a:xfrm>
              <a:off x="7299275" y="52292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>
                  <a:latin typeface="+mn-lt"/>
                </a:rPr>
                <a:t>0</a:t>
              </a:r>
            </a:p>
          </p:txBody>
        </p:sp>
        <p:sp>
          <p:nvSpPr>
            <p:cNvPr id="125" name="Rectangle 181"/>
            <p:cNvSpPr>
              <a:spLocks noChangeArrowheads="1"/>
            </p:cNvSpPr>
            <p:nvPr/>
          </p:nvSpPr>
          <p:spPr bwMode="auto">
            <a:xfrm>
              <a:off x="7515191" y="52292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1</a:t>
              </a:r>
              <a:endParaRPr lang="ru-RU">
                <a:latin typeface="+mn-lt"/>
              </a:endParaRPr>
            </a:p>
          </p:txBody>
        </p:sp>
        <p:sp>
          <p:nvSpPr>
            <p:cNvPr id="126" name="Rectangle 182"/>
            <p:cNvSpPr>
              <a:spLocks noChangeArrowheads="1"/>
            </p:cNvSpPr>
            <p:nvPr/>
          </p:nvSpPr>
          <p:spPr bwMode="auto">
            <a:xfrm>
              <a:off x="7731107" y="52292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+mn-lt"/>
                </a:rPr>
                <a:t>0</a:t>
              </a:r>
              <a:endParaRPr lang="ru-RU">
                <a:latin typeface="+mn-lt"/>
              </a:endParaRPr>
            </a:p>
          </p:txBody>
        </p:sp>
        <p:sp>
          <p:nvSpPr>
            <p:cNvPr id="127" name="Text Box 183"/>
            <p:cNvSpPr txBox="1">
              <a:spLocks noChangeArrowheads="1"/>
            </p:cNvSpPr>
            <p:nvPr/>
          </p:nvSpPr>
          <p:spPr bwMode="auto">
            <a:xfrm>
              <a:off x="1032951" y="4581525"/>
              <a:ext cx="172891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ru-RU" sz="2000">
                  <a:latin typeface="+mn-lt"/>
                </a:rPr>
                <a:t>170</a:t>
              </a:r>
            </a:p>
          </p:txBody>
        </p:sp>
        <p:sp>
          <p:nvSpPr>
            <p:cNvPr id="128" name="Text Box 184"/>
            <p:cNvSpPr txBox="1">
              <a:spLocks noChangeArrowheads="1"/>
            </p:cNvSpPr>
            <p:nvPr/>
          </p:nvSpPr>
          <p:spPr bwMode="auto">
            <a:xfrm>
              <a:off x="2761865" y="4581525"/>
              <a:ext cx="1728916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ru-RU" sz="2000">
                  <a:latin typeface="+mn-lt"/>
                </a:rPr>
                <a:t>160</a:t>
              </a:r>
            </a:p>
          </p:txBody>
        </p:sp>
        <p:sp>
          <p:nvSpPr>
            <p:cNvPr id="129" name="Text Box 185"/>
            <p:cNvSpPr txBox="1">
              <a:spLocks noChangeArrowheads="1"/>
            </p:cNvSpPr>
            <p:nvPr/>
          </p:nvSpPr>
          <p:spPr bwMode="auto">
            <a:xfrm>
              <a:off x="4489192" y="4581525"/>
              <a:ext cx="1728916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ru-RU" sz="2000">
                  <a:latin typeface="+mn-lt"/>
                </a:rPr>
                <a:t>0</a:t>
              </a:r>
            </a:p>
          </p:txBody>
        </p:sp>
        <p:sp>
          <p:nvSpPr>
            <p:cNvPr id="130" name="Text Box 186"/>
            <p:cNvSpPr txBox="1">
              <a:spLocks noChangeArrowheads="1"/>
            </p:cNvSpPr>
            <p:nvPr/>
          </p:nvSpPr>
          <p:spPr bwMode="auto">
            <a:xfrm>
              <a:off x="6218108" y="4581525"/>
              <a:ext cx="172891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ru-RU" sz="2000">
                  <a:latin typeface="+mn-lt"/>
                </a:rPr>
                <a:t>0</a:t>
              </a:r>
            </a:p>
          </p:txBody>
        </p:sp>
        <p:sp>
          <p:nvSpPr>
            <p:cNvPr id="131" name="Text Box 187"/>
            <p:cNvSpPr txBox="1">
              <a:spLocks noChangeArrowheads="1"/>
            </p:cNvSpPr>
            <p:nvPr/>
          </p:nvSpPr>
          <p:spPr bwMode="auto">
            <a:xfrm>
              <a:off x="2545949" y="4581525"/>
              <a:ext cx="43183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ru-RU" sz="2000">
                  <a:latin typeface="+mn-lt"/>
                </a:rPr>
                <a:t>.</a:t>
              </a:r>
            </a:p>
          </p:txBody>
        </p:sp>
        <p:sp>
          <p:nvSpPr>
            <p:cNvPr id="132" name="Text Box 188"/>
            <p:cNvSpPr txBox="1">
              <a:spLocks noChangeArrowheads="1"/>
            </p:cNvSpPr>
            <p:nvPr/>
          </p:nvSpPr>
          <p:spPr bwMode="auto">
            <a:xfrm>
              <a:off x="4273277" y="4581525"/>
              <a:ext cx="43183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ru-RU" sz="2000">
                  <a:latin typeface="+mn-lt"/>
                </a:rPr>
                <a:t>.</a:t>
              </a:r>
            </a:p>
          </p:txBody>
        </p:sp>
        <p:sp>
          <p:nvSpPr>
            <p:cNvPr id="133" name="Text Box 189"/>
            <p:cNvSpPr txBox="1">
              <a:spLocks noChangeArrowheads="1"/>
            </p:cNvSpPr>
            <p:nvPr/>
          </p:nvSpPr>
          <p:spPr bwMode="auto">
            <a:xfrm>
              <a:off x="6218108" y="4581525"/>
              <a:ext cx="43183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ru-RU" sz="2000">
                  <a:latin typeface="+mn-lt"/>
                </a:rPr>
                <a:t>.</a:t>
              </a:r>
            </a:p>
          </p:txBody>
        </p:sp>
        <p:sp>
          <p:nvSpPr>
            <p:cNvPr id="134" name="AutoShape 190"/>
            <p:cNvSpPr>
              <a:spLocks/>
            </p:cNvSpPr>
            <p:nvPr/>
          </p:nvSpPr>
          <p:spPr bwMode="auto">
            <a:xfrm rot="16200000">
              <a:off x="1860895" y="3753586"/>
              <a:ext cx="71437" cy="1584442"/>
            </a:xfrm>
            <a:prstGeom prst="leftBrace">
              <a:avLst>
                <a:gd name="adj1" fmla="val 184816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35" name="AutoShape 191"/>
            <p:cNvSpPr>
              <a:spLocks/>
            </p:cNvSpPr>
            <p:nvPr/>
          </p:nvSpPr>
          <p:spPr bwMode="auto">
            <a:xfrm rot="16200000">
              <a:off x="3589811" y="3753586"/>
              <a:ext cx="71437" cy="1584442"/>
            </a:xfrm>
            <a:prstGeom prst="leftBrace">
              <a:avLst>
                <a:gd name="adj1" fmla="val 184816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36" name="AutoShape 192"/>
            <p:cNvSpPr>
              <a:spLocks/>
            </p:cNvSpPr>
            <p:nvPr/>
          </p:nvSpPr>
          <p:spPr bwMode="auto">
            <a:xfrm rot="16200000">
              <a:off x="5318725" y="3753586"/>
              <a:ext cx="71437" cy="1584442"/>
            </a:xfrm>
            <a:prstGeom prst="leftBrace">
              <a:avLst>
                <a:gd name="adj1" fmla="val 184816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37" name="AutoShape 193"/>
            <p:cNvSpPr>
              <a:spLocks/>
            </p:cNvSpPr>
            <p:nvPr/>
          </p:nvSpPr>
          <p:spPr bwMode="auto">
            <a:xfrm rot="16200000">
              <a:off x="7046053" y="3753586"/>
              <a:ext cx="71437" cy="1584442"/>
            </a:xfrm>
            <a:prstGeom prst="leftBrace">
              <a:avLst>
                <a:gd name="adj1" fmla="val 184816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38" name="Text Box 195"/>
            <p:cNvSpPr txBox="1">
              <a:spLocks noChangeArrowheads="1"/>
            </p:cNvSpPr>
            <p:nvPr/>
          </p:nvSpPr>
          <p:spPr bwMode="auto">
            <a:xfrm>
              <a:off x="1032951" y="5661025"/>
              <a:ext cx="172891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ru-RU" sz="2000">
                  <a:latin typeface="+mn-lt"/>
                </a:rPr>
                <a:t>0</a:t>
              </a:r>
            </a:p>
          </p:txBody>
        </p:sp>
        <p:sp>
          <p:nvSpPr>
            <p:cNvPr id="139" name="Text Box 196"/>
            <p:cNvSpPr txBox="1">
              <a:spLocks noChangeArrowheads="1"/>
            </p:cNvSpPr>
            <p:nvPr/>
          </p:nvSpPr>
          <p:spPr bwMode="auto">
            <a:xfrm>
              <a:off x="2761865" y="5661025"/>
              <a:ext cx="1728916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ru-RU" sz="2000">
                  <a:latin typeface="+mn-lt"/>
                </a:rPr>
                <a:t>10</a:t>
              </a:r>
            </a:p>
          </p:txBody>
        </p:sp>
        <p:sp>
          <p:nvSpPr>
            <p:cNvPr id="140" name="Text Box 197"/>
            <p:cNvSpPr txBox="1">
              <a:spLocks noChangeArrowheads="1"/>
            </p:cNvSpPr>
            <p:nvPr/>
          </p:nvSpPr>
          <p:spPr bwMode="auto">
            <a:xfrm>
              <a:off x="4489192" y="5661025"/>
              <a:ext cx="1728916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ru-RU" sz="2000">
                  <a:latin typeface="+mn-lt"/>
                </a:rPr>
                <a:t>170</a:t>
              </a:r>
            </a:p>
          </p:txBody>
        </p:sp>
        <p:sp>
          <p:nvSpPr>
            <p:cNvPr id="141" name="Text Box 198"/>
            <p:cNvSpPr txBox="1">
              <a:spLocks noChangeArrowheads="1"/>
            </p:cNvSpPr>
            <p:nvPr/>
          </p:nvSpPr>
          <p:spPr bwMode="auto">
            <a:xfrm>
              <a:off x="6218108" y="5661025"/>
              <a:ext cx="172891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ru-RU" sz="2000">
                  <a:latin typeface="+mn-lt"/>
                </a:rPr>
                <a:t>170</a:t>
              </a:r>
            </a:p>
          </p:txBody>
        </p:sp>
        <p:sp>
          <p:nvSpPr>
            <p:cNvPr id="142" name="Text Box 199"/>
            <p:cNvSpPr txBox="1">
              <a:spLocks noChangeArrowheads="1"/>
            </p:cNvSpPr>
            <p:nvPr/>
          </p:nvSpPr>
          <p:spPr bwMode="auto">
            <a:xfrm>
              <a:off x="2545949" y="5661025"/>
              <a:ext cx="43183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ru-RU" sz="2000">
                  <a:latin typeface="+mn-lt"/>
                </a:rPr>
                <a:t>.</a:t>
              </a:r>
            </a:p>
          </p:txBody>
        </p:sp>
        <p:sp>
          <p:nvSpPr>
            <p:cNvPr id="143" name="Text Box 200"/>
            <p:cNvSpPr txBox="1">
              <a:spLocks noChangeArrowheads="1"/>
            </p:cNvSpPr>
            <p:nvPr/>
          </p:nvSpPr>
          <p:spPr bwMode="auto">
            <a:xfrm>
              <a:off x="4273277" y="5661025"/>
              <a:ext cx="43183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ru-RU" sz="2000">
                  <a:latin typeface="+mn-lt"/>
                </a:rPr>
                <a:t>.</a:t>
              </a:r>
            </a:p>
          </p:txBody>
        </p:sp>
        <p:sp>
          <p:nvSpPr>
            <p:cNvPr id="144" name="Text Box 201"/>
            <p:cNvSpPr txBox="1">
              <a:spLocks noChangeArrowheads="1"/>
            </p:cNvSpPr>
            <p:nvPr/>
          </p:nvSpPr>
          <p:spPr bwMode="auto">
            <a:xfrm>
              <a:off x="6218108" y="5661025"/>
              <a:ext cx="43183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ru-RU" sz="2000">
                  <a:latin typeface="+mn-lt"/>
                </a:rPr>
                <a:t>.</a:t>
              </a:r>
            </a:p>
          </p:txBody>
        </p:sp>
        <p:sp>
          <p:nvSpPr>
            <p:cNvPr id="145" name="AutoShape 202"/>
            <p:cNvSpPr>
              <a:spLocks/>
            </p:cNvSpPr>
            <p:nvPr/>
          </p:nvSpPr>
          <p:spPr bwMode="auto">
            <a:xfrm rot="16200000">
              <a:off x="1860895" y="4833086"/>
              <a:ext cx="71437" cy="1584442"/>
            </a:xfrm>
            <a:prstGeom prst="leftBrace">
              <a:avLst>
                <a:gd name="adj1" fmla="val 184816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46" name="AutoShape 203"/>
            <p:cNvSpPr>
              <a:spLocks/>
            </p:cNvSpPr>
            <p:nvPr/>
          </p:nvSpPr>
          <p:spPr bwMode="auto">
            <a:xfrm rot="16200000">
              <a:off x="3589811" y="4833086"/>
              <a:ext cx="71437" cy="1584442"/>
            </a:xfrm>
            <a:prstGeom prst="leftBrace">
              <a:avLst>
                <a:gd name="adj1" fmla="val 184816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47" name="AutoShape 204"/>
            <p:cNvSpPr>
              <a:spLocks/>
            </p:cNvSpPr>
            <p:nvPr/>
          </p:nvSpPr>
          <p:spPr bwMode="auto">
            <a:xfrm rot="16200000">
              <a:off x="5318725" y="4833086"/>
              <a:ext cx="71437" cy="1584442"/>
            </a:xfrm>
            <a:prstGeom prst="leftBrace">
              <a:avLst>
                <a:gd name="adj1" fmla="val 184816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48" name="AutoShape 205"/>
            <p:cNvSpPr>
              <a:spLocks/>
            </p:cNvSpPr>
            <p:nvPr/>
          </p:nvSpPr>
          <p:spPr bwMode="auto">
            <a:xfrm rot="16200000">
              <a:off x="7046053" y="4833086"/>
              <a:ext cx="71437" cy="1584442"/>
            </a:xfrm>
            <a:prstGeom prst="leftBrace">
              <a:avLst>
                <a:gd name="adj1" fmla="val 184816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49" name="Text Box 206"/>
            <p:cNvSpPr txBox="1">
              <a:spLocks noChangeArrowheads="1"/>
            </p:cNvSpPr>
            <p:nvPr/>
          </p:nvSpPr>
          <p:spPr bwMode="auto">
            <a:xfrm>
              <a:off x="1032951" y="2206625"/>
              <a:ext cx="172891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ru-RU" sz="2000" dirty="0">
                  <a:latin typeface="+mn-lt"/>
                </a:rPr>
                <a:t>170</a:t>
              </a:r>
            </a:p>
          </p:txBody>
        </p:sp>
        <p:sp>
          <p:nvSpPr>
            <p:cNvPr id="150" name="Text Box 207"/>
            <p:cNvSpPr txBox="1">
              <a:spLocks noChangeArrowheads="1"/>
            </p:cNvSpPr>
            <p:nvPr/>
          </p:nvSpPr>
          <p:spPr bwMode="auto">
            <a:xfrm>
              <a:off x="2761865" y="2206625"/>
              <a:ext cx="1728916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ru-RU" sz="2000">
                  <a:latin typeface="+mn-lt"/>
                </a:rPr>
                <a:t>170</a:t>
              </a:r>
            </a:p>
          </p:txBody>
        </p:sp>
        <p:sp>
          <p:nvSpPr>
            <p:cNvPr id="151" name="Text Box 208"/>
            <p:cNvSpPr txBox="1">
              <a:spLocks noChangeArrowheads="1"/>
            </p:cNvSpPr>
            <p:nvPr/>
          </p:nvSpPr>
          <p:spPr bwMode="auto">
            <a:xfrm>
              <a:off x="4489192" y="2206625"/>
              <a:ext cx="1728916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ru-RU" sz="2000">
                  <a:latin typeface="+mn-lt"/>
                </a:rPr>
                <a:t>170</a:t>
              </a:r>
            </a:p>
          </p:txBody>
        </p:sp>
        <p:sp>
          <p:nvSpPr>
            <p:cNvPr id="152" name="Text Box 209"/>
            <p:cNvSpPr txBox="1">
              <a:spLocks noChangeArrowheads="1"/>
            </p:cNvSpPr>
            <p:nvPr/>
          </p:nvSpPr>
          <p:spPr bwMode="auto">
            <a:xfrm>
              <a:off x="6218108" y="2206625"/>
              <a:ext cx="172891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ru-RU" sz="2000">
                  <a:latin typeface="+mn-lt"/>
                </a:rPr>
                <a:t>170</a:t>
              </a:r>
            </a:p>
          </p:txBody>
        </p:sp>
        <p:sp>
          <p:nvSpPr>
            <p:cNvPr id="153" name="Text Box 210"/>
            <p:cNvSpPr txBox="1">
              <a:spLocks noChangeArrowheads="1"/>
            </p:cNvSpPr>
            <p:nvPr/>
          </p:nvSpPr>
          <p:spPr bwMode="auto">
            <a:xfrm>
              <a:off x="2545949" y="2206625"/>
              <a:ext cx="43183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ru-RU" sz="2000">
                  <a:latin typeface="+mn-lt"/>
                </a:rPr>
                <a:t>.</a:t>
              </a:r>
            </a:p>
          </p:txBody>
        </p:sp>
        <p:sp>
          <p:nvSpPr>
            <p:cNvPr id="154" name="Text Box 211"/>
            <p:cNvSpPr txBox="1">
              <a:spLocks noChangeArrowheads="1"/>
            </p:cNvSpPr>
            <p:nvPr/>
          </p:nvSpPr>
          <p:spPr bwMode="auto">
            <a:xfrm>
              <a:off x="4273277" y="2206625"/>
              <a:ext cx="43183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ru-RU" sz="2000">
                  <a:latin typeface="+mn-lt"/>
                </a:rPr>
                <a:t>.</a:t>
              </a:r>
            </a:p>
          </p:txBody>
        </p:sp>
        <p:sp>
          <p:nvSpPr>
            <p:cNvPr id="155" name="Text Box 212"/>
            <p:cNvSpPr txBox="1">
              <a:spLocks noChangeArrowheads="1"/>
            </p:cNvSpPr>
            <p:nvPr/>
          </p:nvSpPr>
          <p:spPr bwMode="auto">
            <a:xfrm>
              <a:off x="6218108" y="2206625"/>
              <a:ext cx="43183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ru-RU" sz="2000">
                  <a:latin typeface="+mn-lt"/>
                </a:rPr>
                <a:t>.</a:t>
              </a:r>
            </a:p>
          </p:txBody>
        </p:sp>
        <p:sp>
          <p:nvSpPr>
            <p:cNvPr id="156" name="AutoShape 213"/>
            <p:cNvSpPr>
              <a:spLocks/>
            </p:cNvSpPr>
            <p:nvPr/>
          </p:nvSpPr>
          <p:spPr bwMode="auto">
            <a:xfrm rot="16200000">
              <a:off x="1860895" y="1378686"/>
              <a:ext cx="71437" cy="1584442"/>
            </a:xfrm>
            <a:prstGeom prst="leftBrace">
              <a:avLst>
                <a:gd name="adj1" fmla="val 184816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57" name="AutoShape 214"/>
            <p:cNvSpPr>
              <a:spLocks/>
            </p:cNvSpPr>
            <p:nvPr/>
          </p:nvSpPr>
          <p:spPr bwMode="auto">
            <a:xfrm rot="16200000">
              <a:off x="3589811" y="1378686"/>
              <a:ext cx="71437" cy="1584442"/>
            </a:xfrm>
            <a:prstGeom prst="leftBrace">
              <a:avLst>
                <a:gd name="adj1" fmla="val 184816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58" name="AutoShape 215"/>
            <p:cNvSpPr>
              <a:spLocks/>
            </p:cNvSpPr>
            <p:nvPr/>
          </p:nvSpPr>
          <p:spPr bwMode="auto">
            <a:xfrm rot="16200000">
              <a:off x="5318725" y="1378686"/>
              <a:ext cx="71437" cy="1584442"/>
            </a:xfrm>
            <a:prstGeom prst="leftBrace">
              <a:avLst>
                <a:gd name="adj1" fmla="val 184816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59" name="AutoShape 216"/>
            <p:cNvSpPr>
              <a:spLocks/>
            </p:cNvSpPr>
            <p:nvPr/>
          </p:nvSpPr>
          <p:spPr bwMode="auto">
            <a:xfrm rot="16200000">
              <a:off x="7046053" y="1378686"/>
              <a:ext cx="71437" cy="1584442"/>
            </a:xfrm>
            <a:prstGeom prst="leftBrace">
              <a:avLst>
                <a:gd name="adj1" fmla="val 184816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60" name="Rectangle 217"/>
            <p:cNvSpPr>
              <a:spLocks noChangeArrowheads="1"/>
            </p:cNvSpPr>
            <p:nvPr/>
          </p:nvSpPr>
          <p:spPr bwMode="auto">
            <a:xfrm>
              <a:off x="3627117" y="41497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b="1">
                  <a:latin typeface="+mn-lt"/>
                </a:rPr>
                <a:t>0</a:t>
              </a:r>
            </a:p>
          </p:txBody>
        </p:sp>
        <p:sp>
          <p:nvSpPr>
            <p:cNvPr id="161" name="Rectangle 218"/>
            <p:cNvSpPr>
              <a:spLocks noChangeArrowheads="1"/>
            </p:cNvSpPr>
            <p:nvPr/>
          </p:nvSpPr>
          <p:spPr bwMode="auto">
            <a:xfrm>
              <a:off x="3843033" y="41497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b="1">
                  <a:latin typeface="+mn-lt"/>
                </a:rPr>
                <a:t>0</a:t>
              </a:r>
            </a:p>
          </p:txBody>
        </p:sp>
        <p:sp>
          <p:nvSpPr>
            <p:cNvPr id="162" name="Rectangle 219"/>
            <p:cNvSpPr>
              <a:spLocks noChangeArrowheads="1"/>
            </p:cNvSpPr>
            <p:nvPr/>
          </p:nvSpPr>
          <p:spPr bwMode="auto">
            <a:xfrm>
              <a:off x="4058949" y="41497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b="1">
                  <a:latin typeface="+mn-lt"/>
                </a:rPr>
                <a:t>0</a:t>
              </a:r>
            </a:p>
          </p:txBody>
        </p:sp>
        <p:sp>
          <p:nvSpPr>
            <p:cNvPr id="163" name="Rectangle 220"/>
            <p:cNvSpPr>
              <a:spLocks noChangeArrowheads="1"/>
            </p:cNvSpPr>
            <p:nvPr/>
          </p:nvSpPr>
          <p:spPr bwMode="auto">
            <a:xfrm>
              <a:off x="4274865" y="41497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b="1">
                  <a:latin typeface="+mn-lt"/>
                </a:rPr>
                <a:t>0</a:t>
              </a:r>
            </a:p>
          </p:txBody>
        </p:sp>
        <p:sp>
          <p:nvSpPr>
            <p:cNvPr id="164" name="Rectangle 221"/>
            <p:cNvSpPr>
              <a:spLocks noChangeArrowheads="1"/>
            </p:cNvSpPr>
            <p:nvPr/>
          </p:nvSpPr>
          <p:spPr bwMode="auto">
            <a:xfrm>
              <a:off x="4490781" y="41497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b="1">
                  <a:latin typeface="+mn-lt"/>
                </a:rPr>
                <a:t>0</a:t>
              </a:r>
            </a:p>
          </p:txBody>
        </p:sp>
        <p:sp>
          <p:nvSpPr>
            <p:cNvPr id="165" name="Rectangle 222"/>
            <p:cNvSpPr>
              <a:spLocks noChangeArrowheads="1"/>
            </p:cNvSpPr>
            <p:nvPr/>
          </p:nvSpPr>
          <p:spPr bwMode="auto">
            <a:xfrm>
              <a:off x="4706697" y="41497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b="1">
                  <a:latin typeface="+mn-lt"/>
                </a:rPr>
                <a:t>0</a:t>
              </a:r>
            </a:p>
          </p:txBody>
        </p:sp>
        <p:sp>
          <p:nvSpPr>
            <p:cNvPr id="166" name="Rectangle 223"/>
            <p:cNvSpPr>
              <a:spLocks noChangeArrowheads="1"/>
            </p:cNvSpPr>
            <p:nvPr/>
          </p:nvSpPr>
          <p:spPr bwMode="auto">
            <a:xfrm>
              <a:off x="4922612" y="41497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b="1">
                  <a:latin typeface="+mn-lt"/>
                </a:rPr>
                <a:t>0</a:t>
              </a:r>
            </a:p>
          </p:txBody>
        </p:sp>
        <p:sp>
          <p:nvSpPr>
            <p:cNvPr id="167" name="Rectangle 224"/>
            <p:cNvSpPr>
              <a:spLocks noChangeArrowheads="1"/>
            </p:cNvSpPr>
            <p:nvPr/>
          </p:nvSpPr>
          <p:spPr bwMode="auto">
            <a:xfrm>
              <a:off x="5138528" y="41497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b="1">
                  <a:latin typeface="+mn-lt"/>
                </a:rPr>
                <a:t>0</a:t>
              </a:r>
            </a:p>
          </p:txBody>
        </p:sp>
        <p:sp>
          <p:nvSpPr>
            <p:cNvPr id="168" name="Rectangle 225"/>
            <p:cNvSpPr>
              <a:spLocks noChangeArrowheads="1"/>
            </p:cNvSpPr>
            <p:nvPr/>
          </p:nvSpPr>
          <p:spPr bwMode="auto">
            <a:xfrm>
              <a:off x="5354444" y="41497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b="1">
                  <a:latin typeface="+mn-lt"/>
                </a:rPr>
                <a:t>0</a:t>
              </a:r>
            </a:p>
          </p:txBody>
        </p:sp>
        <p:sp>
          <p:nvSpPr>
            <p:cNvPr id="169" name="Rectangle 226"/>
            <p:cNvSpPr>
              <a:spLocks noChangeArrowheads="1"/>
            </p:cNvSpPr>
            <p:nvPr/>
          </p:nvSpPr>
          <p:spPr bwMode="auto">
            <a:xfrm>
              <a:off x="5570360" y="41497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b="1">
                  <a:latin typeface="+mn-lt"/>
                </a:rPr>
                <a:t>0</a:t>
              </a:r>
            </a:p>
          </p:txBody>
        </p:sp>
        <p:sp>
          <p:nvSpPr>
            <p:cNvPr id="170" name="Rectangle 227"/>
            <p:cNvSpPr>
              <a:spLocks noChangeArrowheads="1"/>
            </p:cNvSpPr>
            <p:nvPr/>
          </p:nvSpPr>
          <p:spPr bwMode="auto">
            <a:xfrm>
              <a:off x="5786276" y="41497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b="1">
                  <a:latin typeface="+mn-lt"/>
                </a:rPr>
                <a:t>0</a:t>
              </a:r>
            </a:p>
          </p:txBody>
        </p:sp>
        <p:sp>
          <p:nvSpPr>
            <p:cNvPr id="171" name="Rectangle 228"/>
            <p:cNvSpPr>
              <a:spLocks noChangeArrowheads="1"/>
            </p:cNvSpPr>
            <p:nvPr/>
          </p:nvSpPr>
          <p:spPr bwMode="auto">
            <a:xfrm>
              <a:off x="6002192" y="41497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b="1">
                  <a:latin typeface="+mn-lt"/>
                </a:rPr>
                <a:t>0</a:t>
              </a:r>
            </a:p>
          </p:txBody>
        </p:sp>
        <p:sp>
          <p:nvSpPr>
            <p:cNvPr id="172" name="Rectangle 229"/>
            <p:cNvSpPr>
              <a:spLocks noChangeArrowheads="1"/>
            </p:cNvSpPr>
            <p:nvPr/>
          </p:nvSpPr>
          <p:spPr bwMode="auto">
            <a:xfrm>
              <a:off x="6219695" y="41497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b="1">
                  <a:latin typeface="+mn-lt"/>
                </a:rPr>
                <a:t>0</a:t>
              </a:r>
            </a:p>
          </p:txBody>
        </p:sp>
        <p:sp>
          <p:nvSpPr>
            <p:cNvPr id="173" name="Rectangle 230"/>
            <p:cNvSpPr>
              <a:spLocks noChangeArrowheads="1"/>
            </p:cNvSpPr>
            <p:nvPr/>
          </p:nvSpPr>
          <p:spPr bwMode="auto">
            <a:xfrm>
              <a:off x="6435611" y="41497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b="1">
                  <a:latin typeface="+mn-lt"/>
                </a:rPr>
                <a:t>0</a:t>
              </a:r>
            </a:p>
          </p:txBody>
        </p:sp>
        <p:sp>
          <p:nvSpPr>
            <p:cNvPr id="174" name="Rectangle 231"/>
            <p:cNvSpPr>
              <a:spLocks noChangeArrowheads="1"/>
            </p:cNvSpPr>
            <p:nvPr/>
          </p:nvSpPr>
          <p:spPr bwMode="auto">
            <a:xfrm>
              <a:off x="6651527" y="41497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b="1">
                  <a:latin typeface="+mn-lt"/>
                </a:rPr>
                <a:t>0</a:t>
              </a:r>
            </a:p>
          </p:txBody>
        </p:sp>
        <p:sp>
          <p:nvSpPr>
            <p:cNvPr id="175" name="Rectangle 232"/>
            <p:cNvSpPr>
              <a:spLocks noChangeArrowheads="1"/>
            </p:cNvSpPr>
            <p:nvPr/>
          </p:nvSpPr>
          <p:spPr bwMode="auto">
            <a:xfrm>
              <a:off x="6867443" y="41497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b="1">
                  <a:latin typeface="+mn-lt"/>
                </a:rPr>
                <a:t>0</a:t>
              </a:r>
            </a:p>
          </p:txBody>
        </p:sp>
        <p:sp>
          <p:nvSpPr>
            <p:cNvPr id="176" name="Rectangle 233"/>
            <p:cNvSpPr>
              <a:spLocks noChangeArrowheads="1"/>
            </p:cNvSpPr>
            <p:nvPr/>
          </p:nvSpPr>
          <p:spPr bwMode="auto">
            <a:xfrm>
              <a:off x="7083359" y="41497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b="1">
                  <a:latin typeface="+mn-lt"/>
                </a:rPr>
                <a:t>0</a:t>
              </a:r>
            </a:p>
          </p:txBody>
        </p:sp>
        <p:sp>
          <p:nvSpPr>
            <p:cNvPr id="177" name="Rectangle 234"/>
            <p:cNvSpPr>
              <a:spLocks noChangeArrowheads="1"/>
            </p:cNvSpPr>
            <p:nvPr/>
          </p:nvSpPr>
          <p:spPr bwMode="auto">
            <a:xfrm>
              <a:off x="7299275" y="41497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b="1">
                  <a:latin typeface="+mn-lt"/>
                </a:rPr>
                <a:t>0</a:t>
              </a:r>
            </a:p>
          </p:txBody>
        </p:sp>
        <p:sp>
          <p:nvSpPr>
            <p:cNvPr id="178" name="Rectangle 235"/>
            <p:cNvSpPr>
              <a:spLocks noChangeArrowheads="1"/>
            </p:cNvSpPr>
            <p:nvPr/>
          </p:nvSpPr>
          <p:spPr bwMode="auto">
            <a:xfrm>
              <a:off x="7515191" y="41497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b="1">
                  <a:latin typeface="+mn-lt"/>
                </a:rPr>
                <a:t>0</a:t>
              </a:r>
            </a:p>
          </p:txBody>
        </p:sp>
        <p:sp>
          <p:nvSpPr>
            <p:cNvPr id="179" name="Rectangle 236"/>
            <p:cNvSpPr>
              <a:spLocks noChangeArrowheads="1"/>
            </p:cNvSpPr>
            <p:nvPr/>
          </p:nvSpPr>
          <p:spPr bwMode="auto">
            <a:xfrm>
              <a:off x="7731107" y="41497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b="1">
                  <a:latin typeface="+mn-lt"/>
                </a:rPr>
                <a:t>0</a:t>
              </a:r>
            </a:p>
          </p:txBody>
        </p:sp>
        <p:sp>
          <p:nvSpPr>
            <p:cNvPr id="180" name="Rectangle 237"/>
            <p:cNvSpPr>
              <a:spLocks noChangeArrowheads="1"/>
            </p:cNvSpPr>
            <p:nvPr/>
          </p:nvSpPr>
          <p:spPr bwMode="auto">
            <a:xfrm>
              <a:off x="1032951" y="52292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b="1">
                  <a:latin typeface="+mn-lt"/>
                </a:rPr>
                <a:t>0</a:t>
              </a:r>
            </a:p>
          </p:txBody>
        </p:sp>
        <p:sp>
          <p:nvSpPr>
            <p:cNvPr id="181" name="Rectangle 238"/>
            <p:cNvSpPr>
              <a:spLocks noChangeArrowheads="1"/>
            </p:cNvSpPr>
            <p:nvPr/>
          </p:nvSpPr>
          <p:spPr bwMode="auto">
            <a:xfrm>
              <a:off x="1248866" y="52292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b="1">
                  <a:latin typeface="+mn-lt"/>
                </a:rPr>
                <a:t>0</a:t>
              </a:r>
            </a:p>
          </p:txBody>
        </p:sp>
        <p:sp>
          <p:nvSpPr>
            <p:cNvPr id="182" name="Rectangle 239"/>
            <p:cNvSpPr>
              <a:spLocks noChangeArrowheads="1"/>
            </p:cNvSpPr>
            <p:nvPr/>
          </p:nvSpPr>
          <p:spPr bwMode="auto">
            <a:xfrm>
              <a:off x="1464782" y="52292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b="1">
                  <a:latin typeface="+mn-lt"/>
                </a:rPr>
                <a:t>0</a:t>
              </a:r>
            </a:p>
          </p:txBody>
        </p:sp>
        <p:sp>
          <p:nvSpPr>
            <p:cNvPr id="183" name="Rectangle 240"/>
            <p:cNvSpPr>
              <a:spLocks noChangeArrowheads="1"/>
            </p:cNvSpPr>
            <p:nvPr/>
          </p:nvSpPr>
          <p:spPr bwMode="auto">
            <a:xfrm>
              <a:off x="1680698" y="52292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b="1">
                  <a:latin typeface="+mn-lt"/>
                </a:rPr>
                <a:t>0</a:t>
              </a:r>
            </a:p>
          </p:txBody>
        </p:sp>
        <p:sp>
          <p:nvSpPr>
            <p:cNvPr id="184" name="Rectangle 241"/>
            <p:cNvSpPr>
              <a:spLocks noChangeArrowheads="1"/>
            </p:cNvSpPr>
            <p:nvPr/>
          </p:nvSpPr>
          <p:spPr bwMode="auto">
            <a:xfrm>
              <a:off x="1898201" y="52292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b="1">
                  <a:latin typeface="+mn-lt"/>
                </a:rPr>
                <a:t>0</a:t>
              </a:r>
            </a:p>
          </p:txBody>
        </p:sp>
        <p:sp>
          <p:nvSpPr>
            <p:cNvPr id="185" name="Rectangle 242"/>
            <p:cNvSpPr>
              <a:spLocks noChangeArrowheads="1"/>
            </p:cNvSpPr>
            <p:nvPr/>
          </p:nvSpPr>
          <p:spPr bwMode="auto">
            <a:xfrm>
              <a:off x="2114117" y="52292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b="1">
                  <a:latin typeface="+mn-lt"/>
                </a:rPr>
                <a:t>0</a:t>
              </a:r>
            </a:p>
          </p:txBody>
        </p:sp>
        <p:sp>
          <p:nvSpPr>
            <p:cNvPr id="186" name="Rectangle 243"/>
            <p:cNvSpPr>
              <a:spLocks noChangeArrowheads="1"/>
            </p:cNvSpPr>
            <p:nvPr/>
          </p:nvSpPr>
          <p:spPr bwMode="auto">
            <a:xfrm>
              <a:off x="2330033" y="52292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b="1">
                  <a:latin typeface="+mn-lt"/>
                </a:rPr>
                <a:t>0</a:t>
              </a:r>
            </a:p>
          </p:txBody>
        </p:sp>
        <p:sp>
          <p:nvSpPr>
            <p:cNvPr id="187" name="Rectangle 244"/>
            <p:cNvSpPr>
              <a:spLocks noChangeArrowheads="1"/>
            </p:cNvSpPr>
            <p:nvPr/>
          </p:nvSpPr>
          <p:spPr bwMode="auto">
            <a:xfrm>
              <a:off x="2545949" y="52292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b="1">
                  <a:latin typeface="+mn-lt"/>
                </a:rPr>
                <a:t>0</a:t>
              </a:r>
            </a:p>
          </p:txBody>
        </p:sp>
        <p:sp>
          <p:nvSpPr>
            <p:cNvPr id="188" name="Rectangle 245"/>
            <p:cNvSpPr>
              <a:spLocks noChangeArrowheads="1"/>
            </p:cNvSpPr>
            <p:nvPr/>
          </p:nvSpPr>
          <p:spPr bwMode="auto">
            <a:xfrm>
              <a:off x="2761865" y="52292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b="1">
                  <a:latin typeface="+mn-lt"/>
                </a:rPr>
                <a:t>0</a:t>
              </a:r>
            </a:p>
          </p:txBody>
        </p:sp>
        <p:sp>
          <p:nvSpPr>
            <p:cNvPr id="189" name="Rectangle 246"/>
            <p:cNvSpPr>
              <a:spLocks noChangeArrowheads="1"/>
            </p:cNvSpPr>
            <p:nvPr/>
          </p:nvSpPr>
          <p:spPr bwMode="auto">
            <a:xfrm>
              <a:off x="2977781" y="52292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b="1">
                  <a:latin typeface="+mn-lt"/>
                </a:rPr>
                <a:t>0</a:t>
              </a:r>
            </a:p>
          </p:txBody>
        </p:sp>
        <p:sp>
          <p:nvSpPr>
            <p:cNvPr id="190" name="Rectangle 247"/>
            <p:cNvSpPr>
              <a:spLocks noChangeArrowheads="1"/>
            </p:cNvSpPr>
            <p:nvPr/>
          </p:nvSpPr>
          <p:spPr bwMode="auto">
            <a:xfrm>
              <a:off x="3193697" y="52292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b="1">
                  <a:latin typeface="+mn-lt"/>
                </a:rPr>
                <a:t>0</a:t>
              </a:r>
            </a:p>
          </p:txBody>
        </p:sp>
        <p:sp>
          <p:nvSpPr>
            <p:cNvPr id="191" name="Rectangle 248"/>
            <p:cNvSpPr>
              <a:spLocks noChangeArrowheads="1"/>
            </p:cNvSpPr>
            <p:nvPr/>
          </p:nvSpPr>
          <p:spPr bwMode="auto">
            <a:xfrm>
              <a:off x="3409613" y="5229225"/>
              <a:ext cx="215916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b="1">
                  <a:latin typeface="+mn-lt"/>
                </a:rPr>
                <a:t>0</a:t>
              </a:r>
            </a:p>
          </p:txBody>
        </p:sp>
      </p:grpSp>
      <p:sp>
        <p:nvSpPr>
          <p:cNvPr id="192" name="Заголовок 1"/>
          <p:cNvSpPr txBox="1">
            <a:spLocks/>
          </p:cNvSpPr>
          <p:nvPr/>
        </p:nvSpPr>
        <p:spPr bwMode="auto">
          <a:xfrm>
            <a:off x="457200" y="84138"/>
            <a:ext cx="8229600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 kern="0" dirty="0">
                <a:latin typeface="+mj-lt"/>
                <a:ea typeface="+mj-ea"/>
                <a:cs typeface="+mj-cs"/>
              </a:rPr>
              <a:t>Маска подсети: определение адреса сети и узла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990" y="5662297"/>
            <a:ext cx="9180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 Чтобы </a:t>
            </a:r>
            <a:r>
              <a:rPr lang="ru-RU" dirty="0"/>
              <a:t>получить из IP-адреса номер сети и номер узла, необходимо разделить адрес на две соответствующие части и дополнить каждую из них нулями до полных 4 байтов. На-пример, в адресе 129.64.134.5 номером сети класса В является адрес 129.64.0.0, а номе-ром узла — адрес 0.0.134.5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11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Заголовок 1"/>
          <p:cNvSpPr>
            <a:spLocks noGrp="1"/>
          </p:cNvSpPr>
          <p:nvPr>
            <p:ph type="title"/>
          </p:nvPr>
        </p:nvSpPr>
        <p:spPr>
          <a:xfrm>
            <a:off x="457200" y="3175"/>
            <a:ext cx="8229600" cy="628650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3600" smtClean="0">
                <a:solidFill>
                  <a:schemeClr val="tx1"/>
                </a:solidFill>
              </a:rPr>
              <a:t>Частные </a:t>
            </a:r>
            <a:r>
              <a:rPr lang="en-US" altLang="ru-RU" sz="3600" smtClean="0">
                <a:solidFill>
                  <a:schemeClr val="tx1"/>
                </a:solidFill>
              </a:rPr>
              <a:t>IP- </a:t>
            </a:r>
            <a:r>
              <a:rPr lang="ru-RU" altLang="ru-RU" sz="3600" smtClean="0">
                <a:solidFill>
                  <a:schemeClr val="tx1"/>
                </a:solidFill>
              </a:rPr>
              <a:t>адреса</a:t>
            </a:r>
          </a:p>
        </p:txBody>
      </p:sp>
      <p:sp>
        <p:nvSpPr>
          <p:cNvPr id="22531" name="Содержимое 2"/>
          <p:cNvSpPr>
            <a:spLocks noGrp="1"/>
          </p:cNvSpPr>
          <p:nvPr>
            <p:ph sz="half" idx="1"/>
          </p:nvPr>
        </p:nvSpPr>
        <p:spPr>
          <a:xfrm>
            <a:off x="39688" y="801688"/>
            <a:ext cx="9036050" cy="6048375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ru-RU" sz="2000" dirty="0" smtClean="0"/>
              <a:t>   Частные </a:t>
            </a:r>
            <a:r>
              <a:rPr lang="en-US" sz="2000" dirty="0" smtClean="0"/>
              <a:t>IP-</a:t>
            </a:r>
            <a:r>
              <a:rPr lang="ru-RU" sz="2000" dirty="0" smtClean="0"/>
              <a:t>адреса предназначены для обеспечения </a:t>
            </a:r>
            <a:r>
              <a:rPr lang="ru-RU" sz="2000" i="1" dirty="0" smtClean="0"/>
              <a:t>внутренней связности</a:t>
            </a:r>
            <a:r>
              <a:rPr lang="ru-RU" sz="2000" dirty="0" smtClean="0"/>
              <a:t>, что означает обеспечение доступа только внутри корпоративной сети организации. В этом случае уникальность адресов может обеспечивать администратор сети, причем в разных автономных сетях адреса могут повторяться. Для </a:t>
            </a:r>
            <a:r>
              <a:rPr lang="ru-RU" sz="2000" dirty="0" err="1" smtClean="0"/>
              <a:t>избежания</a:t>
            </a:r>
            <a:r>
              <a:rPr lang="ru-RU" sz="2000" dirty="0" smtClean="0"/>
              <a:t> возможных конфликтов с централизованно назначенными адресами Интернета стандартами предусмотрены диапазоны </a:t>
            </a:r>
            <a:r>
              <a:rPr lang="ru-RU" sz="2000" i="1" u="sng" dirty="0" smtClean="0"/>
              <a:t>частных (серых</a:t>
            </a:r>
            <a:r>
              <a:rPr lang="ru-RU" sz="2000" u="sng" dirty="0" smtClean="0">
                <a:solidFill>
                  <a:srgbClr val="0000FF"/>
                </a:solidFill>
              </a:rPr>
              <a:t> </a:t>
            </a:r>
            <a:r>
              <a:rPr lang="ru-RU" sz="2000" i="1" u="sng" dirty="0" smtClean="0"/>
              <a:t>) адресов</a:t>
            </a:r>
            <a:r>
              <a:rPr lang="ru-RU" sz="2000" dirty="0" smtClean="0"/>
              <a:t>, рекомендуемых для использования в автономных сетях. </a:t>
            </a:r>
          </a:p>
          <a:p>
            <a:pPr marL="0" indent="0" eaLnBrk="1" hangingPunct="1">
              <a:buFontTx/>
              <a:buNone/>
              <a:defRPr/>
            </a:pPr>
            <a:r>
              <a:rPr lang="ru-RU" sz="2000" dirty="0" smtClean="0"/>
              <a:t>    </a:t>
            </a:r>
            <a:r>
              <a:rPr lang="en-US" sz="2000" i="1" dirty="0" smtClean="0"/>
              <a:t>Private Address Space </a:t>
            </a:r>
            <a:r>
              <a:rPr lang="ru-RU" sz="2000" i="1" dirty="0" smtClean="0"/>
              <a:t>(пространство частных адресов) </a:t>
            </a:r>
            <a:r>
              <a:rPr lang="en-US" sz="2000" dirty="0" smtClean="0"/>
              <a:t>– </a:t>
            </a:r>
            <a:r>
              <a:rPr lang="ru-RU" sz="2000" dirty="0" smtClean="0"/>
              <a:t>множество </a:t>
            </a:r>
            <a:r>
              <a:rPr lang="en-US" sz="2000" dirty="0" smtClean="0"/>
              <a:t>IP-</a:t>
            </a:r>
            <a:r>
              <a:rPr lang="ru-RU" sz="2000" dirty="0" smtClean="0"/>
              <a:t>адресов, не используемых в Интернете и предназначенных для использования в частных сетях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ru-RU" sz="2000" dirty="0" smtClean="0"/>
              <a:t>в классе А: 10.</a:t>
            </a:r>
            <a:r>
              <a:rPr lang="en-US" sz="2000" dirty="0" smtClean="0"/>
              <a:t>0.0.0/8</a:t>
            </a:r>
            <a:r>
              <a:rPr lang="ru-RU" sz="2000" dirty="0" smtClean="0"/>
              <a:t>  </a:t>
            </a:r>
            <a:r>
              <a:rPr lang="en-US" sz="2000" dirty="0" smtClean="0"/>
              <a:t>(10.0.0.0-10.255.255.255)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ru-RU" sz="2000" dirty="0" smtClean="0"/>
              <a:t>в классе В: </a:t>
            </a:r>
            <a:r>
              <a:rPr lang="en-US" sz="2000" dirty="0" smtClean="0"/>
              <a:t>172.16.0.0/12</a:t>
            </a:r>
            <a:r>
              <a:rPr lang="ru-RU" sz="2000" dirty="0" smtClean="0"/>
              <a:t> </a:t>
            </a:r>
            <a:r>
              <a:rPr lang="en-US" sz="2000" dirty="0" smtClean="0"/>
              <a:t> (172.16.0.0-172.31.255.255)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ru-RU" sz="2000" dirty="0" smtClean="0"/>
              <a:t>в классе С: </a:t>
            </a:r>
            <a:r>
              <a:rPr lang="en-US" sz="2000" dirty="0" smtClean="0"/>
              <a:t>192.168.0.0/24</a:t>
            </a:r>
            <a:r>
              <a:rPr lang="ru-RU" sz="2000" dirty="0" smtClean="0"/>
              <a:t>  </a:t>
            </a:r>
            <a:r>
              <a:rPr lang="en-US" sz="2000" dirty="0" smtClean="0"/>
              <a:t>(192.168.0.0-192.168.255.255)</a:t>
            </a:r>
          </a:p>
          <a:p>
            <a:pPr marL="0" indent="0" eaLnBrk="1" hangingPunct="1">
              <a:buFontTx/>
              <a:buNone/>
              <a:defRPr/>
            </a:pPr>
            <a:r>
              <a:rPr lang="ru-RU" sz="2000" dirty="0" smtClean="0"/>
              <a:t>    Множество организаций используют внутри своих сетей одно и то же множество адресов, что позволяет экономить </a:t>
            </a:r>
            <a:r>
              <a:rPr lang="en-US" sz="2000" dirty="0" smtClean="0"/>
              <a:t>IP-</a:t>
            </a:r>
            <a:r>
              <a:rPr lang="ru-RU" sz="2000" dirty="0" smtClean="0"/>
              <a:t>адреса. Для обеспечения подключения сети, использующей частные адреса, к сети Интернет, достаточно одного маршрутизатора, имеющего общий ("реальный") адрес.</a:t>
            </a:r>
          </a:p>
          <a:p>
            <a:pPr>
              <a:buFontTx/>
              <a:buNone/>
              <a:defRPr/>
            </a:pPr>
            <a:endParaRPr lang="ru-RU" sz="2000" dirty="0" smtClean="0"/>
          </a:p>
        </p:txBody>
      </p:sp>
      <p:sp>
        <p:nvSpPr>
          <p:cNvPr id="51204" name="Номер слайда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7F2E12-0809-417E-9816-6362673CC854}" type="slidenum">
              <a:rPr lang="ru-RU" altLang="ru-RU"/>
              <a:pPr eaLnBrk="1" hangingPunct="1"/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01989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0113" y="-60325"/>
            <a:ext cx="7772400" cy="630238"/>
          </a:xfrm>
        </p:spPr>
        <p:txBody>
          <a:bodyPr/>
          <a:lstStyle/>
          <a:p>
            <a:pPr algn="ctr"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Механизм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27" name="Содержимое 2"/>
          <p:cNvSpPr>
            <a:spLocks noGrp="1"/>
          </p:cNvSpPr>
          <p:nvPr>
            <p:ph sz="half" idx="1"/>
          </p:nvPr>
        </p:nvSpPr>
        <p:spPr>
          <a:xfrm>
            <a:off x="0" y="530225"/>
            <a:ext cx="9144000" cy="6327775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ru-RU" sz="2000" b="1" dirty="0" smtClean="0"/>
              <a:t>    NAT</a:t>
            </a:r>
            <a:r>
              <a:rPr lang="ru-RU" sz="2000" dirty="0" smtClean="0"/>
              <a:t> (</a:t>
            </a:r>
            <a:r>
              <a:rPr lang="ru-RU" sz="2000" i="1" dirty="0" err="1" smtClean="0"/>
              <a:t>Network</a:t>
            </a:r>
            <a:r>
              <a:rPr lang="ru-RU" sz="2000" i="1" dirty="0" smtClean="0"/>
              <a:t> </a:t>
            </a:r>
            <a:r>
              <a:rPr lang="ru-RU" sz="2000" i="1" dirty="0" err="1" smtClean="0"/>
              <a:t>Address</a:t>
            </a:r>
            <a:r>
              <a:rPr lang="ru-RU" sz="2000" i="1" dirty="0" smtClean="0"/>
              <a:t> </a:t>
            </a:r>
            <a:r>
              <a:rPr lang="ru-RU" sz="2000" i="1" dirty="0" err="1" smtClean="0"/>
              <a:t>Translation</a:t>
            </a:r>
            <a:r>
              <a:rPr lang="ru-RU" sz="2000" dirty="0" smtClean="0"/>
              <a:t> — преобразование сетевых адресов) - это механизм в</a:t>
            </a:r>
            <a:r>
              <a:rPr lang="en-US" sz="2000" dirty="0" smtClean="0"/>
              <a:t> </a:t>
            </a:r>
            <a:r>
              <a:rPr lang="ru-RU" sz="2000" dirty="0" smtClean="0"/>
              <a:t>сетях </a:t>
            </a:r>
            <a:r>
              <a:rPr lang="en-US" sz="2000" dirty="0" smtClean="0"/>
              <a:t>TCP/IP</a:t>
            </a:r>
            <a:r>
              <a:rPr lang="ru-RU" sz="2000" dirty="0" smtClean="0"/>
              <a:t>, позволяющий преобразовывать </a:t>
            </a:r>
            <a:r>
              <a:rPr lang="en-US" sz="2000" dirty="0" smtClean="0"/>
              <a:t>IP</a:t>
            </a:r>
            <a:r>
              <a:rPr lang="ru-RU" sz="2000" dirty="0" smtClean="0"/>
              <a:t> – адреса</a:t>
            </a:r>
            <a:r>
              <a:rPr lang="en-US" sz="2000" dirty="0" smtClean="0"/>
              <a:t> </a:t>
            </a:r>
            <a:r>
              <a:rPr lang="ru-RU" sz="2000" dirty="0" smtClean="0"/>
              <a:t>транзитных пакетов. Преобразование адреса методом NAT производится  </a:t>
            </a:r>
            <a:r>
              <a:rPr lang="ru-RU" sz="2000" dirty="0" err="1" smtClean="0"/>
              <a:t>маршрутизатором</a:t>
            </a:r>
            <a:r>
              <a:rPr lang="ru-RU" sz="2000" dirty="0" smtClean="0"/>
              <a:t>. Наиболее популярным является SNAT (</a:t>
            </a:r>
            <a:r>
              <a:rPr lang="en-US" sz="2000" dirty="0" smtClean="0"/>
              <a:t>Source NAT)</a:t>
            </a:r>
            <a:r>
              <a:rPr lang="ru-RU" sz="2000" dirty="0" smtClean="0"/>
              <a:t>, когда заменяется адрес источника при прохождении пакета в одну сторону и выполняется обратная замена адреса назначения в ответном пакете. Наряду с адресами могут также заменяться номера  портов источника и назначения. </a:t>
            </a:r>
            <a:r>
              <a:rPr lang="ru-RU" sz="2000" b="1" dirty="0" smtClean="0"/>
              <a:t>    </a:t>
            </a:r>
          </a:p>
          <a:p>
            <a:pPr marL="0" indent="0">
              <a:buFont typeface="Wingdings" pitchFamily="2" charset="2"/>
              <a:buNone/>
            </a:pPr>
            <a:r>
              <a:rPr lang="ru-RU" sz="2000" dirty="0" smtClean="0"/>
              <a:t>    Принимая пакет от локального компьютера, роутер определяет IP-адрес назначения. Если это локальный адрес, то пакет пересылается другому локальному компьютеру, иначе пакет надо переслать наружу в Интернет. Но, поскольку обратным адресом в пакете указан </a:t>
            </a:r>
            <a:r>
              <a:rPr lang="ru-RU" sz="2000" dirty="0"/>
              <a:t>адрес </a:t>
            </a:r>
            <a:r>
              <a:rPr lang="ru-RU" sz="2000" dirty="0" smtClean="0"/>
              <a:t>локального </a:t>
            </a:r>
            <a:r>
              <a:rPr lang="ru-RU" sz="2000" dirty="0"/>
              <a:t>компьютера</a:t>
            </a:r>
            <a:r>
              <a:rPr lang="ru-RU" sz="2000" dirty="0" smtClean="0"/>
              <a:t>, который из Интернета будет недоступен, роутер «на лету» транслирует (подменяет) обратный IP-адрес пакета на свой внешний (видимый из Интернета) IP-адрес и меняет номер порта (чтобы различать ответные пакеты, адресованные разным локальным компьютерам).  </a:t>
            </a:r>
          </a:p>
          <a:p>
            <a:pPr marL="0" indent="0">
              <a:buFont typeface="Wingdings" pitchFamily="2" charset="2"/>
              <a:buNone/>
            </a:pPr>
            <a:r>
              <a:rPr lang="ru-RU" sz="2000" dirty="0" smtClean="0"/>
              <a:t>   Комбинацию, нужную для обратной подстановки, роутер сохраняет у себя во временной таблице. Через некоторое время после того, как клиент и сервер закончат обмениваться пакетами, роутер сотрет у себя в таблице запись о </a:t>
            </a:r>
            <a:r>
              <a:rPr lang="ru-RU" sz="2000" dirty="0" err="1" smtClean="0"/>
              <a:t>n-ом</a:t>
            </a:r>
            <a:r>
              <a:rPr lang="ru-RU" sz="2000" dirty="0" smtClean="0"/>
              <a:t> порте за сроком давности.</a:t>
            </a:r>
          </a:p>
          <a:p>
            <a:pPr marL="0" indent="0">
              <a:buFont typeface="Wingdings" pitchFamily="2" charset="2"/>
              <a:buNone/>
            </a:pPr>
            <a:r>
              <a:rPr lang="ru-RU" sz="2000" dirty="0" smtClean="0"/>
              <a:t>   </a:t>
            </a:r>
          </a:p>
        </p:txBody>
      </p:sp>
      <p:sp>
        <p:nvSpPr>
          <p:cNvPr id="52228" name="Номер слайда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B929FE-DC63-431A-9BAC-E317742FF8C5}" type="slidenum">
              <a:rPr lang="ru-RU" smtClean="0"/>
              <a:pPr/>
              <a:t>8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6924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-56946"/>
            <a:ext cx="8229600" cy="605626"/>
          </a:xfrm>
        </p:spPr>
        <p:txBody>
          <a:bodyPr>
            <a:norm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Особые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-адреса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30416"/>
            <a:ext cx="9144000" cy="620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1900" dirty="0" smtClean="0"/>
              <a:t>   1. </a:t>
            </a:r>
            <a:r>
              <a:rPr lang="ru-RU" sz="1900" i="1" dirty="0" smtClean="0"/>
              <a:t>Если IP-адрес состоит только из нулей</a:t>
            </a:r>
            <a:r>
              <a:rPr lang="ru-RU" sz="1900" dirty="0" smtClean="0"/>
              <a:t>, то он называется </a:t>
            </a:r>
            <a:r>
              <a:rPr lang="ru-RU" sz="1900" b="1" dirty="0" smtClean="0"/>
              <a:t>неопределенным</a:t>
            </a:r>
            <a:r>
              <a:rPr lang="ru-RU" sz="1900" dirty="0" smtClean="0"/>
              <a:t> адресом и обозначает адрес того узла, который сгенерировал этот пакет. Такой адрес в особых случаях помещается в заголовок IP-пакета в поле адреса отправителя.</a:t>
            </a:r>
          </a:p>
          <a:p>
            <a:pPr>
              <a:lnSpc>
                <a:spcPct val="110000"/>
              </a:lnSpc>
            </a:pPr>
            <a:r>
              <a:rPr lang="ru-RU" sz="1900" dirty="0" smtClean="0"/>
              <a:t>   2. </a:t>
            </a:r>
            <a:r>
              <a:rPr lang="ru-RU" sz="1900" i="1" dirty="0" smtClean="0"/>
              <a:t>Если в поле номера сети стоят только нули</a:t>
            </a:r>
            <a:r>
              <a:rPr lang="ru-RU" sz="1900" dirty="0" smtClean="0"/>
              <a:t>, то по умолчанию считается, что узел назначения и узел отправления принадлежат одной сети. Такой адрес также может быть использован только в качестве адреса отправителя.</a:t>
            </a:r>
          </a:p>
          <a:p>
            <a:pPr>
              <a:lnSpc>
                <a:spcPct val="110000"/>
              </a:lnSpc>
            </a:pPr>
            <a:r>
              <a:rPr lang="ru-RU" sz="1900" i="1" dirty="0" smtClean="0"/>
              <a:t>   3. Если IP-адрес состоит </a:t>
            </a:r>
            <a:r>
              <a:rPr lang="ru-RU" sz="1900" i="1" dirty="0"/>
              <a:t>только из единиц</a:t>
            </a:r>
            <a:r>
              <a:rPr lang="ru-RU" sz="1900" dirty="0" smtClean="0"/>
              <a:t>, то пакет с таким адресом назначения должен рассылаться всем узлам, находящимся в той же сети, что и источник этого пакета. Такой адрес называется </a:t>
            </a:r>
            <a:r>
              <a:rPr lang="ru-RU" sz="1900" b="1" dirty="0" smtClean="0"/>
              <a:t>ограниченным широковещательным </a:t>
            </a:r>
            <a:r>
              <a:rPr lang="ru-RU" sz="1900" dirty="0" smtClean="0"/>
              <a:t>(</a:t>
            </a:r>
            <a:r>
              <a:rPr lang="ru-RU" sz="1900" dirty="0" err="1" smtClean="0"/>
              <a:t>limited</a:t>
            </a:r>
            <a:r>
              <a:rPr lang="ru-RU" sz="1900" dirty="0" smtClean="0"/>
              <a:t> </a:t>
            </a:r>
            <a:r>
              <a:rPr lang="ru-RU" sz="1900" dirty="0" err="1" smtClean="0"/>
              <a:t>broadcast</a:t>
            </a:r>
            <a:r>
              <a:rPr lang="ru-RU" sz="1900" dirty="0" smtClean="0"/>
              <a:t>), т.к. в этом случае пакет никогда не выйдет за границы данной сети.</a:t>
            </a:r>
          </a:p>
          <a:p>
            <a:pPr>
              <a:lnSpc>
                <a:spcPct val="110000"/>
              </a:lnSpc>
            </a:pPr>
            <a:r>
              <a:rPr lang="ru-RU" sz="1900" dirty="0" smtClean="0"/>
              <a:t>   4. </a:t>
            </a:r>
            <a:r>
              <a:rPr lang="ru-RU" sz="1900" i="1" dirty="0" smtClean="0"/>
              <a:t>Если в поле адреса назначения в разрядах, соответствующих номеру узла, стоят только единицы</a:t>
            </a:r>
            <a:r>
              <a:rPr lang="ru-RU" sz="1900" dirty="0" smtClean="0"/>
              <a:t>, то пакет с этим  адресом рассылается всем узлам сети, номер которой указан в адресе назначения. Например, пакет с адресом 192.190.21.255 будет направлен всем узлам сети 192.190.21.0. Такой тип адреса называется </a:t>
            </a:r>
            <a:r>
              <a:rPr lang="ru-RU" sz="1900" b="1" dirty="0" smtClean="0"/>
              <a:t>широковещательным</a:t>
            </a:r>
            <a:r>
              <a:rPr lang="ru-RU" sz="1900" dirty="0" smtClean="0"/>
              <a:t> (</a:t>
            </a:r>
            <a:r>
              <a:rPr lang="ru-RU" sz="1900" dirty="0" err="1" smtClean="0"/>
              <a:t>broadcast</a:t>
            </a:r>
            <a:r>
              <a:rPr lang="ru-RU" sz="1900" dirty="0" smtClean="0"/>
              <a:t>).</a:t>
            </a:r>
          </a:p>
          <a:p>
            <a:pPr>
              <a:lnSpc>
                <a:spcPct val="110000"/>
              </a:lnSpc>
            </a:pPr>
            <a:r>
              <a:rPr lang="ru-RU" sz="1900" dirty="0" smtClean="0"/>
              <a:t>   </a:t>
            </a:r>
            <a:r>
              <a:rPr lang="ru-RU" sz="1900" dirty="0"/>
              <a:t> </a:t>
            </a:r>
            <a:r>
              <a:rPr lang="ru-RU" sz="1900" dirty="0" smtClean="0"/>
              <a:t>5. </a:t>
            </a:r>
            <a:r>
              <a:rPr lang="ru-RU" sz="1900" i="1" dirty="0" smtClean="0"/>
              <a:t>Адрес </a:t>
            </a:r>
            <a:r>
              <a:rPr lang="ru-RU" sz="1900" i="1" dirty="0"/>
              <a:t>127.х.х.х  </a:t>
            </a:r>
            <a:r>
              <a:rPr lang="ru-RU" sz="1900" dirty="0"/>
              <a:t>является внутренним адресом стека протоколов и используется для тестирования сетевых приложений на одном компьютере. Маршрут </a:t>
            </a:r>
            <a:r>
              <a:rPr lang="ru-RU" sz="1900" dirty="0" err="1" smtClean="0"/>
              <a:t>переме-щения</a:t>
            </a:r>
            <a:r>
              <a:rPr lang="ru-RU" sz="1900" dirty="0" smtClean="0"/>
              <a:t> </a:t>
            </a:r>
            <a:r>
              <a:rPr lang="ru-RU" sz="1900" dirty="0"/>
              <a:t>данных образует петлю, поэтому такой адрес называется адресом обратной петли (</a:t>
            </a:r>
            <a:r>
              <a:rPr lang="ru-RU" sz="1900" dirty="0" err="1"/>
              <a:t>loopback</a:t>
            </a:r>
            <a:r>
              <a:rPr lang="ru-RU" sz="1900" dirty="0"/>
              <a:t>). </a:t>
            </a:r>
            <a:r>
              <a:rPr lang="ru-RU" dirty="0" smtClean="0"/>
              <a:t>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86800" y="6492875"/>
            <a:ext cx="298376" cy="365125"/>
          </a:xfrm>
        </p:spPr>
        <p:txBody>
          <a:bodyPr/>
          <a:lstStyle/>
          <a:p>
            <a:fld id="{14AF3D49-34D0-4671-BDCC-1CB9A4073614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4251</TotalTime>
  <Words>5621</Words>
  <Application>Microsoft Office PowerPoint</Application>
  <PresentationFormat>Экран (4:3)</PresentationFormat>
  <Paragraphs>625</Paragraphs>
  <Slides>42</Slides>
  <Notes>1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8" baseType="lpstr">
      <vt:lpstr>Arial</vt:lpstr>
      <vt:lpstr>Calibri</vt:lpstr>
      <vt:lpstr>Times New Roman</vt:lpstr>
      <vt:lpstr>Verdana</vt:lpstr>
      <vt:lpstr>Wingdings</vt:lpstr>
      <vt:lpstr>Тема Office</vt:lpstr>
      <vt:lpstr>Тема 3. Сетевой уровень</vt:lpstr>
      <vt:lpstr>Типы адресов TCP/IP</vt:lpstr>
      <vt:lpstr>Недостатки классовой адресации</vt:lpstr>
      <vt:lpstr>Разбиение на подсети</vt:lpstr>
      <vt:lpstr>Маска подсети</vt:lpstr>
      <vt:lpstr>Презентация PowerPoint</vt:lpstr>
      <vt:lpstr>Частные IP- адреса</vt:lpstr>
      <vt:lpstr>Механизм NAT</vt:lpstr>
      <vt:lpstr>Особые IP-адреса</vt:lpstr>
      <vt:lpstr> </vt:lpstr>
      <vt:lpstr>Разбиение на подсети в сети класса С</vt:lpstr>
      <vt:lpstr>Презентация PowerPoint</vt:lpstr>
      <vt:lpstr>Протокол IP. </vt:lpstr>
      <vt:lpstr>Структура IPv4-дейтаграммы </vt:lpstr>
      <vt:lpstr>Структура IPv4-дейтаграммы (продолжение)</vt:lpstr>
      <vt:lpstr>Структура IPv4-дейтаграммы (продолжение)</vt:lpstr>
      <vt:lpstr>Протокол разрешения адресов</vt:lpstr>
      <vt:lpstr>Протокол разрешения адресов (продолжение)</vt:lpstr>
      <vt:lpstr>Примеры ARP запроса и ответа</vt:lpstr>
      <vt:lpstr>Протокол DHCP</vt:lpstr>
      <vt:lpstr>Алгоритм динамического назначение адресов</vt:lpstr>
      <vt:lpstr>Алгоритм динамического назначения адресов (продолжение)</vt:lpstr>
      <vt:lpstr>Система DNS</vt:lpstr>
      <vt:lpstr>Схема работы DNS</vt:lpstr>
      <vt:lpstr>Презентация PowerPoint</vt:lpstr>
      <vt:lpstr>Классификация протоколов маршрутизации</vt:lpstr>
      <vt:lpstr>Классификация протоколов маршрутизации (продолжение)</vt:lpstr>
      <vt:lpstr>Презентация PowerPoint</vt:lpstr>
      <vt:lpstr>Принцип маршрутизации</vt:lpstr>
      <vt:lpstr>Алгоритм просмотра таблицы маршрутизации </vt:lpstr>
      <vt:lpstr>Принцип маршрутизации (продолжение)</vt:lpstr>
      <vt:lpstr>Заполнение таблицы маршрутизации</vt:lpstr>
      <vt:lpstr>Разбиение с масками фиксированной длины</vt:lpstr>
      <vt:lpstr>Просмотр таблицы маршрутизации с масками </vt:lpstr>
      <vt:lpstr>Передача маски сети</vt:lpstr>
      <vt:lpstr>Протокол RIP</vt:lpstr>
      <vt:lpstr>Протокол RIP (продолжение)</vt:lpstr>
      <vt:lpstr>Адаптация маршрутизаторов RIP к изменениям состояния сети</vt:lpstr>
      <vt:lpstr>Адаптация маршрутизаторов RIP к изменениям состояния сети (продолжение)</vt:lpstr>
      <vt:lpstr>Протокол OSPF</vt:lpstr>
      <vt:lpstr>Протокол OSPF (продолжение)</vt:lpstr>
      <vt:lpstr>Протокол OSPF (продолжение)</vt:lpstr>
    </vt:vector>
  </TitlesOfParts>
  <Company>RePack by SPecialiST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3. Сетевой уровень</dc:title>
  <dc:creator>Кобылянский В. Г.</dc:creator>
  <cp:lastModifiedBy>Valery</cp:lastModifiedBy>
  <cp:revision>545</cp:revision>
  <dcterms:created xsi:type="dcterms:W3CDTF">2016-10-31T16:06:51Z</dcterms:created>
  <dcterms:modified xsi:type="dcterms:W3CDTF">2021-12-02T12:51:03Z</dcterms:modified>
</cp:coreProperties>
</file>