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6" autoAdjust="0"/>
  </p:normalViewPr>
  <p:slideViewPr>
    <p:cSldViewPr snapToGrid="0">
      <p:cViewPr varScale="1">
        <p:scale>
          <a:sx n="75" d="100"/>
          <a:sy n="75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9C1B-6516-493F-B4C9-B88FD6DBCBD3}" type="datetimeFigureOut">
              <a:rPr lang="ru-RU" smtClean="0"/>
              <a:t>16.12.21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F0379-09AA-460A-B34C-7CA1A92C2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0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422CB-9241-4BB8-A51B-184727A48AC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0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F0379-09AA-460A-B34C-7CA1A92C294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5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4AE8-0CC6-4BC2-A313-27C9070E6F6E}" type="datetime1">
              <a:rPr lang="ru-RU" smtClean="0"/>
              <a:t>16.12.21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A71E-68ED-4563-8D08-78646947390D}" type="datetime1">
              <a:rPr lang="ru-RU" smtClean="0"/>
              <a:t>16.12.21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C76C-F6EA-4B18-BA74-B7CE3D9A6F79}" type="datetime1">
              <a:rPr lang="ru-RU" smtClean="0"/>
              <a:t>16.12.21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2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BB65-6B77-4EAC-9A0C-438B79D14FE4}" type="datetime1">
              <a:rPr lang="ru-RU" smtClean="0"/>
              <a:t>16.12.21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7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F52B-E2D4-4A69-B741-54430D376998}" type="datetime1">
              <a:rPr lang="ru-RU" smtClean="0"/>
              <a:t>16.12.21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5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2951-DD36-4F4E-A691-1ADA09805991}" type="datetime1">
              <a:rPr lang="ru-RU" smtClean="0"/>
              <a:t>16.12.21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18D7-3EA6-46CA-8A30-67A07E3A44EB}" type="datetime1">
              <a:rPr lang="ru-RU" smtClean="0"/>
              <a:t>16.12.21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092-AD6A-4762-8ED0-228C4BCFC037}" type="datetime1">
              <a:rPr lang="ru-RU" smtClean="0"/>
              <a:t>16.12.21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1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D903-6EF5-47AC-B00F-7E48AE3E9544}" type="datetime1">
              <a:rPr lang="ru-RU" smtClean="0"/>
              <a:t>16.12.21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2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F62-3D4F-4802-A648-57B547A6D175}" type="datetime1">
              <a:rPr lang="ru-RU" smtClean="0"/>
              <a:t>16.12.21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C20-FE92-453C-B287-FADC99019C38}" type="datetime1">
              <a:rPr lang="ru-RU" smtClean="0"/>
              <a:t>16.12.21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F3CC-8CDC-4E73-825A-0DAA3EB99D07}" type="datetime1">
              <a:rPr lang="ru-RU" smtClean="0"/>
              <a:t>16.12.21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5722-BFA3-4E92-9AB0-232F4177F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85229" y="2708922"/>
            <a:ext cx="8229600" cy="6330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alt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Программно-конфигурируемые </a:t>
            </a:r>
            <a:r>
              <a:rPr lang="ru-RU" alt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сети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297B-5DA9-4EC1-9A22-997F9243AA6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1287"/>
            <a:ext cx="7886700" cy="56959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ПКС на основе расширенного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0881"/>
            <a:ext cx="9144000" cy="204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 smtClean="0"/>
              <a:t>Традиционные коммутаторы для выполнения сетевых настроек имеют возможность удаленного управления с помощью командного интерфейса (</a:t>
            </a:r>
            <a:r>
              <a:rPr lang="en-US" sz="1900" dirty="0" smtClean="0"/>
              <a:t>CLI) </a:t>
            </a:r>
            <a:r>
              <a:rPr lang="ru-RU" sz="1900" dirty="0" smtClean="0"/>
              <a:t>или с помощью протокола сетевого управления (</a:t>
            </a:r>
            <a:r>
              <a:rPr lang="en-US" sz="1900" dirty="0" smtClean="0"/>
              <a:t>SNMP).</a:t>
            </a:r>
            <a:r>
              <a:rPr lang="ru-RU" sz="1900" dirty="0" smtClean="0"/>
              <a:t> Однако </a:t>
            </a:r>
            <a:r>
              <a:rPr lang="ru-RU" sz="1900" dirty="0"/>
              <a:t>эти способы </a:t>
            </a:r>
            <a:r>
              <a:rPr lang="ru-RU" sz="1900" dirty="0"/>
              <a:t>невозможно </a:t>
            </a:r>
            <a:r>
              <a:rPr lang="ru-RU" sz="1900" dirty="0" err="1" smtClean="0"/>
              <a:t>использо-вать</a:t>
            </a:r>
            <a:r>
              <a:rPr lang="ru-RU" sz="1900" dirty="0" smtClean="0"/>
              <a:t> </a:t>
            </a:r>
            <a:r>
              <a:rPr lang="ru-RU" sz="1900" dirty="0"/>
              <a:t>для </a:t>
            </a:r>
            <a:r>
              <a:rPr lang="ru-RU" sz="1900" dirty="0" smtClean="0"/>
              <a:t>быстрого оперативного  переконфигурирования параметров в большой сети или в центре обработки данных.</a:t>
            </a:r>
          </a:p>
          <a:p>
            <a:pPr marL="0" indent="0">
              <a:buNone/>
            </a:pPr>
            <a:r>
              <a:rPr lang="ru-RU" sz="1900" dirty="0" smtClean="0"/>
              <a:t>Для решения таких задач была разработана технология </a:t>
            </a:r>
            <a:r>
              <a:rPr lang="en-US" sz="1900" dirty="0" smtClean="0"/>
              <a:t>RESTful API, </a:t>
            </a:r>
            <a:r>
              <a:rPr lang="ru-RU" sz="1900" dirty="0" smtClean="0"/>
              <a:t>использующая протокол передачи гипертекста </a:t>
            </a:r>
            <a:r>
              <a:rPr lang="en-US" sz="1900" dirty="0" smtClean="0"/>
              <a:t>HTTP.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096"/>
            <a:ext cx="4815840" cy="3674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5840" y="2536962"/>
            <a:ext cx="4328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Достоинства: </a:t>
            </a:r>
          </a:p>
          <a:p>
            <a:r>
              <a:rPr lang="ru-RU" dirty="0" smtClean="0"/>
              <a:t>- не требуется применение коммутаторов нового типа с поддержкой </a:t>
            </a:r>
            <a:r>
              <a:rPr lang="en-US" dirty="0" err="1" smtClean="0"/>
              <a:t>OpenFlow</a:t>
            </a:r>
            <a:r>
              <a:rPr lang="ru-RU" dirty="0" smtClean="0"/>
              <a:t>; </a:t>
            </a:r>
          </a:p>
          <a:p>
            <a:r>
              <a:rPr lang="ru-RU" dirty="0" smtClean="0"/>
              <a:t>- упрощается написание ПО для быстрого реагирования на изменения в сети.</a:t>
            </a:r>
          </a:p>
          <a:p>
            <a:r>
              <a:rPr lang="ru-RU" dirty="0" smtClean="0"/>
              <a:t>Недостатки:</a:t>
            </a:r>
          </a:p>
          <a:p>
            <a:r>
              <a:rPr lang="ru-RU" dirty="0" smtClean="0"/>
              <a:t>- в большинстве сетей отсутствует цент-</a:t>
            </a:r>
            <a:r>
              <a:rPr lang="ru-RU" dirty="0" err="1" smtClean="0"/>
              <a:t>ральный</a:t>
            </a:r>
            <a:r>
              <a:rPr lang="ru-RU" dirty="0" smtClean="0"/>
              <a:t> контроллер, поэтому </a:t>
            </a:r>
            <a:r>
              <a:rPr lang="ru-RU" dirty="0" err="1" smtClean="0"/>
              <a:t>необходи-мо</a:t>
            </a:r>
            <a:r>
              <a:rPr lang="ru-RU" dirty="0" smtClean="0"/>
              <a:t> программировать напрямую каждый коммутатор с учетом его технических параметров;</a:t>
            </a:r>
          </a:p>
          <a:p>
            <a:r>
              <a:rPr lang="ru-RU" dirty="0" smtClean="0"/>
              <a:t>- разработанное ПО может работать толь-ко для конкретной конфигурации сети, т.е. с оборудованием определенных производителей.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59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647"/>
            <a:ext cx="9144000" cy="62039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ПКС на основе виртуальных сетей и гипервизоров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01041"/>
            <a:ext cx="9144000" cy="29362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2000" dirty="0" smtClean="0"/>
              <a:t>   Здесь физическая сеть не изменяется, но на нее </a:t>
            </a:r>
            <a:r>
              <a:rPr lang="ru-RU" sz="2000" dirty="0"/>
              <a:t>накладываются </a:t>
            </a:r>
            <a:r>
              <a:rPr lang="ru-RU" sz="2000" dirty="0" smtClean="0"/>
              <a:t>виртуальные сети с гипервизорами. При этом прикладные системы на узлах сети взаимодействуют только через виртуальные сети, не зная о физических сетях, через которые происходит продвижение данных.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2000" dirty="0" smtClean="0"/>
              <a:t>   Системы управления виртуальными сетями могут размещаться на  конечных узлах этих сетей. В центрах обработки данных (ЦОД) такими системами являются гипервизоры виртуальных машин, размещенные на каждом сервере. Применение ПКС в ЦОД позволяет оперативно изменять характеристики сетей, участвующих в вычислительных процессах ЦОД.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637280"/>
            <a:ext cx="4362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650" y="508688"/>
            <a:ext cx="9133350" cy="63493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1900" dirty="0" smtClean="0"/>
              <a:t>    В </a:t>
            </a:r>
            <a:r>
              <a:rPr lang="ru-RU" sz="1900" dirty="0"/>
              <a:t>основе работы всех традиционных </a:t>
            </a:r>
            <a:r>
              <a:rPr lang="ru-RU" sz="1900" dirty="0" smtClean="0"/>
              <a:t>компьютерных сетей</a:t>
            </a:r>
            <a:r>
              <a:rPr lang="en-US" sz="1900" dirty="0" smtClean="0"/>
              <a:t> </a:t>
            </a:r>
            <a:r>
              <a:rPr lang="ru-RU" sz="1900" dirty="0" smtClean="0"/>
              <a:t>(КС) лежит </a:t>
            </a:r>
            <a:r>
              <a:rPr lang="ru-RU" sz="1900" dirty="0"/>
              <a:t>парадигма децентрализации </a:t>
            </a:r>
            <a:r>
              <a:rPr lang="ru-RU" sz="1900" dirty="0" smtClean="0"/>
              <a:t>управления</a:t>
            </a:r>
            <a:r>
              <a:rPr lang="ru-RU" sz="1900" dirty="0"/>
              <a:t>. Напомним, что необходимость создания </a:t>
            </a:r>
            <a:r>
              <a:rPr lang="ru-RU" sz="1900" dirty="0" smtClean="0"/>
              <a:t>КС на </a:t>
            </a:r>
            <a:r>
              <a:rPr lang="ru-RU" sz="1900" dirty="0"/>
              <a:t>рубеже 40-х – 50-х годов </a:t>
            </a:r>
            <a:r>
              <a:rPr lang="en-US" sz="1900" dirty="0"/>
              <a:t>XX </a:t>
            </a:r>
            <a:r>
              <a:rPr lang="ru-RU" sz="1900" dirty="0"/>
              <a:t>века была вызвана требованиями снижения вероятности потери управляемости национальных командных центров США и СССР при обмене ядерными ударами</a:t>
            </a:r>
            <a:r>
              <a:rPr lang="ru-RU" sz="1900" dirty="0" smtClean="0"/>
              <a:t>. Следствием децентрализации стало возникновение следующих проблем в современных сетях:</a:t>
            </a:r>
            <a:endParaRPr lang="ru-RU" sz="1900" dirty="0"/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1900" dirty="0" smtClean="0"/>
              <a:t>научно-технические </a:t>
            </a:r>
            <a:r>
              <a:rPr lang="ru-RU" sz="1900" dirty="0"/>
              <a:t>— сегодня невозможно контролировать и надежно </a:t>
            </a:r>
            <a:r>
              <a:rPr lang="ru-RU" sz="1900" dirty="0" smtClean="0"/>
              <a:t>предвидеть </a:t>
            </a:r>
            <a:r>
              <a:rPr lang="ru-RU" sz="1900" dirty="0"/>
              <a:t>поведение таких сложных объектов, как глобальные </a:t>
            </a:r>
            <a:r>
              <a:rPr lang="ru-RU" sz="1900" dirty="0" smtClean="0"/>
              <a:t>КС; каждое устройство изучает сеть вокруг себя самостоятельно;</a:t>
            </a:r>
            <a:endParaRPr lang="ru-RU" sz="1900" dirty="0"/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1900" dirty="0"/>
              <a:t>экономические — проекты, связанные с созданием </a:t>
            </a:r>
            <a:r>
              <a:rPr lang="ru-RU" sz="1900" dirty="0" smtClean="0"/>
              <a:t>КС, имеют высокую стоимость </a:t>
            </a:r>
            <a:r>
              <a:rPr lang="ru-RU" sz="1900" dirty="0"/>
              <a:t>и требуют для своего обслуживания </a:t>
            </a:r>
            <a:r>
              <a:rPr lang="ru-RU" sz="1900" dirty="0" smtClean="0"/>
              <a:t>высокой квалификации специалистов</a:t>
            </a:r>
            <a:r>
              <a:rPr lang="ru-RU" sz="1900" dirty="0"/>
              <a:t>;</a:t>
            </a: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1900" dirty="0"/>
              <a:t>проблемы развития — в архитектуре современных </a:t>
            </a:r>
            <a:r>
              <a:rPr lang="ru-RU" sz="1900" dirty="0" smtClean="0"/>
              <a:t>КС имеются </a:t>
            </a:r>
            <a:r>
              <a:rPr lang="ru-RU" sz="1900" dirty="0"/>
              <a:t>существенные барьеры для проведения экспериментов и создания новых сервисов.</a:t>
            </a:r>
          </a:p>
          <a:p>
            <a:pPr marL="0" indent="0">
              <a:buNone/>
            </a:pPr>
            <a:r>
              <a:rPr lang="ru-RU" sz="1900" dirty="0"/>
              <a:t>  Современные </a:t>
            </a:r>
            <a:r>
              <a:rPr lang="ru-RU" sz="1900" dirty="0" smtClean="0"/>
              <a:t>КС </a:t>
            </a:r>
            <a:r>
              <a:rPr lang="ru-RU" sz="1900" dirty="0"/>
              <a:t>постепенно подходят к своим предельным возможностям </a:t>
            </a:r>
            <a:r>
              <a:rPr lang="ru-RU" sz="1900" dirty="0" err="1" smtClean="0"/>
              <a:t>увеличе-ния</a:t>
            </a:r>
            <a:r>
              <a:rPr lang="ru-RU" sz="1900" dirty="0" smtClean="0"/>
              <a:t> </a:t>
            </a:r>
            <a:r>
              <a:rPr lang="ru-RU" sz="1900" dirty="0"/>
              <a:t>пропускной способности по следующим причинам:</a:t>
            </a:r>
          </a:p>
          <a:p>
            <a:pPr marL="0">
              <a:spcBef>
                <a:spcPts val="400"/>
              </a:spcBef>
            </a:pPr>
            <a:r>
              <a:rPr lang="ru-RU" sz="1900" dirty="0"/>
              <a:t>сети традиционной архитектуры </a:t>
            </a:r>
            <a:r>
              <a:rPr lang="ru-RU" sz="1900" dirty="0" err="1"/>
              <a:t>проприетарны</a:t>
            </a:r>
            <a:r>
              <a:rPr lang="ru-RU" sz="1900" dirty="0"/>
              <a:t>, закрыты для исследований и практически любых изменений извне, а оборудование разных производителей часто между собой плохо стыкуется;</a:t>
            </a:r>
          </a:p>
          <a:p>
            <a:pPr marL="0">
              <a:spcBef>
                <a:spcPts val="400"/>
              </a:spcBef>
            </a:pPr>
            <a:r>
              <a:rPr lang="ru-RU" sz="1900" dirty="0"/>
              <a:t>рост трафика в геометрической прогрессии приводит к тому, что сети традиционной архитектуры не смогут его передавать с необходимым уровнем качества;</a:t>
            </a:r>
          </a:p>
          <a:p>
            <a:pPr marL="0">
              <a:spcBef>
                <a:spcPts val="400"/>
              </a:spcBef>
            </a:pPr>
            <a:r>
              <a:rPr lang="ru-RU" sz="1900" dirty="0"/>
              <a:t>наличие большого числа протоколов и их стеков в сети (более 700).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297B-5DA9-4EC1-9A22-997F9243AA65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4081" y="25194"/>
            <a:ext cx="6966488" cy="564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современных сетей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9060"/>
            <a:ext cx="9144000" cy="5339853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ru-RU" sz="2000" dirty="0" smtClean="0"/>
              <a:t>   Основные </a:t>
            </a:r>
            <a:r>
              <a:rPr lang="ru-RU" sz="2000" dirty="0" smtClean="0"/>
              <a:t>протоколы </a:t>
            </a:r>
            <a:r>
              <a:rPr lang="ru-RU" sz="2000" dirty="0"/>
              <a:t>в архитектуре TCP/IP были разработаны более 40 лет </a:t>
            </a:r>
            <a:r>
              <a:rPr lang="ru-RU" sz="2000" dirty="0" smtClean="0"/>
              <a:t>назад</a:t>
            </a:r>
            <a:r>
              <a:rPr lang="ru-RU" sz="2000" dirty="0"/>
              <a:t>, когда никто не мог предсказать современные скорости и объемы </a:t>
            </a:r>
            <a:r>
              <a:rPr lang="ru-RU" sz="2000" dirty="0" smtClean="0"/>
              <a:t>переда-</a:t>
            </a:r>
            <a:r>
              <a:rPr lang="ru-RU" sz="2000" dirty="0" err="1" smtClean="0"/>
              <a:t>ваемых</a:t>
            </a:r>
            <a:r>
              <a:rPr lang="ru-RU" sz="2000" dirty="0" smtClean="0"/>
              <a:t> </a:t>
            </a:r>
            <a:r>
              <a:rPr lang="ru-RU" sz="2000" dirty="0" smtClean="0"/>
              <a:t>данных</a:t>
            </a:r>
            <a:r>
              <a:rPr lang="ru-RU" sz="2000" dirty="0"/>
              <a:t>. Например, «пять </a:t>
            </a:r>
            <a:r>
              <a:rPr lang="ru-RU" sz="2000" dirty="0" err="1" smtClean="0"/>
              <a:t>эксабайт</a:t>
            </a:r>
            <a:r>
              <a:rPr lang="ru-RU" sz="2000" dirty="0" smtClean="0"/>
              <a:t> </a:t>
            </a:r>
            <a:r>
              <a:rPr lang="ru-RU" sz="2000" dirty="0"/>
              <a:t>информации создано </a:t>
            </a:r>
            <a:r>
              <a:rPr lang="ru-RU" sz="2000" dirty="0" smtClean="0"/>
              <a:t>человечеством </a:t>
            </a:r>
            <a:r>
              <a:rPr lang="ru-RU" sz="2000" dirty="0"/>
              <a:t>с </a:t>
            </a:r>
            <a:r>
              <a:rPr lang="ru-RU" sz="2000" dirty="0" smtClean="0"/>
              <a:t>момента </a:t>
            </a:r>
            <a:r>
              <a:rPr lang="ru-RU" sz="2000" dirty="0" smtClean="0"/>
              <a:t>зарождения </a:t>
            </a:r>
            <a:r>
              <a:rPr lang="ru-RU" sz="2000" dirty="0"/>
              <a:t>цивилизации до 2003 года, столько же сейчас </a:t>
            </a:r>
            <a:r>
              <a:rPr lang="ru-RU" sz="2000" dirty="0" smtClean="0"/>
              <a:t>создаётся </a:t>
            </a:r>
            <a:r>
              <a:rPr lang="ru-RU" sz="2000" dirty="0"/>
              <a:t>каждые два дня, и скорость увеличивается…» (Эрик Шмидт, исполнительный директор </a:t>
            </a:r>
            <a:r>
              <a:rPr lang="en-US" sz="2000" dirty="0"/>
              <a:t>Google</a:t>
            </a:r>
            <a:r>
              <a:rPr lang="ru-RU" sz="2000" dirty="0"/>
              <a:t>, 2010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2000" dirty="0" smtClean="0"/>
              <a:t>   На </a:t>
            </a:r>
            <a:r>
              <a:rPr lang="ru-RU" sz="2000" dirty="0"/>
              <a:t>сегодняшний день </a:t>
            </a:r>
            <a:r>
              <a:rPr lang="ru-RU" sz="2000" dirty="0" err="1"/>
              <a:t>Facebook</a:t>
            </a:r>
            <a:r>
              <a:rPr lang="ru-RU" sz="2000" dirty="0"/>
              <a:t> имеет 2.8 миллиарда активных пользователей в месяц  и 1.84 миллиарда ежедневных активных пользователей. Аудитория  </a:t>
            </a:r>
            <a:r>
              <a:rPr lang="en-US" sz="2000" dirty="0"/>
              <a:t>Skype </a:t>
            </a:r>
            <a:r>
              <a:rPr lang="ru-RU" sz="2000" dirty="0"/>
              <a:t>достигла 300 млн активных пользователей в месяц. Во время пандемии в марте 2020 года </a:t>
            </a:r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smtClean="0"/>
              <a:t>сообщила </a:t>
            </a:r>
            <a:r>
              <a:rPr lang="ru-RU" sz="2000" dirty="0"/>
              <a:t>о 40 млн ежедневных активных пользователях </a:t>
            </a:r>
            <a:r>
              <a:rPr lang="en-US" sz="2000" dirty="0"/>
              <a:t>Skype </a:t>
            </a:r>
            <a:r>
              <a:rPr lang="ru-RU" sz="2000" dirty="0"/>
              <a:t>и 75 млн ежедневных </a:t>
            </a:r>
            <a:r>
              <a:rPr lang="ru-RU" sz="2000" dirty="0" smtClean="0"/>
              <a:t>активных пользователях </a:t>
            </a:r>
            <a:r>
              <a:rPr lang="en-US" sz="2000" dirty="0" smtClean="0"/>
              <a:t>Team</a:t>
            </a:r>
            <a:r>
              <a:rPr lang="ru-RU" sz="2000" dirty="0" smtClean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2000" dirty="0" smtClean="0"/>
              <a:t>   </a:t>
            </a:r>
            <a:r>
              <a:rPr lang="ru-RU" sz="2000" dirty="0"/>
              <a:t>В традиционной архитектуре при поступлении кадра коммутатор </a:t>
            </a:r>
            <a:r>
              <a:rPr lang="ru-RU" sz="2000" dirty="0" err="1" smtClean="0"/>
              <a:t>Ethernet</a:t>
            </a:r>
            <a:r>
              <a:rPr lang="ru-RU" sz="2000" dirty="0" smtClean="0"/>
              <a:t> фор-</a:t>
            </a:r>
            <a:r>
              <a:rPr lang="ru-RU" sz="2000" dirty="0" err="1" smtClean="0"/>
              <a:t>мирует</a:t>
            </a:r>
            <a:r>
              <a:rPr lang="ru-RU" sz="2000" dirty="0" smtClean="0"/>
              <a:t> </a:t>
            </a:r>
            <a:r>
              <a:rPr lang="ru-RU" sz="2000" dirty="0"/>
              <a:t>запрос к таблице </a:t>
            </a:r>
            <a:r>
              <a:rPr lang="ru-RU" sz="2000" dirty="0" smtClean="0"/>
              <a:t>коммутации</a:t>
            </a:r>
            <a:r>
              <a:rPr lang="ru-RU" sz="2000" dirty="0"/>
              <a:t>. Затем на основании </a:t>
            </a:r>
            <a:r>
              <a:rPr lang="ru-RU" sz="2000" dirty="0" smtClean="0"/>
              <a:t>полученной </a:t>
            </a:r>
            <a:r>
              <a:rPr lang="ru-RU" sz="2000" dirty="0" err="1" smtClean="0"/>
              <a:t>информа-ции</a:t>
            </a:r>
            <a:r>
              <a:rPr lang="ru-RU" sz="2000" dirty="0" smtClean="0"/>
              <a:t> коммутационная </a:t>
            </a:r>
            <a:r>
              <a:rPr lang="ru-RU" sz="2000" dirty="0"/>
              <a:t>матрица осуществляет дальнейшую обработку и передачу кадра на </a:t>
            </a:r>
            <a:r>
              <a:rPr lang="ru-RU" sz="2000" dirty="0" smtClean="0"/>
              <a:t>целевой </a:t>
            </a:r>
            <a:r>
              <a:rPr lang="ru-RU" sz="2000" dirty="0"/>
              <a:t>порт</a:t>
            </a:r>
            <a:r>
              <a:rPr lang="ru-RU" sz="2000" dirty="0" smtClean="0"/>
              <a:t>. Т. е. здесь одновременно </a:t>
            </a:r>
            <a:r>
              <a:rPr lang="ru-RU" sz="2000" dirty="0"/>
              <a:t>реализуются функции </a:t>
            </a:r>
            <a:r>
              <a:rPr lang="ru-RU" sz="2000" dirty="0" err="1" smtClean="0"/>
              <a:t>управле-ния</a:t>
            </a:r>
            <a:r>
              <a:rPr lang="ru-RU" sz="2000" dirty="0" smtClean="0"/>
              <a:t> </a:t>
            </a:r>
            <a:r>
              <a:rPr lang="ru-RU" sz="2000" dirty="0"/>
              <a:t>и передачи данных. Уровень управления представлен встроенным </a:t>
            </a:r>
            <a:r>
              <a:rPr lang="ru-RU" sz="2000" dirty="0" err="1" smtClean="0"/>
              <a:t>контрол-лером</a:t>
            </a:r>
            <a:r>
              <a:rPr lang="ru-RU" sz="2000" dirty="0"/>
              <a:t>, уровень </a:t>
            </a:r>
            <a:r>
              <a:rPr lang="ru-RU" sz="2000" dirty="0" smtClean="0"/>
              <a:t>передачи </a:t>
            </a:r>
            <a:r>
              <a:rPr lang="ru-RU" sz="2000" dirty="0"/>
              <a:t>данных – таблицей коммутации и </a:t>
            </a:r>
            <a:r>
              <a:rPr lang="ru-RU" sz="2000" dirty="0" smtClean="0"/>
              <a:t>коммутационной </a:t>
            </a:r>
            <a:r>
              <a:rPr lang="ru-RU" sz="2000" dirty="0"/>
              <a:t>матрицей. </a:t>
            </a:r>
          </a:p>
          <a:p>
            <a:pPr marL="0" indent="0">
              <a:spcBef>
                <a:spcPts val="400"/>
              </a:spcBef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297B-5DA9-4EC1-9A22-997F9243AA6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94081" y="25194"/>
            <a:ext cx="6966488" cy="940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современных сетей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 (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3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557080"/>
            <a:ext cx="9152021" cy="4296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   При </a:t>
            </a:r>
            <a:r>
              <a:rPr lang="ru-RU" sz="2000" dirty="0"/>
              <a:t>этом администратор сети не может непосредственно влиять на принятие решения контроллером о том, на какой порт направить нужный кадр, он может только задать определенные правила и приоритеты (например, заблокировать порт, сделать ш</a:t>
            </a:r>
            <a:r>
              <a:rPr lang="ru-RU" sz="2000" dirty="0" smtClean="0"/>
              <a:t>ироковещательную </a:t>
            </a:r>
            <a:r>
              <a:rPr lang="ru-RU" sz="2000" dirty="0"/>
              <a:t>рассылку </a:t>
            </a:r>
            <a:r>
              <a:rPr lang="en-US" sz="2000" dirty="0"/>
              <a:t>(flood) </a:t>
            </a:r>
            <a:r>
              <a:rPr lang="ru-RU" sz="2000" dirty="0"/>
              <a:t>и т.д.). Настройка оборудования по заданным параметрам </a:t>
            </a:r>
            <a:r>
              <a:rPr lang="ru-RU" sz="2000" dirty="0" err="1" smtClean="0"/>
              <a:t>прово-дится</a:t>
            </a:r>
            <a:r>
              <a:rPr lang="ru-RU" sz="2000" dirty="0" smtClean="0"/>
              <a:t> </a:t>
            </a:r>
            <a:r>
              <a:rPr lang="ru-RU" sz="2000" dirty="0"/>
              <a:t>вручную и любые дальнейшие изменения осуществляются </a:t>
            </a:r>
            <a:r>
              <a:rPr lang="ru-RU" sz="2000" dirty="0" smtClean="0"/>
              <a:t>в основном на </a:t>
            </a:r>
            <a:r>
              <a:rPr lang="ru-RU" sz="2000" dirty="0"/>
              <a:t>аппаратном уровне.</a:t>
            </a:r>
          </a:p>
          <a:p>
            <a:pPr marL="0" indent="0">
              <a:buNone/>
            </a:pPr>
            <a:r>
              <a:rPr lang="ru-RU" sz="2000" dirty="0"/>
              <a:t>   Аналогичное совмещение функций управления и продвижения данных характерно </a:t>
            </a:r>
            <a:r>
              <a:rPr lang="ru-RU" sz="2000" dirty="0" smtClean="0"/>
              <a:t>не только для коммутаторов, но и </a:t>
            </a:r>
            <a:r>
              <a:rPr lang="ru-RU" sz="2000" dirty="0"/>
              <a:t>для маршрутизаторов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/>
              <a:t> Одним из способов существенного увеличения пропускной способности являет-</a:t>
            </a:r>
            <a:r>
              <a:rPr lang="ru-RU" sz="2000" dirty="0" err="1"/>
              <a:t>ся</a:t>
            </a:r>
            <a:r>
              <a:rPr lang="ru-RU" sz="2000" dirty="0"/>
              <a:t> переход на новую архитектуру, называемую программно-конфигурируемой сетью (ПКС). Функционирование ПКС основано на разделения функций </a:t>
            </a:r>
            <a:r>
              <a:rPr lang="ru-RU" sz="2000" dirty="0" err="1"/>
              <a:t>управле-ния</a:t>
            </a:r>
            <a:r>
              <a:rPr lang="ru-RU" sz="2000" dirty="0"/>
              <a:t> и передачи данных для сетевого оборудования.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В зарубежных источниках такая архитектура называется </a:t>
            </a:r>
            <a:r>
              <a:rPr lang="en-US" sz="2000" dirty="0" smtClean="0"/>
              <a:t>SDN (</a:t>
            </a:r>
            <a:r>
              <a:rPr lang="en-US" sz="2000" dirty="0"/>
              <a:t>Software Defined Networks</a:t>
            </a:r>
            <a:r>
              <a:rPr lang="en-US" sz="2000" dirty="0" smtClean="0"/>
              <a:t>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28384" y="6356352"/>
            <a:ext cx="658416" cy="365125"/>
          </a:xfrm>
        </p:spPr>
        <p:txBody>
          <a:bodyPr/>
          <a:lstStyle/>
          <a:p>
            <a:fld id="{C287297B-5DA9-4EC1-9A22-997F9243AA6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16400" y="311720"/>
            <a:ext cx="492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Контроллер </a:t>
            </a:r>
            <a:r>
              <a:rPr lang="ru-RU" sz="2000" dirty="0"/>
              <a:t>распознаёт типы кадров, </a:t>
            </a:r>
            <a:r>
              <a:rPr lang="ru-RU" sz="2000" dirty="0" smtClean="0"/>
              <a:t>вы-</a:t>
            </a:r>
            <a:r>
              <a:rPr lang="ru-RU" sz="2000" dirty="0" err="1" smtClean="0"/>
              <a:t>деляет</a:t>
            </a:r>
            <a:r>
              <a:rPr lang="ru-RU" sz="2000" dirty="0" smtClean="0"/>
              <a:t> </a:t>
            </a:r>
            <a:r>
              <a:rPr lang="ru-RU" sz="2000" dirty="0"/>
              <a:t>адреса получателя и отправителя, </a:t>
            </a:r>
            <a:r>
              <a:rPr lang="ru-RU" sz="2000" dirty="0" smtClean="0"/>
              <a:t>работает </a:t>
            </a:r>
            <a:r>
              <a:rPr lang="ru-RU" sz="2000" dirty="0"/>
              <a:t>с таблицей коммутации и т.д. 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Продвижение </a:t>
            </a:r>
            <a:r>
              <a:rPr lang="ru-RU" sz="2000" dirty="0"/>
              <a:t>кадров между портами реализуется коммутационной матрицей, которая соединяет пары портов между собой.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80"/>
            <a:ext cx="4216400" cy="2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984" y="0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 ПКС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35966"/>
            <a:ext cx="9144000" cy="2841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Основой ПКС является стандарт </a:t>
            </a:r>
            <a:r>
              <a:rPr lang="en-US" sz="2000" dirty="0" err="1"/>
              <a:t>OpenFlow</a:t>
            </a:r>
            <a:r>
              <a:rPr lang="ru-RU" sz="2000" dirty="0"/>
              <a:t>, который реализуется одноименным протоколом. Основные принципы ПКС: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разделение процессов передачи и управления данными;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единый, унифицированный, независящий от поставщика интерфейс между уровнем управления и уровнем передачи данных;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логически централизованное управление сетью, осуществляемое с помощью контроллера с установленной сетевой операционной системой и </a:t>
            </a:r>
            <a:r>
              <a:rPr lang="ru-RU" sz="2000" dirty="0" smtClean="0"/>
              <a:t>реализован-</a:t>
            </a:r>
            <a:r>
              <a:rPr lang="ru-RU" sz="2000" dirty="0" err="1" smtClean="0"/>
              <a:t>ными</a:t>
            </a:r>
            <a:r>
              <a:rPr lang="ru-RU" sz="2000" dirty="0" smtClean="0"/>
              <a:t> </a:t>
            </a:r>
            <a:r>
              <a:rPr lang="ru-RU" sz="2000" dirty="0"/>
              <a:t>поверх сетевыми приложениями;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виртуализация физических ресурсов сети.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297B-5DA9-4EC1-9A22-997F9243AA65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 descr="https://habrastorage.org/storage2/c85/33e/0fd/c8533e0fdaf716fd09797442c0ff00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66" y="3588775"/>
            <a:ext cx="3417337" cy="29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storage2/157/a89/0d8/157a890d8f97faa1cca45bd7de76b69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" y="3928226"/>
            <a:ext cx="2748437" cy="21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3284985"/>
            <a:ext cx="3347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ПКС имеется отдельный </a:t>
            </a:r>
            <a:r>
              <a:rPr lang="ru-RU" sz="2000" dirty="0" smtClean="0"/>
              <a:t>сервер</a:t>
            </a:r>
            <a:r>
              <a:rPr lang="ru-RU" sz="2000" dirty="0"/>
              <a:t>, на котором </a:t>
            </a:r>
            <a:r>
              <a:rPr lang="ru-RU" sz="2000" dirty="0" smtClean="0"/>
              <a:t>загружен центральный контроллер сети, управляющий оборудованием </a:t>
            </a:r>
            <a:r>
              <a:rPr lang="ru-RU" sz="2000" dirty="0"/>
              <a:t>по </a:t>
            </a:r>
            <a:r>
              <a:rPr lang="ru-RU" sz="2000" dirty="0" err="1" smtClean="0"/>
              <a:t>протоко-лу</a:t>
            </a:r>
            <a:r>
              <a:rPr lang="ru-RU" sz="2000" dirty="0" smtClean="0"/>
              <a:t> </a:t>
            </a:r>
            <a:r>
              <a:rPr lang="en-US" sz="2000" dirty="0" err="1"/>
              <a:t>OpenFlow</a:t>
            </a:r>
            <a:r>
              <a:rPr lang="en-US" sz="2000" dirty="0"/>
              <a:t>.</a:t>
            </a:r>
            <a:r>
              <a:rPr lang="ru-RU" sz="2000" dirty="0"/>
              <a:t> На </a:t>
            </a:r>
            <a:r>
              <a:rPr lang="ru-RU" sz="2000" dirty="0" smtClean="0"/>
              <a:t>каждом </a:t>
            </a:r>
            <a:r>
              <a:rPr lang="ru-RU" sz="2000" dirty="0"/>
              <a:t>коммутаторе имеется </a:t>
            </a:r>
            <a:r>
              <a:rPr lang="ru-RU" sz="2000" dirty="0" err="1" smtClean="0"/>
              <a:t>собст</a:t>
            </a:r>
            <a:r>
              <a:rPr lang="ru-RU" sz="2000" dirty="0" smtClean="0"/>
              <a:t>-венный контроллер </a:t>
            </a:r>
            <a:r>
              <a:rPr lang="en-US" sz="2000" dirty="0" smtClean="0"/>
              <a:t>Open</a:t>
            </a:r>
            <a:r>
              <a:rPr lang="ru-RU" sz="2000" dirty="0" smtClean="0"/>
              <a:t>-</a:t>
            </a:r>
            <a:r>
              <a:rPr lang="en-US" sz="2000" dirty="0" smtClean="0"/>
              <a:t>Flow</a:t>
            </a:r>
            <a:r>
              <a:rPr lang="ru-RU" sz="2000" dirty="0"/>
              <a:t>, </a:t>
            </a:r>
            <a:r>
              <a:rPr lang="ru-RU" sz="2000" dirty="0" smtClean="0"/>
              <a:t>принимающий </a:t>
            </a:r>
            <a:r>
              <a:rPr lang="ru-RU" sz="2000" dirty="0" err="1" smtClean="0"/>
              <a:t>коман-ды</a:t>
            </a:r>
            <a:r>
              <a:rPr lang="ru-RU" sz="2000" dirty="0" smtClean="0"/>
              <a:t> </a:t>
            </a:r>
            <a:r>
              <a:rPr lang="ru-RU" sz="2000" dirty="0"/>
              <a:t>и данные от </a:t>
            </a:r>
            <a:r>
              <a:rPr lang="ru-RU" sz="2000" dirty="0" smtClean="0"/>
              <a:t>центрально-</a:t>
            </a:r>
            <a:r>
              <a:rPr lang="ru-RU" sz="2000" dirty="0" err="1" smtClean="0"/>
              <a:t>го</a:t>
            </a:r>
            <a:r>
              <a:rPr lang="ru-RU" sz="2000" dirty="0" smtClean="0"/>
              <a:t> </a:t>
            </a:r>
            <a:r>
              <a:rPr lang="ru-RU" sz="2000" dirty="0"/>
              <a:t>контроллера.</a:t>
            </a:r>
          </a:p>
        </p:txBody>
      </p:sp>
    </p:spTree>
    <p:extLst>
      <p:ext uri="{BB962C8B-B14F-4D97-AF65-F5344CB8AC3E}">
        <p14:creationId xmlns:p14="http://schemas.microsoft.com/office/powerpoint/2010/main" val="16695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367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 ПКС (продолжение)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31" y="707057"/>
            <a:ext cx="9108504" cy="6150944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900" dirty="0" smtClean="0"/>
              <a:t>  Взаимодействие центрального контроллера </a:t>
            </a:r>
            <a:r>
              <a:rPr lang="ru-RU" sz="1900" dirty="0"/>
              <a:t>с коммутатором осуществляется </a:t>
            </a:r>
            <a:r>
              <a:rPr lang="ru-RU" sz="1900" dirty="0" err="1" smtClean="0"/>
              <a:t>посред-ством</a:t>
            </a:r>
            <a:r>
              <a:rPr lang="ru-RU" sz="1900" dirty="0" smtClean="0"/>
              <a:t> </a:t>
            </a:r>
            <a:r>
              <a:rPr lang="ru-RU" sz="1900" dirty="0"/>
              <a:t>протокола </a:t>
            </a:r>
            <a:r>
              <a:rPr lang="ru-RU" sz="1900" dirty="0" err="1"/>
              <a:t>OpenFlow</a:t>
            </a:r>
            <a:r>
              <a:rPr lang="ru-RU" sz="1900" dirty="0"/>
              <a:t> </a:t>
            </a:r>
            <a:r>
              <a:rPr lang="ru-RU" sz="1900" dirty="0" smtClean="0"/>
              <a:t>. Каждый </a:t>
            </a:r>
            <a:r>
              <a:rPr lang="ru-RU" sz="1900" dirty="0"/>
              <a:t>коммутатор должен содержать одну или более таблиц потоков (</a:t>
            </a:r>
            <a:r>
              <a:rPr lang="ru-RU" sz="1900" dirty="0" err="1"/>
              <a:t>flow</a:t>
            </a:r>
            <a:r>
              <a:rPr lang="ru-RU" sz="1900" dirty="0"/>
              <a:t> </a:t>
            </a:r>
            <a:r>
              <a:rPr lang="ru-RU" sz="1900" dirty="0" err="1" smtClean="0"/>
              <a:t>tables</a:t>
            </a:r>
            <a:r>
              <a:rPr lang="ru-RU" sz="1900" dirty="0" smtClean="0"/>
              <a:t>)</a:t>
            </a:r>
            <a:r>
              <a:rPr lang="en-US" sz="1900" dirty="0" smtClean="0"/>
              <a:t> </a:t>
            </a:r>
            <a:r>
              <a:rPr lang="ru-RU" sz="1900" dirty="0" smtClean="0"/>
              <a:t>и </a:t>
            </a:r>
            <a:r>
              <a:rPr lang="ru-RU" sz="1900" dirty="0" smtClean="0"/>
              <a:t>поддерживать </a:t>
            </a:r>
            <a:r>
              <a:rPr lang="ru-RU" sz="1900" dirty="0"/>
              <a:t>канал (</a:t>
            </a:r>
            <a:r>
              <a:rPr lang="ru-RU" sz="1900" dirty="0" err="1"/>
              <a:t>OpenFlow</a:t>
            </a:r>
            <a:r>
              <a:rPr lang="ru-RU" sz="1900" dirty="0"/>
              <a:t> </a:t>
            </a:r>
            <a:r>
              <a:rPr lang="ru-RU" sz="1900" dirty="0" err="1"/>
              <a:t>channel</a:t>
            </a:r>
            <a:r>
              <a:rPr lang="ru-RU" sz="1900" dirty="0"/>
              <a:t>) для </a:t>
            </a:r>
            <a:r>
              <a:rPr lang="ru-RU" sz="1900" dirty="0" smtClean="0"/>
              <a:t>защищен</a:t>
            </a:r>
            <a:r>
              <a:rPr lang="en-US" sz="1900" dirty="0" smtClean="0"/>
              <a:t>-</a:t>
            </a:r>
            <a:r>
              <a:rPr lang="ru-RU" sz="1900" dirty="0" smtClean="0"/>
              <a:t>ной </a:t>
            </a:r>
            <a:r>
              <a:rPr lang="ru-RU" sz="1900" dirty="0" smtClean="0"/>
              <a:t>связи </a:t>
            </a:r>
            <a:r>
              <a:rPr lang="ru-RU" sz="1900" dirty="0"/>
              <a:t>с </a:t>
            </a:r>
            <a:r>
              <a:rPr lang="ru-RU" sz="1900" dirty="0" smtClean="0"/>
              <a:t>центральным контроллером.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900" dirty="0" smtClean="0"/>
              <a:t>  В </a:t>
            </a:r>
            <a:r>
              <a:rPr lang="ru-RU" sz="1900" dirty="0"/>
              <a:t>коммутаторе, поддерживающем  </a:t>
            </a:r>
            <a:r>
              <a:rPr lang="ru-RU" sz="1900" dirty="0" err="1"/>
              <a:t>OpenFlow</a:t>
            </a:r>
            <a:r>
              <a:rPr lang="ru-RU" sz="1900" dirty="0"/>
              <a:t>, </a:t>
            </a:r>
            <a:r>
              <a:rPr lang="ru-RU" sz="1900" dirty="0" smtClean="0"/>
              <a:t>реализуется </a:t>
            </a:r>
            <a:r>
              <a:rPr lang="ru-RU" sz="1900" dirty="0"/>
              <a:t>только уровень передачи данных. Вместо </a:t>
            </a:r>
            <a:r>
              <a:rPr lang="ru-RU" sz="1900" dirty="0" smtClean="0"/>
              <a:t>контроллера </a:t>
            </a:r>
            <a:r>
              <a:rPr lang="ru-RU" sz="1900" dirty="0"/>
              <a:t>используется простое устройство, задача которого состоит в принятии поступающих данных, извлечение их адресов и, если адресат есть в таблице коммутации, немедленной передачи данных </a:t>
            </a:r>
            <a:r>
              <a:rPr lang="ru-RU" sz="1900" dirty="0" smtClean="0"/>
              <a:t>коммутационной </a:t>
            </a:r>
            <a:r>
              <a:rPr lang="ru-RU" sz="1900" dirty="0"/>
              <a:t>матрице. Иначе коммутатор по защищенному каналу </a:t>
            </a:r>
            <a:r>
              <a:rPr lang="ru-RU" sz="1900" dirty="0" smtClean="0"/>
              <a:t>направляет запрос </a:t>
            </a:r>
            <a:r>
              <a:rPr lang="ru-RU" sz="1900" dirty="0"/>
              <a:t>на </a:t>
            </a:r>
            <a:r>
              <a:rPr lang="ru-RU" sz="1900" dirty="0" smtClean="0"/>
              <a:t>центральный </a:t>
            </a:r>
            <a:r>
              <a:rPr lang="ru-RU" sz="1900" dirty="0"/>
              <a:t>контроллер сети и на основании </a:t>
            </a:r>
            <a:r>
              <a:rPr lang="ru-RU" sz="1900" dirty="0" smtClean="0"/>
              <a:t>полученного ответа </a:t>
            </a:r>
            <a:r>
              <a:rPr lang="ru-RU" sz="1900" dirty="0"/>
              <a:t>вносит необходимые изменения в таблицу коммутации, после чего осуществляется обработка полученных </a:t>
            </a:r>
            <a:r>
              <a:rPr lang="ru-RU" sz="1900" dirty="0" smtClean="0"/>
              <a:t>данных. Таким образом оборудование перенастраивается </a:t>
            </a:r>
            <a:r>
              <a:rPr lang="ru-RU" sz="1900" dirty="0"/>
              <a:t>с помощью </a:t>
            </a:r>
            <a:r>
              <a:rPr lang="ru-RU" sz="1900" dirty="0" smtClean="0"/>
              <a:t>ПО.</a:t>
            </a:r>
            <a:endParaRPr lang="ru-RU" sz="1900" dirty="0"/>
          </a:p>
          <a:p>
            <a:pPr marL="0" indent="0">
              <a:spcBef>
                <a:spcPts val="400"/>
              </a:spcBef>
              <a:buNone/>
            </a:pPr>
            <a:r>
              <a:rPr lang="ru-RU" sz="1900" dirty="0"/>
              <a:t>   Центральный контроллер имеет точную информацию о структуре и топологии сети. Это позволяет оптимизировать продвижение пакетов данных, и, в частности, </a:t>
            </a:r>
            <a:r>
              <a:rPr lang="ru-RU" sz="1900" dirty="0" err="1" smtClean="0"/>
              <a:t>прокла-дывать</a:t>
            </a:r>
            <a:r>
              <a:rPr lang="ru-RU" sz="1900" dirty="0" smtClean="0"/>
              <a:t> </a:t>
            </a:r>
            <a:r>
              <a:rPr lang="ru-RU" sz="1900" dirty="0"/>
              <a:t>связи «каждый с каждым» на </a:t>
            </a:r>
            <a:r>
              <a:rPr lang="ru-RU" sz="1900" dirty="0" smtClean="0"/>
              <a:t>канальном уровне, </a:t>
            </a:r>
            <a:r>
              <a:rPr lang="ru-RU" sz="1900" dirty="0"/>
              <a:t>не прибегая к </a:t>
            </a:r>
            <a:r>
              <a:rPr lang="ru-RU" sz="1900" dirty="0" smtClean="0"/>
              <a:t>IP-</a:t>
            </a:r>
            <a:r>
              <a:rPr lang="ru-RU" sz="1900" dirty="0" err="1" smtClean="0"/>
              <a:t>маршрути</a:t>
            </a:r>
            <a:r>
              <a:rPr lang="ru-RU" sz="1900" dirty="0" smtClean="0"/>
              <a:t>-</a:t>
            </a:r>
            <a:r>
              <a:rPr lang="ru-RU" sz="1900" dirty="0" err="1" smtClean="0"/>
              <a:t>зации</a:t>
            </a:r>
            <a:r>
              <a:rPr lang="ru-RU" sz="1900" dirty="0"/>
              <a:t>. Также становится возможным коммутировать каналы передачи данных на всем пути от источника до пункта назначения. В результате по сети передаются потоки данных, а не отдельные пакеты. </a:t>
            </a:r>
            <a:r>
              <a:rPr lang="ru-RU" sz="1900" dirty="0" smtClean="0"/>
              <a:t>Поэтому </a:t>
            </a:r>
            <a:r>
              <a:rPr lang="ru-RU" sz="1900" dirty="0"/>
              <a:t>в терминологии ПКС такая таблица коммутации получила название </a:t>
            </a:r>
            <a:r>
              <a:rPr lang="ru-RU" sz="1900" dirty="0" smtClean="0"/>
              <a:t>«таблица потоков», которая заполняется </a:t>
            </a:r>
            <a:r>
              <a:rPr lang="ru-RU" sz="1900" dirty="0"/>
              <a:t>только на основании информации, полученной от центрального контроллера</a:t>
            </a:r>
            <a:r>
              <a:rPr lang="ru-RU" sz="1900" dirty="0" smtClean="0"/>
              <a:t>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900" dirty="0"/>
              <a:t> </a:t>
            </a:r>
            <a:r>
              <a:rPr lang="ru-RU" sz="1900" dirty="0" smtClean="0"/>
              <a:t>  Центральный контроллер состоит из сетевых управляющих приложений и сетевой операционной системы (СОС).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297B-5DA9-4EC1-9A22-997F9243AA6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712" y="6969"/>
            <a:ext cx="8229600" cy="55347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ПКС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50080"/>
            <a:ext cx="4985553" cy="396044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297B-5DA9-4EC1-9A22-997F9243AA6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" y="502704"/>
            <a:ext cx="911502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80"/>
              </a:spcBef>
            </a:pPr>
            <a:r>
              <a:rPr lang="ru-RU" sz="1900" dirty="0" smtClean="0">
                <a:solidFill>
                  <a:srgbClr val="43464B"/>
                </a:solidFill>
              </a:rPr>
              <a:t>   В </a:t>
            </a:r>
            <a:r>
              <a:rPr lang="ru-RU" sz="1900" dirty="0">
                <a:solidFill>
                  <a:srgbClr val="43464B"/>
                </a:solidFill>
              </a:rPr>
              <a:t>архитектуре </a:t>
            </a:r>
            <a:r>
              <a:rPr lang="ru-RU" sz="1900" dirty="0" smtClean="0">
                <a:solidFill>
                  <a:srgbClr val="43464B"/>
                </a:solidFill>
              </a:rPr>
              <a:t>ПКС можно </a:t>
            </a:r>
            <a:r>
              <a:rPr lang="ru-RU" sz="1900" dirty="0">
                <a:solidFill>
                  <a:srgbClr val="43464B"/>
                </a:solidFill>
              </a:rPr>
              <a:t>выделить три уровня: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900" i="1" dirty="0">
                <a:solidFill>
                  <a:srgbClr val="43464B"/>
                </a:solidFill>
              </a:rPr>
              <a:t> </a:t>
            </a:r>
            <a:r>
              <a:rPr lang="ru-RU" sz="1900" i="1" dirty="0" smtClean="0">
                <a:solidFill>
                  <a:srgbClr val="43464B"/>
                </a:solidFill>
              </a:rPr>
              <a:t> инфраструктурный </a:t>
            </a:r>
            <a:r>
              <a:rPr lang="ru-RU" sz="1900" i="1" dirty="0">
                <a:solidFill>
                  <a:srgbClr val="43464B"/>
                </a:solidFill>
              </a:rPr>
              <a:t>уровень</a:t>
            </a:r>
            <a:r>
              <a:rPr lang="ru-RU" sz="1900" dirty="0">
                <a:solidFill>
                  <a:srgbClr val="43464B"/>
                </a:solidFill>
              </a:rPr>
              <a:t>, предоставляющий набор сетевых устройств (коммутаторов и каналов передачи данных);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900" i="1" dirty="0">
                <a:solidFill>
                  <a:srgbClr val="43464B"/>
                </a:solidFill>
              </a:rPr>
              <a:t> </a:t>
            </a:r>
            <a:r>
              <a:rPr lang="ru-RU" sz="1900" i="1" dirty="0" smtClean="0">
                <a:solidFill>
                  <a:srgbClr val="43464B"/>
                </a:solidFill>
              </a:rPr>
              <a:t> уровень </a:t>
            </a:r>
            <a:r>
              <a:rPr lang="ru-RU" sz="1900" i="1" dirty="0">
                <a:solidFill>
                  <a:srgbClr val="43464B"/>
                </a:solidFill>
              </a:rPr>
              <a:t>управления</a:t>
            </a:r>
            <a:r>
              <a:rPr lang="ru-RU" sz="1900" dirty="0">
                <a:solidFill>
                  <a:srgbClr val="43464B"/>
                </a:solidFill>
              </a:rPr>
              <a:t>, включающий в себя сетевую операционную систему, которая обеспечивает приложениям сетевые сервисы и программный интерфейс для управления сетевыми устройствами и сетью;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900" i="1" dirty="0">
                <a:solidFill>
                  <a:srgbClr val="43464B"/>
                </a:solidFill>
              </a:rPr>
              <a:t> </a:t>
            </a:r>
            <a:r>
              <a:rPr lang="ru-RU" sz="1900" i="1" dirty="0" smtClean="0">
                <a:solidFill>
                  <a:srgbClr val="43464B"/>
                </a:solidFill>
              </a:rPr>
              <a:t> уровень </a:t>
            </a:r>
            <a:r>
              <a:rPr lang="ru-RU" sz="1900" i="1" dirty="0">
                <a:solidFill>
                  <a:srgbClr val="43464B"/>
                </a:solidFill>
              </a:rPr>
              <a:t>сетевых приложений </a:t>
            </a:r>
            <a:r>
              <a:rPr lang="ru-RU" sz="1900" dirty="0">
                <a:solidFill>
                  <a:srgbClr val="43464B"/>
                </a:solidFill>
              </a:rPr>
              <a:t>для гибкого и эффективного управления сетью.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4837" y="2730946"/>
            <a:ext cx="419019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В ПКС все маршрутизаторы и </a:t>
            </a:r>
            <a:r>
              <a:rPr lang="ru-RU" sz="1900" dirty="0" err="1" smtClean="0"/>
              <a:t>коммута</a:t>
            </a:r>
            <a:r>
              <a:rPr lang="ru-RU" sz="1900" dirty="0" smtClean="0"/>
              <a:t>-торы </a:t>
            </a:r>
            <a:r>
              <a:rPr lang="ru-RU" sz="1900" dirty="0"/>
              <a:t>работают под управлением </a:t>
            </a:r>
            <a:r>
              <a:rPr lang="ru-RU" sz="1900" dirty="0" smtClean="0"/>
              <a:t>СОС, </a:t>
            </a:r>
            <a:r>
              <a:rPr lang="ru-RU" sz="1900" dirty="0"/>
              <a:t>под </a:t>
            </a:r>
            <a:r>
              <a:rPr lang="ru-RU" sz="1900" dirty="0" smtClean="0"/>
              <a:t>которой </a:t>
            </a:r>
            <a:r>
              <a:rPr lang="ru-RU" sz="1900" dirty="0"/>
              <a:t>понимается программная система, обеспечивающая </a:t>
            </a:r>
            <a:r>
              <a:rPr lang="ru-RU" sz="1900" dirty="0" err="1" smtClean="0"/>
              <a:t>монито</a:t>
            </a:r>
            <a:r>
              <a:rPr lang="ru-RU" sz="1900" dirty="0" smtClean="0"/>
              <a:t>-ринг</a:t>
            </a:r>
            <a:r>
              <a:rPr lang="ru-RU" sz="1900" dirty="0"/>
              <a:t>, доступ, управление ресурсами всей сети, а не конкретного узла. СОС формирует </a:t>
            </a:r>
            <a:r>
              <a:rPr lang="ru-RU" sz="1900" dirty="0" smtClean="0"/>
              <a:t>данные </a:t>
            </a:r>
            <a:r>
              <a:rPr lang="ru-RU" sz="1900" dirty="0"/>
              <a:t>о состоянии всех ресурсов сети и обеспечивает доступ к ним для </a:t>
            </a:r>
            <a:r>
              <a:rPr lang="ru-RU" sz="1900" dirty="0" smtClean="0"/>
              <a:t>приложений</a:t>
            </a:r>
            <a:r>
              <a:rPr lang="ru-RU" sz="1900" dirty="0"/>
              <a:t>,</a:t>
            </a:r>
            <a:r>
              <a:rPr lang="ru-RU" sz="1900" dirty="0" smtClean="0"/>
              <a:t> управляющих разными </a:t>
            </a:r>
            <a:r>
              <a:rPr lang="ru-RU" sz="1900" dirty="0"/>
              <a:t>аспектами </a:t>
            </a:r>
            <a:r>
              <a:rPr lang="ru-RU" sz="1900" dirty="0" err="1" smtClean="0"/>
              <a:t>функционирова-ния</a:t>
            </a:r>
            <a:r>
              <a:rPr lang="ru-RU" sz="1900" dirty="0" smtClean="0"/>
              <a:t> сети (построение </a:t>
            </a:r>
            <a:r>
              <a:rPr lang="ru-RU" sz="1900" dirty="0"/>
              <a:t>топологии, </a:t>
            </a:r>
            <a:r>
              <a:rPr lang="ru-RU" sz="1900" dirty="0" smtClean="0"/>
              <a:t>при-</a:t>
            </a:r>
            <a:r>
              <a:rPr lang="ru-RU" sz="1900" dirty="0" err="1" smtClean="0"/>
              <a:t>нятие</a:t>
            </a:r>
            <a:r>
              <a:rPr lang="ru-RU" sz="1900" dirty="0" smtClean="0"/>
              <a:t> маршрутизирующих </a:t>
            </a:r>
            <a:r>
              <a:rPr lang="ru-RU" sz="1900" dirty="0"/>
              <a:t>решений, </a:t>
            </a:r>
            <a:r>
              <a:rPr lang="ru-RU" sz="1900" dirty="0" smtClean="0"/>
              <a:t>балансировка </a:t>
            </a:r>
            <a:r>
              <a:rPr lang="ru-RU" sz="1900" dirty="0"/>
              <a:t>нагрузки и </a:t>
            </a:r>
            <a:r>
              <a:rPr lang="ru-RU" sz="1900" dirty="0" smtClean="0"/>
              <a:t>т. д.).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2877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50494"/>
            <a:ext cx="7886700" cy="104457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продвижения пакета под управлением контроллера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22158"/>
            <a:ext cx="9144000" cy="163584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ru-RU" sz="2000" dirty="0" smtClean="0"/>
              <a:t>   Для приложений и сетевых политик сеть представляется единым логическим коммутатором. Сетевым устройствам не надо обрабатывать передаваемые данные в соответствии с сотнями различных протоколов, а надо только получать команды от ПКС-контроллера и исполнять их.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183558"/>
            <a:ext cx="6505575" cy="40386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3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42241"/>
            <a:ext cx="7886700" cy="72135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Недостатки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классических ПКС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3599"/>
            <a:ext cx="9144000" cy="599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В классической архитектуре ПКС имеются ряд недостатков:</a:t>
            </a: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з</a:t>
            </a:r>
            <a:r>
              <a:rPr lang="ru-RU" sz="2000" dirty="0" smtClean="0"/>
              <a:t>начительная </a:t>
            </a:r>
            <a:r>
              <a:rPr lang="ru-RU" sz="2000" dirty="0"/>
              <a:t>стоимость нового оборудования (центрального контроллера и коммутаторов с поддержкой </a:t>
            </a:r>
            <a:r>
              <a:rPr lang="en-US" sz="2000" dirty="0" err="1"/>
              <a:t>OpenFlow</a:t>
            </a:r>
            <a:r>
              <a:rPr lang="en-US" sz="2000" dirty="0" smtClean="0"/>
              <a:t>)</a:t>
            </a:r>
            <a:r>
              <a:rPr lang="ru-RU" sz="2000" dirty="0" smtClean="0"/>
              <a:t>;</a:t>
            </a:r>
            <a:endParaRPr lang="en-US" sz="2000" dirty="0"/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у</a:t>
            </a:r>
            <a:r>
              <a:rPr lang="ru-RU" sz="2000" dirty="0" smtClean="0"/>
              <a:t>язвимость сети из-за наличия в ней единого узла управления. При отказе центрального контроллера вся сеть становится неработоспособной. Для устранения этого недостатка необходимо иметь несколько контроллеров, что существенно удорожает такую сеть;</a:t>
            </a: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2000" dirty="0" smtClean="0"/>
              <a:t>высокий уровень рисков, возникающих из-за недостаточного тестирования нового оборудования, которое должно устанавливаться у многочисленных клиентов;</a:t>
            </a: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ru-RU" sz="2000" dirty="0" smtClean="0"/>
              <a:t>значительные затраты на переобучение специалистов для работы с новыми сетями.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В настоящее время </a:t>
            </a:r>
            <a:r>
              <a:rPr lang="ru-RU" sz="2000" dirty="0"/>
              <a:t>разрабатываются </a:t>
            </a:r>
            <a:r>
              <a:rPr lang="ru-RU" sz="2000" dirty="0" smtClean="0"/>
              <a:t>альтернативные варианты: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 smtClean="0"/>
              <a:t>ПКС, работающие на основе традиционного сетевого оборудования с </a:t>
            </a:r>
            <a:r>
              <a:rPr lang="ru-RU" sz="2000" dirty="0" err="1" smtClean="0"/>
              <a:t>расши-ренным</a:t>
            </a:r>
            <a:r>
              <a:rPr lang="ru-RU" sz="2000" dirty="0" smtClean="0"/>
              <a:t> </a:t>
            </a:r>
            <a:r>
              <a:rPr lang="en-US" sz="2000" dirty="0" smtClean="0"/>
              <a:t>API;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 smtClean="0"/>
              <a:t>ПКС на основе виртуальных сетей и гипервизоров.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5722-BFA3-4E92-9AB0-232F4177F4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33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</TotalTime>
  <Words>1311</Words>
  <Application>Microsoft Office PowerPoint</Application>
  <PresentationFormat>Экран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принципы ПКС</vt:lpstr>
      <vt:lpstr>Основные принципы ПКС (продолжение)</vt:lpstr>
      <vt:lpstr>Архитектура ПКС</vt:lpstr>
      <vt:lpstr>Схема продвижения пакета под управлением контроллера ПКС</vt:lpstr>
      <vt:lpstr>Недостатки классических ПКС</vt:lpstr>
      <vt:lpstr>ПКС на основе расширенного API</vt:lpstr>
      <vt:lpstr>ПКС на основе виртуальных сетей и гипервизоров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Программно-конфигурируемые сети</dc:title>
  <dc:creator>Valery</dc:creator>
  <cp:lastModifiedBy>Valery</cp:lastModifiedBy>
  <cp:revision>45</cp:revision>
  <dcterms:created xsi:type="dcterms:W3CDTF">2021-11-10T14:55:09Z</dcterms:created>
  <dcterms:modified xsi:type="dcterms:W3CDTF">2021-12-16T14:15:02Z</dcterms:modified>
</cp:coreProperties>
</file>