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50"/>
  </p:notesMasterIdLst>
  <p:sldIdLst>
    <p:sldId id="256" r:id="rId5"/>
    <p:sldId id="25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22" r:id="rId21"/>
    <p:sldId id="323" r:id="rId22"/>
    <p:sldId id="324" r:id="rId23"/>
    <p:sldId id="325" r:id="rId24"/>
    <p:sldId id="326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Libre Baskerville" panose="020B0604020202020204" charset="0"/>
      <p:regular r:id="rId55"/>
      <p:bold r:id="rId56"/>
      <p:italic r:id="rId57"/>
    </p:embeddedFont>
    <p:embeddedFont>
      <p:font typeface="Nunito" panose="020B0604020202020204" charset="0"/>
      <p:regular r:id="rId58"/>
      <p:bold r:id="rId59"/>
      <p:italic r:id="rId60"/>
      <p:boldItalic r:id="rId61"/>
    </p:embeddedFont>
    <p:embeddedFont>
      <p:font typeface="Source Code Pro" panose="020B0604020202020204" charset="0"/>
      <p:regular r:id="rId62"/>
      <p:bold r:id="rId63"/>
      <p:italic r:id="rId64"/>
      <p:boldItalic r:id="rId65"/>
    </p:embeddedFont>
    <p:embeddedFont>
      <p:font typeface="Source Sans Pro" panose="020B0503030403020204" pitchFamily="34" charset="0"/>
      <p:regular r:id="rId66"/>
      <p:bold r:id="rId67"/>
      <p:italic r:id="rId68"/>
      <p:boldItalic r:id="rId69"/>
    </p:embeddedFont>
    <p:embeddedFont>
      <p:font typeface="Verdana" panose="020B0604030504040204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F6F46-9982-476F-933D-E150890A4B87}">
  <a:tblStyle styleId="{907F6F46-9982-476F-933D-E150890A4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72" Type="http://schemas.openxmlformats.org/officeDocument/2006/relationships/font" Target="fonts/font2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font" Target="fonts/font2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4TPTC8whw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th.hws.edu/eck/js/sorting/xSortLab.html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2cc4db7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2cc4db77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f51ff12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71f51ff12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1f51ff1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71f51ff1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1f51ff12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71f51ff12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c424560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7988" y="890588"/>
            <a:ext cx="5937251" cy="4454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c4245602_0_197:notes"/>
          <p:cNvSpPr txBox="1">
            <a:spLocks noGrp="1"/>
          </p:cNvSpPr>
          <p:nvPr>
            <p:ph type="body" idx="1"/>
          </p:nvPr>
        </p:nvSpPr>
        <p:spPr>
          <a:xfrm>
            <a:off x="512039" y="5642306"/>
            <a:ext cx="4096200" cy="53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9186f7b48_0_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59186f7b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9186f7b48_0_1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59186f7b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f51ff128_0_12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71f51ff12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1f51ff128_0_1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71f51ff1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9186f7b48_0_3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9186f7b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9186f7b48_0_36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9186f7b4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f5c7ef15a_0_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7f5c7ef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9186f7b48_0_11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59186f7b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f5c7ef15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f5c7ef15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9186f7b48_0_12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59186f7b4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9186f7b48_0_12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59186f7b4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9186f7b48_0_13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https://www.youtube.com/watch?v=Ns4TPTC8whw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-"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http://math.hws.edu/eck/js/sorting/xSortLab.html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3" name="Google Shape;723;g59186f7b4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9186f7b48_0_13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g59186f7b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9186f7b48_0_14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59186f7b48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9186f7b48_0_14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59186f7b4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f5c7ef15a_0_7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g7f5c7ef1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9186f7b48_0_251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g59186f7b4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9186f7b48_0_257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g59186f7b4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7f5c7ef15a_0_142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7f5c7ef15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f5c7ef15a_0_383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7f5c7ef15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9186f7b48_0_36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g59186f7b4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59186f7b48_0_37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https://www.youtube.com/watch?v=ROalU379l3U</a:t>
            </a:r>
            <a:endParaRPr/>
          </a:p>
        </p:txBody>
      </p:sp>
      <p:sp>
        <p:nvSpPr>
          <p:cNvPr id="968" name="Google Shape;968;g59186f7b48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9186f7b48_0_379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g59186f7b4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9186f7b48_0_385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59186f7b4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9186f7b48_0_390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https://www.youtube.com/watch?v=ZZuD6iUe3Pc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6" name="Google Shape;986;g59186f7b48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7f5c7ef15a_0_284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7f5c7ef15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f5c7ef15a_0_38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7f5c7ef15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f5c7ef15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f5c7ef15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1c4245602_0_378:notes"/>
          <p:cNvSpPr txBox="1">
            <a:spLocks noGrp="1"/>
          </p:cNvSpPr>
          <p:nvPr>
            <p:ph type="body" idx="1"/>
          </p:nvPr>
        </p:nvSpPr>
        <p:spPr>
          <a:xfrm>
            <a:off x="913847" y="4343091"/>
            <a:ext cx="5030400" cy="4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71c4245602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3588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81725" y="274628"/>
            <a:ext cx="7772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 sz="4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48925" y="1417625"/>
            <a:ext cx="8238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  <a:defRPr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  <a:defRPr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600"/>
              <a:buFont typeface="Verdana"/>
              <a:buChar char="●"/>
              <a:defRPr sz="16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400"/>
              <a:buFont typeface="Verdana"/>
              <a:buChar char="●"/>
              <a:defRPr sz="14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 rot="5400000">
            <a:off x="4709430" y="2194491"/>
            <a:ext cx="58515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 rot="5400000">
            <a:off x="769950" y="419090"/>
            <a:ext cx="58515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quit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7772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40638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40638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40638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40638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75D9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00"/>
              </a:spcBef>
              <a:spcAft>
                <a:spcPts val="0"/>
              </a:spcAft>
              <a:buClr>
                <a:srgbClr val="BFCDE2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00"/>
              </a:spcBef>
              <a:spcAft>
                <a:spcPts val="0"/>
              </a:spcAft>
              <a:buClr>
                <a:srgbClr val="AAC56C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40638" lvl="5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40638" lvl="6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40638" lvl="7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40638" lvl="8" indent="-393700" algn="l" rtl="0">
              <a:spcBef>
                <a:spcPts val="500"/>
              </a:spcBef>
              <a:spcAft>
                <a:spcPts val="0"/>
              </a:spcAft>
              <a:buClr>
                <a:srgbClr val="6095C9"/>
              </a:buClr>
              <a:buSzPts val="2600"/>
              <a:buFont typeface="Noto Sans Symbols"/>
              <a:buChar char="●"/>
              <a:defRPr sz="2600" b="0" i="0" u="none" strike="noStrike" cap="none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266700" y="6337300"/>
            <a:ext cx="216000" cy="203100"/>
          </a:xfrm>
          <a:prstGeom prst="rect">
            <a:avLst/>
          </a:prstGeom>
          <a:solidFill>
            <a:srgbClr val="6095C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39687" marR="0" lvl="1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39687" marR="0" lvl="2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39687" marR="0" lvl="3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39687" marR="0" lvl="4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9687" marR="0" lvl="5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9687" marR="0" lvl="6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9687" marR="0" lvl="7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9687" marR="0" lvl="8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39687" lvl="0" indent="-39687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058905" y="-100"/>
            <a:ext cx="40851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0327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255200" y="790"/>
            <a:ext cx="2250363" cy="1392365"/>
            <a:chOff x="255200" y="592"/>
            <a:chExt cx="2250363" cy="1044300"/>
          </a:xfrm>
        </p:grpSpPr>
        <p:sp>
          <p:nvSpPr>
            <p:cNvPr id="172" name="Google Shape;172;p27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905395" y="790"/>
            <a:ext cx="2250363" cy="1392365"/>
            <a:chOff x="905395" y="592"/>
            <a:chExt cx="2250363" cy="1044300"/>
          </a:xfrm>
        </p:grpSpPr>
        <p:sp>
          <p:nvSpPr>
            <p:cNvPr id="176" name="Google Shape;176;p27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27"/>
          <p:cNvGrpSpPr/>
          <p:nvPr/>
        </p:nvGrpSpPr>
        <p:grpSpPr>
          <a:xfrm>
            <a:off x="7057468" y="6784"/>
            <a:ext cx="1851282" cy="1002839"/>
            <a:chOff x="6917201" y="0"/>
            <a:chExt cx="2227777" cy="863400"/>
          </a:xfrm>
        </p:grpSpPr>
        <p:sp>
          <p:nvSpPr>
            <p:cNvPr id="180" name="Google Shape;180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27"/>
          <p:cNvGrpSpPr/>
          <p:nvPr/>
        </p:nvGrpSpPr>
        <p:grpSpPr>
          <a:xfrm>
            <a:off x="6553032" y="5623802"/>
            <a:ext cx="2389068" cy="1234317"/>
            <a:chOff x="6917201" y="0"/>
            <a:chExt cx="2227777" cy="863400"/>
          </a:xfrm>
        </p:grpSpPr>
        <p:sp>
          <p:nvSpPr>
            <p:cNvPr id="184" name="Google Shape;184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199149" y="5407536"/>
            <a:ext cx="2795414" cy="1444382"/>
            <a:chOff x="6917201" y="0"/>
            <a:chExt cx="2227777" cy="863400"/>
          </a:xfrm>
        </p:grpSpPr>
        <p:sp>
          <p:nvSpPr>
            <p:cNvPr id="188" name="Google Shape;188;p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1858700" y="4550878"/>
            <a:ext cx="53613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 flipH="1">
            <a:off x="4757100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8"/>
          <p:cNvGrpSpPr/>
          <p:nvPr/>
        </p:nvGrpSpPr>
        <p:grpSpPr>
          <a:xfrm>
            <a:off x="5594191" y="5281486"/>
            <a:ext cx="2910145" cy="1576482"/>
            <a:chOff x="6917201" y="0"/>
            <a:chExt cx="2227777" cy="863400"/>
          </a:xfrm>
        </p:grpSpPr>
        <p:sp>
          <p:nvSpPr>
            <p:cNvPr id="197" name="Google Shape;197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8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01" name="Google Shape;201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1888684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819150" y="589571"/>
            <a:ext cx="7505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 sz="30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539850" y="1506150"/>
            <a:ext cx="82110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Verdana"/>
              <a:buChar char="■"/>
              <a:defRPr sz="16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819150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75057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3709200" cy="18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238" name="Google Shape;238;p33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33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33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243" name="Google Shape;243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247" name="Google Shape;247;p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819150" y="1127467"/>
            <a:ext cx="64242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ubTitle" idx="1"/>
          </p:nvPr>
        </p:nvSpPr>
        <p:spPr>
          <a:xfrm>
            <a:off x="819150" y="2067600"/>
            <a:ext cx="585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19150" y="3289400"/>
            <a:ext cx="5859900" cy="27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>
            <a:off x="31" y="3766000"/>
            <a:ext cx="73704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28025" y="5551333"/>
            <a:ext cx="74151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5959222" y="5492768"/>
            <a:ext cx="2520952" cy="1365553"/>
            <a:chOff x="6917201" y="0"/>
            <a:chExt cx="2227777" cy="863400"/>
          </a:xfrm>
        </p:grpSpPr>
        <p:sp>
          <p:nvSpPr>
            <p:cNvPr id="269" name="Google Shape;269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6"/>
          <p:cNvGrpSpPr/>
          <p:nvPr/>
        </p:nvGrpSpPr>
        <p:grpSpPr>
          <a:xfrm>
            <a:off x="199149" y="3"/>
            <a:ext cx="2795414" cy="1444382"/>
            <a:chOff x="6917201" y="0"/>
            <a:chExt cx="2227777" cy="863400"/>
          </a:xfrm>
        </p:grpSpPr>
        <p:sp>
          <p:nvSpPr>
            <p:cNvPr id="273" name="Google Shape;273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6"/>
          <p:cNvSpPr txBox="1">
            <a:spLocks noGrp="1"/>
          </p:cNvSpPr>
          <p:nvPr>
            <p:ph type="title" hasCustomPrompt="1"/>
          </p:nvPr>
        </p:nvSpPr>
        <p:spPr>
          <a:xfrm>
            <a:off x="1385850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1385850" y="3818467"/>
            <a:ext cx="6372300" cy="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22860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228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Libre Baskerville"/>
              <a:buNone/>
              <a:defRPr sz="1600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500" y="69850"/>
            <a:ext cx="9013800" cy="66930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B2C1DB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9BBB59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B1C0DA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DCB1B0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38"/>
            <a:ext cx="8839194" cy="49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words(10);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word;</a:t>
            </a:r>
            <a:r>
              <a:rPr lang="en-US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0;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 (input &gt;&gt; word) &amp;&amp; (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 10) ) </a:t>
            </a: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 word;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"read 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0" name="Google Shape;540;p70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826575" y="5641050"/>
            <a:ext cx="77526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 fine when there are no more than 10 words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otherwise, rest is not read!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70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(with index range control but still problematic)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/>
        </p:nvSpPr>
        <p:spPr>
          <a:xfrm>
            <a:off x="542125" y="1590675"/>
            <a:ext cx="8326500" cy="3066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words;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// create empty vector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word;</a:t>
            </a:r>
            <a:r>
              <a:rPr lang="en-US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(input &gt;&gt; word)</a:t>
            </a:r>
            <a:endParaRPr lang="en-US"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lang="en-US"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words.push_back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(word); 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adds the next word to the vector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            // increases the size if necessary </a:t>
            </a:r>
            <a:endParaRPr sz="17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indent="-273050">
              <a:lnSpc>
                <a:spcPct val="115000"/>
              </a:lnSpc>
              <a:buSzPts val="1530"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"read " &lt;&lt; </a:t>
            </a:r>
            <a:r>
              <a:rPr lang="en-US" sz="1700" b="1" dirty="0" err="1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words.size</a:t>
            </a:r>
            <a:r>
              <a:rPr lang="en-US" sz="1700" b="1" dirty="0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71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325275" y="5007800"/>
            <a:ext cx="8520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benefit from vector class utilities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Alternatively, we can pass over the file twice: one to find out the number of words and the other to read the words into the vector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71"/>
          <p:cNvSpPr txBox="1"/>
          <p:nvPr/>
        </p:nvSpPr>
        <p:spPr>
          <a:xfrm>
            <a:off x="528575" y="872525"/>
            <a:ext cx="81591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(no problems)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vector::push_back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1"/>
          </p:nvPr>
        </p:nvSpPr>
        <p:spPr>
          <a:xfrm>
            <a:off x="323475" y="1424075"/>
            <a:ext cx="8647200" cy="4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method a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dds new objects to 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Internally, the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keeps track of its </a:t>
            </a:r>
            <a:r>
              <a:rPr lang="en-US" sz="2000" b="1" i="1" u="none" strike="noStrike" cap="none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endParaRPr sz="2000" b="1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is capacity, then there is no problem; the new item is added to the end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the capacity is reached and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attempts to add a new element to the vector, then the vector automatically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adding half of the current capacity to the capacity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Source Code Pro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0, 1, 2, 3, 4, 6, 9, 13, 19, 28, ... n+(n/2) …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 want to use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mechanism, then the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should be defined initially </a:t>
            </a:r>
            <a:r>
              <a:rPr lang="en-US" sz="2000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without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specifying a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vector (zero size)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/>
          <p:nvPr/>
        </p:nvSpPr>
        <p:spPr>
          <a:xfrm>
            <a:off x="1074000" y="2895300"/>
            <a:ext cx="7536600" cy="37275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names;     // size is 0, capacity is 0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names.push_back("Ali");   // size is 1, capacity is 1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names.push_back("Husnu"); // size is 2, capacity is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names.push_back("Ayse");  // size is 3, capacity is 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names.push_back("Cem");   // size is 4, capacity is 4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names.push_back("Jale");  // size is 5,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names.push_back("Hale");  // size is 6, capacity is 6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names.push_back("Veli");   // size is 7,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names.push_back("Gonca");  // size is 8,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names.push_back("Fatma");  // size is 9, capacity is 9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7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names.push_back("Yesim");  //size is 10, capacity is 13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73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ize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versus </a:t>
            </a: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apacity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p73"/>
          <p:cNvSpPr txBox="1">
            <a:spLocks noGrp="1"/>
          </p:cNvSpPr>
          <p:nvPr>
            <p:ph type="body" idx="1"/>
          </p:nvPr>
        </p:nvSpPr>
        <p:spPr>
          <a:xfrm>
            <a:off x="447250" y="1177925"/>
            <a:ext cx="8239500" cy="1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is the allocated size of the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is how many elements are in the vector so far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not the same concepts, but related as described in the previous slide and illustrated below</a:t>
            </a:r>
            <a:endParaRPr sz="2000" b="1" i="0" u="none">
              <a:solidFill>
                <a:srgbClr val="0000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>
            <a:spLocks noGrp="1"/>
          </p:cNvSpPr>
          <p:nvPr>
            <p:ph type="title"/>
          </p:nvPr>
        </p:nvSpPr>
        <p:spPr>
          <a:xfrm>
            <a:off x="587375" y="34460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member function 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0" name="Google Shape;570;p74"/>
          <p:cNvSpPr txBox="1">
            <a:spLocks noGrp="1"/>
          </p:cNvSpPr>
          <p:nvPr>
            <p:ph type="body" idx="1"/>
          </p:nvPr>
        </p:nvSpPr>
        <p:spPr>
          <a:xfrm>
            <a:off x="301425" y="1143000"/>
            <a:ext cx="8625000" cy="53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in the vector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defined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no initial 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used to add elements,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member function returns the number of elements that exist in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number of calls </a:t>
            </a: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 elements are deleted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elements are deleted using </a:t>
            </a:r>
            <a:r>
              <a:rPr lang="en-US" sz="1700" b="1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size is also updated (</a:t>
            </a:r>
            <a:r>
              <a:rPr lang="en-US" sz="17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decremented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 is created, then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capacity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set to the number of elements of the vector 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capacity is considered full, so first </a:t>
            </a:r>
            <a:r>
              <a:rPr lang="en-US" sz="17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</a:t>
            </a:r>
            <a:r>
              <a:rPr lang="en-US" sz="17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increases capacity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size()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the vector is created as a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non-empty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if no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59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</a:pPr>
            <a:r>
              <a:rPr lang="en-US" sz="17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eturns the size specified during declaration + the number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’s, if </a:t>
            </a:r>
            <a:r>
              <a:rPr lang="en-US" sz="17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r>
              <a:rPr lang="en-US" sz="17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7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used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/>
          <p:nvPr/>
        </p:nvSpPr>
        <p:spPr>
          <a:xfrm>
            <a:off x="1176325" y="3272975"/>
            <a:ext cx="5417100" cy="3320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max (const vector&lt;int&gt; &amp; v){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vector v is not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 max of elements in v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i, max_so_far = INT_MIN;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for (i=0; i &lt; v.size();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(v[i] &gt; max_so_far)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max_so_far = v[i];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max_so_far;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75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1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75"/>
          <p:cNvSpPr txBox="1">
            <a:spLocks noGrp="1"/>
          </p:cNvSpPr>
          <p:nvPr>
            <p:ph type="body" idx="1"/>
          </p:nvPr>
        </p:nvSpPr>
        <p:spPr>
          <a:xfrm>
            <a:off x="342900" y="1557324"/>
            <a:ext cx="8344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 the maximum of numbers in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75"/>
          <p:cNvSpPr txBox="1"/>
          <p:nvPr/>
        </p:nvSpPr>
        <p:spPr>
          <a:xfrm>
            <a:off x="338825" y="2238100"/>
            <a:ext cx="7340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 all array elements </a:t>
            </a:r>
            <a:b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→ for loop from 0 to vector's size - 1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/>
        </p:nvSpPr>
        <p:spPr>
          <a:xfrm>
            <a:off x="189750" y="3049500"/>
            <a:ext cx="8809500" cy="3659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 issorted (const vector&lt;int&gt; &amp; v){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true if the array is ascending sorted 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bool s = true;	// initially assume that array is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        		// in the function try to break this assumption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int i =1; 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while (i &lt; v.size() &amp;&amp; s == true){ 	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check until the end of array or until a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if (v[i-1] &gt; v[i])   // if not sorted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    s = false;       // counterexample is found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i++;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urier New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s;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5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4" name="Google Shape;584;p76"/>
          <p:cNvSpPr txBox="1">
            <a:spLocks noGrp="1"/>
          </p:cNvSpPr>
          <p:nvPr>
            <p:ph type="title"/>
          </p:nvPr>
        </p:nvSpPr>
        <p:spPr>
          <a:xfrm>
            <a:off x="390525" y="334962"/>
            <a:ext cx="8156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Vector Processing Examples –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3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not in book)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5" name="Google Shape;585;p76"/>
          <p:cNvSpPr txBox="1">
            <a:spLocks noGrp="1"/>
          </p:cNvSpPr>
          <p:nvPr>
            <p:ph type="body" idx="1"/>
          </p:nvPr>
        </p:nvSpPr>
        <p:spPr>
          <a:xfrm>
            <a:off x="266700" y="1481125"/>
            <a:ext cx="87108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rite a function that takes a vector of integers as parameter and returns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true if the vector is sorted in ascending manner, and false otherwise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76"/>
          <p:cNvSpPr txBox="1"/>
          <p:nvPr/>
        </p:nvSpPr>
        <p:spPr>
          <a:xfrm>
            <a:off x="266700" y="2478125"/>
            <a:ext cx="73404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58444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May not process all array elements 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7" name="Google Shape;587;p76"/>
          <p:cNvSpPr txBox="1"/>
          <p:nvPr/>
        </p:nvSpPr>
        <p:spPr>
          <a:xfrm>
            <a:off x="2632900" y="5543325"/>
            <a:ext cx="6220500" cy="1125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 this type of rule-checking applications, a possible method is to assume that the rule is satisfied before the loop and find a counterexample in the loop</a:t>
            </a:r>
            <a:endParaRPr sz="18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structs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(7.4)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2" name="Google Shape;1022;p104"/>
          <p:cNvSpPr txBox="1">
            <a:spLocks noGrp="1"/>
          </p:cNvSpPr>
          <p:nvPr>
            <p:ph type="body" idx="1"/>
          </p:nvPr>
        </p:nvSpPr>
        <p:spPr>
          <a:xfrm>
            <a:off x="259000" y="1325550"/>
            <a:ext cx="8427900" cy="49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as data aggregates for an entity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be different types of data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id, name, GPA, address,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…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classes, but everything is public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constructors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can have member functions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not deal with constructors and member functions for structs unless they are necessary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ostly we will use structs for combining data for an entity into a single structure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5"/>
          <p:cNvSpPr txBox="1">
            <a:spLocks noGrp="1"/>
          </p:cNvSpPr>
          <p:nvPr>
            <p:ph type="body" idx="1"/>
          </p:nvPr>
        </p:nvSpPr>
        <p:spPr>
          <a:xfrm>
            <a:off x="258000" y="1079275"/>
            <a:ext cx="83343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813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struct for student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</a:t>
            </a:r>
            <a:r>
              <a:rPr lang="en-US" sz="20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must be defined by giving it a name and defining/declaring its data fields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b="1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8" name="Google Shape;1028;p105"/>
          <p:cNvSpPr txBox="1"/>
          <p:nvPr/>
        </p:nvSpPr>
        <p:spPr>
          <a:xfrm>
            <a:off x="1120149" y="5272325"/>
            <a:ext cx="2676300" cy="12081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student stu;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stu.name = "Ali";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 &lt;&lt; stu.gpa;	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9" name="Google Shape;1029;p105"/>
          <p:cNvSpPr txBox="1"/>
          <p:nvPr/>
        </p:nvSpPr>
        <p:spPr>
          <a:xfrm>
            <a:off x="596825" y="2435075"/>
            <a:ext cx="8042700" cy="1611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	          // student is struct name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457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	// fields of student struct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365125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36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 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6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                  		    // dont forget ; at the end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0" name="Google Shape;1030;p105"/>
          <p:cNvSpPr txBox="1">
            <a:spLocks noGrp="1"/>
          </p:cNvSpPr>
          <p:nvPr>
            <p:ph type="title"/>
          </p:nvPr>
        </p:nvSpPr>
        <p:spPr>
          <a:xfrm>
            <a:off x="914400" y="195262"/>
            <a:ext cx="7772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1" name="Google Shape;1031;p105"/>
          <p:cNvSpPr txBox="1"/>
          <p:nvPr/>
        </p:nvSpPr>
        <p:spPr>
          <a:xfrm>
            <a:off x="4188100" y="6129800"/>
            <a:ext cx="4798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b="1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structdemo.cpp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2" name="Google Shape;1032;p105"/>
          <p:cNvSpPr txBox="1"/>
          <p:nvPr/>
        </p:nvSpPr>
        <p:spPr>
          <a:xfrm>
            <a:off x="258000" y="4230800"/>
            <a:ext cx="7772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8130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variables of that type are declared and used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53047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Dot operator is used to refer fields of a struct variable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6"/>
          <p:cNvSpPr txBox="1">
            <a:spLocks noGrp="1"/>
          </p:cNvSpPr>
          <p:nvPr>
            <p:ph type="title"/>
          </p:nvPr>
        </p:nvSpPr>
        <p:spPr>
          <a:xfrm>
            <a:off x="484187" y="331787"/>
            <a:ext cx="8120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can and can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 be done with structs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8" name="Google Shape;1038;p106"/>
          <p:cNvSpPr txBox="1">
            <a:spLocks noGrp="1"/>
          </p:cNvSpPr>
          <p:nvPr>
            <p:ph type="body" idx="1"/>
          </p:nvPr>
        </p:nvSpPr>
        <p:spPr>
          <a:xfrm>
            <a:off x="281525" y="1049325"/>
            <a:ext cx="84528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Structs can be passed to functions as parameters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const-reference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not changing (using value parameter is syntactically OK, but not preferred due to performance reasons)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US" sz="180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reference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if changing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 fields behave as variables/objects of field type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 is an integer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 is a string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read, write, use as operands in operations, etc.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processing the entire struct variable is </a:t>
            </a:r>
            <a:r>
              <a:rPr lang="en-US" sz="180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restrictive</a:t>
            </a:r>
            <a:endParaRPr sz="18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read or write (using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&lt;&lt;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annot use operators between two structs unless those operators are specially defined for that struct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4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D665F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7.4.2 for operator definitions for structs, but not responsible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tructs are useful mostly in vectors (arrays)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971550" y="894377"/>
            <a:ext cx="75057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Week-8-9</a:t>
            </a:r>
            <a:endParaRPr dirty="0"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92250" y="1734750"/>
            <a:ext cx="8211000" cy="38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Vectors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Vector operations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Sequential search vs. Binary search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</a:rPr>
              <a:t>Insert/Delete to/from a vector</a:t>
            </a:r>
            <a:endParaRPr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Noto Sans Symbols"/>
              <a:buChar char="●"/>
            </a:pPr>
            <a:r>
              <a:rPr lang="en-US" dirty="0">
                <a:solidFill>
                  <a:srgbClr val="000000"/>
                </a:solidFill>
              </a:rPr>
              <a:t>Structs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2393350" y="5247150"/>
            <a:ext cx="6293450" cy="9351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Textbook Sections 8.4, 11.1.1, 11.1.2, 11.4, 7.4</a:t>
            </a:r>
            <a:endParaRPr sz="2200" i="1" dirty="0">
              <a:solidFill>
                <a:srgbClr val="233A44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233A44"/>
                </a:solidFill>
              </a:rPr>
              <a:t>Some stuff is not in the book!</a:t>
            </a:r>
            <a:endParaRPr sz="2200" i="1" dirty="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7"/>
          <p:cNvSpPr txBox="1"/>
          <p:nvPr/>
        </p:nvSpPr>
        <p:spPr>
          <a:xfrm>
            <a:off x="687387" y="1786234"/>
            <a:ext cx="4483200" cy="474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student{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unsigned int id;      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name, lastname;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gpa;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vector&lt;student&gt; class(11);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 vector with 11 students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class[1].gpa = 3.2;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2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(i = 0; i &lt;= 10; i++)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class[i].id = i + 1250;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4" name="Google Shape;1044;p10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 of structs</a:t>
            </a:r>
            <a:endParaRPr sz="3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5" name="Google Shape;1045;p107"/>
          <p:cNvSpPr txBox="1">
            <a:spLocks noGrp="1"/>
          </p:cNvSpPr>
          <p:nvPr>
            <p:ph type="body" idx="1"/>
          </p:nvPr>
        </p:nvSpPr>
        <p:spPr>
          <a:xfrm>
            <a:off x="217475" y="1235372"/>
            <a:ext cx="5476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define vectors of structs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107"/>
          <p:cNvSpPr txBox="1"/>
          <p:nvPr/>
        </p:nvSpPr>
        <p:spPr>
          <a:xfrm>
            <a:off x="6372225" y="420687"/>
            <a:ext cx="2178000" cy="616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7" name="Google Shape;1047;p107"/>
          <p:cNvGrpSpPr/>
          <p:nvPr/>
        </p:nvGrpSpPr>
        <p:grpSpPr>
          <a:xfrm>
            <a:off x="6542087" y="523875"/>
            <a:ext cx="1595437" cy="1695450"/>
            <a:chOff x="5715000" y="4471987"/>
            <a:chExt cx="1595437" cy="1695450"/>
          </a:xfrm>
        </p:grpSpPr>
        <p:sp>
          <p:nvSpPr>
            <p:cNvPr id="1048" name="Google Shape;1048;p107"/>
            <p:cNvSpPr txBox="1"/>
            <p:nvPr/>
          </p:nvSpPr>
          <p:spPr>
            <a:xfrm>
              <a:off x="5715000" y="4471987"/>
              <a:ext cx="1595437" cy="1695450"/>
            </a:xfrm>
            <a:prstGeom prst="rect">
              <a:avLst/>
            </a:prstGeom>
            <a:solidFill>
              <a:schemeClr val="l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0" name="Google Shape;1050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1" name="Google Shape;1051;p107"/>
            <p:cNvSpPr txBox="1"/>
            <p:nvPr/>
          </p:nvSpPr>
          <p:spPr>
            <a:xfrm>
              <a:off x="6716712" y="4787900"/>
              <a:ext cx="541337" cy="2254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3" name="Google Shape;1053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5" name="Google Shape;1055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57" name="Google Shape;1057;p107"/>
          <p:cNvSpPr txBox="1"/>
          <p:nvPr/>
        </p:nvSpPr>
        <p:spPr>
          <a:xfrm>
            <a:off x="6554787" y="4816475"/>
            <a:ext cx="1595437" cy="169545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8" name="Google Shape;1058;p107"/>
          <p:cNvCxnSpPr/>
          <p:nvPr/>
        </p:nvCxnSpPr>
        <p:spPr>
          <a:xfrm>
            <a:off x="7343775" y="4267200"/>
            <a:ext cx="0" cy="333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059" name="Google Shape;1059;p107"/>
          <p:cNvSpPr txBox="1"/>
          <p:nvPr/>
        </p:nvSpPr>
        <p:spPr>
          <a:xfrm>
            <a:off x="6540500" y="2452687"/>
            <a:ext cx="1595400" cy="1695600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07"/>
          <p:cNvSpPr txBox="1"/>
          <p:nvPr/>
        </p:nvSpPr>
        <p:spPr>
          <a:xfrm>
            <a:off x="6117826" y="1160462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1" name="Google Shape;1061;p107"/>
          <p:cNvSpPr txBox="1"/>
          <p:nvPr/>
        </p:nvSpPr>
        <p:spPr>
          <a:xfrm>
            <a:off x="6086076" y="2987675"/>
            <a:ext cx="333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2" name="Google Shape;1062;p107"/>
          <p:cNvSpPr txBox="1"/>
          <p:nvPr/>
        </p:nvSpPr>
        <p:spPr>
          <a:xfrm>
            <a:off x="5971776" y="5614987"/>
            <a:ext cx="477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63" name="Google Shape;1063;p107"/>
          <p:cNvGrpSpPr/>
          <p:nvPr/>
        </p:nvGrpSpPr>
        <p:grpSpPr>
          <a:xfrm>
            <a:off x="6567458" y="4898508"/>
            <a:ext cx="1570073" cy="1531392"/>
            <a:chOff x="5717284" y="4508945"/>
            <a:chExt cx="1570073" cy="1531392"/>
          </a:xfrm>
        </p:grpSpPr>
        <p:sp>
          <p:nvSpPr>
            <p:cNvPr id="1064" name="Google Shape;1064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60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5" name="Google Shape;1065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6" name="Google Shape;1066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68" name="Google Shape;1068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0" name="Google Shape;1070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72" name="Google Shape;1072;p107"/>
          <p:cNvGrpSpPr/>
          <p:nvPr/>
        </p:nvGrpSpPr>
        <p:grpSpPr>
          <a:xfrm>
            <a:off x="6558733" y="2553771"/>
            <a:ext cx="1570073" cy="1531392"/>
            <a:chOff x="5717284" y="4508945"/>
            <a:chExt cx="1570073" cy="1531392"/>
          </a:xfrm>
        </p:grpSpPr>
        <p:sp>
          <p:nvSpPr>
            <p:cNvPr id="1073" name="Google Shape;1073;p107"/>
            <p:cNvSpPr txBox="1"/>
            <p:nvPr/>
          </p:nvSpPr>
          <p:spPr>
            <a:xfrm>
              <a:off x="5838810" y="4786312"/>
              <a:ext cx="671400" cy="227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Baskerville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125</a:t>
              </a: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4" name="Google Shape;1074;p107"/>
            <p:cNvSpPr txBox="1"/>
            <p:nvPr/>
          </p:nvSpPr>
          <p:spPr>
            <a:xfrm>
              <a:off x="5735692" y="4534345"/>
              <a:ext cx="5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id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5" name="Google Shape;1075;p107"/>
            <p:cNvSpPr txBox="1"/>
            <p:nvPr/>
          </p:nvSpPr>
          <p:spPr>
            <a:xfrm>
              <a:off x="6716712" y="4787900"/>
              <a:ext cx="541200" cy="22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r>
                <a:rPr lang="en-US" sz="1200" b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3.2</a:t>
              </a: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07"/>
            <p:cNvSpPr txBox="1"/>
            <p:nvPr/>
          </p:nvSpPr>
          <p:spPr>
            <a:xfrm>
              <a:off x="6615956" y="4508945"/>
              <a:ext cx="6714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gpa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7" name="Google Shape;1077;p107"/>
            <p:cNvSpPr txBox="1"/>
            <p:nvPr/>
          </p:nvSpPr>
          <p:spPr>
            <a:xfrm>
              <a:off x="5824537" y="5284787"/>
              <a:ext cx="1239900" cy="27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07"/>
            <p:cNvSpPr txBox="1"/>
            <p:nvPr/>
          </p:nvSpPr>
          <p:spPr>
            <a:xfrm>
              <a:off x="5728795" y="5038873"/>
              <a:ext cx="7857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79" name="Google Shape;1079;p107"/>
            <p:cNvSpPr txBox="1"/>
            <p:nvPr/>
          </p:nvSpPr>
          <p:spPr>
            <a:xfrm>
              <a:off x="5843587" y="5799137"/>
              <a:ext cx="1268400" cy="241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07"/>
            <p:cNvSpPr txBox="1"/>
            <p:nvPr/>
          </p:nvSpPr>
          <p:spPr>
            <a:xfrm>
              <a:off x="5717284" y="5544144"/>
              <a:ext cx="14145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Baskerville"/>
                <a:buNone/>
              </a:pPr>
              <a:r>
                <a:rPr lang="en-US" sz="1400" i="0" u="non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lastname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08"/>
          <p:cNvSpPr txBox="1">
            <a:spLocks noGrp="1"/>
          </p:cNvSpPr>
          <p:nvPr>
            <p:ph type="title"/>
          </p:nvPr>
        </p:nvSpPr>
        <p:spPr>
          <a:xfrm>
            <a:off x="914400" y="274628"/>
            <a:ext cx="77724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shuffle.cpp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program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6" name="Google Shape;1086;p108"/>
          <p:cNvSpPr txBox="1">
            <a:spLocks noGrp="1"/>
          </p:cNvSpPr>
          <p:nvPr>
            <p:ph type="body" idx="1"/>
          </p:nvPr>
        </p:nvSpPr>
        <p:spPr>
          <a:xfrm>
            <a:off x="484225" y="1524000"/>
            <a:ext cx="8202600" cy="4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Define a struct for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object, with fields ID and title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declare a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of size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initialize this vector with some songs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(i.e. Yaz Bitmeden, Sezen Aksu)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prints the details of each song given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as parameter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shuffles the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 the main function, print the initial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vector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Songs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shuffle the vector and then re-print the shuffled one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>
            <a:spLocks noGrp="1"/>
          </p:cNvSpPr>
          <p:nvPr>
            <p:ph type="title"/>
          </p:nvPr>
        </p:nvSpPr>
        <p:spPr>
          <a:xfrm>
            <a:off x="717550" y="388937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Searching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3" name="Google Shape;593;p77"/>
          <p:cNvSpPr txBox="1">
            <a:spLocks noGrp="1"/>
          </p:cNvSpPr>
          <p:nvPr>
            <p:ph type="body" idx="1"/>
          </p:nvPr>
        </p:nvSpPr>
        <p:spPr>
          <a:xfrm>
            <a:off x="259000" y="1143000"/>
            <a:ext cx="8659800" cy="55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one occurrence, return true/false or we can also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return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index of occurrence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vector starting from the beginning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 searching when match is found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and count the number of occurrences and return that count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the entire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to one occurrence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case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don't stop after first occurrence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search for many occurrences, but return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hose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occurrences in another vector rather than returning 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he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count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all these cases, we search the vector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sequentially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starting from the beginning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type of search is called 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sequential search</a:t>
            </a:r>
            <a:r>
              <a:rPr lang="en-US" sz="2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8"/>
          <p:cNvSpPr txBox="1"/>
          <p:nvPr/>
        </p:nvSpPr>
        <p:spPr>
          <a:xfrm>
            <a:off x="331775" y="24018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countmatches(const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# occurrences of s in a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k, count = 0;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count++;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count;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7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Counting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0" name="Google Shape;600;p78"/>
          <p:cNvSpPr txBox="1">
            <a:spLocks noGrp="1"/>
          </p:cNvSpPr>
          <p:nvPr>
            <p:ph type="body" idx="1"/>
          </p:nvPr>
        </p:nvSpPr>
        <p:spPr>
          <a:xfrm>
            <a:off x="408625" y="5337701"/>
            <a:ext cx="8467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we change this code to return the index of the first occurrence?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78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number of occurrences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One occurrence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7" name="Google Shape;607;p79"/>
          <p:cNvSpPr txBox="1">
            <a:spLocks noGrp="1"/>
          </p:cNvSpPr>
          <p:nvPr>
            <p:ph type="body" idx="1"/>
          </p:nvPr>
        </p:nvSpPr>
        <p:spPr>
          <a:xfrm>
            <a:off x="408625" y="5337700"/>
            <a:ext cx="84678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Does not search the entire vector if one match is found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Good for efficiency purposes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could you modify this to return true/false?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and a single string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only parameters and returns the index of occurrence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and -1 otherwise.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331775" y="24780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firstmatch(const vector&lt;string&gt; &amp; a, const string&amp; 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occurrence of s in a, -1 otherwise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for(k=0;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(a[k] == s) 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Collecting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379500" y="1084275"/>
            <a:ext cx="82404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Write a </a:t>
            </a:r>
            <a:r>
              <a:rPr lang="en-US" sz="2000" i="1" u="sng"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function that takes a vector of strings (say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 as its parameter, and returns all the elements of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the first letter being 'A' through another parameter.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80"/>
          <p:cNvSpPr txBox="1"/>
          <p:nvPr/>
        </p:nvSpPr>
        <p:spPr>
          <a:xfrm>
            <a:off x="331775" y="2630475"/>
            <a:ext cx="8523300" cy="275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collect(const vector&lt;string&gt; &amp; a, vector&lt;string&gt; &amp; m){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m is empty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m contains all elements of a with</a:t>
            </a: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first letter 'A'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k;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(k=0; k &lt; a.size();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(a[k].substr(0,1) == "A")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m.push_back(a[k]);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/>
          </p:nvPr>
        </p:nvSpPr>
        <p:spPr>
          <a:xfrm>
            <a:off x="762000" y="37465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2" name="Google Shape;622;p81"/>
          <p:cNvSpPr txBox="1">
            <a:spLocks noGrp="1"/>
          </p:cNvSpPr>
          <p:nvPr>
            <p:ph type="body" idx="1"/>
          </p:nvPr>
        </p:nvSpPr>
        <p:spPr>
          <a:xfrm>
            <a:off x="220175" y="1214425"/>
            <a:ext cx="87531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Alternative to sequential search for </a:t>
            </a:r>
            <a:r>
              <a:rPr lang="en-US" sz="2000" b="1" i="1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 vector is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sorted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we can use the sorted property to eliminate the half of the vector elements with one comparison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number (between 1 and 100) do we guess first in number guessing game?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 of creating a program to do binary search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the middle element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has the searched value, then you’re done!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not, eliminate half of the elements of the vector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earch the rest using the same idea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ontinue until match is found or there is no match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ow could you understand that there is no match?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et’s develop the algorithm on an example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57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need two index values, low and high, for the search space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62)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8" name="Google Shape;628;p82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29" name="Google Shape;629;p82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30" name="Google Shape;630;p82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82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32" name="Google Shape;632;p82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33" name="Google Shape;633;p82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34" name="Google Shape;634;p82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35" name="Google Shape;635;p82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36" name="Google Shape;636;p82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37" name="Google Shape;637;p82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38" name="Google Shape;638;p82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39" name="Google Shape;639;p82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40" name="Google Shape;640;p82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41" name="Google Shape;64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2" name="Google Shape;64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43" name="Google Shape;643;p82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44" name="Google Shape;644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5" name="Google Shape;645;p82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46" name="Google Shape;646;p82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47" name="Google Shape;647;p82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48" name="Google Shape;648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49" name="Google Shape;649;p82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50" name="Google Shape;650;p82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51" name="Google Shape;651;p82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52" name="Google Shape;652;p82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53" name="Google Shape;653;p82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54" name="Google Shape;654;p82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55" name="Google Shape;655;p82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56" name="Google Shape;656;p82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7" name="Google Shape;657;p82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82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82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0" name="Google Shape;660;p82"/>
          <p:cNvSpPr txBox="1"/>
          <p:nvPr/>
        </p:nvSpPr>
        <p:spPr>
          <a:xfrm>
            <a:off x="3252787" y="4914900"/>
            <a:ext cx="2486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 	 =&gt;  FOUND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(search for 6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66" name="Google Shape;666;p83"/>
          <p:cNvGrpSpPr/>
          <p:nvPr/>
        </p:nvGrpSpPr>
        <p:grpSpPr>
          <a:xfrm>
            <a:off x="800100" y="1494283"/>
            <a:ext cx="7772400" cy="747267"/>
            <a:chOff x="666750" y="4834383"/>
            <a:chExt cx="7772400" cy="747267"/>
          </a:xfrm>
        </p:grpSpPr>
        <p:grpSp>
          <p:nvGrpSpPr>
            <p:cNvPr id="667" name="Google Shape;667;p83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668" name="Google Shape;668;p83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83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0" name="Google Shape;670;p83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671" name="Google Shape;671;p83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10  24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34  52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55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67  75  80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81 </a:t>
                </a:r>
                <a:r>
                  <a:rPr lang="en-US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90 </a:t>
                </a:r>
                <a:r>
                  <a:rPr lang="en-US" sz="11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100 101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672" name="Google Shape;672;p83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673" name="Google Shape;673;p83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674" name="Google Shape;674;p83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75" name="Google Shape;675;p83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676" name="Google Shape;676;p83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677" name="Google Shape;677;p83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678" name="Google Shape;678;p83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79" name="Google Shape;67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0" name="Google Shape;68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1" name="Google Shape;681;p83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682" name="Google Shape;682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3" name="Google Shape;683;p83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684" name="Google Shape;684;p83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685" name="Google Shape;685;p83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686" name="Google Shape;686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87" name="Google Shape;687;p83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688" name="Google Shape;688;p83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689" name="Google Shape;689;p83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690" name="Google Shape;690;p83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691" name="Google Shape;691;p83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692" name="Google Shape;692;p83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93" name="Google Shape;693;p83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694" name="Google Shape;694;p83"/>
          <p:cNvSpPr txBox="1"/>
          <p:nvPr/>
        </p:nvSpPr>
        <p:spPr>
          <a:xfrm>
            <a:off x="630237" y="2413000"/>
            <a:ext cx="8513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               mid=7                      high=14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5" name="Google Shape;695;p83"/>
          <p:cNvSpPr txBox="1"/>
          <p:nvPr/>
        </p:nvSpPr>
        <p:spPr>
          <a:xfrm>
            <a:off x="665162" y="3213100"/>
            <a:ext cx="4246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low=0      mid=3 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6" name="Google Shape;696;p83"/>
          <p:cNvSpPr txBox="1"/>
          <p:nvPr/>
        </p:nvSpPr>
        <p:spPr>
          <a:xfrm>
            <a:off x="2414587" y="4038600"/>
            <a:ext cx="2586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    high=6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7" name="Google Shape;697;p83"/>
          <p:cNvSpPr txBox="1"/>
          <p:nvPr/>
        </p:nvSpPr>
        <p:spPr>
          <a:xfrm>
            <a:off x="3160712" y="4349750"/>
            <a:ext cx="873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83"/>
          <p:cNvSpPr txBox="1"/>
          <p:nvPr/>
        </p:nvSpPr>
        <p:spPr>
          <a:xfrm>
            <a:off x="2305050" y="4940300"/>
            <a:ext cx="2428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low=4 high=4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9" name="Google Shape;699;p83"/>
          <p:cNvSpPr txBox="1"/>
          <p:nvPr/>
        </p:nvSpPr>
        <p:spPr>
          <a:xfrm>
            <a:off x="2740025" y="5238750"/>
            <a:ext cx="874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mid=4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0" name="Google Shape;700;p83"/>
          <p:cNvSpPr txBox="1"/>
          <p:nvPr/>
        </p:nvSpPr>
        <p:spPr>
          <a:xfrm>
            <a:off x="2740025" y="5886450"/>
            <a:ext cx="5561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low=5  high=4  =&gt; NO MATCH FOUND – STOP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746125" y="1136650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5   6   7   8  9  10  11  12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4"/>
          <p:cNvSpPr txBox="1"/>
          <p:nvPr/>
        </p:nvSpPr>
        <p:spPr>
          <a:xfrm>
            <a:off x="425450" y="1165225"/>
            <a:ext cx="8221800" cy="52710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bsearch(const vector&lt;string&gt;&amp; list, const string&amp; key){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list.size() == # elements in 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returns index of key in list, -1 if key not found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low = 0;                   // leftmost possible entry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high = list.size()-1;      // rightmost possible entry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mid;                       // middle of current range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(low &lt;= high){   </a:t>
            </a:r>
            <a:endParaRPr sz="16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mid = (low + high)/2;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(list[mid] == key)       // found key, exit search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return mid;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if (list[mid] &lt; key)   // key in upper half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low = mid + 1;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else                        // key in lower half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high = mid - 1;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-1;                      // not in 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84"/>
          <p:cNvSpPr txBox="1">
            <a:spLocks noGrp="1"/>
          </p:cNvSpPr>
          <p:nvPr>
            <p:ph type="title"/>
          </p:nvPr>
        </p:nvSpPr>
        <p:spPr>
          <a:xfrm>
            <a:off x="914400" y="212725"/>
            <a:ext cx="7772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Binary search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5" name="Google Shape;495;p63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5"/>
          <p:cNvSpPr txBox="1">
            <a:spLocks noGrp="1"/>
          </p:cNvSpPr>
          <p:nvPr>
            <p:ph type="title"/>
          </p:nvPr>
        </p:nvSpPr>
        <p:spPr>
          <a:xfrm>
            <a:off x="444500" y="274637"/>
            <a:ext cx="8242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Comparing Sequential and Binary Search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3" name="Google Shape;713;p85"/>
          <p:cNvSpPr txBox="1">
            <a:spLocks noGrp="1"/>
          </p:cNvSpPr>
          <p:nvPr>
            <p:ph type="body" idx="1"/>
          </p:nvPr>
        </p:nvSpPr>
        <p:spPr>
          <a:xfrm>
            <a:off x="225225" y="4313750"/>
            <a:ext cx="8716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F8B68"/>
                </a:solidFill>
                <a:latin typeface="Verdana"/>
                <a:ea typeface="Verdana"/>
                <a:cs typeface="Verdana"/>
                <a:sym typeface="Verdana"/>
              </a:rPr>
              <a:t>Given a list of N elements: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Binary search makes on the order of log N operation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O(log N)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Linear (sequential) search takes on the order of N</a:t>
            </a:r>
            <a:r>
              <a:rPr lang="en-US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operations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-US" sz="2000" i="0" u="none" strike="noStrike" cap="none">
                <a:solidFill>
                  <a:srgbClr val="003399"/>
                </a:solidFill>
                <a:latin typeface="Verdana"/>
                <a:ea typeface="Verdana"/>
                <a:cs typeface="Verdana"/>
                <a:sym typeface="Verdana"/>
              </a:rPr>
              <a:t>O(N)</a:t>
            </a:r>
            <a:endParaRPr sz="2000" i="0" u="none" strike="noStrike" cap="none">
              <a:solidFill>
                <a:srgbClr val="0033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4" name="Google Shape;714;p85"/>
          <p:cNvPicPr preferRelativeResize="0"/>
          <p:nvPr/>
        </p:nvPicPr>
        <p:blipFill rotWithShape="1">
          <a:blip r:embed="rId3">
            <a:alphaModFix/>
          </a:blip>
          <a:srcRect l="17258" r="10861"/>
          <a:stretch/>
        </p:blipFill>
        <p:spPr>
          <a:xfrm>
            <a:off x="515937" y="1065212"/>
            <a:ext cx="6851650" cy="3249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Sorting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86"/>
          <p:cNvSpPr txBox="1">
            <a:spLocks noGrp="1"/>
          </p:cNvSpPr>
          <p:nvPr>
            <p:ph type="body" idx="1"/>
          </p:nvPr>
        </p:nvSpPr>
        <p:spPr>
          <a:xfrm>
            <a:off x="321325" y="1531925"/>
            <a:ext cx="8265600" cy="4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of the fundamental operations in Computer Science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randomly ordered array, sort it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escending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algorithms exists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ome in Chapter 11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will discuss two of them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Selection Sort (11.1.1) and Insertion Sort (11.1.2)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Analysis in 11.4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>
            <a:spLocks noGrp="1"/>
          </p:cNvSpPr>
          <p:nvPr>
            <p:ph type="title"/>
          </p:nvPr>
        </p:nvSpPr>
        <p:spPr>
          <a:xfrm>
            <a:off x="392112" y="307975"/>
            <a:ext cx="77724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body" idx="1"/>
          </p:nvPr>
        </p:nvSpPr>
        <p:spPr>
          <a:xfrm>
            <a:off x="190500" y="1171150"/>
            <a:ext cx="8763000" cy="52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78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the number of elements in vector/array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vector/array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all </a:t>
            </a:r>
            <a:r>
              <a:rPr lang="en-US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 is already the minimum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next smallest element, move into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18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 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18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locations are already the minimum two elements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349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xamine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N-2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.. N-1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2578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element, 0 &lt;= k &lt;= N-2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 the minimum between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last element </a:t>
            </a:r>
            <a:b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(element with index N-1) of array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- </a:t>
            </a:r>
            <a:r>
              <a:rPr lang="en-US" sz="1800" b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wap the k</a:t>
            </a:r>
            <a:r>
              <a:rPr lang="en-US" sz="1800" b="1" i="0" u="none" strike="noStrike" cap="none" baseline="300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-US" sz="1800" b="1" i="0" u="none" strike="noStrike" cap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element with the minimum one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 txBox="1"/>
          <p:nvPr/>
        </p:nvSpPr>
        <p:spPr>
          <a:xfrm>
            <a:off x="328600" y="1198549"/>
            <a:ext cx="8469300" cy="54006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SelectSort(vector&lt;int&gt; &amp; a){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contains a.size()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elements of a are sorted in non-decreasing order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j, k, temp, minIndex, numElts = a.size();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for(k=0; k &lt; numElts - 1; k++){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minIndex = k;             // minimal element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for(j=k+1; j &lt; numElts; j++)</a:t>
            </a:r>
            <a:endParaRPr sz="180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if (a[j] &lt; a[minIndex])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minIndex = j;     // new min, store index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temp = a[k];         // swap min and k-th elements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a[k] = a[minIndex];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a[minIndex] = temp;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914400" y="350837"/>
            <a:ext cx="7772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Selection Sort: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"/>
          <p:cNvSpPr txBox="1">
            <a:spLocks noGrp="1"/>
          </p:cNvSpPr>
          <p:nvPr>
            <p:ph type="title"/>
          </p:nvPr>
        </p:nvSpPr>
        <p:spPr>
          <a:xfrm>
            <a:off x="914400" y="294537"/>
            <a:ext cx="77724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nsertion and </a:t>
            </a: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eletion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89"/>
          <p:cNvSpPr txBox="1">
            <a:spLocks noGrp="1"/>
          </p:cNvSpPr>
          <p:nvPr>
            <p:ph type="body" idx="1"/>
          </p:nvPr>
        </p:nvSpPr>
        <p:spPr>
          <a:xfrm>
            <a:off x="247750" y="1449375"/>
            <a:ext cx="8603400" cy="4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easy to insert at the end of a vector, use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if the vector is sorted and if we want to keep it sorted, then we can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just add to the end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have to find an appropriate position to insert the element and do some shifts</a:t>
            </a:r>
            <a:b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we need to delete an element from a sorted vector, how can we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close-up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hole created by the deletion?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Shift elements left by one index, decrease size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decrease size using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286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1530"/>
              <a:buFont typeface="Noto Sans Symbols"/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i="0" u="none" strike="noStrike" cap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changes size, not capacity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0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90"/>
          <p:cNvSpPr txBox="1"/>
          <p:nvPr/>
        </p:nvSpPr>
        <p:spPr>
          <a:xfrm>
            <a:off x="171450" y="3362325"/>
            <a:ext cx="87612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NewNum which is e.g. </a:t>
            </a:r>
            <a:r>
              <a:rPr lang="en-US" sz="2000" b="1" i="0" u="none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2000">
              <a:solidFill>
                <a:srgbClr val="98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array 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</a:t>
            </a: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sufficient for an extra element?   </a:t>
            </a: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would you do to insert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the right spot?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45" name="Google Shape;745;p90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46" name="Google Shape;746;p90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47" name="Google Shape;747;p90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90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49" name="Google Shape;749;p90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50" name="Google Shape;750;p90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51" name="Google Shape;751;p90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52" name="Google Shape;752;p90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53" name="Google Shape;753;p90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4" name="Google Shape;754;p90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55" name="Google Shape;755;p90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56" name="Google Shape;756;p90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57" name="Google Shape;757;p90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58" name="Google Shape;75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59" name="Google Shape;75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0" name="Google Shape;760;p90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61" name="Google Shape;761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2" name="Google Shape;762;p90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63" name="Google Shape;763;p90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64" name="Google Shape;764;p90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65" name="Google Shape;765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6" name="Google Shape;766;p90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67" name="Google Shape;767;p90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68" name="Google Shape;768;p90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69" name="Google Shape;769;p90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770" name="Google Shape;770;p90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771" name="Google Shape;771;p90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72" name="Google Shape;772;p90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1"/>
          <p:cNvSpPr txBox="1">
            <a:spLocks noGrp="1"/>
          </p:cNvSpPr>
          <p:nvPr>
            <p:ph type="title"/>
          </p:nvPr>
        </p:nvSpPr>
        <p:spPr>
          <a:xfrm>
            <a:off x="685800" y="3746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Inserting an element into 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78" name="Google Shape;778;p91"/>
          <p:cNvGrpSpPr/>
          <p:nvPr/>
        </p:nvGrpSpPr>
        <p:grpSpPr>
          <a:xfrm>
            <a:off x="647700" y="1875283"/>
            <a:ext cx="7772400" cy="747267"/>
            <a:chOff x="666750" y="4834383"/>
            <a:chExt cx="7772400" cy="747267"/>
          </a:xfrm>
        </p:grpSpPr>
        <p:grpSp>
          <p:nvGrpSpPr>
            <p:cNvPr id="779" name="Google Shape;779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780" name="Google Shape;780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1" name="Google Shape;781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82" name="Google Shape;782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783" name="Google Shape;783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784" name="Google Shape;784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785" name="Google Shape;785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786" name="Google Shape;786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87" name="Google Shape;787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788" name="Google Shape;788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789" name="Google Shape;789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790" name="Google Shape;790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791" name="Google Shape;79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2" name="Google Shape;79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793" name="Google Shape;793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794" name="Google Shape;794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5" name="Google Shape;795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796" name="Google Shape;796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797" name="Google Shape;797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798" name="Google Shape;798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799" name="Google Shape;799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00" name="Google Shape;800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01" name="Google Shape;801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02" name="Google Shape;802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03" name="Google Shape;803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04" name="Google Shape;804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05" name="Google Shape;805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grpSp>
        <p:nvGrpSpPr>
          <p:cNvPr id="806" name="Google Shape;806;p91"/>
          <p:cNvGrpSpPr/>
          <p:nvPr/>
        </p:nvGrpSpPr>
        <p:grpSpPr>
          <a:xfrm>
            <a:off x="647700" y="3769033"/>
            <a:ext cx="7772400" cy="747267"/>
            <a:chOff x="666750" y="4834383"/>
            <a:chExt cx="7772400" cy="747267"/>
          </a:xfrm>
        </p:grpSpPr>
        <p:grpSp>
          <p:nvGrpSpPr>
            <p:cNvPr id="807" name="Google Shape;807;p91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08" name="Google Shape;808;p91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91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10" name="Google Shape;810;p91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11" name="Google Shape;811;p91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26  89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12" name="Google Shape;812;p91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13" name="Google Shape;813;p91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14" name="Google Shape;814;p91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15" name="Google Shape;815;p91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16" name="Google Shape;816;p91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17" name="Google Shape;817;p91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18" name="Google Shape;818;p91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19" name="Google Shape;81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0" name="Google Shape;82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1" name="Google Shape;821;p91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22" name="Google Shape;822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3" name="Google Shape;823;p91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24" name="Google Shape;824;p91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25" name="Google Shape;825;p91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26" name="Google Shape;826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27" name="Google Shape;827;p91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28" name="Google Shape;828;p91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29" name="Google Shape;829;p91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30" name="Google Shape;830;p91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31" name="Google Shape;831;p91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32" name="Google Shape;832;p91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33" name="Google Shape;833;p91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cxnSp>
        <p:nvCxnSpPr>
          <p:cNvPr id="834" name="Google Shape;834;p91"/>
          <p:cNvCxnSpPr/>
          <p:nvPr/>
        </p:nvCxnSpPr>
        <p:spPr>
          <a:xfrm>
            <a:off x="4999925" y="2627200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91"/>
          <p:cNvCxnSpPr/>
          <p:nvPr/>
        </p:nvCxnSpPr>
        <p:spPr>
          <a:xfrm>
            <a:off x="4459325" y="261585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91"/>
          <p:cNvCxnSpPr/>
          <p:nvPr/>
        </p:nvCxnSpPr>
        <p:spPr>
          <a:xfrm>
            <a:off x="3918725" y="2627204"/>
            <a:ext cx="540600" cy="109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7" name="Google Shape;837;p91"/>
          <p:cNvSpPr txBox="1"/>
          <p:nvPr/>
        </p:nvSpPr>
        <p:spPr>
          <a:xfrm>
            <a:off x="1374775" y="3057525"/>
            <a:ext cx="188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lang="en-US" sz="1800" b="1" i="0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1800" b="1" i="0" u="none">
              <a:solidFill>
                <a:srgbClr val="C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38" name="Google Shape;838;p91"/>
          <p:cNvCxnSpPr>
            <a:stCxn id="837" idx="3"/>
          </p:cNvCxnSpPr>
          <p:nvPr/>
        </p:nvCxnSpPr>
        <p:spPr>
          <a:xfrm>
            <a:off x="3264475" y="3275325"/>
            <a:ext cx="654300" cy="474600"/>
          </a:xfrm>
          <a:prstGeom prst="curvedConnector3">
            <a:avLst>
              <a:gd name="adj1" fmla="val 11378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39" name="Google Shape;839;p91"/>
          <p:cNvSpPr txBox="1"/>
          <p:nvPr/>
        </p:nvSpPr>
        <p:spPr>
          <a:xfrm>
            <a:off x="593725" y="15600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0" name="Google Shape;840;p91"/>
          <p:cNvSpPr txBox="1"/>
          <p:nvPr/>
        </p:nvSpPr>
        <p:spPr>
          <a:xfrm>
            <a:off x="567867" y="4442539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5   6   7   8  9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 into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6" name="Google Shape;846;p92"/>
          <p:cNvSpPr txBox="1"/>
          <p:nvPr/>
        </p:nvSpPr>
        <p:spPr>
          <a:xfrm>
            <a:off x="191425" y="1130625"/>
            <a:ext cx="8768700" cy="46197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insert(vector&lt;int&gt; &amp; a, int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  	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NOT const vector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a[0] &lt;= … &lt;= a[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a.size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()-1], a is sorted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inserted into a, a still sorted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count =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a.size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();  </a:t>
            </a:r>
            <a:r>
              <a:rPr lang="en-US" sz="16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size before insertion</a:t>
            </a:r>
            <a:endParaRPr sz="16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a.push_back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  </a:t>
            </a:r>
            <a:r>
              <a:rPr lang="en-US" sz="16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increase size –</a:t>
            </a:r>
            <a:r>
              <a:rPr lang="en-US" sz="1600" dirty="0" err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 inserted at the</a:t>
            </a:r>
            <a:endParaRPr sz="16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</a:t>
            </a:r>
            <a:r>
              <a:rPr lang="en-US" sz="16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end but inserted value is not important</a:t>
            </a:r>
            <a:endParaRPr sz="1600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loc = count;     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start searching insertion loc from end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while (loc &gt; 0 &amp;&amp; a[loc-1] &gt;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){    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1874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a[loc] = a[loc-1]; 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loc--;       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right until the proper insertion cell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 dirty="0">
              <a:solidFill>
                <a:srgbClr val="0000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a[loc] = </a:t>
            </a:r>
            <a:r>
              <a:rPr lang="en-US" sz="16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newnum</a:t>
            </a: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  </a:t>
            </a:r>
            <a:r>
              <a:rPr lang="en-US" sz="1600" dirty="0">
                <a:solidFill>
                  <a:srgbClr val="FC012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//actual insertion </a:t>
            </a:r>
            <a:endParaRPr sz="1600" dirty="0">
              <a:solidFill>
                <a:srgbClr val="FC012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7" name="Google Shape;847;p92"/>
          <p:cNvSpPr txBox="1">
            <a:spLocks noGrp="1"/>
          </p:cNvSpPr>
          <p:nvPr>
            <p:ph type="body" idx="1"/>
          </p:nvPr>
        </p:nvSpPr>
        <p:spPr>
          <a:xfrm>
            <a:off x="444600" y="5709575"/>
            <a:ext cx="54582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16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59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3"/>
          <p:cNvSpPr txBox="1"/>
          <p:nvPr/>
        </p:nvSpPr>
        <p:spPr>
          <a:xfrm>
            <a:off x="844550" y="2163762"/>
            <a:ext cx="6907200" cy="21303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remove(vector&lt;string&gt;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size decreased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a[pos] = a[lastIndex];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a.pop_back();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3" name="Google Shape;853;p93"/>
          <p:cNvSpPr txBox="1">
            <a:spLocks noGrp="1"/>
          </p:cNvSpPr>
          <p:nvPr>
            <p:ph type="title"/>
          </p:nvPr>
        </p:nvSpPr>
        <p:spPr>
          <a:xfrm>
            <a:off x="914400" y="373062"/>
            <a:ext cx="77724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about deletion?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4" name="Google Shape;854;p93"/>
          <p:cNvSpPr txBox="1">
            <a:spLocks noGrp="1"/>
          </p:cNvSpPr>
          <p:nvPr>
            <p:ph type="body" idx="1"/>
          </p:nvPr>
        </p:nvSpPr>
        <p:spPr>
          <a:xfrm>
            <a:off x="390525" y="1450975"/>
            <a:ext cx="829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Remove the element at a given position (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5" name="Google Shape;855;p93"/>
          <p:cNvSpPr txBox="1"/>
          <p:nvPr/>
        </p:nvSpPr>
        <p:spPr>
          <a:xfrm>
            <a:off x="402589" y="4679350"/>
            <a:ext cx="82962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if vector is sorted, what changes?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What’s the purpose of the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call?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4"/>
          <p:cNvSpPr txBox="1">
            <a:spLocks noGrp="1"/>
          </p:cNvSpPr>
          <p:nvPr>
            <p:ph type="title"/>
          </p:nvPr>
        </p:nvSpPr>
        <p:spPr>
          <a:xfrm>
            <a:off x="685800" y="222250"/>
            <a:ext cx="7917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Deletion from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sorted array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1" name="Google Shape;861;p94"/>
          <p:cNvGrpSpPr/>
          <p:nvPr/>
        </p:nvGrpSpPr>
        <p:grpSpPr>
          <a:xfrm>
            <a:off x="495300" y="2027683"/>
            <a:ext cx="7772400" cy="747267"/>
            <a:chOff x="666750" y="4834383"/>
            <a:chExt cx="7772400" cy="747267"/>
          </a:xfrm>
        </p:grpSpPr>
        <p:grpSp>
          <p:nvGrpSpPr>
            <p:cNvPr id="862" name="Google Shape;862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63" name="Google Shape;863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5" name="Google Shape;865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66" name="Google Shape;866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18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26  89  99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67" name="Google Shape;867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68" name="Google Shape;868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869" name="Google Shape;869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70" name="Google Shape;870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871" name="Google Shape;871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872" name="Google Shape;872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873" name="Google Shape;873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74" name="Google Shape;87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5" name="Google Shape;87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76" name="Google Shape;876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877" name="Google Shape;877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78" name="Google Shape;878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879" name="Google Shape;879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880" name="Google Shape;880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881" name="Google Shape;88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2" name="Google Shape;882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883" name="Google Shape;883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884" name="Google Shape;88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885" name="Google Shape;885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886" name="Google Shape;886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887" name="Google Shape;887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888" name="Google Shape;888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889" name="Google Shape;889;p94"/>
          <p:cNvSpPr txBox="1"/>
          <p:nvPr/>
        </p:nvSpPr>
        <p:spPr>
          <a:xfrm>
            <a:off x="6705600" y="17018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0" name="Google Shape;890;p94"/>
          <p:cNvSpPr txBox="1"/>
          <p:nvPr/>
        </p:nvSpPr>
        <p:spPr>
          <a:xfrm>
            <a:off x="441325" y="1712467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1" name="Google Shape;891;p94"/>
          <p:cNvSpPr txBox="1"/>
          <p:nvPr/>
        </p:nvSpPr>
        <p:spPr>
          <a:xfrm>
            <a:off x="388125" y="1140000"/>
            <a:ext cx="6486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Delete element at position </a:t>
            </a:r>
            <a:r>
              <a:rPr lang="en-US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92" name="Google Shape;892;p94"/>
          <p:cNvGrpSpPr/>
          <p:nvPr/>
        </p:nvGrpSpPr>
        <p:grpSpPr>
          <a:xfrm>
            <a:off x="495300" y="3856483"/>
            <a:ext cx="7772400" cy="747267"/>
            <a:chOff x="666750" y="4834383"/>
            <a:chExt cx="7772400" cy="747267"/>
          </a:xfrm>
        </p:grpSpPr>
        <p:grpSp>
          <p:nvGrpSpPr>
            <p:cNvPr id="893" name="Google Shape;893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894" name="Google Shape;894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5" name="Google Shape;895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96" name="Google Shape;896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897" name="Google Shape;897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89  99  99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898" name="Google Shape;898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899" name="Google Shape;899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00" name="Google Shape;900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01" name="Google Shape;901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02" name="Google Shape;902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03" name="Google Shape;903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04" name="Google Shape;904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05" name="Google Shape;90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6" name="Google Shape;90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07" name="Google Shape;907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08" name="Google Shape;90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09" name="Google Shape;909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10" name="Google Shape;910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11" name="Google Shape;911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12" name="Google Shape;912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3" name="Google Shape;913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14" name="Google Shape;914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15" name="Google Shape;915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16" name="Google Shape;916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17" name="Google Shape;917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18" name="Google Shape;918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19" name="Google Shape;919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20" name="Google Shape;920;p94"/>
          <p:cNvSpPr txBox="1"/>
          <p:nvPr/>
        </p:nvSpPr>
        <p:spPr>
          <a:xfrm>
            <a:off x="6705600" y="3530600"/>
            <a:ext cx="148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 9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441325" y="4534225"/>
            <a:ext cx="7940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5   6   7   8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922" name="Google Shape;922;p94"/>
          <p:cNvCxnSpPr/>
          <p:nvPr/>
        </p:nvCxnSpPr>
        <p:spPr>
          <a:xfrm flipH="1">
            <a:off x="4381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94"/>
          <p:cNvCxnSpPr/>
          <p:nvPr/>
        </p:nvCxnSpPr>
        <p:spPr>
          <a:xfrm flipH="1">
            <a:off x="37719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94"/>
          <p:cNvCxnSpPr/>
          <p:nvPr/>
        </p:nvCxnSpPr>
        <p:spPr>
          <a:xfrm flipH="1">
            <a:off x="32385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94"/>
          <p:cNvCxnSpPr/>
          <p:nvPr/>
        </p:nvCxnSpPr>
        <p:spPr>
          <a:xfrm flipH="1">
            <a:off x="2781300" y="277214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94"/>
          <p:cNvCxnSpPr/>
          <p:nvPr/>
        </p:nvCxnSpPr>
        <p:spPr>
          <a:xfrm flipH="1">
            <a:off x="2270100" y="2777894"/>
            <a:ext cx="511200" cy="105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7" name="Google Shape;927;p94"/>
          <p:cNvSpPr txBox="1"/>
          <p:nvPr/>
        </p:nvSpPr>
        <p:spPr>
          <a:xfrm>
            <a:off x="5143500" y="2940775"/>
            <a:ext cx="3827100" cy="5841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 shift all elements on the right of 3</a:t>
            </a:r>
            <a:r>
              <a:rPr lang="en-US" sz="16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lang="en-US" sz="16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one cell to the left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28" name="Google Shape;928;p94"/>
          <p:cNvGrpSpPr/>
          <p:nvPr/>
        </p:nvGrpSpPr>
        <p:grpSpPr>
          <a:xfrm>
            <a:off x="495300" y="5380483"/>
            <a:ext cx="7772400" cy="747267"/>
            <a:chOff x="666750" y="4834383"/>
            <a:chExt cx="7772400" cy="747267"/>
          </a:xfrm>
        </p:grpSpPr>
        <p:grpSp>
          <p:nvGrpSpPr>
            <p:cNvPr id="929" name="Google Shape;929;p94"/>
            <p:cNvGrpSpPr/>
            <p:nvPr/>
          </p:nvGrpSpPr>
          <p:grpSpPr>
            <a:xfrm>
              <a:off x="5257800" y="4838700"/>
              <a:ext cx="514350" cy="742950"/>
              <a:chOff x="1200150" y="4838700"/>
              <a:chExt cx="514350" cy="742950"/>
            </a:xfrm>
          </p:grpSpPr>
          <p:cxnSp>
            <p:nvCxnSpPr>
              <p:cNvPr id="930" name="Google Shape;930;p94"/>
              <p:cNvCxnSpPr/>
              <p:nvPr/>
            </p:nvCxnSpPr>
            <p:spPr>
              <a:xfrm>
                <a:off x="1200150" y="483870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p94"/>
              <p:cNvCxnSpPr/>
              <p:nvPr/>
            </p:nvCxnSpPr>
            <p:spPr>
              <a:xfrm>
                <a:off x="1714500" y="4857750"/>
                <a:ext cx="0" cy="723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32" name="Google Shape;932;p94"/>
            <p:cNvGrpSpPr/>
            <p:nvPr/>
          </p:nvGrpSpPr>
          <p:grpSpPr>
            <a:xfrm>
              <a:off x="666750" y="4834383"/>
              <a:ext cx="7772400" cy="747267"/>
              <a:chOff x="666750" y="4834383"/>
              <a:chExt cx="7772400" cy="747267"/>
            </a:xfrm>
          </p:grpSpPr>
          <p:sp>
            <p:nvSpPr>
              <p:cNvPr id="933" name="Google Shape;933;p94"/>
              <p:cNvSpPr txBox="1"/>
              <p:nvPr/>
            </p:nvSpPr>
            <p:spPr>
              <a:xfrm>
                <a:off x="666750" y="4838700"/>
                <a:ext cx="7772400" cy="7347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2  7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11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21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22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26 </a:t>
                </a:r>
                <a:r>
                  <a:rPr lang="en-US" sz="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89  99  </a:t>
                </a:r>
                <a:r>
                  <a:rPr lang="en-US" sz="1800" b="1">
                    <a:solidFill>
                      <a:srgbClr val="C0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99</a:t>
                </a:r>
                <a:r>
                  <a:rPr lang="en-US" sz="1800" b="1">
                    <a:solidFill>
                      <a:srgbClr val="003399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800" b="1" i="0" u="none">
                  <a:solidFill>
                    <a:srgbClr val="003399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grpSp>
            <p:nvGrpSpPr>
              <p:cNvPr id="934" name="Google Shape;934;p94"/>
              <p:cNvGrpSpPr/>
              <p:nvPr/>
            </p:nvGrpSpPr>
            <p:grpSpPr>
              <a:xfrm>
                <a:off x="1143000" y="4834383"/>
                <a:ext cx="6705600" cy="747267"/>
                <a:chOff x="1143000" y="4834383"/>
                <a:chExt cx="6705600" cy="747267"/>
              </a:xfrm>
            </p:grpSpPr>
            <p:grpSp>
              <p:nvGrpSpPr>
                <p:cNvPr id="935" name="Google Shape;935;p94"/>
                <p:cNvGrpSpPr/>
                <p:nvPr/>
              </p:nvGrpSpPr>
              <p:grpSpPr>
                <a:xfrm>
                  <a:off x="1143000" y="4835228"/>
                  <a:ext cx="6705600" cy="746422"/>
                  <a:chOff x="1143000" y="4835228"/>
                  <a:chExt cx="6705600" cy="746422"/>
                </a:xfrm>
              </p:grpSpPr>
              <p:cxnSp>
                <p:nvCxnSpPr>
                  <p:cNvPr id="936" name="Google Shape;936;p94"/>
                  <p:cNvCxnSpPr/>
                  <p:nvPr/>
                </p:nvCxnSpPr>
                <p:spPr>
                  <a:xfrm>
                    <a:off x="7334250" y="483870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37" name="Google Shape;937;p94"/>
                  <p:cNvCxnSpPr/>
                  <p:nvPr/>
                </p:nvCxnSpPr>
                <p:spPr>
                  <a:xfrm>
                    <a:off x="7848600" y="4857750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938" name="Google Shape;938;p94"/>
                  <p:cNvGrpSpPr/>
                  <p:nvPr/>
                </p:nvGrpSpPr>
                <p:grpSpPr>
                  <a:xfrm>
                    <a:off x="1143000" y="4835228"/>
                    <a:ext cx="5660550" cy="746422"/>
                    <a:chOff x="1143000" y="4835228"/>
                    <a:chExt cx="5660550" cy="746422"/>
                  </a:xfrm>
                </p:grpSpPr>
                <p:grpSp>
                  <p:nvGrpSpPr>
                    <p:cNvPr id="939" name="Google Shape;939;p94"/>
                    <p:cNvGrpSpPr/>
                    <p:nvPr/>
                  </p:nvGrpSpPr>
                  <p:grpSpPr>
                    <a:xfrm>
                      <a:off x="1143000" y="4835228"/>
                      <a:ext cx="2571750" cy="746422"/>
                      <a:chOff x="1143000" y="4835228"/>
                      <a:chExt cx="2571750" cy="746422"/>
                    </a:xfrm>
                  </p:grpSpPr>
                  <p:grpSp>
                    <p:nvGrpSpPr>
                      <p:cNvPr id="940" name="Google Shape;940;p94"/>
                      <p:cNvGrpSpPr/>
                      <p:nvPr/>
                    </p:nvGrpSpPr>
                    <p:grpSpPr>
                      <a:xfrm>
                        <a:off x="32004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41" name="Google Shape;94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2" name="Google Shape;94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43" name="Google Shape;943;p94"/>
                      <p:cNvGrpSpPr/>
                      <p:nvPr/>
                    </p:nvGrpSpPr>
                    <p:grpSpPr>
                      <a:xfrm>
                        <a:off x="1143000" y="4835228"/>
                        <a:ext cx="514350" cy="727372"/>
                        <a:chOff x="1200150" y="4835228"/>
                        <a:chExt cx="514350" cy="727372"/>
                      </a:xfrm>
                    </p:grpSpPr>
                    <p:cxnSp>
                      <p:nvCxnSpPr>
                        <p:cNvPr id="944" name="Google Shape;944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5" name="Google Shape;945;p94"/>
                        <p:cNvCxnSpPr/>
                        <p:nvPr/>
                      </p:nvCxnSpPr>
                      <p:spPr>
                        <a:xfrm>
                          <a:off x="1714500" y="4835228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946" name="Google Shape;946;p94"/>
                    <p:cNvGrpSpPr/>
                    <p:nvPr/>
                  </p:nvGrpSpPr>
                  <p:grpSpPr>
                    <a:xfrm>
                      <a:off x="4229100" y="4838700"/>
                      <a:ext cx="2574450" cy="742950"/>
                      <a:chOff x="1143000" y="4838700"/>
                      <a:chExt cx="2574450" cy="742950"/>
                    </a:xfrm>
                  </p:grpSpPr>
                  <p:grpSp>
                    <p:nvGrpSpPr>
                      <p:cNvPr id="947" name="Google Shape;947;p94"/>
                      <p:cNvGrpSpPr/>
                      <p:nvPr/>
                    </p:nvGrpSpPr>
                    <p:grpSpPr>
                      <a:xfrm>
                        <a:off x="3200400" y="4838700"/>
                        <a:ext cx="517050" cy="742489"/>
                        <a:chOff x="1200150" y="4838700"/>
                        <a:chExt cx="517050" cy="742489"/>
                      </a:xfrm>
                    </p:grpSpPr>
                    <p:cxnSp>
                      <p:nvCxnSpPr>
                        <p:cNvPr id="948" name="Google Shape;948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49" name="Google Shape;949;p94"/>
                        <p:cNvCxnSpPr/>
                        <p:nvPr/>
                      </p:nvCxnSpPr>
                      <p:spPr>
                        <a:xfrm>
                          <a:off x="1714500" y="4846489"/>
                          <a:ext cx="2700" cy="7347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  <p:grpSp>
                    <p:nvGrpSpPr>
                      <p:cNvPr id="950" name="Google Shape;950;p94"/>
                      <p:cNvGrpSpPr/>
                      <p:nvPr/>
                    </p:nvGrpSpPr>
                    <p:grpSpPr>
                      <a:xfrm>
                        <a:off x="1143000" y="4838700"/>
                        <a:ext cx="514350" cy="742950"/>
                        <a:chOff x="1200150" y="4838700"/>
                        <a:chExt cx="514350" cy="742950"/>
                      </a:xfrm>
                    </p:grpSpPr>
                    <p:cxnSp>
                      <p:nvCxnSpPr>
                        <p:cNvPr id="951" name="Google Shape;951;p94"/>
                        <p:cNvCxnSpPr/>
                        <p:nvPr/>
                      </p:nvCxnSpPr>
                      <p:spPr>
                        <a:xfrm>
                          <a:off x="1200150" y="483870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952" name="Google Shape;952;p94"/>
                        <p:cNvCxnSpPr/>
                        <p:nvPr/>
                      </p:nvCxnSpPr>
                      <p:spPr>
                        <a:xfrm>
                          <a:off x="1714500" y="4857750"/>
                          <a:ext cx="0" cy="723900"/>
                        </a:xfrm>
                        <a:prstGeom prst="straightConnector1">
                          <a:avLst/>
                        </a:prstGeom>
                        <a:noFill/>
                        <a:ln w="12700" cap="flat" cmpd="sng">
                          <a:solidFill>
                            <a:schemeClr val="dk1"/>
                          </a:solidFill>
                          <a:prstDash val="solid"/>
                          <a:miter lim="800000"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</p:grpSp>
            </p:grpSp>
            <p:grpSp>
              <p:nvGrpSpPr>
                <p:cNvPr id="953" name="Google Shape;953;p94"/>
                <p:cNvGrpSpPr/>
                <p:nvPr/>
              </p:nvGrpSpPr>
              <p:grpSpPr>
                <a:xfrm>
                  <a:off x="2171700" y="4834383"/>
                  <a:ext cx="514350" cy="724745"/>
                  <a:chOff x="1200150" y="4815333"/>
                  <a:chExt cx="514350" cy="724745"/>
                </a:xfrm>
              </p:grpSpPr>
              <p:cxnSp>
                <p:nvCxnSpPr>
                  <p:cNvPr id="954" name="Google Shape;954;p94"/>
                  <p:cNvCxnSpPr/>
                  <p:nvPr/>
                </p:nvCxnSpPr>
                <p:spPr>
                  <a:xfrm>
                    <a:off x="1200150" y="4816178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955" name="Google Shape;955;p94"/>
                  <p:cNvCxnSpPr/>
                  <p:nvPr/>
                </p:nvCxnSpPr>
                <p:spPr>
                  <a:xfrm>
                    <a:off x="1714500" y="4815333"/>
                    <a:ext cx="0" cy="7239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</p:grpSp>
      </p:grpSp>
      <p:sp>
        <p:nvSpPr>
          <p:cNvPr id="956" name="Google Shape;956;p94"/>
          <p:cNvSpPr txBox="1"/>
          <p:nvPr/>
        </p:nvSpPr>
        <p:spPr>
          <a:xfrm>
            <a:off x="5917325" y="6127750"/>
            <a:ext cx="22329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 is</a:t>
            </a:r>
            <a:r>
              <a:rPr lang="en-US" sz="18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now 8</a:t>
            </a:r>
            <a:endParaRPr sz="18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441325" y="6058225"/>
            <a:ext cx="5599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  </a:t>
            </a:r>
            <a:r>
              <a:rPr lang="en-US" sz="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1   2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3   4  </a:t>
            </a:r>
            <a:r>
              <a:rPr lang="en-US" sz="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5   6   7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5847000" y="4808821"/>
            <a:ext cx="2975700" cy="366600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Then, pop the last element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>
            <a:spLocks noGrp="1"/>
          </p:cNvSpPr>
          <p:nvPr>
            <p:ph type="title"/>
          </p:nvPr>
        </p:nvSpPr>
        <p:spPr>
          <a:xfrm>
            <a:off x="706437" y="373062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Class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64"/>
          <p:cNvSpPr txBox="1">
            <a:spLocks noGrp="1"/>
          </p:cNvSpPr>
          <p:nvPr>
            <p:ph type="body" idx="1"/>
          </p:nvPr>
        </p:nvSpPr>
        <p:spPr>
          <a:xfrm>
            <a:off x="278900" y="1304925"/>
            <a:ext cx="8535900" cy="52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657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Tapestry class for random number generation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6576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your project and have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US" sz="18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#include "randgen.h"</a:t>
            </a:r>
            <a:r>
              <a:rPr lang="en-US" sz="1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your program</a:t>
            </a:r>
            <a:endParaRPr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member functions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max = INT_MAX);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[0..max)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RandInt(int low, int max);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integer in [low..max]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RandReal();              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[0..1)   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38200" marR="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b="1" i="0" u="none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 RandReal(double low, double max);</a:t>
            </a:r>
            <a:r>
              <a:rPr lang="en-US" sz="18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38200" marR="0" lvl="1" indent="-3981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returns a random double value in the range of [low..max]</a:t>
            </a:r>
            <a:endParaRPr sz="18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ee </a:t>
            </a:r>
            <a:r>
              <a:rPr lang="en-US" sz="1800" i="0" u="none">
                <a:solidFill>
                  <a:srgbClr val="059B0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numberguess.cpp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an example program that use RandGen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95"/>
          <p:cNvSpPr txBox="1"/>
          <p:nvPr/>
        </p:nvSpPr>
        <p:spPr>
          <a:xfrm>
            <a:off x="328600" y="1252525"/>
            <a:ext cx="8336100" cy="28638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remove(vector&lt;int&gt; &amp; a, int pos){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pre: a is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post: original a[pos] removed, a is still sorted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int k, lastIndex = a.size()-1;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for (k=pos; k &lt; lastIndex; k++)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a[k] = a[k+1]; 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all elements on the right of pos one cell left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a.pop_back();  </a:t>
            </a:r>
            <a:r>
              <a:rPr lang="en-US" sz="18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remove the last element of the array</a:t>
            </a:r>
            <a:endParaRPr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8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4" name="Google Shape;964;p95"/>
          <p:cNvSpPr txBox="1">
            <a:spLocks noGrp="1"/>
          </p:cNvSpPr>
          <p:nvPr>
            <p:ph type="title"/>
          </p:nvPr>
        </p:nvSpPr>
        <p:spPr>
          <a:xfrm>
            <a:off x="914400" y="427037"/>
            <a:ext cx="77724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Deletion from sorted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5" name="Google Shape;965;p95"/>
          <p:cNvSpPr txBox="1">
            <a:spLocks noGrp="1"/>
          </p:cNvSpPr>
          <p:nvPr>
            <p:ph type="body" idx="1"/>
          </p:nvPr>
        </p:nvSpPr>
        <p:spPr>
          <a:xfrm>
            <a:off x="335050" y="4427926"/>
            <a:ext cx="8323200" cy="20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pop_back()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actually remove an element?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o, it just decreases the size so that the last element becomes unreachable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Capacity remains the same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 i="0" u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vectorproc.cpp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(not in book)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6"/>
          <p:cNvSpPr txBox="1">
            <a:spLocks noGrp="1"/>
          </p:cNvSpPr>
          <p:nvPr>
            <p:ph type="title"/>
          </p:nvPr>
        </p:nvSpPr>
        <p:spPr>
          <a:xfrm>
            <a:off x="838200" y="4270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1" name="Google Shape;971;p96"/>
          <p:cNvSpPr txBox="1">
            <a:spLocks noGrp="1"/>
          </p:cNvSpPr>
          <p:nvPr>
            <p:ph type="body" idx="1"/>
          </p:nvPr>
        </p:nvSpPr>
        <p:spPr>
          <a:xfrm>
            <a:off x="357725" y="1481125"/>
            <a:ext cx="8481600" cy="45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before or after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2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proper location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3 sorted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nsert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 (element with index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within first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irst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k+1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sorted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 this for all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between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7"/>
          <p:cNvSpPr txBox="1"/>
          <p:nvPr/>
        </p:nvSpPr>
        <p:spPr>
          <a:xfrm>
            <a:off x="328600" y="1108075"/>
            <a:ext cx="8469300" cy="54942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InsertSort(vector&lt;string&gt; &amp; a){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precondition: a contains a.size() elements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 i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postcondition: elements of a are sorted in non-decreasing order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k,loc, numElts = a.size();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 (k=1; k &lt; numElts; k++){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string hold = a[k];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insert this element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loc = k;      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location for insertion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-US" sz="1600" i="1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shift elements to make room for hold (i.e. a[k])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while (0 &lt; loc  &amp;&amp; hold &lt; a[loc-1]){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a[loc] = a[loc-1];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loc--;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a[loc] = hold;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530"/>
              <a:buNone/>
            </a:pPr>
            <a:r>
              <a:rPr lang="en-US" sz="160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7" name="Google Shape;977;p97"/>
          <p:cNvSpPr txBox="1">
            <a:spLocks noGrp="1"/>
          </p:cNvSpPr>
          <p:nvPr>
            <p:ph type="title"/>
          </p:nvPr>
        </p:nvSpPr>
        <p:spPr>
          <a:xfrm>
            <a:off x="762000" y="274637"/>
            <a:ext cx="77724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Insertion Sort - The Code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8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3" name="Google Shape;983;p98"/>
          <p:cNvSpPr txBox="1">
            <a:spLocks noGrp="1"/>
          </p:cNvSpPr>
          <p:nvPr>
            <p:ph type="body" idx="1"/>
          </p:nvPr>
        </p:nvSpPr>
        <p:spPr>
          <a:xfrm>
            <a:off x="157650" y="1520825"/>
            <a:ext cx="8711400" cy="48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exact answer! It depends on the vector to be sorted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lready ordered, totally disordered, random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see how many iterations do we have in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Selection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0 .. N-2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 loop →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j: k+1 .. N-1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ource Code Pro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(N-1)+(N-2)+(N-3)+..+1 = N(N-1)/2 = 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– N)/2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Worst case, best case, average case???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→ Order of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 baseline="300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Big-oh notation used to describe algorithmic complexities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This is not a precise amount of operations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comparisons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Minor terms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coefficients are not taken into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651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9"/>
          <p:cNvSpPr txBox="1">
            <a:spLocks noGrp="1"/>
          </p:cNvSpPr>
          <p:nvPr>
            <p:ph type="body" idx="1"/>
          </p:nvPr>
        </p:nvSpPr>
        <p:spPr>
          <a:xfrm>
            <a:off x="244475" y="1417624"/>
            <a:ext cx="8712300" cy="5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analyze </a:t>
            </a:r>
            <a:r>
              <a:rPr lang="en-US" sz="2000" i="0" u="non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Insertion Sort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Outer loop → </a:t>
            </a:r>
            <a:r>
              <a:rPr lang="en-US" sz="200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k: 1 .. N-1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 iterations for the outer loop</a:t>
            </a:r>
            <a:endParaRPr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about inner loop?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case, best case differ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orst case: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total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1+2+3+…+(N-1) = N(N-1)/2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 case: inner loop does not iterate, complexity is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but best case complexity analysis is not done too often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hat are the best and worst cases?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58444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verage case: inner loop iterates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k/2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</a:t>
            </a:r>
            <a:br>
              <a:rPr lang="en-US">
                <a:latin typeface="Verdana"/>
                <a:ea typeface="Verdana"/>
                <a:cs typeface="Verdana"/>
                <a:sym typeface="Verdana"/>
              </a:rPr>
            </a:br>
            <a:r>
              <a:rPr lang="en-US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-US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is still 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i="0" u="none" strike="noStrike" cap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9" name="Google Shape;989;p99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0"/>
          <p:cNvSpPr txBox="1">
            <a:spLocks noGrp="1"/>
          </p:cNvSpPr>
          <p:nvPr>
            <p:ph type="body" idx="1"/>
          </p:nvPr>
        </p:nvSpPr>
        <p:spPr>
          <a:xfrm>
            <a:off x="265050" y="2201780"/>
            <a:ext cx="87123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Complexities of both Selection and Insertion Sort are 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lang="en-US" sz="2000" i="0" u="none" baseline="30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2000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one would you prefer to use?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Let’s run </a:t>
            </a:r>
            <a:r>
              <a:rPr lang="en-US" sz="2000" i="0" u="none" strike="noStrike" cap="none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timesorts.cpp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(modified from book) </a:t>
            </a:r>
            <a:b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needs several Tapestry .h and .cpp files in the project folder to run (comparer.h, ctimer.h,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ctimer.cpp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prompt.h,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prompt.cpp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randgen.h,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randgen.cpp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sortall.h, sortall.cpp – </a:t>
            </a:r>
            <a:r>
              <a:rPr lang="en-US" sz="2000" i="0" u="none" strike="noStrike" cap="none">
                <a:solidFill>
                  <a:srgbClr val="FC0128"/>
                </a:solidFill>
                <a:latin typeface="Verdana"/>
                <a:ea typeface="Verdana"/>
                <a:cs typeface="Verdana"/>
                <a:sym typeface="Verdana"/>
              </a:rPr>
              <a:t>red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ones to be added to the project)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5" name="Google Shape;995;p100"/>
          <p:cNvSpPr txBox="1">
            <a:spLocks noGrp="1"/>
          </p:cNvSpPr>
          <p:nvPr>
            <p:ph type="title"/>
          </p:nvPr>
        </p:nvSpPr>
        <p:spPr>
          <a:xfrm>
            <a:off x="838200" y="350837"/>
            <a:ext cx="7772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Which one faster?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Function 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Overloading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65"/>
          <p:cNvSpPr txBox="1">
            <a:spLocks noGrp="1"/>
          </p:cNvSpPr>
          <p:nvPr>
            <p:ph type="body" idx="1"/>
          </p:nvPr>
        </p:nvSpPr>
        <p:spPr>
          <a:xfrm>
            <a:off x="350275" y="1447800"/>
            <a:ext cx="856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05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RandGen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class, there are two different functions named </a:t>
            </a:r>
            <a:r>
              <a:rPr lang="en-US" sz="2000" b="1" i="0" u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RandInt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as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RandReal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the same name for more than one function is called </a:t>
            </a:r>
            <a:r>
              <a:rPr lang="en-US" sz="2000" b="1" i="1" u="none">
                <a:solidFill>
                  <a:srgbClr val="C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overloading</a:t>
            </a:r>
            <a:endParaRPr sz="2000"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differentiated by </a:t>
            </a:r>
            <a:r>
              <a:rPr lang="en-US" sz="200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types</a:t>
            </a:r>
            <a:endParaRPr sz="2000" i="1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types do </a:t>
            </a:r>
            <a:r>
              <a:rPr lang="en-US" sz="2000" b="1" i="1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000" b="1" i="0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differentiate functions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Will see more in CS204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99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7051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member and free functions can be overloaded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14351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Another Example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3" name="Google Shape;513;p66"/>
          <p:cNvSpPr txBox="1">
            <a:spLocks noGrp="1"/>
          </p:cNvSpPr>
          <p:nvPr>
            <p:ph type="body" idx="1"/>
          </p:nvPr>
        </p:nvSpPr>
        <p:spPr>
          <a:xfrm>
            <a:off x="394150" y="1600200"/>
            <a:ext cx="8292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75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Pick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random numbers between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, where 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is a user input, and count the total number of occurrences of all outcomes (</a:t>
            </a:r>
            <a:r>
              <a:rPr lang="en-US" sz="2000">
                <a:latin typeface="Source Code Pro"/>
                <a:ea typeface="Source Code Pro"/>
                <a:cs typeface="Source Code Pro"/>
                <a:sym typeface="Source Code Pro"/>
              </a:rPr>
              <a:t>0,1,2,3,4,5,6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generate random numbers? 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RandGen Class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How do we count number of occurrences?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→ Use of array/vector</a:t>
            </a:r>
            <a:br>
              <a:rPr lang="en-US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US" sz="2000">
                <a:solidFill>
                  <a:srgbClr val="00B0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randnums.cpp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>
            <a:spLocks noGrp="1"/>
          </p:cNvSpPr>
          <p:nvPr>
            <p:ph type="title"/>
          </p:nvPr>
        </p:nvSpPr>
        <p:spPr>
          <a:xfrm>
            <a:off x="914400" y="503237"/>
            <a:ext cx="77724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>
                <a:latin typeface="Verdana"/>
                <a:ea typeface="Verdana"/>
                <a:cs typeface="Verdana"/>
                <a:sym typeface="Verdana"/>
              </a:rPr>
              <a:t>Built-in Array vs.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7"/>
          <p:cNvSpPr txBox="1">
            <a:spLocks noGrp="1"/>
          </p:cNvSpPr>
          <p:nvPr>
            <p:ph type="body" idx="1"/>
          </p:nvPr>
        </p:nvSpPr>
        <p:spPr>
          <a:xfrm>
            <a:off x="180175" y="1839900"/>
            <a:ext cx="87048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470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versus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a class based on built-in arrays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1335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has member functions and operators, built-in arrays do NOT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349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2C1DB"/>
              </a:buClr>
              <a:buSzPts val="1800"/>
              <a:buFont typeface="Verdana"/>
              <a:buChar char="●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8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ector is more flexible, but slower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>
            <a:spLocks noGrp="1"/>
          </p:cNvSpPr>
          <p:nvPr>
            <p:ph type="title"/>
          </p:nvPr>
        </p:nvSpPr>
        <p:spPr>
          <a:xfrm>
            <a:off x="674687" y="427037"/>
            <a:ext cx="777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Vectors</a:t>
            </a: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as lists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8"/>
          <p:cNvSpPr txBox="1">
            <a:spLocks noGrp="1"/>
          </p:cNvSpPr>
          <p:nvPr>
            <p:ph type="body" idx="1"/>
          </p:nvPr>
        </p:nvSpPr>
        <p:spPr>
          <a:xfrm>
            <a:off x="205325" y="1674800"/>
            <a:ext cx="8758500" cy="4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597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as counters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example constructs and initializes a vector with a specific number of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uses of vector require the vector to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accommodate new elements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47687" marR="0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reading words from file, storing them in a vector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big should we define vector initially? </a:t>
            </a:r>
            <a:endParaRPr sz="200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22325" marR="0" lvl="2" indent="-2476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B2C1DB"/>
              </a:buClr>
              <a:buSzPts val="2000"/>
              <a:buFont typeface="Verdana"/>
              <a:buChar char="●"/>
            </a:pPr>
            <a:r>
              <a:rPr lang="en-US" sz="200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potential problems?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273050" marR="0" lvl="0" indent="-2597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a vector is used as a list, we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'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ll use a different method for adding elements to the vector so that the vector can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200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/>
        </p:nvSpPr>
        <p:spPr>
          <a:xfrm>
            <a:off x="892175" y="1514475"/>
            <a:ext cx="7483500" cy="3264900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vector&lt;string&gt; words(10);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word;</a:t>
            </a:r>
            <a:r>
              <a:rPr lang="en-US" sz="17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0;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(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cin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&gt;&gt; word) </a:t>
            </a:r>
          </a:p>
          <a:p>
            <a:pPr marL="273050" lvl="0" indent="-273050" algn="l" rtl="0">
              <a:spcAft>
                <a:spcPts val="0"/>
              </a:spcAft>
              <a:buSzPts val="1530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words[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 word;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302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None/>
            </a:pP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27305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cout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"read 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&lt;&lt; " words" &lt;&lt; </a:t>
            </a:r>
            <a:r>
              <a:rPr lang="en-US" sz="1700" dirty="0" err="1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endl</a:t>
            </a:r>
            <a:r>
              <a:rPr lang="en-US" sz="1700" dirty="0">
                <a:solidFill>
                  <a:srgbClr val="0000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7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1" name="Google Shape;531;p69"/>
          <p:cNvSpPr txBox="1">
            <a:spLocks noGrp="1"/>
          </p:cNvSpPr>
          <p:nvPr>
            <p:ph type="title"/>
          </p:nvPr>
        </p:nvSpPr>
        <p:spPr>
          <a:xfrm>
            <a:off x="542125" y="168275"/>
            <a:ext cx="79764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300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Reading words into a vector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686175" y="5084000"/>
            <a:ext cx="7623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lvl="0" indent="-25971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problem?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826575" y="5641050"/>
            <a:ext cx="74835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might be more than 10 words in the file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47687" lvl="1" indent="-226059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●"/>
            </a:pPr>
            <a:r>
              <a:rPr lang="en-US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case index runs out of range</a:t>
            </a: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69"/>
          <p:cNvSpPr txBox="1"/>
          <p:nvPr/>
        </p:nvSpPr>
        <p:spPr>
          <a:xfrm>
            <a:off x="528575" y="872525"/>
            <a:ext cx="73404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urce Sans Pro"/>
              <a:buNone/>
            </a:pPr>
            <a:r>
              <a:rPr lang="en-US" sz="2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(problematic version)</a:t>
            </a:r>
            <a:endParaRPr sz="2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quit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4705</Words>
  <Application>Microsoft Office PowerPoint</Application>
  <PresentationFormat>On-screen Show (4:3)</PresentationFormat>
  <Paragraphs>499</Paragraphs>
  <Slides>45</Slides>
  <Notes>45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Verdana</vt:lpstr>
      <vt:lpstr>Libre Baskerville</vt:lpstr>
      <vt:lpstr>Noto Sans Symbols</vt:lpstr>
      <vt:lpstr>Nunito</vt:lpstr>
      <vt:lpstr>Source Sans Pro</vt:lpstr>
      <vt:lpstr>Courier New</vt:lpstr>
      <vt:lpstr>Source Code Pro</vt:lpstr>
      <vt:lpstr>Equity</vt:lpstr>
      <vt:lpstr>Equity</vt:lpstr>
      <vt:lpstr>Equity</vt:lpstr>
      <vt:lpstr>Shift</vt:lpstr>
      <vt:lpstr>PowerPoint Presentation</vt:lpstr>
      <vt:lpstr>Week-8-9</vt:lpstr>
      <vt:lpstr>Another Example</vt:lpstr>
      <vt:lpstr>RandGen Class</vt:lpstr>
      <vt:lpstr>Function Overloading</vt:lpstr>
      <vt:lpstr>Another Example</vt:lpstr>
      <vt:lpstr>Built-in Array vs. Vector</vt:lpstr>
      <vt:lpstr>Vectors as lists</vt:lpstr>
      <vt:lpstr>Reading words into a vector</vt:lpstr>
      <vt:lpstr>Reading words into a vector</vt:lpstr>
      <vt:lpstr>Reading words into a vector</vt:lpstr>
      <vt:lpstr>Using vector::push_back</vt:lpstr>
      <vt:lpstr>size versus capacity</vt:lpstr>
      <vt:lpstr>size() member function </vt:lpstr>
      <vt:lpstr>Vector Processing Examples – 1  (vectorproc.cpp – not in book)</vt:lpstr>
      <vt:lpstr>Vector Processing Examples – 2  (vectorproc.cpp – not in book)</vt:lpstr>
      <vt:lpstr>structs (7.4)</vt:lpstr>
      <vt:lpstr>structs</vt:lpstr>
      <vt:lpstr>What can and can't be done with structs</vt:lpstr>
      <vt:lpstr>Vectors of structs</vt:lpstr>
      <vt:lpstr>shuffle.cpp program</vt:lpstr>
      <vt:lpstr>Searching a vector</vt:lpstr>
      <vt:lpstr>Counting search</vt:lpstr>
      <vt:lpstr>One occurrence search</vt:lpstr>
      <vt:lpstr>Collecting search</vt:lpstr>
      <vt:lpstr>Binary search</vt:lpstr>
      <vt:lpstr>Binary Search (search for 62)</vt:lpstr>
      <vt:lpstr>Binary Search (search for 60)</vt:lpstr>
      <vt:lpstr>Binary search code</vt:lpstr>
      <vt:lpstr>Comparing Sequential and Binary Search</vt:lpstr>
      <vt:lpstr>Sorting</vt:lpstr>
      <vt:lpstr>Selection Sort</vt:lpstr>
      <vt:lpstr>Selection Sort: The Code</vt:lpstr>
      <vt:lpstr>Insertion and Deletion</vt:lpstr>
      <vt:lpstr>Inserting an element into a sorted array</vt:lpstr>
      <vt:lpstr>Inserting an element into a sorted array</vt:lpstr>
      <vt:lpstr>Insert into sorted vector</vt:lpstr>
      <vt:lpstr>What about deletion?</vt:lpstr>
      <vt:lpstr>Deletion from a sorted array</vt:lpstr>
      <vt:lpstr>Deletion from sorted vector</vt:lpstr>
      <vt:lpstr>Insertion Sort</vt:lpstr>
      <vt:lpstr>Insertion Sort - The Code</vt:lpstr>
      <vt:lpstr>Which one faster?</vt:lpstr>
      <vt:lpstr>Which one faster?</vt:lpstr>
      <vt:lpstr>Which one faster?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Demiroz,Gulsen</cp:lastModifiedBy>
  <cp:revision>13</cp:revision>
  <dcterms:modified xsi:type="dcterms:W3CDTF">2023-04-24T10:30:13Z</dcterms:modified>
</cp:coreProperties>
</file>