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  <p:sldMasterId id="2147483698" r:id="rId5"/>
  </p:sldMasterIdLst>
  <p:notesMasterIdLst>
    <p:notesMasterId r:id="rId28"/>
  </p:notesMasterIdLst>
  <p:sldIdLst>
    <p:sldId id="257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9185275" cy="7038975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aramond" panose="02020404030301010803" pitchFamily="18" charset="0"/>
      <p:regular r:id="rId33"/>
      <p:bold r:id="rId34"/>
      <p:italic r:id="rId35"/>
      <p:boldItalic r:id="rId36"/>
    </p:embeddedFont>
    <p:embeddedFont>
      <p:font typeface="Libre Baskerville" panose="02000000000000000000" pitchFamily="2" charset="0"/>
      <p:regular r:id="rId37"/>
      <p:bold r:id="rId38"/>
      <p:italic r:id="rId39"/>
    </p:embeddedFont>
    <p:embeddedFont>
      <p:font typeface="MS PGothic" panose="020B0600070205080204" pitchFamily="34" charset="-128"/>
      <p:regular r:id="rId40"/>
    </p:embeddedFont>
    <p:embeddedFont>
      <p:font typeface="Nunito" pitchFamily="2" charset="-94"/>
      <p:regular r:id="rId41"/>
      <p:bold r:id="rId42"/>
      <p:italic r:id="rId43"/>
      <p:boldItalic r:id="rId44"/>
    </p:embeddedFont>
    <p:embeddedFont>
      <p:font typeface="Source Code Pro" panose="020B0509030403020204" pitchFamily="49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1.fntdata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font" Target="fonts/font1.fntdata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3.xml"/><Relationship Id="rId51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833687" y="527050"/>
            <a:ext cx="3519487" cy="26400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e18a345ea_0_189:notes"/>
          <p:cNvSpPr txBox="1">
            <a:spLocks noGrp="1"/>
          </p:cNvSpPr>
          <p:nvPr>
            <p:ph type="body" idx="1"/>
          </p:nvPr>
        </p:nvSpPr>
        <p:spPr>
          <a:xfrm>
            <a:off x="1224703" y="3343513"/>
            <a:ext cx="6735900" cy="31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deneme</a:t>
            </a:r>
            <a:endParaRPr/>
          </a:p>
        </p:txBody>
      </p:sp>
      <p:sp>
        <p:nvSpPr>
          <p:cNvPr id="395" name="Google Shape;395;g7e18a345e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8638"/>
            <a:ext cx="3517900" cy="2638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e9161e11_0_392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51e9161e11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e18a345ea_0_384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7e18a345ea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e18a345ea_0_443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7e18a345ea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fdf8e75ce_0_0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6fdf8e75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8903a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8638"/>
            <a:ext cx="3517900" cy="2638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8903a17bc_0_0:notes"/>
          <p:cNvSpPr txBox="1">
            <a:spLocks noGrp="1"/>
          </p:cNvSpPr>
          <p:nvPr>
            <p:ph type="body" idx="1"/>
          </p:nvPr>
        </p:nvSpPr>
        <p:spPr>
          <a:xfrm>
            <a:off x="1224703" y="3343513"/>
            <a:ext cx="6735900" cy="31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4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1edd778c5_0_188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51edd778c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18a345e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18a345e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dc1f48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8638"/>
            <a:ext cx="3519487" cy="2638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dc1f482c_0_131:notes"/>
          <p:cNvSpPr txBox="1">
            <a:spLocks noGrp="1"/>
          </p:cNvSpPr>
          <p:nvPr>
            <p:ph type="body" idx="1"/>
          </p:nvPr>
        </p:nvSpPr>
        <p:spPr>
          <a:xfrm>
            <a:off x="918528" y="3343513"/>
            <a:ext cx="73482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1e9161e11_0_112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51e9161e1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1e9161e11_0_168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51e9161e1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e9161e11_0_280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51e9161e1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e9161e11_0_224:notes"/>
          <p:cNvSpPr txBox="1">
            <a:spLocks noGrp="1"/>
          </p:cNvSpPr>
          <p:nvPr>
            <p:ph type="body" idx="1"/>
          </p:nvPr>
        </p:nvSpPr>
        <p:spPr>
          <a:xfrm>
            <a:off x="1224565" y="3343671"/>
            <a:ext cx="6735900" cy="31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51e9161e1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5463"/>
            <a:ext cx="3521075" cy="26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:notes"/>
          <p:cNvSpPr txBox="1">
            <a:spLocks noGrp="1"/>
          </p:cNvSpPr>
          <p:nvPr>
            <p:ph type="body" idx="1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7050"/>
            <a:ext cx="3519487" cy="264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1725" y="274628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4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48925" y="1417625"/>
            <a:ext cx="823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sz="14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quit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40638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40638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40638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40638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40638" lvl="5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40638" lvl="6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40638" lvl="7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40638" lvl="8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9687" marR="0" lvl="1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9687" marR="0" lvl="2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9687" marR="0" lvl="3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9687" marR="0" lvl="4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9687" marR="0" lvl="5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9687" marR="0" lvl="6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9687" marR="0" lvl="7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9687" marR="0" lvl="8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9687" lvl="0" indent="-39687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72" name="Google Shape;172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76" name="Google Shape;176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80" name="Google Shape;18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84" name="Google Shape;184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88" name="Google Shape;188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97" name="Google Shape;19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01" name="Google Shape;20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38" name="Google Shape;238;p3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43" name="Google Shape;24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47" name="Google Shape;247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69" name="Google Shape;269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6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73" name="Google Shape;273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8" name="Google Shape;298;p39"/>
          <p:cNvCxnSpPr/>
          <p:nvPr/>
        </p:nvCxnSpPr>
        <p:spPr>
          <a:xfrm>
            <a:off x="905744" y="434340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2700" b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81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700" b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3" name="Google Shape;313;p41"/>
          <p:cNvCxnSpPr/>
          <p:nvPr/>
        </p:nvCxnSpPr>
        <p:spPr>
          <a:xfrm>
            <a:off x="905744" y="434340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37032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2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2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2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5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/>
          <p:nvPr/>
        </p:nvSpPr>
        <p:spPr>
          <a:xfrm>
            <a:off x="12" y="0"/>
            <a:ext cx="3038100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6"/>
          <p:cNvSpPr/>
          <p:nvPr/>
        </p:nvSpPr>
        <p:spPr>
          <a:xfrm>
            <a:off x="3030053" y="0"/>
            <a:ext cx="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300" cy="5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dt" idx="10"/>
          </p:nvPr>
        </p:nvSpPr>
        <p:spPr>
          <a:xfrm>
            <a:off x="349134" y="6459785"/>
            <a:ext cx="196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ftr" idx="11"/>
          </p:nvPr>
        </p:nvSpPr>
        <p:spPr>
          <a:xfrm>
            <a:off x="3600450" y="6459785"/>
            <a:ext cx="34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/>
          <p:nvPr/>
        </p:nvSpPr>
        <p:spPr>
          <a:xfrm>
            <a:off x="0" y="4953000"/>
            <a:ext cx="9141600" cy="19053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11" y="4915076"/>
            <a:ext cx="91416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5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4" name="Google Shape;354;p47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4915200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4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 rot="5400000">
            <a:off x="2583210" y="85484"/>
            <a:ext cx="40233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9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 rot="5400000">
            <a:off x="4649550" y="2306502"/>
            <a:ext cx="576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 rot="5400000">
            <a:off x="648975" y="391902"/>
            <a:ext cx="576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23850" rtl="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 rtl="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 rtl="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376" name="Google Shape;376;p5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104"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0" y="83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1264800" y="0"/>
            <a:ext cx="7879200" cy="6858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2577075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2577075" y="167"/>
            <a:ext cx="5143500" cy="68580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1264808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1264808" y="167"/>
            <a:ext cx="5143500" cy="6858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0" y="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title"/>
          </p:nvPr>
        </p:nvSpPr>
        <p:spPr>
          <a:xfrm>
            <a:off x="332325" y="1462499"/>
            <a:ext cx="43392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11" y="6334316"/>
            <a:ext cx="9144000" cy="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dt" idx="10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9" name="Google Shape;289;p38"/>
          <p:cNvCxnSpPr/>
          <p:nvPr/>
        </p:nvCxnSpPr>
        <p:spPr>
          <a:xfrm>
            <a:off x="895149" y="1737845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/>
        </p:nvSpPr>
        <p:spPr>
          <a:xfrm>
            <a:off x="63500" y="1449387"/>
            <a:ext cx="9020100" cy="15273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9687" marR="0" lvl="0" indent="-39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63500" y="1397000"/>
            <a:ext cx="9020100" cy="120600"/>
          </a:xfrm>
          <a:prstGeom prst="rect">
            <a:avLst/>
          </a:prstGeom>
          <a:solidFill>
            <a:srgbClr val="BFCD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9687" marR="0" lvl="0" indent="-39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63500" y="2976562"/>
            <a:ext cx="9020100" cy="111000"/>
          </a:xfrm>
          <a:prstGeom prst="rect">
            <a:avLst/>
          </a:prstGeom>
          <a:solidFill>
            <a:srgbClr val="59BA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9687" marR="0" lvl="0" indent="-39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0" name="Google Shape;400;p53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40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275D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7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380"/>
              <a:buFont typeface="Noto Sans Symbols"/>
              <a:buNone/>
            </a:pPr>
            <a:r>
              <a:rPr lang="en-US" sz="2800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Spring </a:t>
            </a:r>
            <a:r>
              <a:rPr lang="en-US" sz="2800" b="0" i="0" u="none" strike="noStrike" cap="none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800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tr-TR" sz="2800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lang="en-US" sz="2800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tr-TR" sz="2800" dirty="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dirty="0">
              <a:solidFill>
                <a:srgbClr val="275D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380"/>
              <a:buFont typeface="Noto Sans Symbols"/>
              <a:buNone/>
            </a:pPr>
            <a:endParaRPr dirty="0"/>
          </a:p>
        </p:txBody>
      </p:sp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457200" y="1282700"/>
            <a:ext cx="8229600" cy="1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Source Sans Pro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 201 </a:t>
            </a:r>
            <a:br>
              <a:rPr lang="en-US" sz="4500" b="0" i="0" u="none" strike="noStrike" cap="none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lang="en-US" sz="45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to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/>
        </p:nvSpPr>
        <p:spPr>
          <a:xfrm>
            <a:off x="869350" y="4164000"/>
            <a:ext cx="5994300" cy="569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object_name</a:t>
            </a:r>
            <a:r>
              <a:rPr lang="en-US" sz="2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0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function_name</a:t>
            </a:r>
            <a:r>
              <a:rPr lang="en-US" sz="2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0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arguments</a:t>
            </a:r>
            <a:r>
              <a:rPr lang="en-US" sz="2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 i="0" u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61"/>
          <p:cNvSpPr txBox="1"/>
          <p:nvPr/>
        </p:nvSpPr>
        <p:spPr>
          <a:xfrm>
            <a:off x="869350" y="2097825"/>
            <a:ext cx="7772400" cy="409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lang="en-US" sz="20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class_name</a:t>
            </a:r>
            <a:r>
              <a:rPr lang="en-US" sz="2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-US" sz="20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object_name_list_separated_by_comma</a:t>
            </a:r>
            <a:r>
              <a:rPr lang="en-US" sz="2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Google Shape;451;p61"/>
          <p:cNvSpPr txBox="1">
            <a:spLocks noGrp="1"/>
          </p:cNvSpPr>
          <p:nvPr>
            <p:ph type="body" idx="1"/>
          </p:nvPr>
        </p:nvSpPr>
        <p:spPr>
          <a:xfrm>
            <a:off x="371625" y="1469250"/>
            <a:ext cx="85134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define objects?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not forget arguments for each object, if any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call a member function?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member function operates on an object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which it is called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61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to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1016261" y="2080275"/>
            <a:ext cx="7478033" cy="16494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"hello";</a:t>
            </a:r>
            <a:endParaRPr sz="24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8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s.length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 </a:t>
            </a:r>
            <a:r>
              <a:rPr lang="en-US" sz="1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value of </a:t>
            </a:r>
            <a:r>
              <a:rPr lang="en-US" sz="18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18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5</a:t>
            </a:r>
            <a:endParaRPr sz="24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= "";</a:t>
            </a:r>
            <a:r>
              <a:rPr lang="en-US" sz="1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en-US" sz="18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 is null string</a:t>
            </a:r>
            <a:endParaRPr sz="24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s.length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     </a:t>
            </a:r>
            <a:r>
              <a:rPr lang="en-US" sz="1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value of </a:t>
            </a:r>
            <a:r>
              <a:rPr lang="en-US" sz="18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18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0</a:t>
            </a:r>
            <a:endParaRPr sz="18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title"/>
          </p:nvPr>
        </p:nvSpPr>
        <p:spPr>
          <a:xfrm>
            <a:off x="630237" y="274637"/>
            <a:ext cx="77724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337825" y="1365250"/>
            <a:ext cx="8649764" cy="5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function </a:t>
            </a:r>
            <a:r>
              <a:rPr lang="en-US" sz="2000" i="0" u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length()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returns the number of characters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functions are </a:t>
            </a:r>
            <a:r>
              <a:rPr lang="en-US" sz="2000" i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applied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objects using </a:t>
            </a:r>
            <a:r>
              <a:rPr lang="en-US" sz="2000" b="1" i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dot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29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 use 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length()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without an object to apply it to</a:t>
            </a:r>
            <a:endParaRPr sz="1900" dirty="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13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valid     	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length(s);</a:t>
            </a:r>
            <a:endParaRPr sz="1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13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valid   		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</a:t>
            </a:r>
            <a:r>
              <a:rPr lang="en-US" sz="190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string.length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13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Valid?    		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y = sqrt(</a:t>
            </a:r>
            <a:r>
              <a:rPr lang="en-US" sz="190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s.length</a:t>
            </a:r>
            <a:r>
              <a:rPr lang="en-US" sz="190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());</a:t>
            </a:r>
            <a:endParaRPr sz="19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/>
        </p:nvSpPr>
        <p:spPr>
          <a:xfrm>
            <a:off x="258762" y="1408112"/>
            <a:ext cx="8613775" cy="3732212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b="1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int length()</a:t>
            </a:r>
            <a:endParaRPr sz="26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postcondition: returns the number of characters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b="1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string substr(int pos, int len)</a:t>
            </a:r>
            <a:endParaRPr sz="26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0 &lt;= pos, and pos &lt; length of the string object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postcondition: returns substring of len characters beginning at position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pos. Returns as many characters as possible if len is too large, but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error if pos is out of range (&gt;= length of the string object)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b="1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int find(string s)</a:t>
            </a:r>
            <a:endParaRPr sz="26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postcondition: returns first position/index at which substring s begins in 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string object– returns string::npos if s does not occur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3"/>
          <p:cNvSpPr txBox="1">
            <a:spLocks noGrp="1"/>
          </p:cNvSpPr>
          <p:nvPr>
            <p:ph type="body" idx="1"/>
          </p:nvPr>
        </p:nvSpPr>
        <p:spPr>
          <a:xfrm>
            <a:off x="395275" y="5587885"/>
            <a:ext cx="85137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details in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C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Tapestry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63"/>
          <p:cNvSpPr txBox="1">
            <a:spLocks noGrp="1"/>
          </p:cNvSpPr>
          <p:nvPr>
            <p:ph type="title"/>
          </p:nvPr>
        </p:nvSpPr>
        <p:spPr>
          <a:xfrm>
            <a:off x="630237" y="274637"/>
            <a:ext cx="77724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body" idx="1"/>
          </p:nvPr>
        </p:nvSpPr>
        <p:spPr>
          <a:xfrm>
            <a:off x="381000" y="1166775"/>
            <a:ext cx="8076000" cy="5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substring is part of a string, substrings can be </a:t>
            </a: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extracted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from a string using member function substr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>
              <a:solidFill>
                <a:srgbClr val="FC01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strdemo.cpp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is a sample program that uses length and substr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457212" y="2382900"/>
            <a:ext cx="8229600" cy="2701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"theater";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len = s.length();    	// value of len is 7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t = s.substr(0,3); 	// t is "the", s is "theater"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= s.substr(1,4);        	// t is now "heat"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= s.substr(3,3);        	// s is "ate" t is still "heat"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= "cinema";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= s.substr(4,8);	  		// t is "ma"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= s.substr(8,2);	  		// run-time error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Google Shape;473;p64"/>
          <p:cNvSpPr txBox="1">
            <a:spLocks noGrp="1"/>
          </p:cNvSpPr>
          <p:nvPr>
            <p:ph type="title"/>
          </p:nvPr>
        </p:nvSpPr>
        <p:spPr>
          <a:xfrm>
            <a:off x="519112" y="274637"/>
            <a:ext cx="7772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Extracting substrings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74" name="Google Shape;474;p64"/>
          <p:cNvGrpSpPr/>
          <p:nvPr/>
        </p:nvGrpSpPr>
        <p:grpSpPr>
          <a:xfrm>
            <a:off x="6791537" y="2191087"/>
            <a:ext cx="2287331" cy="581138"/>
            <a:chOff x="4446587" y="1912937"/>
            <a:chExt cx="2287331" cy="581138"/>
          </a:xfrm>
        </p:grpSpPr>
        <p:sp>
          <p:nvSpPr>
            <p:cNvPr id="475" name="Google Shape;475;p64"/>
            <p:cNvSpPr txBox="1"/>
            <p:nvPr/>
          </p:nvSpPr>
          <p:spPr>
            <a:xfrm>
              <a:off x="4446587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76" name="Google Shape;476;p64"/>
            <p:cNvSpPr txBox="1"/>
            <p:nvPr/>
          </p:nvSpPr>
          <p:spPr>
            <a:xfrm>
              <a:off x="4456018" y="2185975"/>
              <a:ext cx="2277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0  1   2   3   </a:t>
              </a:r>
              <a:r>
                <a:rPr lang="en-US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4   5   6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7" name="Google Shape;477;p64"/>
            <p:cNvSpPr txBox="1"/>
            <p:nvPr/>
          </p:nvSpPr>
          <p:spPr>
            <a:xfrm>
              <a:off x="47537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78" name="Google Shape;478;p64"/>
            <p:cNvSpPr txBox="1"/>
            <p:nvPr/>
          </p:nvSpPr>
          <p:spPr>
            <a:xfrm>
              <a:off x="5060200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79" name="Google Shape;479;p64"/>
            <p:cNvSpPr txBox="1"/>
            <p:nvPr/>
          </p:nvSpPr>
          <p:spPr>
            <a:xfrm>
              <a:off x="53645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0" name="Google Shape;480;p64"/>
            <p:cNvSpPr txBox="1"/>
            <p:nvPr/>
          </p:nvSpPr>
          <p:spPr>
            <a:xfrm>
              <a:off x="5665812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1" name="Google Shape;481;p64"/>
            <p:cNvSpPr txBox="1"/>
            <p:nvPr/>
          </p:nvSpPr>
          <p:spPr>
            <a:xfrm>
              <a:off x="59729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2" name="Google Shape;482;p64"/>
            <p:cNvSpPr txBox="1"/>
            <p:nvPr/>
          </p:nvSpPr>
          <p:spPr>
            <a:xfrm>
              <a:off x="628012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83" name="Google Shape;483;p64"/>
          <p:cNvGrpSpPr/>
          <p:nvPr/>
        </p:nvGrpSpPr>
        <p:grpSpPr>
          <a:xfrm>
            <a:off x="5976937" y="4107962"/>
            <a:ext cx="1962137" cy="581138"/>
            <a:chOff x="4446587" y="1912937"/>
            <a:chExt cx="1962137" cy="581138"/>
          </a:xfrm>
        </p:grpSpPr>
        <p:sp>
          <p:nvSpPr>
            <p:cNvPr id="484" name="Google Shape;484;p64"/>
            <p:cNvSpPr txBox="1"/>
            <p:nvPr/>
          </p:nvSpPr>
          <p:spPr>
            <a:xfrm>
              <a:off x="4446587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5" name="Google Shape;485;p64"/>
            <p:cNvSpPr txBox="1"/>
            <p:nvPr/>
          </p:nvSpPr>
          <p:spPr>
            <a:xfrm>
              <a:off x="4456024" y="2185975"/>
              <a:ext cx="19527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0  1   2   3   </a:t>
              </a:r>
              <a:r>
                <a:rPr lang="en-US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4   5 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6" name="Google Shape;486;p64"/>
            <p:cNvSpPr txBox="1"/>
            <p:nvPr/>
          </p:nvSpPr>
          <p:spPr>
            <a:xfrm>
              <a:off x="47537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7" name="Google Shape;487;p64"/>
            <p:cNvSpPr txBox="1"/>
            <p:nvPr/>
          </p:nvSpPr>
          <p:spPr>
            <a:xfrm>
              <a:off x="5060200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8" name="Google Shape;488;p64"/>
            <p:cNvSpPr txBox="1"/>
            <p:nvPr/>
          </p:nvSpPr>
          <p:spPr>
            <a:xfrm>
              <a:off x="53645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9" name="Google Shape;489;p64"/>
            <p:cNvSpPr txBox="1"/>
            <p:nvPr/>
          </p:nvSpPr>
          <p:spPr>
            <a:xfrm>
              <a:off x="5665812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90" name="Google Shape;490;p64"/>
            <p:cNvSpPr txBox="1"/>
            <p:nvPr/>
          </p:nvSpPr>
          <p:spPr>
            <a:xfrm>
              <a:off x="59729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/>
        </p:nvSpPr>
        <p:spPr>
          <a:xfrm>
            <a:off x="431750" y="3767950"/>
            <a:ext cx="8255100" cy="1293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"theater";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t =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s.substr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(1); 	// t is "heater", s is "theater"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=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s.substr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(4);        	// t is now 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ter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65"/>
          <p:cNvSpPr txBox="1">
            <a:spLocks noGrp="1"/>
          </p:cNvSpPr>
          <p:nvPr>
            <p:ph type="body" idx="1"/>
          </p:nvPr>
        </p:nvSpPr>
        <p:spPr>
          <a:xfrm>
            <a:off x="230475" y="1554150"/>
            <a:ext cx="8603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other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version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substr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that takes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This parameter is starting index for the substring to be extracted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version, 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substring till the end is returned</a:t>
            </a:r>
            <a:endParaRPr sz="1900" i="0" u="none" strike="noStrike" cap="none">
              <a:solidFill>
                <a:srgbClr val="FC01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65"/>
          <p:cNvSpPr txBox="1">
            <a:spLocks noGrp="1"/>
          </p:cNvSpPr>
          <p:nvPr>
            <p:ph type="title"/>
          </p:nvPr>
        </p:nvSpPr>
        <p:spPr>
          <a:xfrm>
            <a:off x="431800" y="274637"/>
            <a:ext cx="8255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400">
                <a:latin typeface="Source Code Pro"/>
                <a:ea typeface="Source Code Pro"/>
                <a:cs typeface="Source Code Pro"/>
                <a:sym typeface="Source Code Pro"/>
              </a:rPr>
              <a:t>substr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a single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parameter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98" name="Google Shape;498;p65"/>
          <p:cNvGrpSpPr/>
          <p:nvPr/>
        </p:nvGrpSpPr>
        <p:grpSpPr>
          <a:xfrm>
            <a:off x="6183437" y="2968862"/>
            <a:ext cx="2287331" cy="581138"/>
            <a:chOff x="4446587" y="1912937"/>
            <a:chExt cx="2287331" cy="581138"/>
          </a:xfrm>
        </p:grpSpPr>
        <p:sp>
          <p:nvSpPr>
            <p:cNvPr id="499" name="Google Shape;499;p65"/>
            <p:cNvSpPr txBox="1"/>
            <p:nvPr/>
          </p:nvSpPr>
          <p:spPr>
            <a:xfrm>
              <a:off x="4446587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0" name="Google Shape;500;p65"/>
            <p:cNvSpPr txBox="1"/>
            <p:nvPr/>
          </p:nvSpPr>
          <p:spPr>
            <a:xfrm>
              <a:off x="4456018" y="2185975"/>
              <a:ext cx="2277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0  1   2   3   </a:t>
              </a:r>
              <a:r>
                <a:rPr lang="en-US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4   5   6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1" name="Google Shape;501;p65"/>
            <p:cNvSpPr txBox="1"/>
            <p:nvPr/>
          </p:nvSpPr>
          <p:spPr>
            <a:xfrm>
              <a:off x="47537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2" name="Google Shape;502;p65"/>
            <p:cNvSpPr txBox="1"/>
            <p:nvPr/>
          </p:nvSpPr>
          <p:spPr>
            <a:xfrm>
              <a:off x="5060200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3" name="Google Shape;503;p65"/>
            <p:cNvSpPr txBox="1"/>
            <p:nvPr/>
          </p:nvSpPr>
          <p:spPr>
            <a:xfrm>
              <a:off x="53645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4" name="Google Shape;504;p65"/>
            <p:cNvSpPr txBox="1"/>
            <p:nvPr/>
          </p:nvSpPr>
          <p:spPr>
            <a:xfrm>
              <a:off x="5665812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5" name="Google Shape;505;p65"/>
            <p:cNvSpPr txBox="1"/>
            <p:nvPr/>
          </p:nvSpPr>
          <p:spPr>
            <a:xfrm>
              <a:off x="597297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6" name="Google Shape;506;p65"/>
            <p:cNvSpPr txBox="1"/>
            <p:nvPr/>
          </p:nvSpPr>
          <p:spPr>
            <a:xfrm>
              <a:off x="6280125" y="1912937"/>
              <a:ext cx="293700" cy="325500"/>
            </a:xfrm>
            <a:prstGeom prst="rect">
              <a:avLst/>
            </a:prstGeom>
            <a:solidFill>
              <a:srgbClr val="FAC090"/>
            </a:solidFill>
            <a:ln w="12700" cap="flat" cmpd="sng">
              <a:solidFill>
                <a:srgbClr val="385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6"/>
          <p:cNvSpPr txBox="1">
            <a:spLocks noGrp="1"/>
          </p:cNvSpPr>
          <p:nvPr>
            <p:ph type="body" idx="1"/>
          </p:nvPr>
        </p:nvSpPr>
        <p:spPr>
          <a:xfrm>
            <a:off x="262650" y="1112225"/>
            <a:ext cx="8701200" cy="5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member function </a:t>
            </a:r>
            <a:r>
              <a:rPr lang="en-US" sz="18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looks for an occurrence of one string (which is a parameter) in another (which is the object string),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8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 of the start of the first occurrence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 occurrence, then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string::npos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returned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1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rfind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same as find, but searches backwards, </a:t>
            </a:r>
            <a:r>
              <a:rPr lang="en-US" sz="18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last occurrence</a:t>
            </a:r>
            <a:br>
              <a:rPr lang="en-US" sz="18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See</a:t>
            </a:r>
            <a:r>
              <a:rPr lang="en-US" sz="1800" i="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strfind.cpp</a:t>
            </a:r>
            <a:r>
              <a:rPr lang="en-US" sz="180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which is a sample program on find function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66"/>
          <p:cNvSpPr txBox="1"/>
          <p:nvPr/>
        </p:nvSpPr>
        <p:spPr>
          <a:xfrm>
            <a:off x="1067500" y="5094175"/>
            <a:ext cx="4410000" cy="611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s.rfind("he");	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17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s.rfind("egg"); 	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1067500" y="2512375"/>
            <a:ext cx="6828900" cy="210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"I am the eggman, he is too";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 = s.find("I");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0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s.find("he"); 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s.find("egg");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s.find("a");  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s.find("cat");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output is 4294967295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s.find("cat");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–1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66"/>
          <p:cNvSpPr txBox="1">
            <a:spLocks noGrp="1"/>
          </p:cNvSpPr>
          <p:nvPr>
            <p:ph type="title"/>
          </p:nvPr>
        </p:nvSpPr>
        <p:spPr>
          <a:xfrm>
            <a:off x="157650" y="176200"/>
            <a:ext cx="88737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en-US" sz="28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Finding substrings within strings: </a:t>
            </a:r>
            <a:r>
              <a:rPr lang="en-US" sz="28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28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8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rfind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/>
        </p:nvSpPr>
        <p:spPr>
          <a:xfrm>
            <a:off x="1166301" y="4114400"/>
            <a:ext cx="5714100" cy="2125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"I am the eggman, he is too";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s.find("a");     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s.find("a",5);   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13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s.rfind("he");    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17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s.rfind("he", 15);        </a:t>
            </a:r>
            <a:r>
              <a:rPr lang="en-US" sz="17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k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0" name="Google Shape;520;p67"/>
          <p:cNvSpPr txBox="1">
            <a:spLocks noGrp="1"/>
          </p:cNvSpPr>
          <p:nvPr>
            <p:ph type="body" idx="1"/>
          </p:nvPr>
        </p:nvSpPr>
        <p:spPr>
          <a:xfrm>
            <a:off x="382875" y="1173150"/>
            <a:ext cx="8410200" cy="2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are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other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versions of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rfind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that takes two parameters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parameter is still a string (the search string)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parameter is an integer (an index value) 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1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version, searching starts from the character for which the index is the second parameter of </a:t>
            </a:r>
            <a:r>
              <a:rPr lang="en-US" sz="19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-US" sz="19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rfind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●"/>
            </a:pP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Useful when you need to search a string not from the endpoint, but from somewhere in the middle</a:t>
            </a:r>
            <a:endParaRPr sz="1900" i="0" u="none" strike="noStrike" cap="none">
              <a:solidFill>
                <a:srgbClr val="FC01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67"/>
          <p:cNvSpPr txBox="1">
            <a:spLocks noGrp="1"/>
          </p:cNvSpPr>
          <p:nvPr>
            <p:ph type="title"/>
          </p:nvPr>
        </p:nvSpPr>
        <p:spPr>
          <a:xfrm>
            <a:off x="431800" y="274637"/>
            <a:ext cx="82550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34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rfind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with 2 parameters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>
            <a:spLocks noGrp="1"/>
          </p:cNvSpPr>
          <p:nvPr>
            <p:ph type="body" idx="1"/>
          </p:nvPr>
        </p:nvSpPr>
        <p:spPr>
          <a:xfrm>
            <a:off x="236475" y="1155700"/>
            <a:ext cx="8851200" cy="3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append one string to the end of another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operator   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br>
              <a:rPr lang="en-US" sz="2000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change or extract one character of a string using </a:t>
            </a:r>
            <a:r>
              <a:rPr lang="en-US" sz="20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member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of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between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string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 - 1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otherwise a run-time error occurs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68"/>
          <p:cNvSpPr txBox="1"/>
          <p:nvPr/>
        </p:nvSpPr>
        <p:spPr>
          <a:xfrm>
            <a:off x="619350" y="2079625"/>
            <a:ext cx="8054700" cy="790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20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"cs201";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 = s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" is easy";  	// s is now "cs201 is easy"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68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More on strings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9" name="Google Shape;529;p68"/>
          <p:cNvSpPr txBox="1"/>
          <p:nvPr/>
        </p:nvSpPr>
        <p:spPr>
          <a:xfrm>
            <a:off x="619350" y="4819612"/>
            <a:ext cx="7613700" cy="1774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"Hello World";</a:t>
            </a: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20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s.at(4) </a:t>
            </a: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= '!';      // s is now "Hell! World"</a:t>
            </a: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2000" dirty="0" err="1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20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s.at(1) </a:t>
            </a: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;   // displays   </a:t>
            </a:r>
            <a:r>
              <a:rPr lang="en-US" sz="2000" b="1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on screen</a:t>
            </a:r>
            <a:endParaRPr sz="20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20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s.at(20)</a:t>
            </a:r>
            <a:r>
              <a:rPr lang="en-US" sz="2000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= 'a';     // run-time error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"/>
          <p:cNvSpPr txBox="1">
            <a:spLocks noGrp="1"/>
          </p:cNvSpPr>
          <p:nvPr>
            <p:ph type="body" idx="1"/>
          </p:nvPr>
        </p:nvSpPr>
        <p:spPr>
          <a:xfrm>
            <a:off x="357725" y="1084475"/>
            <a:ext cx="8405400" cy="5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You can also use </a:t>
            </a:r>
            <a:r>
              <a:rPr lang="en-US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notation instead of </a:t>
            </a:r>
            <a:r>
              <a:rPr lang="en-US" sz="2000" b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member function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 s = "cs201";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s[2] = '3'; // s becomes "cs301"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However, you should be careful !!! There is a difference!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 s = "cs201";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s[s.length()] = '3'; // does not give runtime error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s.at(s.length()) = '3'; // gives runtime error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Therefore, we suggest you to use </a:t>
            </a:r>
            <a:r>
              <a:rPr lang="en-US" sz="2000" b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member function. Usage of </a:t>
            </a:r>
            <a:r>
              <a:rPr lang="en-US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notation may produce some algorithmic errors that are really hard to detect.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69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More on strings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>
            <a:spLocks noGrp="1"/>
          </p:cNvSpPr>
          <p:nvPr>
            <p:ph type="body" idx="1"/>
          </p:nvPr>
        </p:nvSpPr>
        <p:spPr>
          <a:xfrm>
            <a:off x="357725" y="1025525"/>
            <a:ext cx="8405400" cy="5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already know how to compare strings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C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and replace functions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functions and operators we have seen so far are from standard C++ library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Tapestry also has some classes and utility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will see and use them in time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strutils.h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strutils.cpp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Tapestry string utilities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strutils.h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beginning of the program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lang="en-US" sz="2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strutils.cpp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your project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70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More on strings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body" idx="1"/>
          </p:nvPr>
        </p:nvSpPr>
        <p:spPr>
          <a:xfrm>
            <a:off x="393700" y="1129850"/>
            <a:ext cx="8168100" cy="4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 a function that takes two string parameters </a:t>
            </a: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(say </a:t>
            </a:r>
            <a:r>
              <a:rPr lang="en-US" sz="2000" i="0" u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 i="0" u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 </a:t>
            </a: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This f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unction will remove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the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first occurrence of </a:t>
            </a:r>
            <a:r>
              <a:rPr lang="en-US" sz="2000" i="0" u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 i="0" u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returns the resulting string.</a:t>
            </a:r>
            <a:br>
              <a:rPr lang="en-US" sz="2000" dirty="0"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main program, test the function by removing some input strings from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 is Monday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".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7" name="Google Shape;547;p71"/>
          <p:cNvSpPr txBox="1">
            <a:spLocks noGrp="1"/>
          </p:cNvSpPr>
          <p:nvPr>
            <p:ph type="title"/>
          </p:nvPr>
        </p:nvSpPr>
        <p:spPr>
          <a:xfrm>
            <a:off x="307975" y="427037"/>
            <a:ext cx="8378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(See </a:t>
            </a:r>
            <a:r>
              <a:rPr lang="en-US" sz="34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stringremove.cpp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2"/>
          <p:cNvSpPr txBox="1"/>
          <p:nvPr/>
        </p:nvSpPr>
        <p:spPr>
          <a:xfrm>
            <a:off x="377500" y="1196975"/>
            <a:ext cx="8533200" cy="51564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string remove(string s1, string s2){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post: Removes first occurrence of s2 from s1 and returns the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// resulting string. Returns s1 if s2 does not occur any.</a:t>
            </a:r>
            <a:b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int location;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string temp = s1;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location = s1.find(s2);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 != string::npos){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    temp = s1.substr(0, location) + </a:t>
            </a:r>
            <a:endParaRPr sz="16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1018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s1.substr(location+s2.length(),s1.length());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		return temp;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90"/>
              <a:buNone/>
            </a:pPr>
            <a:r>
              <a:rPr lang="en-US" sz="16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72"/>
          <p:cNvSpPr txBox="1">
            <a:spLocks noGrp="1"/>
          </p:cNvSpPr>
          <p:nvPr>
            <p:ph type="title"/>
          </p:nvPr>
        </p:nvSpPr>
        <p:spPr>
          <a:xfrm>
            <a:off x="307975" y="427037"/>
            <a:ext cx="8378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(See </a:t>
            </a:r>
            <a:r>
              <a:rPr lang="en-US" sz="34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stringremove.cpp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3"/>
          <p:cNvSpPr txBox="1">
            <a:spLocks noGrp="1"/>
          </p:cNvSpPr>
          <p:nvPr>
            <p:ph type="title"/>
          </p:nvPr>
        </p:nvSpPr>
        <p:spPr>
          <a:xfrm>
            <a:off x="346075" y="274637"/>
            <a:ext cx="83406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Free functions and member functions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9" name="Google Shape;559;p73"/>
          <p:cNvSpPr txBox="1">
            <a:spLocks noGrp="1"/>
          </p:cNvSpPr>
          <p:nvPr>
            <p:ph type="body" idx="1"/>
          </p:nvPr>
        </p:nvSpPr>
        <p:spPr>
          <a:xfrm>
            <a:off x="270100" y="1173150"/>
            <a:ext cx="8685000" cy="5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functions in &lt;cmath&gt; are 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functions,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</a:t>
            </a:r>
            <a:r>
              <a:rPr lang="en-US" sz="200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u="sng"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-US" sz="200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part of a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 is a hybrid language, some functions belong to a class,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others do not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and C# are pure object-oriented languages,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every function belongs to a class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Similarly,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IsLeapYear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also a free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ny function that doesn't operate on an object is 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substr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functions for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not free, they operate on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that is why they are called </a:t>
            </a:r>
            <a:r>
              <a:rPr lang="en-US" sz="1800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functions are 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971550" y="8943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Week-4 (Part 1)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body" idx="1"/>
          </p:nvPr>
        </p:nvSpPr>
        <p:spPr>
          <a:xfrm>
            <a:off x="692250" y="1810950"/>
            <a:ext cx="8211000" cy="26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Introduction to classes and objects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Using the existing string class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2297650" y="4870425"/>
            <a:ext cx="5100900" cy="713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233A44"/>
                </a:solidFill>
              </a:rPr>
              <a:t>Textbook Sections 3.4 and 4.6</a:t>
            </a:r>
            <a:endParaRPr sz="2800" i="1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>
            <a:spLocks noGrp="1"/>
          </p:cNvSpPr>
          <p:nvPr>
            <p:ph type="title"/>
          </p:nvPr>
        </p:nvSpPr>
        <p:spPr>
          <a:xfrm>
            <a:off x="103725" y="1310100"/>
            <a:ext cx="4768800" cy="39333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MIDTERM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WILL BE ON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i="1" dirty="0"/>
              <a:t>2</a:t>
            </a:r>
            <a:r>
              <a:rPr lang="en-US" i="1" dirty="0"/>
              <a:t>4/04/2023</a:t>
            </a:r>
            <a:endParaRPr i="1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19:</a:t>
            </a:r>
            <a:r>
              <a:rPr lang="tr-TR" i="1" dirty="0"/>
              <a:t>4</a:t>
            </a:r>
            <a:r>
              <a:rPr lang="en-US" i="1" dirty="0"/>
              <a:t>0-21:30</a:t>
            </a: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title"/>
          </p:nvPr>
        </p:nvSpPr>
        <p:spPr>
          <a:xfrm>
            <a:off x="411200" y="609600"/>
            <a:ext cx="8288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Introduction to Classes and Objects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428675" y="1382850"/>
            <a:ext cx="83775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object-oriented programming terminology,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2000" i="1" u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defined as a kind of 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programmer-defined type</a:t>
            </a:r>
            <a:b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atural language definition of the word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Collection of members that share </a:t>
            </a:r>
            <a:b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certain attributes and functionality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Likewise, classes in object-oriented programming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object oriented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PLs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(like C++), classes are used to combine everything for a concept (like date, student)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Data (</a:t>
            </a:r>
            <a:r>
              <a:rPr lang="en-US" sz="1800" i="1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state</a:t>
            </a:r>
            <a:r>
              <a:rPr lang="en-US" sz="18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  		(e.g. student id, gpa)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Functions (</a:t>
            </a:r>
            <a:r>
              <a:rPr lang="en-US" sz="1800" i="1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behavior</a:t>
            </a:r>
            <a:r>
              <a:rPr lang="en-US" sz="18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) 		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(e.g. students enroll,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				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students graduate)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body" idx="1"/>
          </p:nvPr>
        </p:nvSpPr>
        <p:spPr>
          <a:xfrm>
            <a:off x="292800" y="1308100"/>
            <a:ext cx="8670900" cy="5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define 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types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(like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imilarly, we define </a:t>
            </a:r>
            <a:r>
              <a:rPr lang="en-US" sz="2000" b="1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 b="1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classes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1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 member of a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class</a:t>
            </a:r>
            <a:b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classes and objects?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hy object-oriented programming?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ives programmers the ability to write programs using off-the-shelf components without dealing with their complexity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Saves time and effort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Objects are how real-world entities are represented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design and implement, and later use your own classes, but we will start with using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other-programmers-defined classes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what a programmer generally does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57"/>
          <p:cNvSpPr txBox="1">
            <a:spLocks noGrp="1"/>
          </p:cNvSpPr>
          <p:nvPr>
            <p:ph type="title"/>
          </p:nvPr>
        </p:nvSpPr>
        <p:spPr>
          <a:xfrm>
            <a:off x="411200" y="609600"/>
            <a:ext cx="8288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Introduction to Classes and Objects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>
            <a:spLocks noGrp="1"/>
          </p:cNvSpPr>
          <p:nvPr>
            <p:ph type="body" idx="1"/>
          </p:nvPr>
        </p:nvSpPr>
        <p:spPr>
          <a:xfrm>
            <a:off x="360350" y="1022350"/>
            <a:ext cx="8288400" cy="5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definition/interface (member function prototypes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some other declarations) is in a </a:t>
            </a: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header file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b="1" i="1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.h</a:t>
            </a:r>
            <a:r>
              <a:rPr lang="en-US" sz="20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 prototype includes function name, return type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parameters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; f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unction body is not there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function’s prototype is its definition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; i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allows the program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call that function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Prototype definitions are generally used for library functions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; f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unction body is not known, but its interface must be known by the program in order to call that function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Prototype definitions can be used for user-defined functions too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Implementations of the member functions are in a </a:t>
            </a:r>
            <a:r>
              <a:rPr lang="en-US" sz="2000" b="1" i="1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.cpp</a:t>
            </a:r>
            <a:r>
              <a:rPr lang="en-US" sz="2000" b="1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</a:t>
            </a:r>
            <a:endParaRPr sz="2000">
              <a:highlight>
                <a:srgbClr val="FF99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411200" y="609600"/>
            <a:ext cx="8288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Where is a Class defined?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366350" y="1049325"/>
            <a:ext cx="8535900" cy="5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behavior of a class is defined by its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member functions (methods)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which objects of that class are manipulated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should know about member functions and what they do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of the function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parameters and parameter types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type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functionality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don’t need to know how the function is implemented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analogy: you can add two int variables using +, but you don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need to know how computer really adds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41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analogy: you can drive cars, but you don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need to know how the fuel injection works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59"/>
          <p:cNvSpPr txBox="1">
            <a:spLocks noGrp="1"/>
          </p:cNvSpPr>
          <p:nvPr>
            <p:ph type="title"/>
          </p:nvPr>
        </p:nvSpPr>
        <p:spPr>
          <a:xfrm>
            <a:off x="411200" y="609600"/>
            <a:ext cx="8288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How to use Classes?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title"/>
          </p:nvPr>
        </p:nvSpPr>
        <p:spPr>
          <a:xfrm>
            <a:off x="581025" y="279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4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34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a class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326575" y="965200"/>
            <a:ext cx="8589000" cy="57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is a 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variables are </a:t>
            </a:r>
            <a:r>
              <a:rPr lang="en-US" sz="1800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they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 </a:t>
            </a:r>
            <a:r>
              <a:rPr lang="en-US" sz="1800" i="1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instances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class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string is a sequence of characters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char is at position 0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index is 0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last valid index (position of the last character):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US" sz="1800" i="1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length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-1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i="1">
                <a:latin typeface="Verdana"/>
                <a:ea typeface="Verdana"/>
                <a:cs typeface="Verdana"/>
                <a:sym typeface="Verdana"/>
              </a:rPr>
              <a:t>general name for object creating functions</a:t>
            </a:r>
            <a:endParaRPr sz="18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without initialization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mystr, 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initialization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"Hello World";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otherstring = s;    </a:t>
            </a:r>
            <a:r>
              <a:rPr lang="en-US" sz="18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string otherstring(s);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use functions and operators that return strings in initialization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 = "Hello" + "World"; // concatenation operator</a:t>
            </a:r>
            <a:endParaRPr sz="1800" b="1" i="0" u="none" strike="noStrike" cap="non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2098</Words>
  <Application>Microsoft Office PowerPoint</Application>
  <PresentationFormat>Ekran Gösterisi (4:3)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5</vt:i4>
      </vt:variant>
      <vt:variant>
        <vt:lpstr>Slayt Başlıkları</vt:lpstr>
      </vt:variant>
      <vt:variant>
        <vt:i4>22</vt:i4>
      </vt:variant>
    </vt:vector>
  </HeadingPairs>
  <TitlesOfParts>
    <vt:vector size="38" baseType="lpstr">
      <vt:lpstr>Garamond</vt:lpstr>
      <vt:lpstr>Libre Baskerville</vt:lpstr>
      <vt:lpstr>Calibri</vt:lpstr>
      <vt:lpstr>Source Sans Pro</vt:lpstr>
      <vt:lpstr>MS PGothic</vt:lpstr>
      <vt:lpstr>Noto Sans Symbols</vt:lpstr>
      <vt:lpstr>Source Code Pro</vt:lpstr>
      <vt:lpstr>Courier New</vt:lpstr>
      <vt:lpstr>Nunito</vt:lpstr>
      <vt:lpstr>Verdana</vt:lpstr>
      <vt:lpstr>Arial</vt:lpstr>
      <vt:lpstr>Equity</vt:lpstr>
      <vt:lpstr>Equity</vt:lpstr>
      <vt:lpstr>Equity</vt:lpstr>
      <vt:lpstr>Shift</vt:lpstr>
      <vt:lpstr>Retrospect</vt:lpstr>
      <vt:lpstr>CS 201  Introduction to Computing</vt:lpstr>
      <vt:lpstr>PowerPoint Sunusu</vt:lpstr>
      <vt:lpstr>Week-4 (Part 1)</vt:lpstr>
      <vt:lpstr>MIDTERM  WILL BE ON  24/04/2023 19:40-21:30</vt:lpstr>
      <vt:lpstr>Introduction to Classes and Objects</vt:lpstr>
      <vt:lpstr>Introduction to Classes and Objects</vt:lpstr>
      <vt:lpstr>Where is a Class defined?</vt:lpstr>
      <vt:lpstr>How to use Classes?</vt:lpstr>
      <vt:lpstr>string as a class</vt:lpstr>
      <vt:lpstr>How to</vt:lpstr>
      <vt:lpstr>string member functions</vt:lpstr>
      <vt:lpstr>string member functions</vt:lpstr>
      <vt:lpstr>Extracting substrings</vt:lpstr>
      <vt:lpstr>substr with a single parameter</vt:lpstr>
      <vt:lpstr>Finding substrings within strings: find &amp; rfind</vt:lpstr>
      <vt:lpstr>find and rfind with 2 parameters</vt:lpstr>
      <vt:lpstr>More on strings</vt:lpstr>
      <vt:lpstr>More on strings</vt:lpstr>
      <vt:lpstr>More on strings</vt:lpstr>
      <vt:lpstr>Example (See stringremove.cpp)</vt:lpstr>
      <vt:lpstr>Example (See stringremove.cpp)</vt:lpstr>
      <vt:lpstr>Free functions and member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Demiroz,Gulsen</dc:creator>
  <cp:lastModifiedBy>Gökhan Arslan</cp:lastModifiedBy>
  <cp:revision>8</cp:revision>
  <dcterms:modified xsi:type="dcterms:W3CDTF">2023-03-30T16:08:07Z</dcterms:modified>
</cp:coreProperties>
</file>