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  <p:sldMasterId id="2147483683" r:id="rId3"/>
    <p:sldMasterId id="2147483684" r:id="rId4"/>
  </p:sldMasterIdLst>
  <p:notesMasterIdLst>
    <p:notesMasterId r:id="rId4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5" r:id="rId30"/>
    <p:sldId id="319" r:id="rId31"/>
    <p:sldId id="320" r:id="rId32"/>
    <p:sldId id="321" r:id="rId33"/>
    <p:sldId id="281" r:id="rId34"/>
    <p:sldId id="282" r:id="rId35"/>
    <p:sldId id="283" r:id="rId36"/>
    <p:sldId id="284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Consolas" panose="020B0609020204030204" pitchFamily="49" charset="0"/>
      <p:regular r:id="rId52"/>
      <p:bold r:id="rId53"/>
      <p:italic r:id="rId54"/>
      <p:boldItalic r:id="rId55"/>
    </p:embeddedFont>
    <p:embeddedFont>
      <p:font typeface="Libre Baskerville" panose="02000000000000000000" pitchFamily="2" charset="0"/>
      <p:regular r:id="rId56"/>
      <p:bold r:id="rId57"/>
      <p:italic r:id="rId58"/>
    </p:embeddedFont>
    <p:embeddedFont>
      <p:font typeface="Nunito" pitchFamily="2" charset="-94"/>
      <p:regular r:id="rId59"/>
      <p:bold r:id="rId60"/>
      <p:italic r:id="rId61"/>
      <p:boldItalic r:id="rId62"/>
    </p:embeddedFont>
    <p:embeddedFont>
      <p:font typeface="Source Code Pro" panose="020B0509030403020204" pitchFamily="49" charset="0"/>
      <p:regular r:id="rId63"/>
      <p:bold r:id="rId64"/>
      <p:italic r:id="rId65"/>
      <p:boldItalic r:id="rId66"/>
    </p:embeddedFont>
    <p:embeddedFont>
      <p:font typeface="Source Sans Pro" panose="020B0503030403020204" pitchFamily="34" charset="0"/>
      <p:regular r:id="rId67"/>
      <p:bold r:id="rId68"/>
      <p:italic r:id="rId69"/>
      <p:boldItalic r:id="rId70"/>
    </p:embeddedFont>
    <p:embeddedFont>
      <p:font typeface="Verdana" panose="020B0604030504040204" pitchFamily="34" charset="0"/>
      <p:regular r:id="rId71"/>
      <p:bold r:id="rId72"/>
      <p:italic r:id="rId73"/>
      <p:boldItalic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04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7F6F46-9982-476F-933D-E150890A4B87}">
  <a:tblStyle styleId="{907F6F46-9982-476F-933D-E150890A4B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4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63" Type="http://schemas.openxmlformats.org/officeDocument/2006/relationships/font" Target="fonts/font16.fntdata"/><Relationship Id="rId68" Type="http://schemas.openxmlformats.org/officeDocument/2006/relationships/font" Target="fonts/font21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font" Target="fonts/font19.fntdata"/><Relationship Id="rId74" Type="http://schemas.openxmlformats.org/officeDocument/2006/relationships/font" Target="fonts/font27.fntdata"/><Relationship Id="rId5" Type="http://schemas.openxmlformats.org/officeDocument/2006/relationships/slide" Target="slides/slide1.xml"/><Relationship Id="rId61" Type="http://schemas.openxmlformats.org/officeDocument/2006/relationships/font" Target="fonts/font14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font" Target="fonts/font17.fntdata"/><Relationship Id="rId69" Type="http://schemas.openxmlformats.org/officeDocument/2006/relationships/font" Target="fonts/font22.fntdata"/><Relationship Id="rId7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4.fntdata"/><Relationship Id="rId72" Type="http://schemas.openxmlformats.org/officeDocument/2006/relationships/font" Target="fonts/font25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12.fntdata"/><Relationship Id="rId67" Type="http://schemas.openxmlformats.org/officeDocument/2006/relationships/font" Target="fonts/font20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7.fntdata"/><Relationship Id="rId62" Type="http://schemas.openxmlformats.org/officeDocument/2006/relationships/font" Target="fonts/font15.fntdata"/><Relationship Id="rId70" Type="http://schemas.openxmlformats.org/officeDocument/2006/relationships/font" Target="fonts/font23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font" Target="fonts/font18.fntdata"/><Relationship Id="rId73" Type="http://schemas.openxmlformats.org/officeDocument/2006/relationships/font" Target="fonts/font26.fntdata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font" Target="fonts/font24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2cc4db7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2cc4db773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9186f7b48_0_421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g59186f7b48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1f51ff12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g71f51ff12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1f51ff12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g71f51ff12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9186f7b48_0_428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g59186f7b48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9186f7b48_0_433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59186f7b48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9186f7b48_0_439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g59186f7b48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71f51ff128_0_51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g71f51ff12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1e6bb40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g71e6bb40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1c4245602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07988" y="890588"/>
            <a:ext cx="5937251" cy="4454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1c4245602_0_197:notes"/>
          <p:cNvSpPr txBox="1">
            <a:spLocks noGrp="1"/>
          </p:cNvSpPr>
          <p:nvPr>
            <p:ph type="body" idx="1"/>
          </p:nvPr>
        </p:nvSpPr>
        <p:spPr>
          <a:xfrm>
            <a:off x="512039" y="5642306"/>
            <a:ext cx="4096200" cy="53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71f51ff12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71f51ff12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71c4245602_0_383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71c4245602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71c4245602_0_378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g71c4245602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59186f7b48_0_445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g59186f7b48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59186f7b48_0_453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g59186f7b48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59186f7b48_0_458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g59186f7b48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f5c7ef15a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7f5c7ef15a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7f5c7ef15a_0_383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g7f5c7ef15a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7f5c7ef15a_0_388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g7f5c7ef15a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7f5c7ef15a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7f5c7ef15a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71f51ff12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g71f51ff12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71f51ff12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g71f51ff12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1f51ff1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71f51ff1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71f51ff12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g71f51ff12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9186f7b48_0_395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g59186f7b48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9186f7b48_0_400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59186f7b48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9186f7b48_0_407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59186f7b48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1f51ff12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1f51ff12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22860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Libre Baskerville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22860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Libre Baskerville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491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2"/>
          </p:nvPr>
        </p:nvSpPr>
        <p:spPr>
          <a:xfrm>
            <a:off x="4933950" y="1447800"/>
            <a:ext cx="37491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681725" y="274628"/>
            <a:ext cx="77724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None/>
              <a:defRPr sz="4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448925" y="1417625"/>
            <a:ext cx="8238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  <a:defRPr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  <a:defRPr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600"/>
              <a:buFont typeface="Verdana"/>
              <a:buChar char="●"/>
              <a:defRPr sz="16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400"/>
              <a:buFont typeface="Verdana"/>
              <a:buChar char="●"/>
              <a:defRPr sz="14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22860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Libre Baskerville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22860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Libre Baskerville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19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 rot="5400000">
            <a:off x="4709430" y="2194491"/>
            <a:ext cx="5851500" cy="20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 rot="5400000">
            <a:off x="769950" y="419090"/>
            <a:ext cx="58515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0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21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491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2"/>
          </p:nvPr>
        </p:nvSpPr>
        <p:spPr>
          <a:xfrm>
            <a:off x="4933950" y="1447800"/>
            <a:ext cx="37491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quity" type="tx">
  <p:cSld name="TITLE_AND_BOD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7772400" cy="1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40638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40638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40638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40638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00"/>
              </a:spcBef>
              <a:spcAft>
                <a:spcPts val="0"/>
              </a:spcAft>
              <a:buClr>
                <a:srgbClr val="6095C9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00"/>
              </a:spcBef>
              <a:spcAft>
                <a:spcPts val="0"/>
              </a:spcAft>
              <a:buClr>
                <a:srgbClr val="CD665F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00"/>
              </a:spcBef>
              <a:spcAft>
                <a:spcPts val="0"/>
              </a:spcAft>
              <a:buClr>
                <a:srgbClr val="BFCDE2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00"/>
              </a:spcBef>
              <a:spcAft>
                <a:spcPts val="0"/>
              </a:spcAft>
              <a:buClr>
                <a:srgbClr val="AAC56C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00"/>
              </a:spcBef>
              <a:spcAft>
                <a:spcPts val="0"/>
              </a:spcAft>
              <a:buClr>
                <a:srgbClr val="AAC56C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40638" lvl="5" indent="-393700" algn="l" rtl="0">
              <a:spcBef>
                <a:spcPts val="500"/>
              </a:spcBef>
              <a:spcAft>
                <a:spcPts val="0"/>
              </a:spcAft>
              <a:buClr>
                <a:srgbClr val="6095C9"/>
              </a:buClr>
              <a:buSzPts val="2600"/>
              <a:buFont typeface="Noto Sans Symbols"/>
              <a:buChar char="●"/>
              <a:defRPr sz="2600" b="0" i="0" u="none" strike="noStrike" cap="none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40638" lvl="6" indent="-393700" algn="l" rtl="0">
              <a:spcBef>
                <a:spcPts val="500"/>
              </a:spcBef>
              <a:spcAft>
                <a:spcPts val="0"/>
              </a:spcAft>
              <a:buClr>
                <a:srgbClr val="6095C9"/>
              </a:buClr>
              <a:buSzPts val="2600"/>
              <a:buFont typeface="Noto Sans Symbols"/>
              <a:buChar char="●"/>
              <a:defRPr sz="2600" b="0" i="0" u="none" strike="noStrike" cap="none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40638" lvl="7" indent="-393700" algn="l" rtl="0">
              <a:spcBef>
                <a:spcPts val="500"/>
              </a:spcBef>
              <a:spcAft>
                <a:spcPts val="0"/>
              </a:spcAft>
              <a:buClr>
                <a:srgbClr val="6095C9"/>
              </a:buClr>
              <a:buSzPts val="2600"/>
              <a:buFont typeface="Noto Sans Symbols"/>
              <a:buChar char="●"/>
              <a:defRPr sz="2600" b="0" i="0" u="none" strike="noStrike" cap="none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40638" lvl="8" indent="-393700" algn="l" rtl="0">
              <a:spcBef>
                <a:spcPts val="500"/>
              </a:spcBef>
              <a:spcAft>
                <a:spcPts val="0"/>
              </a:spcAft>
              <a:buClr>
                <a:srgbClr val="6095C9"/>
              </a:buClr>
              <a:buSzPts val="2600"/>
              <a:buFont typeface="Noto Sans Symbols"/>
              <a:buChar char="●"/>
              <a:defRPr sz="2600" b="0" i="0" u="none" strike="noStrike" cap="none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sldNum" idx="12"/>
          </p:nvPr>
        </p:nvSpPr>
        <p:spPr>
          <a:xfrm>
            <a:off x="266700" y="6337300"/>
            <a:ext cx="216000" cy="203100"/>
          </a:xfrm>
          <a:prstGeom prst="rect">
            <a:avLst/>
          </a:prstGeom>
          <a:solidFill>
            <a:srgbClr val="6095C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39687" marR="0" lvl="0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39687" marR="0" lvl="1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39687" marR="0" lvl="2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39687" marR="0" lvl="3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39687" marR="0" lvl="4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39687" marR="0" lvl="5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9687" marR="0" lvl="6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9687" marR="0" lvl="7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9687" marR="0" lvl="8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9687" lvl="0" indent="-39687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7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7"/>
          <p:cNvSpPr/>
          <p:nvPr/>
        </p:nvSpPr>
        <p:spPr>
          <a:xfrm rot="10800000">
            <a:off x="5058905" y="-100"/>
            <a:ext cx="40851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7"/>
          <p:cNvSpPr/>
          <p:nvPr/>
        </p:nvSpPr>
        <p:spPr>
          <a:xfrm>
            <a:off x="20327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27"/>
          <p:cNvGrpSpPr/>
          <p:nvPr/>
        </p:nvGrpSpPr>
        <p:grpSpPr>
          <a:xfrm>
            <a:off x="255200" y="790"/>
            <a:ext cx="2250363" cy="1392365"/>
            <a:chOff x="255200" y="592"/>
            <a:chExt cx="2250363" cy="1044300"/>
          </a:xfrm>
        </p:grpSpPr>
        <p:sp>
          <p:nvSpPr>
            <p:cNvPr id="172" name="Google Shape;172;p27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27"/>
          <p:cNvGrpSpPr/>
          <p:nvPr/>
        </p:nvGrpSpPr>
        <p:grpSpPr>
          <a:xfrm>
            <a:off x="905395" y="790"/>
            <a:ext cx="2250363" cy="1392365"/>
            <a:chOff x="905395" y="592"/>
            <a:chExt cx="2250363" cy="1044300"/>
          </a:xfrm>
        </p:grpSpPr>
        <p:sp>
          <p:nvSpPr>
            <p:cNvPr id="176" name="Google Shape;176;p27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27"/>
          <p:cNvGrpSpPr/>
          <p:nvPr/>
        </p:nvGrpSpPr>
        <p:grpSpPr>
          <a:xfrm>
            <a:off x="7057468" y="6784"/>
            <a:ext cx="1851282" cy="1002839"/>
            <a:chOff x="6917201" y="0"/>
            <a:chExt cx="2227777" cy="863400"/>
          </a:xfrm>
        </p:grpSpPr>
        <p:sp>
          <p:nvSpPr>
            <p:cNvPr id="180" name="Google Shape;180;p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27"/>
          <p:cNvGrpSpPr/>
          <p:nvPr/>
        </p:nvGrpSpPr>
        <p:grpSpPr>
          <a:xfrm>
            <a:off x="6553032" y="5623802"/>
            <a:ext cx="2389068" cy="1234317"/>
            <a:chOff x="6917201" y="0"/>
            <a:chExt cx="2227777" cy="863400"/>
          </a:xfrm>
        </p:grpSpPr>
        <p:sp>
          <p:nvSpPr>
            <p:cNvPr id="184" name="Google Shape;184;p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87;p27"/>
          <p:cNvGrpSpPr/>
          <p:nvPr/>
        </p:nvGrpSpPr>
        <p:grpSpPr>
          <a:xfrm>
            <a:off x="199149" y="5407536"/>
            <a:ext cx="2795414" cy="1444382"/>
            <a:chOff x="6917201" y="0"/>
            <a:chExt cx="2227777" cy="863400"/>
          </a:xfrm>
        </p:grpSpPr>
        <p:sp>
          <p:nvSpPr>
            <p:cNvPr id="188" name="Google Shape;188;p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27"/>
          <p:cNvSpPr txBox="1">
            <a:spLocks noGrp="1"/>
          </p:cNvSpPr>
          <p:nvPr>
            <p:ph type="ctrTitle"/>
          </p:nvPr>
        </p:nvSpPr>
        <p:spPr>
          <a:xfrm>
            <a:off x="1858703" y="2430444"/>
            <a:ext cx="5361300" cy="1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subTitle" idx="1"/>
          </p:nvPr>
        </p:nvSpPr>
        <p:spPr>
          <a:xfrm>
            <a:off x="1858700" y="4550878"/>
            <a:ext cx="53613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/>
          <p:nvPr/>
        </p:nvSpPr>
        <p:spPr>
          <a:xfrm flipH="1">
            <a:off x="4757100" y="3079200"/>
            <a:ext cx="43869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28"/>
          <p:cNvGrpSpPr/>
          <p:nvPr/>
        </p:nvGrpSpPr>
        <p:grpSpPr>
          <a:xfrm>
            <a:off x="5594191" y="5281486"/>
            <a:ext cx="2910145" cy="1576482"/>
            <a:chOff x="6917201" y="0"/>
            <a:chExt cx="2227777" cy="863400"/>
          </a:xfrm>
        </p:grpSpPr>
        <p:sp>
          <p:nvSpPr>
            <p:cNvPr id="197" name="Google Shape;197;p2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28"/>
          <p:cNvGrpSpPr/>
          <p:nvPr/>
        </p:nvGrpSpPr>
        <p:grpSpPr>
          <a:xfrm>
            <a:off x="199149" y="3"/>
            <a:ext cx="2795414" cy="1444382"/>
            <a:chOff x="6917201" y="0"/>
            <a:chExt cx="2227777" cy="863400"/>
          </a:xfrm>
        </p:grpSpPr>
        <p:sp>
          <p:nvSpPr>
            <p:cNvPr id="201" name="Google Shape;201;p2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28"/>
          <p:cNvSpPr txBox="1">
            <a:spLocks noGrp="1"/>
          </p:cNvSpPr>
          <p:nvPr>
            <p:ph type="title"/>
          </p:nvPr>
        </p:nvSpPr>
        <p:spPr>
          <a:xfrm>
            <a:off x="1888684" y="2328133"/>
            <a:ext cx="5377500" cy="21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9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9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9"/>
          <p:cNvSpPr txBox="1">
            <a:spLocks noGrp="1"/>
          </p:cNvSpPr>
          <p:nvPr>
            <p:ph type="title"/>
          </p:nvPr>
        </p:nvSpPr>
        <p:spPr>
          <a:xfrm>
            <a:off x="819150" y="589571"/>
            <a:ext cx="7505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Verdana"/>
              <a:buNone/>
              <a:defRPr sz="3000"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11" name="Google Shape;211;p29"/>
          <p:cNvSpPr txBox="1">
            <a:spLocks noGrp="1"/>
          </p:cNvSpPr>
          <p:nvPr>
            <p:ph type="body" idx="1"/>
          </p:nvPr>
        </p:nvSpPr>
        <p:spPr>
          <a:xfrm>
            <a:off x="539850" y="1506150"/>
            <a:ext cx="8211000" cy="4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●"/>
              <a:defRPr sz="20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Verdana"/>
              <a:buChar char="■"/>
              <a:defRPr sz="16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●"/>
              <a:defRPr sz="14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12" name="Google Shape;212;p29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 txBox="1">
            <a:spLocks noGrp="1"/>
          </p:cNvSpPr>
          <p:nvPr>
            <p:ph type="title"/>
          </p:nvPr>
        </p:nvSpPr>
        <p:spPr>
          <a:xfrm>
            <a:off x="819150" y="1127467"/>
            <a:ext cx="7505700" cy="12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18" name="Google Shape;218;p30"/>
          <p:cNvSpPr txBox="1">
            <a:spLocks noGrp="1"/>
          </p:cNvSpPr>
          <p:nvPr>
            <p:ph type="body" idx="1"/>
          </p:nvPr>
        </p:nvSpPr>
        <p:spPr>
          <a:xfrm>
            <a:off x="819150" y="2654300"/>
            <a:ext cx="36861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19" name="Google Shape;219;p30"/>
          <p:cNvSpPr txBox="1">
            <a:spLocks noGrp="1"/>
          </p:cNvSpPr>
          <p:nvPr>
            <p:ph type="body" idx="2"/>
          </p:nvPr>
        </p:nvSpPr>
        <p:spPr>
          <a:xfrm>
            <a:off x="4638675" y="2654300"/>
            <a:ext cx="36861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30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1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1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1"/>
          <p:cNvSpPr txBox="1">
            <a:spLocks noGrp="1"/>
          </p:cNvSpPr>
          <p:nvPr>
            <p:ph type="title"/>
          </p:nvPr>
        </p:nvSpPr>
        <p:spPr>
          <a:xfrm>
            <a:off x="819150" y="1127467"/>
            <a:ext cx="7505700" cy="12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6" name="Google Shape;226;p31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2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2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title"/>
          </p:nvPr>
        </p:nvSpPr>
        <p:spPr>
          <a:xfrm>
            <a:off x="819150" y="1127467"/>
            <a:ext cx="3709200" cy="18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body" idx="1"/>
          </p:nvPr>
        </p:nvSpPr>
        <p:spPr>
          <a:xfrm>
            <a:off x="830700" y="3092067"/>
            <a:ext cx="3709200" cy="28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/>
          <p:nvPr/>
        </p:nvSpPr>
        <p:spPr>
          <a:xfrm>
            <a:off x="0" y="3764192"/>
            <a:ext cx="73692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3"/>
          <p:cNvSpPr/>
          <p:nvPr/>
        </p:nvSpPr>
        <p:spPr>
          <a:xfrm flipH="1">
            <a:off x="3583210" y="2072150"/>
            <a:ext cx="55605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" name="Google Shape;237;p33"/>
          <p:cNvGrpSpPr/>
          <p:nvPr/>
        </p:nvGrpSpPr>
        <p:grpSpPr>
          <a:xfrm>
            <a:off x="255991" y="-11"/>
            <a:ext cx="2251347" cy="1391229"/>
            <a:chOff x="3961956" y="4383950"/>
            <a:chExt cx="1160548" cy="548700"/>
          </a:xfrm>
        </p:grpSpPr>
        <p:sp>
          <p:nvSpPr>
            <p:cNvPr id="238" name="Google Shape;238;p33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3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" name="Google Shape;241;p33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" name="Google Shape;242;p33"/>
          <p:cNvGrpSpPr/>
          <p:nvPr/>
        </p:nvGrpSpPr>
        <p:grpSpPr>
          <a:xfrm>
            <a:off x="34934" y="6029501"/>
            <a:ext cx="1593306" cy="822734"/>
            <a:chOff x="6917201" y="0"/>
            <a:chExt cx="2227777" cy="863400"/>
          </a:xfrm>
        </p:grpSpPr>
        <p:sp>
          <p:nvSpPr>
            <p:cNvPr id="243" name="Google Shape;243;p3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33"/>
          <p:cNvGrpSpPr/>
          <p:nvPr/>
        </p:nvGrpSpPr>
        <p:grpSpPr>
          <a:xfrm>
            <a:off x="5886353" y="1657"/>
            <a:ext cx="3257455" cy="1681990"/>
            <a:chOff x="6917201" y="0"/>
            <a:chExt cx="2227777" cy="863400"/>
          </a:xfrm>
        </p:grpSpPr>
        <p:sp>
          <p:nvSpPr>
            <p:cNvPr id="247" name="Google Shape;247;p3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33"/>
          <p:cNvSpPr txBox="1">
            <a:spLocks noGrp="1"/>
          </p:cNvSpPr>
          <p:nvPr>
            <p:ph type="title"/>
          </p:nvPr>
        </p:nvSpPr>
        <p:spPr>
          <a:xfrm>
            <a:off x="1393929" y="1734861"/>
            <a:ext cx="6366900" cy="33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251" name="Google Shape;251;p33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4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4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4"/>
          <p:cNvSpPr txBox="1">
            <a:spLocks noGrp="1"/>
          </p:cNvSpPr>
          <p:nvPr>
            <p:ph type="title"/>
          </p:nvPr>
        </p:nvSpPr>
        <p:spPr>
          <a:xfrm>
            <a:off x="819150" y="1127467"/>
            <a:ext cx="6424200" cy="9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57" name="Google Shape;257;p34"/>
          <p:cNvSpPr txBox="1">
            <a:spLocks noGrp="1"/>
          </p:cNvSpPr>
          <p:nvPr>
            <p:ph type="subTitle" idx="1"/>
          </p:nvPr>
        </p:nvSpPr>
        <p:spPr>
          <a:xfrm>
            <a:off x="819150" y="2067600"/>
            <a:ext cx="585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34"/>
          <p:cNvSpPr txBox="1">
            <a:spLocks noGrp="1"/>
          </p:cNvSpPr>
          <p:nvPr>
            <p:ph type="body" idx="2"/>
          </p:nvPr>
        </p:nvSpPr>
        <p:spPr>
          <a:xfrm>
            <a:off x="819150" y="3289400"/>
            <a:ext cx="5859900" cy="27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9" name="Google Shape;259;p34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5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5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5"/>
          <p:cNvSpPr txBox="1">
            <a:spLocks noGrp="1"/>
          </p:cNvSpPr>
          <p:nvPr>
            <p:ph type="body" idx="1"/>
          </p:nvPr>
        </p:nvSpPr>
        <p:spPr>
          <a:xfrm>
            <a:off x="328025" y="5551333"/>
            <a:ext cx="7415100" cy="8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265" name="Google Shape;265;p35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/>
          <p:nvPr/>
        </p:nvSpPr>
        <p:spPr>
          <a:xfrm flipH="1">
            <a:off x="5569200" y="3778767"/>
            <a:ext cx="35748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36"/>
          <p:cNvGrpSpPr/>
          <p:nvPr/>
        </p:nvGrpSpPr>
        <p:grpSpPr>
          <a:xfrm>
            <a:off x="5959222" y="5492768"/>
            <a:ext cx="2520952" cy="1365553"/>
            <a:chOff x="6917201" y="0"/>
            <a:chExt cx="2227777" cy="863400"/>
          </a:xfrm>
        </p:grpSpPr>
        <p:sp>
          <p:nvSpPr>
            <p:cNvPr id="269" name="Google Shape;269;p3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36"/>
          <p:cNvGrpSpPr/>
          <p:nvPr/>
        </p:nvGrpSpPr>
        <p:grpSpPr>
          <a:xfrm>
            <a:off x="199149" y="3"/>
            <a:ext cx="2795414" cy="1444382"/>
            <a:chOff x="6917201" y="0"/>
            <a:chExt cx="2227777" cy="863400"/>
          </a:xfrm>
        </p:grpSpPr>
        <p:sp>
          <p:nvSpPr>
            <p:cNvPr id="273" name="Google Shape;273;p3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Google Shape;276;p36"/>
          <p:cNvSpPr txBox="1">
            <a:spLocks noGrp="1"/>
          </p:cNvSpPr>
          <p:nvPr>
            <p:ph type="title" hasCustomPrompt="1"/>
          </p:nvPr>
        </p:nvSpPr>
        <p:spPr>
          <a:xfrm>
            <a:off x="1385850" y="1845133"/>
            <a:ext cx="6372300" cy="18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36"/>
          <p:cNvSpPr txBox="1">
            <a:spLocks noGrp="1"/>
          </p:cNvSpPr>
          <p:nvPr>
            <p:ph type="body" idx="1"/>
          </p:nvPr>
        </p:nvSpPr>
        <p:spPr>
          <a:xfrm>
            <a:off x="1385850" y="3818467"/>
            <a:ext cx="6372300" cy="8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78" name="Google Shape;278;p36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22860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Libre Baskerville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22860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Libre Baskerville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4709430" y="2194491"/>
            <a:ext cx="5851500" cy="20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769950" y="419090"/>
            <a:ext cx="58515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1065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" name="Google Shape;58;p9"/>
          <p:cNvSpPr/>
          <p:nvPr/>
        </p:nvSpPr>
        <p:spPr>
          <a:xfrm>
            <a:off x="63500" y="69850"/>
            <a:ext cx="9013800" cy="6693000"/>
          </a:xfrm>
          <a:prstGeom prst="roundRect">
            <a:avLst>
              <a:gd name="adj" fmla="val 1065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63500" y="69850"/>
            <a:ext cx="9013800" cy="6693000"/>
          </a:xfrm>
          <a:prstGeom prst="roundRect">
            <a:avLst>
              <a:gd name="adj" fmla="val 1065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s.surrey.ac.uk/Personal/R.Knott/Fibonacci/fibnat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8238"/>
            <a:ext cx="8839194" cy="496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"/>
          <p:cNvSpPr txBox="1">
            <a:spLocks noGrp="1"/>
          </p:cNvSpPr>
          <p:nvPr>
            <p:ph type="title"/>
          </p:nvPr>
        </p:nvSpPr>
        <p:spPr>
          <a:xfrm>
            <a:off x="630224" y="427025"/>
            <a:ext cx="82233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Passing </a:t>
            </a: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built-in array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as parameter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7" name="Google Shape;347;p47"/>
          <p:cNvSpPr txBox="1">
            <a:spLocks noGrp="1"/>
          </p:cNvSpPr>
          <p:nvPr>
            <p:ph type="body" idx="1"/>
          </p:nvPr>
        </p:nvSpPr>
        <p:spPr>
          <a:xfrm>
            <a:off x="304050" y="1336775"/>
            <a:ext cx="8549400" cy="5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built-in array can be passed only as a reference parameter, or as a const-reference parameter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6855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u="sng"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en-US" sz="2000" i="0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annot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be passed as value parameter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But, we do </a:t>
            </a:r>
            <a:r>
              <a:rPr lang="en-US" sz="2000" i="0" u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not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use the ampersand character, i.e. &amp;,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when we declare the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parameter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6855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nd we do </a:t>
            </a:r>
            <a:r>
              <a:rPr lang="en-US" sz="2000" i="0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specify the array size in array parameter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6855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H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owever, array size is </a:t>
            </a:r>
            <a:r>
              <a:rPr lang="en-US" sz="2000" i="0" u="none" strike="noStrike" cap="none">
                <a:solidFill>
                  <a:srgbClr val="FC0128"/>
                </a:solidFill>
                <a:latin typeface="Verdana"/>
                <a:ea typeface="Verdana"/>
                <a:cs typeface="Verdana"/>
                <a:sym typeface="Verdana"/>
              </a:rPr>
              <a:t>generally passed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as another integer parameter since we do </a:t>
            </a:r>
            <a:r>
              <a:rPr lang="en-US" sz="2000" b="1" i="1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have a </a:t>
            </a:r>
            <a:r>
              <a:rPr lang="en-US" sz="20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size()</a:t>
            </a:r>
            <a:r>
              <a:rPr lang="en-US" sz="2000" b="1" i="0" u="none" strike="noStrike" cap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member function for built-in arrays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None/>
            </a:pPr>
            <a:endParaRPr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7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Change(int list[], int numElts); 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endParaRPr sz="1700" b="1" i="0" u="none" strike="noStrike" cap="none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endParaRPr sz="1700" b="1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7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Print(const int list[], int numElts);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8" name="Google Shape;348;p47"/>
          <p:cNvSpPr/>
          <p:nvPr/>
        </p:nvSpPr>
        <p:spPr>
          <a:xfrm>
            <a:off x="4256600" y="4616825"/>
            <a:ext cx="2743200" cy="329400"/>
          </a:xfrm>
          <a:prstGeom prst="wedgeRoundRectCallout">
            <a:avLst>
              <a:gd name="adj1" fmla="val -82427"/>
              <a:gd name="adj2" fmla="val 103909"/>
              <a:gd name="adj3" fmla="val 0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reference parameter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9" name="Google Shape;349;p47"/>
          <p:cNvSpPr/>
          <p:nvPr/>
        </p:nvSpPr>
        <p:spPr>
          <a:xfrm>
            <a:off x="4948650" y="5453578"/>
            <a:ext cx="3976800" cy="329400"/>
          </a:xfrm>
          <a:prstGeom prst="wedgeRoundRectCallout">
            <a:avLst>
              <a:gd name="adj1" fmla="val -69099"/>
              <a:gd name="adj2" fmla="val 105762"/>
              <a:gd name="adj3" fmla="val 0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const-reference parameter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0" name="Google Shape;350;p47"/>
          <p:cNvSpPr txBox="1"/>
          <p:nvPr/>
        </p:nvSpPr>
        <p:spPr>
          <a:xfrm>
            <a:off x="4367463" y="6337175"/>
            <a:ext cx="4557787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See </a:t>
            </a:r>
            <a:r>
              <a:rPr lang="en-US" sz="1600" dirty="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lettersArray_withFunc.cpp</a:t>
            </a:r>
            <a:endParaRPr sz="1600" dirty="0">
              <a:solidFill>
                <a:srgbClr val="FC012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 txBox="1">
            <a:spLocks noGrp="1"/>
          </p:cNvSpPr>
          <p:nvPr>
            <p:ph type="title"/>
          </p:nvPr>
        </p:nvSpPr>
        <p:spPr>
          <a:xfrm>
            <a:off x="564400" y="265999"/>
            <a:ext cx="8043600" cy="9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urier New"/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urier New"/>
              <a:buNone/>
            </a:pPr>
            <a:r>
              <a:rPr lang="en-US" sz="3000">
                <a:latin typeface="Source Code Pro"/>
                <a:ea typeface="Source Code Pro"/>
                <a:cs typeface="Source Code Pro"/>
                <a:sym typeface="Source Code Pro"/>
              </a:rPr>
              <a:t>Built-in array</a:t>
            </a: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 as a </a:t>
            </a:r>
            <a:r>
              <a:rPr lang="en-US" sz="3000"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 type 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6" name="Google Shape;356;p48"/>
          <p:cNvSpPr txBox="1">
            <a:spLocks noGrp="1"/>
          </p:cNvSpPr>
          <p:nvPr>
            <p:ph type="body" idx="1"/>
          </p:nvPr>
        </p:nvSpPr>
        <p:spPr>
          <a:xfrm>
            <a:off x="488950" y="1828800"/>
            <a:ext cx="8274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97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095C9"/>
              </a:buClr>
              <a:buSzPts val="2000"/>
              <a:buFont typeface="Noto Sans Symbols"/>
              <a:buChar char="●"/>
            </a:pPr>
            <a:r>
              <a:rPr lang="en-US" sz="2000" b="1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C++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does </a:t>
            </a:r>
            <a:r>
              <a:rPr lang="en-US" sz="2000" b="1" i="1" u="sng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not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allow to </a:t>
            </a:r>
            <a:r>
              <a:rPr lang="en-US" sz="2000" b="1">
                <a:solidFill>
                  <a:srgbClr val="22222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an entire </a:t>
            </a:r>
            <a:r>
              <a:rPr lang="en-US" sz="2000" b="1">
                <a:solidFill>
                  <a:srgbClr val="22222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as an argument to a function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You’ll see an alternative approach in CS204</a:t>
            </a:r>
            <a:b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endParaRPr sz="20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97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095C9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Indeed, </a:t>
            </a:r>
            <a:r>
              <a:rPr lang="en-US" sz="2000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built-in arrays</a:t>
            </a:r>
            <a:r>
              <a:rPr lang="en-US" sz="2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i="1" u="sng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cannot</a:t>
            </a:r>
            <a:r>
              <a:rPr lang="en-US" sz="2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 be assigned to each other by the use of the assignment operator, i.e.  =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4351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2000" i="0" u="none" strike="noStrike" cap="none">
              <a:solidFill>
                <a:srgbClr val="00B05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7" name="Google Shape;357;p48"/>
          <p:cNvSpPr txBox="1"/>
          <p:nvPr/>
        </p:nvSpPr>
        <p:spPr>
          <a:xfrm>
            <a:off x="893256" y="4329475"/>
            <a:ext cx="7510200" cy="15519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coins[] = {1,5,10,25};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temp[4];</a:t>
            </a:r>
            <a:endParaRPr sz="16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temp = coins;	      	</a:t>
            </a:r>
            <a:r>
              <a:rPr lang="en-US" sz="1600" i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</a:t>
            </a:r>
            <a:r>
              <a:rPr lang="en-US" sz="1600" i="1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illegal</a:t>
            </a:r>
            <a:endParaRPr sz="1600" i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530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temp[1] = coins[2];   	</a:t>
            </a:r>
            <a:r>
              <a:rPr lang="en-US" sz="1600" i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legal –array element assignment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"/>
          <p:cNvSpPr txBox="1">
            <a:spLocks noGrp="1"/>
          </p:cNvSpPr>
          <p:nvPr>
            <p:ph type="title"/>
          </p:nvPr>
        </p:nvSpPr>
        <p:spPr>
          <a:xfrm>
            <a:off x="564400" y="265999"/>
            <a:ext cx="8043600" cy="9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urier New"/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urier New"/>
              <a:buNone/>
            </a:pPr>
            <a:r>
              <a:rPr lang="en-US" sz="3000"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ssignment rules for </a:t>
            </a:r>
            <a:r>
              <a:rPr lang="en-US" sz="3000">
                <a:latin typeface="Source Code Pro"/>
                <a:ea typeface="Source Code Pro"/>
                <a:cs typeface="Source Code Pro"/>
                <a:sym typeface="Source Code Pro"/>
              </a:rPr>
              <a:t>built-in arrays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218695" y="1533788"/>
            <a:ext cx="82740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97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095C9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Built-in arrays</a:t>
            </a:r>
            <a:r>
              <a:rPr lang="en-US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i="1" u="sng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cannot</a:t>
            </a:r>
            <a:r>
              <a:rPr lang="en-US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be assigned to each other by the use of the assignment operator, i.e.  =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4351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2000" i="0" u="none" strike="noStrike" cap="none">
              <a:solidFill>
                <a:srgbClr val="00B05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4" name="Google Shape;364;p49"/>
          <p:cNvSpPr txBox="1"/>
          <p:nvPr/>
        </p:nvSpPr>
        <p:spPr>
          <a:xfrm>
            <a:off x="772946" y="2653075"/>
            <a:ext cx="7240084" cy="15519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coins[] = {1,5,10,25};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temp[4];</a:t>
            </a:r>
            <a:endParaRPr sz="16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temp = coins;	      	</a:t>
            </a:r>
            <a:r>
              <a:rPr lang="en-US" sz="1600" i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</a:t>
            </a:r>
            <a:r>
              <a:rPr lang="en-US" sz="1600" i="1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illegal</a:t>
            </a:r>
            <a:endParaRPr sz="1600" i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530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temp[1] = coins[2];   	</a:t>
            </a:r>
            <a:r>
              <a:rPr lang="en-US" sz="1600" i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legal –array element assignment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5" name="Google Shape;365;p49"/>
          <p:cNvSpPr txBox="1"/>
          <p:nvPr/>
        </p:nvSpPr>
        <p:spPr>
          <a:xfrm>
            <a:off x="869350" y="5701925"/>
            <a:ext cx="4258500" cy="8430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(i=0; i&lt;4; i++)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4572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temp[i] = coins[i];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6" name="Google Shape;366;p49"/>
          <p:cNvSpPr txBox="1"/>
          <p:nvPr/>
        </p:nvSpPr>
        <p:spPr>
          <a:xfrm>
            <a:off x="195250" y="4601275"/>
            <a:ext cx="64863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305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But, how can we assign coins to temp?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67" name="Google Shape;367;p49"/>
          <p:cNvSpPr txBox="1"/>
          <p:nvPr/>
        </p:nvSpPr>
        <p:spPr>
          <a:xfrm>
            <a:off x="213950" y="5076125"/>
            <a:ext cx="64863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7687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Element by element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0"/>
          <p:cNvSpPr txBox="1">
            <a:spLocks noGrp="1"/>
          </p:cNvSpPr>
          <p:nvPr>
            <p:ph type="title"/>
          </p:nvPr>
        </p:nvSpPr>
        <p:spPr>
          <a:xfrm>
            <a:off x="914400" y="427037"/>
            <a:ext cx="7772400" cy="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Built-in array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demo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3" name="Google Shape;373;p50"/>
          <p:cNvSpPr txBox="1">
            <a:spLocks noGrp="1"/>
          </p:cNvSpPr>
          <p:nvPr>
            <p:ph type="body" idx="1"/>
          </p:nvPr>
        </p:nvSpPr>
        <p:spPr>
          <a:xfrm>
            <a:off x="442900" y="1817684"/>
            <a:ext cx="77724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See </a:t>
            </a:r>
            <a:r>
              <a:rPr lang="en-US" sz="2000" i="0" u="none">
                <a:solidFill>
                  <a:srgbClr val="00B0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fixlist.cpp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b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(slightly modified from the version in book)</a:t>
            </a:r>
            <a:b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Why did we use 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6510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4" name="Google Shape;374;p50"/>
          <p:cNvSpPr txBox="1"/>
          <p:nvPr/>
        </p:nvSpPr>
        <p:spPr>
          <a:xfrm>
            <a:off x="442775" y="3238700"/>
            <a:ext cx="8091600" cy="13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7687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avoid accidental changes in array list</a:t>
            </a:r>
            <a:b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Why did we pass </a:t>
            </a:r>
            <a:r>
              <a:rPr lang="en-US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numElts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as parameter for the number of elements in the array? 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5" name="Google Shape;375;p50"/>
          <p:cNvSpPr txBox="1"/>
          <p:nvPr/>
        </p:nvSpPr>
        <p:spPr>
          <a:xfrm>
            <a:off x="442775" y="4748425"/>
            <a:ext cx="8091600" cy="11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7687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Because we don't know the total number of elements in the array while writing the functions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1"/>
          <p:cNvSpPr txBox="1"/>
          <p:nvPr/>
        </p:nvSpPr>
        <p:spPr>
          <a:xfrm>
            <a:off x="1294325" y="4662100"/>
            <a:ext cx="6205500" cy="19368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75"/>
              <a:buFont typeface="Noto Sans Symbols"/>
              <a:buNone/>
            </a:pPr>
            <a:r>
              <a:rPr lang="en-US" sz="1700" b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int MAX_SIZE = 100;</a:t>
            </a:r>
            <a:endParaRPr sz="17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B2C1DB"/>
              </a:buClr>
              <a:buSzPts val="1275"/>
              <a:buFont typeface="Noto Sans Symbols"/>
              <a:buNone/>
            </a:pPr>
            <a:r>
              <a:rPr lang="en-US" sz="1700" b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list[MAX_SIZE];</a:t>
            </a:r>
            <a:endParaRPr sz="1700" b="1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B2C1DB"/>
              </a:buClr>
              <a:buSzPts val="1275"/>
              <a:buFont typeface="Noto Sans Symbols"/>
              <a:buNone/>
            </a:pPr>
            <a:r>
              <a:rPr lang="en-US" sz="1700" b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list[0] = list[1] = 1;</a:t>
            </a:r>
            <a:endParaRPr sz="17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B2C1DB"/>
              </a:buClr>
              <a:buSzPts val="1275"/>
              <a:buFont typeface="Noto Sans Symbols"/>
              <a:buNone/>
            </a:pPr>
            <a:r>
              <a:rPr lang="en-US" sz="1700" b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(unsigned int k=2; k &lt; MAX_SIZE, k++)</a:t>
            </a:r>
            <a:endParaRPr sz="17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457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75"/>
              <a:buNone/>
            </a:pPr>
            <a:r>
              <a:rPr lang="en-US" sz="1700" b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list[k] = list[k-1] + list[k-2];</a:t>
            </a:r>
            <a:endParaRPr sz="17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1" name="Google Shape;381;p51"/>
          <p:cNvSpPr txBox="1">
            <a:spLocks noGrp="1"/>
          </p:cNvSpPr>
          <p:nvPr>
            <p:ph type="title"/>
          </p:nvPr>
        </p:nvSpPr>
        <p:spPr>
          <a:xfrm>
            <a:off x="914400" y="203200"/>
            <a:ext cx="7772400" cy="7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Example – Fibonacci numbers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2" name="Google Shape;382;p51"/>
          <p:cNvSpPr txBox="1">
            <a:spLocks noGrp="1"/>
          </p:cNvSpPr>
          <p:nvPr>
            <p:ph type="body" idx="1"/>
          </p:nvPr>
        </p:nvSpPr>
        <p:spPr>
          <a:xfrm>
            <a:off x="200075" y="1071400"/>
            <a:ext cx="8837400" cy="3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6860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Used in many areas of Mathematics and Computer Science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</a:t>
            </a:r>
            <a:r>
              <a:rPr lang="en-US" sz="1800" i="0" u="none" strike="noStrike" cap="none" baseline="-25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1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F</a:t>
            </a:r>
            <a:r>
              <a:rPr lang="en-US" sz="1800" i="0" u="none" strike="noStrike" cap="none" baseline="-25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1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F</a:t>
            </a:r>
            <a:r>
              <a:rPr lang="en-US" sz="1800" i="0" u="none" strike="noStrike" cap="none" baseline="-25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F</a:t>
            </a:r>
            <a:r>
              <a:rPr lang="en-US" sz="1800" i="0" u="none" strike="noStrike" cap="none" baseline="-25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n-1</a:t>
            </a: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+ F</a:t>
            </a:r>
            <a:r>
              <a:rPr lang="en-US" sz="1800" i="0" u="none" strike="noStrike" cap="none" baseline="-25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n-2</a:t>
            </a:r>
            <a:br>
              <a:rPr lang="en-US" sz="1800" i="0" u="none" strike="noStrike" cap="none" baseline="-25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8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1 1 2 3 5 8 13 21 34 55 89 144 233 377 610 987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marR="0" lvl="0" indent="-26860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You can see many examples of Fibonacci numbers in nature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57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.g. 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ncrease of number of branches of trees in time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57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For more examples, s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http://www.mcs.surrey.ac.uk/Personal/R.Knott/Fibonacci/fibnat.html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800" b="1" i="0" u="none" strike="noStrike" cap="none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2"/>
          <p:cNvSpPr txBox="1">
            <a:spLocks noGrp="1"/>
          </p:cNvSpPr>
          <p:nvPr>
            <p:ph type="body" idx="1"/>
          </p:nvPr>
        </p:nvSpPr>
        <p:spPr>
          <a:xfrm>
            <a:off x="533400" y="1552000"/>
            <a:ext cx="8309100" cy="4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Characters in a string can be referred as an array using 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 ]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general,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s[k]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means  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s.at(k)</a:t>
            </a:r>
            <a:endParaRPr sz="2000" b="1">
              <a:solidFill>
                <a:srgbClr val="C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8" name="Google Shape;388;p52"/>
          <p:cNvSpPr txBox="1"/>
          <p:nvPr/>
        </p:nvSpPr>
        <p:spPr>
          <a:xfrm>
            <a:off x="990600" y="2306125"/>
            <a:ext cx="6851100" cy="25290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s= "cs201";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s[0] = 'n'; // makes 0</a:t>
            </a:r>
            <a:r>
              <a:rPr lang="en-US" sz="1800" baseline="300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</a:t>
            </a: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character of s 'n'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 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(k=0; k &lt; s.length(); k++)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4572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70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s[k] &lt;&lt; " ";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9" name="Google Shape;389;p52"/>
          <p:cNvSpPr txBox="1">
            <a:spLocks noGrp="1"/>
          </p:cNvSpPr>
          <p:nvPr>
            <p:ph type="title"/>
          </p:nvPr>
        </p:nvSpPr>
        <p:spPr>
          <a:xfrm>
            <a:off x="914400" y="427037"/>
            <a:ext cx="77724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Use of strings as arrays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"/>
          <p:cNvSpPr txBox="1">
            <a:spLocks noGrp="1"/>
          </p:cNvSpPr>
          <p:nvPr>
            <p:ph type="body" idx="1"/>
          </p:nvPr>
        </p:nvSpPr>
        <p:spPr>
          <a:xfrm>
            <a:off x="152400" y="1443036"/>
            <a:ext cx="83091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What about the following piece of code?</a:t>
            </a:r>
            <a:endParaRPr sz="2000" b="1">
              <a:solidFill>
                <a:srgbClr val="C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5" name="Google Shape;395;p53"/>
          <p:cNvSpPr txBox="1"/>
          <p:nvPr/>
        </p:nvSpPr>
        <p:spPr>
          <a:xfrm>
            <a:off x="554400" y="2244425"/>
            <a:ext cx="8309100" cy="35469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1">
              <a:spcBef>
                <a:spcPts val="300"/>
              </a:spcBef>
              <a:buSzPts val="1530"/>
            </a:pP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inst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[] = { "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Berrin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Yanikoglu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", "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Inanc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Arin", 			"Gulsen Demiroz", "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Duygu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Altop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 };</a:t>
            </a:r>
            <a:endParaRPr sz="1900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spcBef>
                <a:spcPts val="300"/>
              </a:spcBef>
              <a:spcAft>
                <a:spcPts val="0"/>
              </a:spcAft>
              <a:buSzPts val="1530"/>
              <a:buNone/>
            </a:pPr>
            <a:endParaRPr sz="1900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spcBef>
                <a:spcPts val="300"/>
              </a:spcBef>
              <a:spcAft>
                <a:spcPts val="0"/>
              </a:spcAft>
              <a:buSzPts val="1530"/>
              <a:buNone/>
            </a:pP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(unsigned int 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=0; 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 4; 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++)</a:t>
            </a:r>
            <a:endParaRPr sz="1900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spcBef>
                <a:spcPts val="300"/>
              </a:spcBef>
              <a:spcAft>
                <a:spcPts val="0"/>
              </a:spcAft>
              <a:buSzPts val="1530"/>
              <a:buNone/>
            </a:pP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900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spcBef>
                <a:spcPts val="300"/>
              </a:spcBef>
              <a:spcAft>
                <a:spcPts val="0"/>
              </a:spcAft>
              <a:buSzPts val="1530"/>
              <a:buNone/>
            </a:pP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for (unsigned int j=0; j&lt;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inst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].length(); 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j++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900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spcBef>
                <a:spcPts val="300"/>
              </a:spcBef>
              <a:spcAft>
                <a:spcPts val="0"/>
              </a:spcAft>
              <a:buSzPts val="1530"/>
              <a:buNone/>
            </a:pP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&lt;&lt; 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inst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][j] &lt;&lt; " ";</a:t>
            </a:r>
            <a:endParaRPr sz="1900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spcBef>
                <a:spcPts val="300"/>
              </a:spcBef>
              <a:spcAft>
                <a:spcPts val="0"/>
              </a:spcAft>
              <a:buSzPts val="1530"/>
              <a:buNone/>
            </a:pP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&lt;&lt; 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endl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900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spcBef>
                <a:spcPts val="300"/>
              </a:spcBef>
              <a:spcAft>
                <a:spcPts val="0"/>
              </a:spcAft>
              <a:buSzPts val="1530"/>
              <a:buNone/>
            </a:pP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900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6" name="Google Shape;396;p53"/>
          <p:cNvSpPr txBox="1">
            <a:spLocks noGrp="1"/>
          </p:cNvSpPr>
          <p:nvPr>
            <p:ph type="title"/>
          </p:nvPr>
        </p:nvSpPr>
        <p:spPr>
          <a:xfrm>
            <a:off x="914400" y="427037"/>
            <a:ext cx="77724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Use of strings as arrays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4"/>
          <p:cNvSpPr txBox="1">
            <a:spLocks noGrp="1"/>
          </p:cNvSpPr>
          <p:nvPr>
            <p:ph type="title"/>
          </p:nvPr>
        </p:nvSpPr>
        <p:spPr>
          <a:xfrm>
            <a:off x="914400" y="350837"/>
            <a:ext cx="77724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Vector basics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2" name="Google Shape;402;p54"/>
          <p:cNvSpPr txBox="1">
            <a:spLocks noGrp="1"/>
          </p:cNvSpPr>
          <p:nvPr>
            <p:ph type="body" idx="1"/>
          </p:nvPr>
        </p:nvSpPr>
        <p:spPr>
          <a:xfrm>
            <a:off x="205525" y="1409700"/>
            <a:ext cx="8684400" cy="51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1000" marR="0" lvl="0" indent="-3676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Syntax of vector declaration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838200" marR="0" lvl="1" indent="-37846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lang="en-US" sz="20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vector is a class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838200" marR="0" lvl="1" indent="-37846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 different methods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838200" marR="0" lvl="1" indent="-2514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endParaRPr sz="180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38200" marR="0" lvl="1" indent="-3810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</a:t>
            </a:r>
            <a:r>
              <a:rPr lang="en-US" sz="1800" b="1" i="1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</a:t>
            </a:r>
            <a:r>
              <a:rPr lang="en-US" sz="1800" b="1" i="0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</a:t>
            </a:r>
            <a:r>
              <a:rPr lang="en-US" sz="1800" b="1" i="1" u="none" strike="noStrike" cap="none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variable_name</a:t>
            </a:r>
            <a:r>
              <a:rPr lang="en-US" sz="1800" b="1" i="1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257300" marR="0" lvl="2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360"/>
              <a:buFont typeface="Noto Sans Symbols"/>
              <a:buNone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empty vector (will see later)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838200" marR="0" lvl="1" indent="-3810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endParaRPr sz="180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38200" marR="0" lvl="1" indent="-3810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</a:t>
            </a:r>
            <a:r>
              <a:rPr lang="en-US" sz="1800" b="1" i="1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</a:t>
            </a:r>
            <a:r>
              <a:rPr lang="en-US" sz="1800" b="1" i="0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</a:t>
            </a:r>
            <a:r>
              <a:rPr lang="en-US" sz="1800" b="1" i="1" u="none" strike="noStrike" cap="none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variable_name</a:t>
            </a:r>
            <a:r>
              <a:rPr lang="en-US" sz="1800" b="1" i="1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b="1" i="0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-US" sz="1800" b="1" i="1" u="none" strike="noStrike" cap="none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size_expression</a:t>
            </a:r>
            <a:r>
              <a:rPr lang="en-US" sz="1800" b="1" i="0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-US" sz="1800" b="1" i="1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38200" marR="0" lvl="1" indent="-3810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1800" i="1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	 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vector with </a:t>
            </a:r>
            <a:r>
              <a:rPr lang="en-US" sz="1800" i="1" u="none" strike="noStrike" cap="none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size_expression</a:t>
            </a:r>
            <a:r>
              <a:rPr lang="en-US" sz="1800" i="1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elements in it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838200" marR="0" lvl="1" indent="-3810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endParaRPr sz="180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38200" marR="0" lvl="1" indent="-3810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</a:t>
            </a:r>
            <a:r>
              <a:rPr lang="en-US" sz="1800" b="1" i="1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</a:t>
            </a:r>
            <a:r>
              <a:rPr lang="en-US" sz="1800" b="1" i="0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</a:t>
            </a:r>
            <a:r>
              <a:rPr lang="en-US" sz="1800" b="1" i="1" u="none" strike="noStrike" cap="none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variable_name</a:t>
            </a:r>
            <a:r>
              <a:rPr lang="en-US" sz="1800" b="1" i="1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b="1" i="0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-US" sz="1800" b="1" i="1" u="none" strike="noStrike" cap="none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size_expression</a:t>
            </a:r>
            <a:r>
              <a:rPr lang="en-US" sz="1800" b="1" i="1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-US" sz="1800" b="1" i="1" u="none" strike="noStrike" cap="none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init_value</a:t>
            </a:r>
            <a:r>
              <a:rPr lang="en-US" sz="1800" b="1" i="0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-US" sz="1800" b="1" i="1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 b="1" i="0" u="none" strike="noStrike" cap="none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38200" marR="0" lvl="1" indent="-3810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		 vector with all </a:t>
            </a:r>
            <a:r>
              <a:rPr lang="en-US" sz="1800" i="1" u="none" strike="noStrike" cap="none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size_expression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elements </a:t>
            </a:r>
          </a:p>
          <a:p>
            <a:pPr marL="838200" marR="0" lvl="1" indent="-3810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				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initialized to </a:t>
            </a:r>
            <a:r>
              <a:rPr lang="en-US" sz="1800" i="1" u="none" strike="noStrike" cap="none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init_value</a:t>
            </a:r>
            <a:endParaRPr sz="18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5"/>
          <p:cNvSpPr txBox="1">
            <a:spLocks noGrp="1"/>
          </p:cNvSpPr>
          <p:nvPr>
            <p:ph type="body" idx="1"/>
          </p:nvPr>
        </p:nvSpPr>
        <p:spPr>
          <a:xfrm>
            <a:off x="270425" y="1426875"/>
            <a:ext cx="8491500" cy="46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1000" marR="0" lvl="0" indent="-3657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1800" i="1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size_expression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can be any expression of type integer </a:t>
            </a:r>
            <a:b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(or cast into integer)</a:t>
            </a:r>
            <a:b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38200" marR="0" lvl="1" indent="-3873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ot necessarily a constant value </a:t>
            </a:r>
            <a:b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 very important flexibility as compared to built-in arrays)</a:t>
            </a:r>
            <a:b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38200" marR="0" lvl="1" indent="-3873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xamples: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1257300" marR="0" lvl="2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 &lt;int&gt; letters (int('Z')-int('A') + 1);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257300" marR="0" lvl="2" indent="-3600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reates a vector of 26 integer elements and name it letters</a:t>
            </a:r>
            <a:b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1257300" marR="0" lvl="2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cin &gt;&gt; num;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257300" marR="0" lvl="2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 &lt;double&gt; counters (num);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257300" marR="0" lvl="2" indent="-3600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reates a vector of doubles; where the total number of elements is a user input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8" name="Google Shape;408;p55"/>
          <p:cNvSpPr txBox="1">
            <a:spLocks noGrp="1"/>
          </p:cNvSpPr>
          <p:nvPr>
            <p:ph type="title"/>
          </p:nvPr>
        </p:nvSpPr>
        <p:spPr>
          <a:xfrm>
            <a:off x="914400" y="350837"/>
            <a:ext cx="77724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Vector basics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6"/>
          <p:cNvSpPr txBox="1">
            <a:spLocks noGrp="1"/>
          </p:cNvSpPr>
          <p:nvPr>
            <p:ph type="body" idx="1"/>
          </p:nvPr>
        </p:nvSpPr>
        <p:spPr>
          <a:xfrm>
            <a:off x="342900" y="1380625"/>
            <a:ext cx="8301000" cy="30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1000" marR="0" lvl="0" indent="-36576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Index value starts with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ends with </a:t>
            </a:r>
            <a:r>
              <a:rPr lang="en-US" sz="1800" i="1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-1</a:t>
            </a:r>
            <a:b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381000" marR="0" lvl="0" indent="-36576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1800" i="1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type of the vector elements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38200" marR="0" lvl="1" indent="-387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 be built-in types (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i.e. </a:t>
            </a: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double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...) or user defined types or classes (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i.e. </a:t>
            </a:r>
            <a:r>
              <a:rPr lang="en-US" sz="1800">
                <a:latin typeface="Source Code Pro"/>
                <a:ea typeface="Source Code Pro"/>
                <a:cs typeface="Source Code Pro"/>
                <a:sym typeface="Source Code Pro"/>
              </a:rPr>
              <a:t>string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or structs 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(i.e. </a:t>
            </a:r>
            <a:r>
              <a:rPr lang="en-US" sz="1800">
                <a:latin typeface="Source Code Pro"/>
                <a:ea typeface="Source Code Pro"/>
                <a:cs typeface="Source Code Pro"/>
                <a:sym typeface="Source Code Pro"/>
              </a:rPr>
              <a:t>student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38200" marR="0" lvl="1" indent="-387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lasses must have default constructors to be used in vector definition as element type</a:t>
            </a:r>
            <a:endParaRPr sz="18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257300" lvl="2" indent="-3473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Default constructor is the one without parameters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4" name="Google Shape;414;p56"/>
          <p:cNvSpPr txBox="1">
            <a:spLocks noGrp="1"/>
          </p:cNvSpPr>
          <p:nvPr>
            <p:ph type="title"/>
          </p:nvPr>
        </p:nvSpPr>
        <p:spPr>
          <a:xfrm>
            <a:off x="914400" y="350837"/>
            <a:ext cx="77724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Vector basics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>
            <a:spLocks noGrp="1"/>
          </p:cNvSpPr>
          <p:nvPr>
            <p:ph type="title"/>
          </p:nvPr>
        </p:nvSpPr>
        <p:spPr>
          <a:xfrm>
            <a:off x="971550" y="894377"/>
            <a:ext cx="7505700" cy="11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Week-7-8</a:t>
            </a:r>
            <a:endParaRPr dirty="0"/>
          </a:p>
        </p:txBody>
      </p:sp>
      <p:sp>
        <p:nvSpPr>
          <p:cNvPr id="291" name="Google Shape;291;p39"/>
          <p:cNvSpPr txBox="1">
            <a:spLocks noGrp="1"/>
          </p:cNvSpPr>
          <p:nvPr>
            <p:ph type="body" idx="1"/>
          </p:nvPr>
        </p:nvSpPr>
        <p:spPr>
          <a:xfrm>
            <a:off x="692250" y="1734750"/>
            <a:ext cx="8211000" cy="38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●"/>
            </a:pPr>
            <a:r>
              <a:rPr lang="en-US" dirty="0">
                <a:solidFill>
                  <a:srgbClr val="000000"/>
                </a:solidFill>
              </a:rPr>
              <a:t>Arrays</a:t>
            </a:r>
            <a:endParaRPr dirty="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●"/>
            </a:pPr>
            <a:r>
              <a:rPr lang="en-US" dirty="0">
                <a:solidFill>
                  <a:srgbClr val="000000"/>
                </a:solidFill>
              </a:rPr>
              <a:t>Vectors</a:t>
            </a:r>
            <a:endParaRPr dirty="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●"/>
            </a:pPr>
            <a:r>
              <a:rPr lang="en-US" dirty="0">
                <a:solidFill>
                  <a:srgbClr val="000000"/>
                </a:solidFill>
              </a:rPr>
              <a:t>Matrices</a:t>
            </a:r>
            <a:endParaRPr dirty="0">
              <a:solidFill>
                <a:srgbClr val="000000"/>
              </a:solidFill>
            </a:endParaRPr>
          </a:p>
          <a:p>
            <a:pPr lvl="0">
              <a:spcBef>
                <a:spcPts val="1000"/>
              </a:spcBef>
              <a:buClr>
                <a:schemeClr val="lt1"/>
              </a:buClr>
              <a:buFont typeface="Noto Sans Symbols"/>
              <a:buChar char="●"/>
            </a:pPr>
            <a:r>
              <a:rPr lang="en-US" dirty="0">
                <a:solidFill>
                  <a:srgbClr val="000000"/>
                </a:solidFill>
              </a:rPr>
              <a:t>Vector operations</a:t>
            </a:r>
          </a:p>
          <a:p>
            <a:pPr lvl="1">
              <a:spcBef>
                <a:spcPts val="1000"/>
              </a:spcBef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</a:rPr>
              <a:t>Sequential search vs. Binary search</a:t>
            </a:r>
          </a:p>
          <a:p>
            <a:pPr lvl="1">
              <a:spcBef>
                <a:spcPts val="1000"/>
              </a:spcBef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</a:rPr>
              <a:t>Insert/Delete to/from a vector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000"/>
              <a:buFont typeface="Noto Sans Symbols"/>
              <a:buChar char="●"/>
            </a:pPr>
            <a:r>
              <a:rPr lang="en-US" dirty="0">
                <a:solidFill>
                  <a:srgbClr val="000000"/>
                </a:solidFill>
              </a:rPr>
              <a:t>Structs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92" name="Google Shape;292;p39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93" name="Google Shape;293;p39"/>
          <p:cNvSpPr txBox="1"/>
          <p:nvPr/>
        </p:nvSpPr>
        <p:spPr>
          <a:xfrm>
            <a:off x="2393350" y="5247150"/>
            <a:ext cx="6293450" cy="9351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rgbClr val="233A44"/>
                </a:solidFill>
              </a:rPr>
              <a:t>Textbook Sections 8.4, 11.1.1, 11.1.2, 11.4, 7.4</a:t>
            </a:r>
            <a:endParaRPr sz="2200" i="1" dirty="0">
              <a:solidFill>
                <a:srgbClr val="233A44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rgbClr val="233A44"/>
                </a:solidFill>
              </a:rPr>
              <a:t>Some stuff is not in the book!</a:t>
            </a:r>
            <a:endParaRPr sz="2200" i="1" dirty="0">
              <a:solidFill>
                <a:srgbClr val="233A44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77724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Defining </a:t>
            </a: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objects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0" name="Google Shape;420;p57"/>
          <p:cNvSpPr txBox="1">
            <a:spLocks noGrp="1"/>
          </p:cNvSpPr>
          <p:nvPr>
            <p:ph type="body" idx="1"/>
          </p:nvPr>
        </p:nvSpPr>
        <p:spPr>
          <a:xfrm>
            <a:off x="367775" y="1342750"/>
            <a:ext cx="8634900" cy="50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78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Can specify # elements in a vector, optionally an initial value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80"/>
              <a:buFont typeface="Noto Sans Symbols"/>
              <a:buNone/>
            </a:pPr>
            <a:endParaRPr sz="18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73050" marR="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 i="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vector&lt;int&gt; counts(300);</a:t>
            </a: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-US" sz="1800" i="1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//300 ints, values not initialized</a:t>
            </a:r>
            <a:endParaRPr sz="18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marR="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 i="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vector&lt;int&gt; nums(200, -1);</a:t>
            </a: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en-US" sz="1800" i="1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200 ints, all -1</a:t>
            </a:r>
            <a:endParaRPr sz="18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marR="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 i="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vector&lt;double&gt; d(10, 3.14);</a:t>
            </a: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-US" sz="1800" i="1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10 doubles, all pi</a:t>
            </a:r>
            <a:endParaRPr sz="18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marR="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 i="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vector&lt;string&gt; w(10, "cs");</a:t>
            </a: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-US" sz="1800" i="1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10 strings, all "cs</a:t>
            </a:r>
            <a:r>
              <a:rPr lang="en-US" sz="1800" i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endParaRPr sz="18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marR="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 i="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vector&lt;string&gt; words(10);  </a:t>
            </a: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-US" sz="1800" i="1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10 strings, all ""</a:t>
            </a:r>
            <a:endParaRPr sz="1800" b="0" i="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547687" marR="0" lvl="1" indent="-1206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endParaRPr sz="18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7809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Vectors of </a:t>
            </a:r>
            <a:r>
              <a:rPr lang="en-US" sz="1800" i="0" u="none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classes</a:t>
            </a:r>
            <a:r>
              <a:rPr lang="en-US" sz="1800" i="0" u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 are initialized with the default constructor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22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US" sz="16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hat is why all words are "" (empty string)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7809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Initial values of v</a:t>
            </a:r>
            <a:r>
              <a:rPr lang="en-US" sz="1800" i="0" u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ectors with </a:t>
            </a:r>
            <a:r>
              <a:rPr lang="en-US" sz="1800" i="0" u="none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built-in types</a:t>
            </a:r>
            <a:r>
              <a:rPr lang="en-US" sz="1800" i="0" u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 are compiler dependent </a:t>
            </a:r>
            <a:endParaRPr sz="1800" i="0" u="none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They are </a:t>
            </a:r>
            <a:r>
              <a:rPr lang="en-US" sz="1800" i="0" u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not initialized</a:t>
            </a:r>
            <a:r>
              <a:rPr lang="en-US" sz="1800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 in VS2012</a:t>
            </a:r>
            <a:br>
              <a:rPr lang="en-US" sz="1800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 i="0" u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(unless explicitly initialized </a:t>
            </a:r>
            <a:r>
              <a:rPr lang="en-US" sz="1800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as</a:t>
            </a:r>
            <a:r>
              <a:rPr lang="en-US" sz="1800" i="0" u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2nd</a:t>
            </a:r>
            <a:r>
              <a:rPr lang="en-US" sz="1800" i="0" u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 argument of vector)</a:t>
            </a:r>
            <a:endParaRPr sz="1800" i="0" u="none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Verdana"/>
              <a:buChar char="●"/>
            </a:pPr>
            <a:r>
              <a:rPr lang="en-US" sz="1800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They are initialized to 0 in Xcode</a:t>
            </a:r>
            <a:endParaRPr sz="1800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8"/>
          <p:cNvSpPr txBox="1">
            <a:spLocks noGrp="1"/>
          </p:cNvSpPr>
          <p:nvPr>
            <p:ph type="title"/>
          </p:nvPr>
        </p:nvSpPr>
        <p:spPr>
          <a:xfrm>
            <a:off x="524312" y="399712"/>
            <a:ext cx="77724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Example </a:t>
            </a: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definitions 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426" name="Google Shape;426;p58"/>
          <p:cNvGrpSpPr/>
          <p:nvPr/>
        </p:nvGrpSpPr>
        <p:grpSpPr>
          <a:xfrm>
            <a:off x="4803800" y="1697050"/>
            <a:ext cx="3127250" cy="1077900"/>
            <a:chOff x="5718200" y="2986100"/>
            <a:chExt cx="3127250" cy="1077900"/>
          </a:xfrm>
        </p:grpSpPr>
        <p:grpSp>
          <p:nvGrpSpPr>
            <p:cNvPr id="427" name="Google Shape;427;p58"/>
            <p:cNvGrpSpPr/>
            <p:nvPr/>
          </p:nvGrpSpPr>
          <p:grpSpPr>
            <a:xfrm>
              <a:off x="5718200" y="3340100"/>
              <a:ext cx="2946300" cy="723900"/>
              <a:chOff x="5565800" y="3086100"/>
              <a:chExt cx="2946300" cy="723900"/>
            </a:xfrm>
          </p:grpSpPr>
          <p:grpSp>
            <p:nvGrpSpPr>
              <p:cNvPr id="428" name="Google Shape;428;p58"/>
              <p:cNvGrpSpPr/>
              <p:nvPr/>
            </p:nvGrpSpPr>
            <p:grpSpPr>
              <a:xfrm>
                <a:off x="5613400" y="3086100"/>
                <a:ext cx="2851200" cy="419100"/>
                <a:chOff x="5613400" y="3086100"/>
                <a:chExt cx="2851200" cy="419100"/>
              </a:xfrm>
            </p:grpSpPr>
            <p:sp>
              <p:nvSpPr>
                <p:cNvPr id="429" name="Google Shape;429;p58"/>
                <p:cNvSpPr txBox="1"/>
                <p:nvPr/>
              </p:nvSpPr>
              <p:spPr>
                <a:xfrm>
                  <a:off x="5613400" y="3086100"/>
                  <a:ext cx="2851200" cy="4065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solidFill>
                        <a:schemeClr val="dk1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0  0 </a:t>
                  </a:r>
                  <a:r>
                    <a:rPr lang="en-US" sz="1200">
                      <a:solidFill>
                        <a:schemeClr val="dk1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 </a:t>
                  </a:r>
                  <a:r>
                    <a:rPr lang="en-US">
                      <a:solidFill>
                        <a:schemeClr val="dk1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0 </a:t>
                  </a:r>
                  <a:r>
                    <a:rPr lang="en-US" sz="800">
                      <a:solidFill>
                        <a:schemeClr val="dk1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 </a:t>
                  </a:r>
                  <a:r>
                    <a:rPr lang="en-US">
                      <a:solidFill>
                        <a:schemeClr val="dk1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0  0  0  0  0  0</a:t>
                  </a:r>
                  <a:endParaRPr i="0" u="none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endParaRPr>
                </a:p>
              </p:txBody>
            </p:sp>
            <p:cxnSp>
              <p:nvCxnSpPr>
                <p:cNvPr id="430" name="Google Shape;430;p58"/>
                <p:cNvCxnSpPr/>
                <p:nvPr/>
              </p:nvCxnSpPr>
              <p:spPr>
                <a:xfrm>
                  <a:off x="5905500" y="3086100"/>
                  <a:ext cx="0" cy="406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1" name="Google Shape;431;p58"/>
                <p:cNvCxnSpPr/>
                <p:nvPr/>
              </p:nvCxnSpPr>
              <p:spPr>
                <a:xfrm>
                  <a:off x="6210300" y="3086100"/>
                  <a:ext cx="0" cy="406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2" name="Google Shape;432;p58"/>
                <p:cNvCxnSpPr/>
                <p:nvPr/>
              </p:nvCxnSpPr>
              <p:spPr>
                <a:xfrm>
                  <a:off x="6527800" y="3086100"/>
                  <a:ext cx="0" cy="406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3" name="Google Shape;433;p58"/>
                <p:cNvCxnSpPr/>
                <p:nvPr/>
              </p:nvCxnSpPr>
              <p:spPr>
                <a:xfrm>
                  <a:off x="6832600" y="3086100"/>
                  <a:ext cx="0" cy="406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4" name="Google Shape;434;p58"/>
                <p:cNvCxnSpPr/>
                <p:nvPr/>
              </p:nvCxnSpPr>
              <p:spPr>
                <a:xfrm>
                  <a:off x="7150100" y="3098800"/>
                  <a:ext cx="0" cy="406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5" name="Google Shape;435;p58"/>
                <p:cNvCxnSpPr/>
                <p:nvPr/>
              </p:nvCxnSpPr>
              <p:spPr>
                <a:xfrm>
                  <a:off x="7480300" y="3086100"/>
                  <a:ext cx="0" cy="406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6" name="Google Shape;436;p58"/>
                <p:cNvCxnSpPr/>
                <p:nvPr/>
              </p:nvCxnSpPr>
              <p:spPr>
                <a:xfrm>
                  <a:off x="7797800" y="3086100"/>
                  <a:ext cx="0" cy="406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7" name="Google Shape;437;p58"/>
                <p:cNvCxnSpPr/>
                <p:nvPr/>
              </p:nvCxnSpPr>
              <p:spPr>
                <a:xfrm>
                  <a:off x="8115300" y="3086100"/>
                  <a:ext cx="0" cy="406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438" name="Google Shape;438;p58"/>
              <p:cNvSpPr txBox="1"/>
              <p:nvPr/>
            </p:nvSpPr>
            <p:spPr>
              <a:xfrm>
                <a:off x="5565800" y="3505200"/>
                <a:ext cx="2946300" cy="30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C0128"/>
                  </a:buClr>
                  <a:buSzPts val="1400"/>
                  <a:buFont typeface="Courier New"/>
                  <a:buNone/>
                </a:pPr>
                <a:r>
                  <a:rPr lang="en-US" sz="1400" b="1" i="0" u="none">
                    <a:solidFill>
                      <a:srgbClr val="FC0128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0  1  2  3  4  5  6  7  8</a:t>
                </a:r>
                <a:endParaRPr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439" name="Google Shape;439;p58"/>
            <p:cNvSpPr txBox="1"/>
            <p:nvPr/>
          </p:nvSpPr>
          <p:spPr>
            <a:xfrm>
              <a:off x="7232650" y="2986100"/>
              <a:ext cx="16128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Baskerville"/>
                <a:buNone/>
              </a:pPr>
              <a:r>
                <a:rPr lang="en-US" sz="1800" b="1" i="1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counter</a:t>
              </a:r>
              <a:endParaRPr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440" name="Google Shape;440;p58"/>
          <p:cNvGrpSpPr/>
          <p:nvPr/>
        </p:nvGrpSpPr>
        <p:grpSpPr>
          <a:xfrm>
            <a:off x="990975" y="3586014"/>
            <a:ext cx="7691350" cy="1000136"/>
            <a:chOff x="3931025" y="3000375"/>
            <a:chExt cx="7691350" cy="1000136"/>
          </a:xfrm>
        </p:grpSpPr>
        <p:grpSp>
          <p:nvGrpSpPr>
            <p:cNvPr id="441" name="Google Shape;441;p58"/>
            <p:cNvGrpSpPr/>
            <p:nvPr/>
          </p:nvGrpSpPr>
          <p:grpSpPr>
            <a:xfrm>
              <a:off x="3931025" y="3340050"/>
              <a:ext cx="7691350" cy="660461"/>
              <a:chOff x="3778625" y="3086050"/>
              <a:chExt cx="7691350" cy="660461"/>
            </a:xfrm>
          </p:grpSpPr>
          <p:grpSp>
            <p:nvGrpSpPr>
              <p:cNvPr id="442" name="Google Shape;442;p58"/>
              <p:cNvGrpSpPr/>
              <p:nvPr/>
            </p:nvGrpSpPr>
            <p:grpSpPr>
              <a:xfrm>
                <a:off x="3778625" y="3086050"/>
                <a:ext cx="7590000" cy="419250"/>
                <a:chOff x="3778625" y="3086050"/>
                <a:chExt cx="7590000" cy="419250"/>
              </a:xfrm>
            </p:grpSpPr>
            <p:sp>
              <p:nvSpPr>
                <p:cNvPr id="443" name="Google Shape;443;p58"/>
                <p:cNvSpPr txBox="1"/>
                <p:nvPr/>
              </p:nvSpPr>
              <p:spPr>
                <a:xfrm>
                  <a:off x="3778625" y="3086111"/>
                  <a:ext cx="7590000" cy="4065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dirty="0">
                      <a:solidFill>
                        <a:schemeClr val="dk1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'\0''\0''\0''\0''\0’ '\0''\0''\0''\0''\0''\0''\0''\0''\0''\0''\0''\0'</a:t>
                  </a:r>
                  <a:endParaRPr i="0" u="none" dirty="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endParaRPr>
                </a:p>
              </p:txBody>
            </p:sp>
            <p:cxnSp>
              <p:nvCxnSpPr>
                <p:cNvPr id="444" name="Google Shape;444;p58"/>
                <p:cNvCxnSpPr/>
                <p:nvPr/>
              </p:nvCxnSpPr>
              <p:spPr>
                <a:xfrm>
                  <a:off x="5608103" y="3086100"/>
                  <a:ext cx="0" cy="4065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45" name="Google Shape;445;p58"/>
                <p:cNvCxnSpPr/>
                <p:nvPr/>
              </p:nvCxnSpPr>
              <p:spPr>
                <a:xfrm>
                  <a:off x="6055272" y="3086100"/>
                  <a:ext cx="0" cy="4065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46" name="Google Shape;446;p58"/>
                <p:cNvCxnSpPr/>
                <p:nvPr/>
              </p:nvCxnSpPr>
              <p:spPr>
                <a:xfrm>
                  <a:off x="6479536" y="3090553"/>
                  <a:ext cx="0" cy="4065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47" name="Google Shape;447;p58"/>
                <p:cNvCxnSpPr/>
                <p:nvPr/>
              </p:nvCxnSpPr>
              <p:spPr>
                <a:xfrm>
                  <a:off x="6921500" y="3098800"/>
                  <a:ext cx="0" cy="4065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48" name="Google Shape;448;p58"/>
                <p:cNvCxnSpPr/>
                <p:nvPr/>
              </p:nvCxnSpPr>
              <p:spPr>
                <a:xfrm>
                  <a:off x="7350800" y="3086050"/>
                  <a:ext cx="0" cy="4065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49" name="Google Shape;449;p58"/>
                <p:cNvCxnSpPr/>
                <p:nvPr/>
              </p:nvCxnSpPr>
              <p:spPr>
                <a:xfrm>
                  <a:off x="7797800" y="3086100"/>
                  <a:ext cx="0" cy="406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0" name="Google Shape;450;p58"/>
                <p:cNvCxnSpPr/>
                <p:nvPr/>
              </p:nvCxnSpPr>
              <p:spPr>
                <a:xfrm>
                  <a:off x="8209475" y="3086050"/>
                  <a:ext cx="0" cy="4065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451" name="Google Shape;451;p58"/>
              <p:cNvSpPr txBox="1"/>
              <p:nvPr/>
            </p:nvSpPr>
            <p:spPr>
              <a:xfrm>
                <a:off x="3879975" y="3441711"/>
                <a:ext cx="7590000" cy="30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C0128"/>
                  </a:buClr>
                  <a:buSzPts val="1400"/>
                  <a:buFont typeface="Courier New"/>
                  <a:buNone/>
                </a:pPr>
                <a:r>
                  <a:rPr lang="en-US" sz="1400" b="1" i="0" u="none">
                    <a:solidFill>
                      <a:srgbClr val="FC0128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0    1   2   3   4   5   6   7   8   </a:t>
                </a:r>
                <a:r>
                  <a:rPr lang="en-US" b="1">
                    <a:solidFill>
                      <a:srgbClr val="FC0128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9  10  11  12  13  14  15  16</a:t>
                </a:r>
                <a:endParaRPr/>
              </a:p>
            </p:txBody>
          </p:sp>
        </p:grpSp>
        <p:sp>
          <p:nvSpPr>
            <p:cNvPr id="452" name="Google Shape;452;p58"/>
            <p:cNvSpPr txBox="1"/>
            <p:nvPr/>
          </p:nvSpPr>
          <p:spPr>
            <a:xfrm>
              <a:off x="9715500" y="3000375"/>
              <a:ext cx="16128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Baskerville"/>
                <a:buNone/>
              </a:pPr>
              <a:r>
                <a:rPr lang="en-US" sz="1800" b="1" i="1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letters</a:t>
              </a:r>
              <a:endParaRPr sz="1800"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cxnSp>
        <p:nvCxnSpPr>
          <p:cNvPr id="453" name="Google Shape;453;p58"/>
          <p:cNvCxnSpPr/>
          <p:nvPr/>
        </p:nvCxnSpPr>
        <p:spPr>
          <a:xfrm>
            <a:off x="5848350" y="3940026"/>
            <a:ext cx="0" cy="406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4" name="Google Shape;454;p58"/>
          <p:cNvCxnSpPr/>
          <p:nvPr/>
        </p:nvCxnSpPr>
        <p:spPr>
          <a:xfrm>
            <a:off x="6299550" y="3928759"/>
            <a:ext cx="0" cy="406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5" name="Google Shape;455;p58"/>
          <p:cNvCxnSpPr/>
          <p:nvPr/>
        </p:nvCxnSpPr>
        <p:spPr>
          <a:xfrm>
            <a:off x="6719150" y="3928762"/>
            <a:ext cx="0" cy="406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6" name="Google Shape;456;p58"/>
          <p:cNvCxnSpPr/>
          <p:nvPr/>
        </p:nvCxnSpPr>
        <p:spPr>
          <a:xfrm>
            <a:off x="7167117" y="3941465"/>
            <a:ext cx="0" cy="406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7" name="Google Shape;457;p58"/>
          <p:cNvCxnSpPr/>
          <p:nvPr/>
        </p:nvCxnSpPr>
        <p:spPr>
          <a:xfrm>
            <a:off x="7601297" y="3940037"/>
            <a:ext cx="0" cy="406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8" name="Google Shape;458;p58"/>
          <p:cNvCxnSpPr/>
          <p:nvPr/>
        </p:nvCxnSpPr>
        <p:spPr>
          <a:xfrm>
            <a:off x="8047483" y="3940026"/>
            <a:ext cx="0" cy="406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9" name="Google Shape;459;p58"/>
          <p:cNvSpPr txBox="1"/>
          <p:nvPr/>
        </p:nvSpPr>
        <p:spPr>
          <a:xfrm>
            <a:off x="462050" y="4898500"/>
            <a:ext cx="57228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ourier New"/>
              <a:buNone/>
            </a:pPr>
            <a:r>
              <a:rPr lang="en-US" sz="2000" b="1" i="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vector&lt;char&gt; letters(1</a:t>
            </a:r>
            <a:r>
              <a:rPr lang="en-US" sz="2000" b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r>
              <a:rPr lang="en-US" sz="2000" b="1" i="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each element is a char (not initialized yet)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0" name="Google Shape;460;p58"/>
          <p:cNvSpPr txBox="1"/>
          <p:nvPr/>
        </p:nvSpPr>
        <p:spPr>
          <a:xfrm>
            <a:off x="640400" y="1303225"/>
            <a:ext cx="5366100" cy="16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vector&lt;int&gt; counter(9, 0);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each element is an integer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(all initialized to 0)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61" name="Google Shape;461;p58"/>
          <p:cNvCxnSpPr/>
          <p:nvPr/>
        </p:nvCxnSpPr>
        <p:spPr>
          <a:xfrm>
            <a:off x="1505200" y="3928739"/>
            <a:ext cx="0" cy="406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2" name="Google Shape;462;p58"/>
          <p:cNvCxnSpPr/>
          <p:nvPr/>
        </p:nvCxnSpPr>
        <p:spPr>
          <a:xfrm>
            <a:off x="1950375" y="3918942"/>
            <a:ext cx="0" cy="406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3" name="Google Shape;463;p58"/>
          <p:cNvCxnSpPr/>
          <p:nvPr/>
        </p:nvCxnSpPr>
        <p:spPr>
          <a:xfrm>
            <a:off x="2384303" y="3928753"/>
            <a:ext cx="0" cy="406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9"/>
          <p:cNvSpPr txBox="1">
            <a:spLocks noGrp="1"/>
          </p:cNvSpPr>
          <p:nvPr>
            <p:ph type="title"/>
          </p:nvPr>
        </p:nvSpPr>
        <p:spPr>
          <a:xfrm>
            <a:off x="914400" y="350830"/>
            <a:ext cx="7772400" cy="6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Letters Example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9" name="Google Shape;469;p59"/>
          <p:cNvSpPr txBox="1"/>
          <p:nvPr/>
        </p:nvSpPr>
        <p:spPr>
          <a:xfrm>
            <a:off x="319950" y="1173775"/>
            <a:ext cx="8504100" cy="5494500"/>
          </a:xfrm>
          <a:prstGeom prst="rect">
            <a:avLst/>
          </a:prstGeom>
          <a:solidFill>
            <a:srgbClr val="C0C0C0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size = 'z'-'a'+1;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>
                <a:solidFill>
                  <a:srgbClr val="6095C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</a:t>
            </a:r>
            <a:endParaRPr b="1">
              <a:solidFill>
                <a:srgbClr val="6095C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>
                <a:solidFill>
                  <a:srgbClr val="6095C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vector&lt;int&gt; counts(size);</a:t>
            </a:r>
            <a:r>
              <a:rPr lang="en-US">
                <a:solidFill>
                  <a:srgbClr val="6095C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endParaRPr>
              <a:solidFill>
                <a:srgbClr val="6095C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6095C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(unsigned int i=0; i&lt;size; i++)</a:t>
            </a:r>
            <a:endParaRPr>
              <a:solidFill>
                <a:srgbClr val="6095C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6095C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-US" b="1">
                <a:solidFill>
                  <a:srgbClr val="6095C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counts[i] = 0;</a:t>
            </a:r>
            <a:endParaRPr b="1">
              <a:solidFill>
                <a:srgbClr val="6095C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6095C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*/</a:t>
            </a:r>
            <a:endParaRPr>
              <a:solidFill>
                <a:srgbClr val="6095C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vector&lt;int&gt; counts(size,0);</a:t>
            </a:r>
            <a:endParaRPr b="1">
              <a:solidFill>
                <a:srgbClr val="C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read file character-by-character and update the counts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ch;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 (input.get(ch)){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if (isalpha(ch)){			// is alphabetic (a-z) or (A-Z)?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ch = tolower(ch);		// convert to lower case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en-US" b="1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counts[ch-'a']++;</a:t>
            </a: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// update that character's count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}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display the results on the console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(unsigned int i=0; i&lt;size; i++)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-US" b="1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char(i+'A') &lt;&lt; ": " &lt;&lt; counts[i] &lt;&lt; endl;</a:t>
            </a:r>
            <a:endParaRPr b="1">
              <a:solidFill>
                <a:srgbClr val="C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0" name="Google Shape;470;p59"/>
          <p:cNvSpPr txBox="1"/>
          <p:nvPr/>
        </p:nvSpPr>
        <p:spPr>
          <a:xfrm>
            <a:off x="5855050" y="810750"/>
            <a:ext cx="29841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See </a:t>
            </a:r>
            <a:r>
              <a:rPr lang="en-US" sz="160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lettersVector.cpp</a:t>
            </a:r>
            <a:endParaRPr sz="1600">
              <a:solidFill>
                <a:srgbClr val="FC012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0"/>
          <p:cNvSpPr txBox="1">
            <a:spLocks noGrp="1"/>
          </p:cNvSpPr>
          <p:nvPr>
            <p:ph type="title"/>
          </p:nvPr>
        </p:nvSpPr>
        <p:spPr>
          <a:xfrm>
            <a:off x="185725" y="198425"/>
            <a:ext cx="8614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Passing </a:t>
            </a: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to functions as parameter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6" name="Google Shape;476;p60"/>
          <p:cNvSpPr txBox="1">
            <a:spLocks noGrp="1"/>
          </p:cNvSpPr>
          <p:nvPr>
            <p:ph type="body" idx="1"/>
          </p:nvPr>
        </p:nvSpPr>
        <p:spPr>
          <a:xfrm>
            <a:off x="254850" y="1263875"/>
            <a:ext cx="8614500" cy="52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97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095C9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Vectors can be passed as parameters to functions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Pass by reference (if function changes the vector)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None/>
            </a:pPr>
            <a:r>
              <a:rPr lang="en-US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Count (vector&lt;int&gt; </a:t>
            </a:r>
            <a:r>
              <a:rPr lang="en-US" b="1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&amp; </a:t>
            </a:r>
            <a:r>
              <a:rPr lang="en-US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counts);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Pass by const-reference (if no changes made)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None/>
            </a:pPr>
            <a:r>
              <a:rPr lang="en-US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Print(const vector&lt;int&gt;</a:t>
            </a:r>
            <a:r>
              <a:rPr lang="en-US" b="1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en-US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counts);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Passing by value makes a copy, requires time and space</a:t>
            </a:r>
            <a:br>
              <a:rPr lang="en-US" sz="2000"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→ 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so, not preferred</a:t>
            </a:r>
            <a:b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971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095C9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IMPORTANT!!! 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Vector size </a:t>
            </a:r>
            <a:r>
              <a:rPr lang="en-US" sz="2000" i="1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cannot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be given in parameter definition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; but there are t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hree solutions to this problem: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CD665F"/>
              </a:buClr>
              <a:buSzPts val="2000"/>
              <a:buFont typeface="Verdana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 size may be passed as another parameter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CD665F"/>
              </a:buClr>
              <a:buSzPts val="2000"/>
              <a:buFont typeface="Verdana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 size may be fixed and known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CD665F"/>
              </a:buClr>
              <a:buSzPts val="2000"/>
              <a:buFont typeface="Noto Sans Symbols"/>
              <a:buChar char="●"/>
            </a:pPr>
            <a:r>
              <a:rPr lang="en-US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has a member function, </a:t>
            </a:r>
            <a:r>
              <a:rPr lang="en-US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</a:t>
            </a:r>
            <a:br>
              <a:rPr lang="en-US">
                <a:latin typeface="Verdana"/>
                <a:ea typeface="Verdana"/>
                <a:cs typeface="Verdana"/>
                <a:sym typeface="Verdana"/>
              </a:rPr>
            </a:br>
            <a:r>
              <a:rPr lang="en-US">
                <a:latin typeface="Verdana"/>
                <a:ea typeface="Verdana"/>
                <a:cs typeface="Verdana"/>
                <a:sym typeface="Verdana"/>
              </a:rPr>
              <a:t>→ 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returns the size of a </a:t>
            </a:r>
            <a:r>
              <a:rPr lang="en-US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7" name="Google Shape;477;p60"/>
          <p:cNvSpPr txBox="1"/>
          <p:nvPr/>
        </p:nvSpPr>
        <p:spPr>
          <a:xfrm>
            <a:off x="4767309" y="3646685"/>
            <a:ext cx="4205616" cy="627900"/>
          </a:xfrm>
          <a:prstGeom prst="rect">
            <a:avLst/>
          </a:prstGeom>
          <a:noFill/>
          <a:ln w="9525" cap="flat" cmpd="sng">
            <a:solidFill>
              <a:srgbClr val="275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See </a:t>
            </a:r>
            <a:r>
              <a:rPr lang="en-US" sz="1600" dirty="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lettersVector_withFunc.cpp</a:t>
            </a:r>
            <a:endParaRPr sz="1600" dirty="0">
              <a:solidFill>
                <a:srgbClr val="FC012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&amp; </a:t>
            </a:r>
            <a:r>
              <a:rPr lang="en-US" sz="1600" dirty="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lettersVector_withFunc_v2.cpp</a:t>
            </a:r>
            <a:endParaRPr sz="1600" dirty="0">
              <a:solidFill>
                <a:srgbClr val="FC012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817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urier New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as a return type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3" name="Google Shape;483;p61"/>
          <p:cNvSpPr txBox="1">
            <a:spLocks noGrp="1"/>
          </p:cNvSpPr>
          <p:nvPr>
            <p:ph type="body" idx="1"/>
          </p:nvPr>
        </p:nvSpPr>
        <p:spPr>
          <a:xfrm>
            <a:off x="488950" y="1761925"/>
            <a:ext cx="8274000" cy="4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97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can be a return type of a function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59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vector&lt;int&gt; Count (istream</a:t>
            </a:r>
            <a:r>
              <a:rPr lang="en-US" sz="2000" b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20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-US" sz="20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input);</a:t>
            </a:r>
            <a:br>
              <a:rPr lang="en-US" sz="20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marR="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1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modify </a:t>
            </a:r>
            <a:r>
              <a:rPr lang="en-US" sz="20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lettersVector_withFunc_v2.cpp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such that count returns the vector (not as reference parameter)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 </a:t>
            </a:r>
            <a:r>
              <a:rPr lang="en-US" sz="2000" i="0" u="none" strike="noStrike" cap="none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letters</a:t>
            </a:r>
            <a:r>
              <a:rPr lang="en-US" sz="20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Vector_withFunc_v3</a:t>
            </a:r>
            <a:r>
              <a:rPr lang="en-US" sz="2000" i="0" u="none" strike="noStrike" cap="none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.cpp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4351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2000" i="0" u="none" strike="noStrike" cap="none">
              <a:solidFill>
                <a:srgbClr val="00B05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2"/>
          <p:cNvSpPr txBox="1">
            <a:spLocks noGrp="1"/>
          </p:cNvSpPr>
          <p:nvPr>
            <p:ph type="body" idx="1"/>
          </p:nvPr>
        </p:nvSpPr>
        <p:spPr>
          <a:xfrm>
            <a:off x="352375" y="1463775"/>
            <a:ext cx="8410500" cy="44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Built-in arrays cannot be assigned to each other by   =</a:t>
            </a:r>
            <a:br>
              <a:rPr lang="en-US" sz="2000" i="0" u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 i="0" u="none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But vectors can!</a:t>
            </a:r>
            <a:br>
              <a:rPr lang="en-US" sz="2000">
                <a:latin typeface="Verdana"/>
                <a:ea typeface="Verdana"/>
                <a:cs typeface="Verdana"/>
                <a:sym typeface="Verdana"/>
              </a:rPr>
            </a:b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lvl="1" indent="-247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Vectors with the </a:t>
            </a:r>
            <a:r>
              <a:rPr lang="en-US" sz="2000" i="1">
                <a:latin typeface="Verdana"/>
                <a:ea typeface="Verdana"/>
                <a:cs typeface="Verdana"/>
                <a:sym typeface="Verdana"/>
              </a:rPr>
              <a:t>same element type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can be assigned to each other by the use of assignment operator, i.e. =</a:t>
            </a:r>
            <a:br>
              <a:rPr lang="en-US" sz="2000">
                <a:latin typeface="Verdana"/>
                <a:ea typeface="Verdana"/>
                <a:cs typeface="Verdana"/>
                <a:sym typeface="Verdana"/>
              </a:rPr>
            </a:b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LHS vector becomes the same as the RHS vector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822325" lvl="2" indent="-2584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Size and capacity also become the same</a:t>
            </a:r>
            <a:br>
              <a:rPr lang="en-US">
                <a:latin typeface="Verdana"/>
                <a:ea typeface="Verdana"/>
                <a:cs typeface="Verdana"/>
                <a:sym typeface="Verdana"/>
              </a:rPr>
            </a:b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547687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That's why we can use vectors as return type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2987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680"/>
              <a:buFont typeface="Noto Sans Symbols"/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18542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68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9" name="Google Shape;489;p6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Assignment rules in </a:t>
            </a:r>
            <a:r>
              <a:rPr lang="en-US" sz="3000">
                <a:latin typeface="Source Code Pro"/>
                <a:ea typeface="Source Code Pro"/>
                <a:cs typeface="Source Code Pro"/>
                <a:sym typeface="Source Code Pro"/>
              </a:rPr>
              <a:t>vectors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7"/>
          <p:cNvSpPr txBox="1">
            <a:spLocks noGrp="1"/>
          </p:cNvSpPr>
          <p:nvPr>
            <p:ph type="title"/>
          </p:nvPr>
        </p:nvSpPr>
        <p:spPr>
          <a:xfrm>
            <a:off x="914400" y="503237"/>
            <a:ext cx="7772400" cy="7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Built-in Array vs. Vector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9" name="Google Shape;519;p67"/>
          <p:cNvSpPr txBox="1">
            <a:spLocks noGrp="1"/>
          </p:cNvSpPr>
          <p:nvPr>
            <p:ph type="body" idx="1"/>
          </p:nvPr>
        </p:nvSpPr>
        <p:spPr>
          <a:xfrm>
            <a:off x="180175" y="1839900"/>
            <a:ext cx="8704800" cy="16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470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ector versus built-in arrays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1335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ector is a class based on built-in arrays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1335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ector has member functions and operators, built-in arrays do NOT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349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2C1DB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ector is more flexible, but slower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101"/>
          <p:cNvSpPr txBox="1">
            <a:spLocks noGrp="1"/>
          </p:cNvSpPr>
          <p:nvPr>
            <p:ph type="title"/>
          </p:nvPr>
        </p:nvSpPr>
        <p:spPr>
          <a:xfrm>
            <a:off x="461962" y="274637"/>
            <a:ext cx="82248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The Matrix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1" name="Google Shape;1001;p101"/>
          <p:cNvSpPr txBox="1">
            <a:spLocks noGrp="1"/>
          </p:cNvSpPr>
          <p:nvPr>
            <p:ph type="body" idx="1"/>
          </p:nvPr>
        </p:nvSpPr>
        <p:spPr>
          <a:xfrm>
            <a:off x="341300" y="1004875"/>
            <a:ext cx="8600100" cy="56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represent two dimensional arrays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Given rows and columns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define a matrix as a vector of vectors 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34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None/>
            </a:pPr>
            <a:r>
              <a:rPr lang="en-US" b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-US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vector&lt;vector&lt;int&gt; &gt; mat(rows,</a:t>
            </a:r>
            <a:r>
              <a:rPr lang="en-US" b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vector&lt;int&gt;(cols));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None/>
            </a:pPr>
            <a:r>
              <a:rPr lang="en-US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vector&lt;vector&lt;int&gt; &gt; mat(3, vector&lt;int&gt;(5));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None/>
            </a:pPr>
            <a:endParaRPr b="1" i="0" u="none" strike="noStrike" cap="none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99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99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99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None/>
            </a:pPr>
            <a:endParaRPr b="1" i="0" u="none" strike="noStrike" cap="none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None/>
            </a:pPr>
            <a:r>
              <a:rPr lang="en-US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mymatrix[2][3] = 100;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680"/>
              <a:buFont typeface="Noto Sans Symbols"/>
              <a:buNone/>
            </a:pPr>
            <a:endParaRPr b="1" i="0" u="none" strike="noStrike" cap="none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First index is for row, second is for column 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002" name="Google Shape;1002;p101"/>
          <p:cNvGraphicFramePr/>
          <p:nvPr/>
        </p:nvGraphicFramePr>
        <p:xfrm>
          <a:off x="2095500" y="3700462"/>
          <a:ext cx="2628850" cy="1269975"/>
        </p:xfrm>
        <a:graphic>
          <a:graphicData uri="http://schemas.openxmlformats.org/drawingml/2006/table">
            <a:tbl>
              <a:tblPr>
                <a:noFill/>
                <a:tableStyleId>{907F6F46-9982-476F-933D-E150890A4B87}</a:tableStyleId>
              </a:tblPr>
              <a:tblGrid>
                <a:gridCol w="52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3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79F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>
                          <a:solidFill>
                            <a:srgbClr val="00279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03" name="Google Shape;1003;p101"/>
          <p:cNvSpPr txBox="1"/>
          <p:nvPr/>
        </p:nvSpPr>
        <p:spPr>
          <a:xfrm>
            <a:off x="1901825" y="3348037"/>
            <a:ext cx="2778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0   1   2   3  4</a:t>
            </a:r>
            <a:endParaRPr/>
          </a:p>
        </p:txBody>
      </p:sp>
      <p:sp>
        <p:nvSpPr>
          <p:cNvPr id="1004" name="Google Shape;1004;p101"/>
          <p:cNvSpPr txBox="1"/>
          <p:nvPr/>
        </p:nvSpPr>
        <p:spPr>
          <a:xfrm>
            <a:off x="1724025" y="3810000"/>
            <a:ext cx="3207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8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888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8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8888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102"/>
          <p:cNvSpPr txBox="1">
            <a:spLocks noGrp="1"/>
          </p:cNvSpPr>
          <p:nvPr>
            <p:ph type="title"/>
          </p:nvPr>
        </p:nvSpPr>
        <p:spPr>
          <a:xfrm>
            <a:off x="914400" y="350837"/>
            <a:ext cx="77724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Possible Matrix definitions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0" name="Google Shape;1010;p102"/>
          <p:cNvSpPr txBox="1">
            <a:spLocks noGrp="1"/>
          </p:cNvSpPr>
          <p:nvPr>
            <p:ph type="body" idx="1"/>
          </p:nvPr>
        </p:nvSpPr>
        <p:spPr>
          <a:xfrm>
            <a:off x="146400" y="1265225"/>
            <a:ext cx="8760900" cy="51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78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Possible matrix declarations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 different declarations)</a:t>
            </a:r>
            <a:b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8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vector&lt;vector&lt;int&gt; &gt; </a:t>
            </a:r>
            <a:r>
              <a:rPr lang="en-US" sz="1800" b="1" i="1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matrix_name</a:t>
            </a: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096962" marR="0" lvl="3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Pts val="1440"/>
              <a:buFont typeface="Noto Sans Symbols"/>
              <a:buNone/>
            </a:pPr>
            <a:r>
              <a:rPr lang="en-US" sz="180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empty matrix (zero rows, zero columns)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1096962" marR="0" lvl="3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Pts val="1440"/>
              <a:buFont typeface="Noto Sans Symbols"/>
              <a:buNone/>
            </a:pPr>
            <a:endParaRPr sz="18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vector&lt;vector&lt;int&gt; &gt; </a:t>
            </a:r>
            <a:r>
              <a:rPr lang="en-US" sz="1800" b="1" i="1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matrix_name(rows)</a:t>
            </a: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 matrix with rows many empty vector&lt;int&gt;’s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endParaRPr sz="18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vector&lt;vector&lt;int&gt; &gt; </a:t>
            </a:r>
            <a:r>
              <a:rPr lang="en-US" sz="1800" b="1" i="1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matrix_name</a:t>
            </a: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(rows, vector&lt;int&gt;(cols));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 matrix with rows*cols elements all initialized to 0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endParaRPr sz="18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vector&lt;vector&lt;int&gt; &gt; </a:t>
            </a:r>
            <a:r>
              <a:rPr lang="en-US" sz="1800" b="1" i="1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matrix_name</a:t>
            </a: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(rows,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6511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vector&lt;int&gt;(cols,</a:t>
            </a:r>
            <a:r>
              <a:rPr lang="en-US" sz="1800" b="1" i="1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init_value</a:t>
            </a: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		 matrix with rows*cols elements all initialized to init_value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75895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endParaRPr sz="18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03"/>
          <p:cNvSpPr txBox="1">
            <a:spLocks noGrp="1"/>
          </p:cNvSpPr>
          <p:nvPr>
            <p:ph type="title"/>
          </p:nvPr>
        </p:nvSpPr>
        <p:spPr>
          <a:xfrm>
            <a:off x="531812" y="427037"/>
            <a:ext cx="81549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To get the size of rows and columns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6" name="Google Shape;1016;p103"/>
          <p:cNvSpPr txBox="1">
            <a:spLocks noGrp="1"/>
          </p:cNvSpPr>
          <p:nvPr>
            <p:ph type="body" idx="1"/>
          </p:nvPr>
        </p:nvSpPr>
        <p:spPr>
          <a:xfrm>
            <a:off x="647700" y="1709175"/>
            <a:ext cx="7772400" cy="41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en-US" sz="2000" b="1" i="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mymatrix.size()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number of rows in matrix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18542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68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en-US" sz="2000" b="1" i="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mymatrix[0].size()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number of columns in matrix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18542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680"/>
              <a:buFont typeface="Noto Sans Symbols"/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18542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680"/>
              <a:buFont typeface="Noto Sans Symbols"/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 Let’s run </a:t>
            </a:r>
            <a:r>
              <a:rPr lang="en-US" sz="2000" i="0" u="none">
                <a:solidFill>
                  <a:srgbClr val="00B0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matdemo.cpp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 txBox="1">
            <a:spLocks noGrp="1"/>
          </p:cNvSpPr>
          <p:nvPr>
            <p:ph type="title"/>
          </p:nvPr>
        </p:nvSpPr>
        <p:spPr>
          <a:xfrm>
            <a:off x="746125" y="280987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Arrays and 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Vectors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9" name="Google Shape;299;p40"/>
          <p:cNvSpPr txBox="1">
            <a:spLocks noGrp="1"/>
          </p:cNvSpPr>
          <p:nvPr>
            <p:ph type="body" idx="1"/>
          </p:nvPr>
        </p:nvSpPr>
        <p:spPr>
          <a:xfrm>
            <a:off x="247750" y="1055675"/>
            <a:ext cx="8783700" cy="55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97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Arrays are collections of several elements of same </a:t>
            </a:r>
            <a:r>
              <a:rPr lang="en-US" sz="2000" i="0" u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type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.g. 100 integers, 20 strings, etc.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Single name is given to the entire array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But each element is accessed separately 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Any element of an array can be accessed just as quickly as any other element (this is called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random access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C/C++ there is a built-in </a:t>
            </a:r>
            <a:r>
              <a:rPr lang="en-US" sz="2000" b="1" i="1" u="none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type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b="1" i="1" u="none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Vectors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are a class-based version of </a:t>
            </a:r>
            <a:r>
              <a:rPr lang="en-US" sz="2000" i="1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arrays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We’re using the class </a:t>
            </a:r>
            <a:r>
              <a:rPr lang="en-US" sz="20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endParaRPr sz="2000"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Noto Sans Symbols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eed </a:t>
            </a:r>
            <a:r>
              <a:rPr lang="en-US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#include &lt;vector&gt;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Noto Sans Symbols"/>
              <a:buChar char="●"/>
            </a:pPr>
            <a:r>
              <a:rPr lang="en-US" b="1"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r>
              <a:rPr lang="en-US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the standard C++ class </a:t>
            </a:r>
            <a:r>
              <a:rPr lang="en-US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vector</a:t>
            </a: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Another Example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5" name="Google Shape;495;p63"/>
          <p:cNvSpPr txBox="1">
            <a:spLocks noGrp="1"/>
          </p:cNvSpPr>
          <p:nvPr>
            <p:ph type="body" idx="1"/>
          </p:nvPr>
        </p:nvSpPr>
        <p:spPr>
          <a:xfrm>
            <a:off x="394150" y="1600200"/>
            <a:ext cx="8292600" cy="37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Pick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random numbers between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, where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is a user input, and count the total number of occurrences of all outcomes (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0,1,2,3,4,5,6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How do we generate random numbers? </a:t>
            </a:r>
            <a:br>
              <a:rPr lang="en-US" sz="2000"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→ RandGen Class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How do we count number of occurrences?</a:t>
            </a:r>
            <a:br>
              <a:rPr lang="en-US" sz="2000"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→ Use of array/vector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>
            <a:spLocks noGrp="1"/>
          </p:cNvSpPr>
          <p:nvPr>
            <p:ph type="title"/>
          </p:nvPr>
        </p:nvSpPr>
        <p:spPr>
          <a:xfrm>
            <a:off x="706437" y="373062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RandGen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Class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1" name="Google Shape;501;p64"/>
          <p:cNvSpPr txBox="1">
            <a:spLocks noGrp="1"/>
          </p:cNvSpPr>
          <p:nvPr>
            <p:ph type="body" idx="1"/>
          </p:nvPr>
        </p:nvSpPr>
        <p:spPr>
          <a:xfrm>
            <a:off x="278900" y="1304925"/>
            <a:ext cx="8535900" cy="52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1000" marR="0" lvl="0" indent="-3657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Tapestry class for random number generation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381000" marR="0" lvl="0" indent="-36576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 </a:t>
            </a:r>
            <a:r>
              <a:rPr lang="en-US" sz="1800" i="0" u="none">
                <a:solidFill>
                  <a:srgbClr val="059B0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randgen.cpp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your project and have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381000" marR="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#include "randgen.h"</a:t>
            </a:r>
            <a:r>
              <a:rPr lang="en-US" sz="1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your program</a:t>
            </a:r>
            <a:endParaRPr sz="18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81000" marR="0" lvl="0" indent="-387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Four member functions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38200" marR="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 b="1" i="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RandInt(int max = INT_MAX);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38200" marR="0" lvl="1" indent="-3981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returns a random integer in [0..max)   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38200" marR="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 b="1" i="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RandInt(int low, int max);    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38200" marR="0" lvl="1" indent="-3981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returns a random integer in [low..max]   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38200" marR="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 b="1" i="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double RandReal();                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38200" marR="0" lvl="1" indent="-3981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returns a random double value in [0..1)   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38200" marR="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 b="1" i="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double RandReal(double low, double max);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38200" marR="0" lvl="1" indent="-3981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returns a random double value in the range of [low..max]</a:t>
            </a:r>
            <a:endParaRPr sz="18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81000" marR="0" lvl="0" indent="-387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 </a:t>
            </a:r>
            <a:r>
              <a:rPr lang="en-US" sz="1800" i="0" u="none">
                <a:solidFill>
                  <a:srgbClr val="059B0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numberguess.cpp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for an example program that use RandGen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Function 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Overloading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7" name="Google Shape;507;p65"/>
          <p:cNvSpPr txBox="1">
            <a:spLocks noGrp="1"/>
          </p:cNvSpPr>
          <p:nvPr>
            <p:ph type="body" idx="1"/>
          </p:nvPr>
        </p:nvSpPr>
        <p:spPr>
          <a:xfrm>
            <a:off x="350275" y="1447800"/>
            <a:ext cx="8568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</a:t>
            </a:r>
            <a:r>
              <a:rPr lang="en-US" sz="20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RandGen</a:t>
            </a:r>
            <a:r>
              <a:rPr lang="en-US" sz="20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class, there are two different functions named </a:t>
            </a:r>
            <a:r>
              <a:rPr lang="en-US" sz="20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RandInt</a:t>
            </a:r>
            <a:r>
              <a:rPr lang="en-US" sz="20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2000" b="1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 as </a:t>
            </a:r>
            <a:r>
              <a:rPr lang="en-US" sz="20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RandReal</a:t>
            </a:r>
            <a:endParaRPr sz="2000"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marR="0" lvl="0" indent="-143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20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Using the same name for more than one function is called </a:t>
            </a:r>
            <a:r>
              <a:rPr lang="en-US" sz="2000" b="1" i="1" u="none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overloading</a:t>
            </a:r>
            <a:endParaRPr sz="2000"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They are differentiated by </a:t>
            </a:r>
            <a:r>
              <a:rPr lang="en-US" sz="200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parameter types</a:t>
            </a:r>
            <a:endParaRPr sz="2000" i="1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 types do </a:t>
            </a:r>
            <a:r>
              <a:rPr lang="en-US" sz="2000" b="1" i="1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</a:t>
            </a:r>
            <a:r>
              <a:rPr lang="en-US" sz="2000" b="1" i="0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differentiate functions</a:t>
            </a: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Will see more in CS204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99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All member and free functions can be overloaded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4351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20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Another Example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3" name="Google Shape;513;p66"/>
          <p:cNvSpPr txBox="1">
            <a:spLocks noGrp="1"/>
          </p:cNvSpPr>
          <p:nvPr>
            <p:ph type="body" idx="1"/>
          </p:nvPr>
        </p:nvSpPr>
        <p:spPr>
          <a:xfrm>
            <a:off x="394150" y="1600200"/>
            <a:ext cx="8292600" cy="37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Pick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random numbers between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, where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is a user input, and count the total number of occurrences of all outcomes (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0,1,2,3,4,5,6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How do we generate random numbers? </a:t>
            </a:r>
            <a:br>
              <a:rPr lang="en-US" sz="2000"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→ RandGen Class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How do we count number of occurrences?</a:t>
            </a:r>
            <a:br>
              <a:rPr lang="en-US" sz="2000"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→ Use of array/vector</a:t>
            </a:r>
            <a:br>
              <a:rPr lang="en-US" sz="2000">
                <a:latin typeface="Verdana"/>
                <a:ea typeface="Verdana"/>
                <a:cs typeface="Verdana"/>
                <a:sym typeface="Verdana"/>
              </a:rPr>
            </a:b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55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See </a:t>
            </a:r>
            <a:r>
              <a:rPr lang="en-US" sz="2000">
                <a:solidFill>
                  <a:srgbClr val="00B0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randnums.cpp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8"/>
          <p:cNvSpPr txBox="1">
            <a:spLocks noGrp="1"/>
          </p:cNvSpPr>
          <p:nvPr>
            <p:ph type="title"/>
          </p:nvPr>
        </p:nvSpPr>
        <p:spPr>
          <a:xfrm>
            <a:off x="674687" y="427037"/>
            <a:ext cx="77724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Vectors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as lists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5" name="Google Shape;525;p68"/>
          <p:cNvSpPr txBox="1">
            <a:spLocks noGrp="1"/>
          </p:cNvSpPr>
          <p:nvPr>
            <p:ph type="body" idx="1"/>
          </p:nvPr>
        </p:nvSpPr>
        <p:spPr>
          <a:xfrm>
            <a:off x="205325" y="1674800"/>
            <a:ext cx="8758500" cy="4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97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vector as counters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example constructs and initializes a vector with a specific number of elements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971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Other uses of vector require the vector to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grow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accommodate new elements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Consider reading words from file, storing them in a vector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big should we define vector initially? </a:t>
            </a: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are potential problems?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971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When a vector is used as a list, we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ll use a different method for adding elements to the vector so that the vector can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grow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9"/>
          <p:cNvSpPr txBox="1"/>
          <p:nvPr/>
        </p:nvSpPr>
        <p:spPr>
          <a:xfrm>
            <a:off x="892175" y="1773999"/>
            <a:ext cx="6589280" cy="3005375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dirty="0">
                <a:solidFill>
                  <a:srgbClr val="200498"/>
                </a:solidFill>
                <a:latin typeface="Source Code Pro" panose="020B0604020202020204" charset="0"/>
                <a:ea typeface="Source Code Pro" panose="020B0604020202020204" charset="0"/>
              </a:rPr>
              <a:t>string word;</a:t>
            </a:r>
          </a:p>
          <a:p>
            <a:r>
              <a:rPr lang="en-US" sz="2000" dirty="0">
                <a:solidFill>
                  <a:srgbClr val="200498"/>
                </a:solidFill>
                <a:latin typeface="Source Code Pro" panose="020B0604020202020204" charset="0"/>
                <a:ea typeface="Source Code Pro" panose="020B0604020202020204" charset="0"/>
              </a:rPr>
              <a:t>vector&lt;string&gt; words(10);</a:t>
            </a:r>
          </a:p>
          <a:p>
            <a:r>
              <a:rPr lang="en-US" sz="2000" dirty="0">
                <a:solidFill>
                  <a:srgbClr val="200498"/>
                </a:solidFill>
                <a:latin typeface="Source Code Pro" panose="020B0604020202020204" charset="0"/>
                <a:ea typeface="Source Code Pro" panose="020B0604020202020204" charset="0"/>
              </a:rPr>
              <a:t>int </a:t>
            </a:r>
            <a:r>
              <a:rPr lang="en-US" sz="2000" dirty="0" err="1">
                <a:solidFill>
                  <a:srgbClr val="200498"/>
                </a:solidFill>
                <a:latin typeface="Source Code Pro" panose="020B0604020202020204" charset="0"/>
                <a:ea typeface="Source Code Pro" panose="020B0604020202020204" charset="0"/>
              </a:rPr>
              <a:t>i</a:t>
            </a:r>
            <a:r>
              <a:rPr lang="en-US" sz="2000" dirty="0">
                <a:solidFill>
                  <a:srgbClr val="200498"/>
                </a:solidFill>
                <a:latin typeface="Source Code Pro" panose="020B0604020202020204" charset="0"/>
                <a:ea typeface="Source Code Pro" panose="020B0604020202020204" charset="0"/>
              </a:rPr>
              <a:t> = 0;</a:t>
            </a:r>
          </a:p>
          <a:p>
            <a:r>
              <a:rPr lang="en-US" sz="2000" dirty="0">
                <a:solidFill>
                  <a:srgbClr val="200498"/>
                </a:solidFill>
                <a:latin typeface="Source Code Pro" panose="020B0604020202020204" charset="0"/>
                <a:ea typeface="Source Code Pro" panose="020B0604020202020204" charset="0"/>
              </a:rPr>
              <a:t>while (</a:t>
            </a:r>
            <a:r>
              <a:rPr lang="en-US" sz="2000" dirty="0" err="1">
                <a:solidFill>
                  <a:srgbClr val="200498"/>
                </a:solidFill>
                <a:latin typeface="Source Code Pro" panose="020B0604020202020204" charset="0"/>
                <a:ea typeface="Source Code Pro" panose="020B0604020202020204" charset="0"/>
              </a:rPr>
              <a:t>cin</a:t>
            </a:r>
            <a:r>
              <a:rPr lang="en-US" sz="2000" dirty="0">
                <a:solidFill>
                  <a:srgbClr val="200498"/>
                </a:solidFill>
                <a:latin typeface="Source Code Pro" panose="020B0604020202020204" charset="0"/>
                <a:ea typeface="Source Code Pro" panose="020B0604020202020204" charset="0"/>
              </a:rPr>
              <a:t> &gt;&gt; word)</a:t>
            </a:r>
          </a:p>
          <a:p>
            <a:r>
              <a:rPr lang="en-US" sz="2000" dirty="0">
                <a:solidFill>
                  <a:srgbClr val="200498"/>
                </a:solidFill>
                <a:latin typeface="Source Code Pro" panose="020B0604020202020204" charset="0"/>
                <a:ea typeface="Source Code Pro" panose="020B0604020202020204" charset="0"/>
              </a:rPr>
              <a:t>{</a:t>
            </a:r>
          </a:p>
          <a:p>
            <a:r>
              <a:rPr lang="en-US" sz="2000" dirty="0">
                <a:solidFill>
                  <a:srgbClr val="200498"/>
                </a:solidFill>
                <a:latin typeface="Source Code Pro" panose="020B0604020202020204" charset="0"/>
                <a:ea typeface="Source Code Pro" panose="020B0604020202020204" charset="0"/>
              </a:rPr>
              <a:t>	words[</a:t>
            </a:r>
            <a:r>
              <a:rPr lang="en-US" sz="2000" dirty="0" err="1">
                <a:solidFill>
                  <a:srgbClr val="200498"/>
                </a:solidFill>
                <a:latin typeface="Source Code Pro" panose="020B0604020202020204" charset="0"/>
                <a:ea typeface="Source Code Pro" panose="020B0604020202020204" charset="0"/>
              </a:rPr>
              <a:t>i</a:t>
            </a:r>
            <a:r>
              <a:rPr lang="en-US" sz="2000" dirty="0">
                <a:solidFill>
                  <a:srgbClr val="200498"/>
                </a:solidFill>
                <a:latin typeface="Source Code Pro" panose="020B0604020202020204" charset="0"/>
                <a:ea typeface="Source Code Pro" panose="020B0604020202020204" charset="0"/>
              </a:rPr>
              <a:t>] = word;</a:t>
            </a:r>
          </a:p>
          <a:p>
            <a:r>
              <a:rPr lang="en-US" sz="2000" dirty="0">
                <a:solidFill>
                  <a:srgbClr val="200498"/>
                </a:solidFill>
                <a:latin typeface="Source Code Pro" panose="020B0604020202020204" charset="0"/>
                <a:ea typeface="Source Code Pro" panose="020B0604020202020204" charset="0"/>
              </a:rPr>
              <a:t>	</a:t>
            </a:r>
            <a:r>
              <a:rPr lang="en-US" sz="2000" dirty="0" err="1">
                <a:solidFill>
                  <a:srgbClr val="200498"/>
                </a:solidFill>
                <a:latin typeface="Source Code Pro" panose="020B0604020202020204" charset="0"/>
                <a:ea typeface="Source Code Pro" panose="020B0604020202020204" charset="0"/>
              </a:rPr>
              <a:t>i</a:t>
            </a:r>
            <a:r>
              <a:rPr lang="en-US" sz="2000" dirty="0">
                <a:solidFill>
                  <a:srgbClr val="200498"/>
                </a:solidFill>
                <a:latin typeface="Source Code Pro" panose="020B0604020202020204" charset="0"/>
                <a:ea typeface="Source Code Pro" panose="020B0604020202020204" charset="0"/>
              </a:rPr>
              <a:t>++;</a:t>
            </a:r>
          </a:p>
          <a:p>
            <a:r>
              <a:rPr lang="en-US" sz="2000" dirty="0">
                <a:solidFill>
                  <a:srgbClr val="200498"/>
                </a:solidFill>
                <a:latin typeface="Source Code Pro" panose="020B0604020202020204" charset="0"/>
                <a:ea typeface="Source Code Pro" panose="020B0604020202020204" charset="0"/>
              </a:rPr>
              <a:t>}</a:t>
            </a:r>
          </a:p>
          <a:p>
            <a:r>
              <a:rPr lang="en-US" sz="2000" dirty="0" err="1">
                <a:solidFill>
                  <a:srgbClr val="200498"/>
                </a:solidFill>
                <a:latin typeface="Source Code Pro" panose="020B0604020202020204" charset="0"/>
                <a:ea typeface="Source Code Pro" panose="020B0604020202020204" charset="0"/>
              </a:rPr>
              <a:t>cout</a:t>
            </a:r>
            <a:r>
              <a:rPr lang="en-US" sz="2000" dirty="0">
                <a:solidFill>
                  <a:srgbClr val="200498"/>
                </a:solidFill>
                <a:latin typeface="Source Code Pro" panose="020B0604020202020204" charset="0"/>
                <a:ea typeface="Source Code Pro" panose="020B0604020202020204" charset="0"/>
              </a:rPr>
              <a:t> &lt;&lt; "read " &lt;&lt; </a:t>
            </a:r>
            <a:r>
              <a:rPr lang="en-US" sz="2000" dirty="0" err="1">
                <a:solidFill>
                  <a:srgbClr val="200498"/>
                </a:solidFill>
                <a:latin typeface="Source Code Pro" panose="020B0604020202020204" charset="0"/>
                <a:ea typeface="Source Code Pro" panose="020B0604020202020204" charset="0"/>
              </a:rPr>
              <a:t>i</a:t>
            </a:r>
            <a:r>
              <a:rPr lang="en-US" sz="2000" dirty="0">
                <a:solidFill>
                  <a:srgbClr val="200498"/>
                </a:solidFill>
                <a:latin typeface="Source Code Pro" panose="020B0604020202020204" charset="0"/>
                <a:ea typeface="Source Code Pro" panose="020B0604020202020204" charset="0"/>
              </a:rPr>
              <a:t> &lt;&lt; " words" &lt;&lt; </a:t>
            </a:r>
            <a:r>
              <a:rPr lang="en-US" sz="2000" dirty="0" err="1">
                <a:solidFill>
                  <a:srgbClr val="200498"/>
                </a:solidFill>
                <a:latin typeface="Source Code Pro" panose="020B0604020202020204" charset="0"/>
                <a:ea typeface="Source Code Pro" panose="020B0604020202020204" charset="0"/>
              </a:rPr>
              <a:t>endl</a:t>
            </a:r>
            <a:r>
              <a:rPr lang="en-US" sz="2000" dirty="0">
                <a:solidFill>
                  <a:srgbClr val="200498"/>
                </a:solidFill>
                <a:latin typeface="Source Code Pro" panose="020B0604020202020204" charset="0"/>
                <a:ea typeface="Source Code Pro" panose="020B0604020202020204" charset="0"/>
              </a:rPr>
              <a:t>;</a:t>
            </a:r>
          </a:p>
        </p:txBody>
      </p:sp>
      <p:sp>
        <p:nvSpPr>
          <p:cNvPr id="531" name="Google Shape;531;p69"/>
          <p:cNvSpPr txBox="1">
            <a:spLocks noGrp="1"/>
          </p:cNvSpPr>
          <p:nvPr>
            <p:ph type="title"/>
          </p:nvPr>
        </p:nvSpPr>
        <p:spPr>
          <a:xfrm>
            <a:off x="542125" y="168275"/>
            <a:ext cx="79764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Reading words into a vector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2" name="Google Shape;532;p69"/>
          <p:cNvSpPr txBox="1"/>
          <p:nvPr/>
        </p:nvSpPr>
        <p:spPr>
          <a:xfrm>
            <a:off x="686175" y="5084000"/>
            <a:ext cx="7623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305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is the problem?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3" name="Google Shape;533;p69"/>
          <p:cNvSpPr txBox="1"/>
          <p:nvPr/>
        </p:nvSpPr>
        <p:spPr>
          <a:xfrm>
            <a:off x="826575" y="5641050"/>
            <a:ext cx="74835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7687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There might be more than 1000 words in the file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this case index runs out of range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4" name="Google Shape;534;p69"/>
          <p:cNvSpPr txBox="1"/>
          <p:nvPr/>
        </p:nvSpPr>
        <p:spPr>
          <a:xfrm>
            <a:off x="528575" y="872525"/>
            <a:ext cx="73404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25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(problematic version)</a:t>
            </a:r>
            <a:endParaRPr sz="25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0"/>
          <p:cNvSpPr txBox="1"/>
          <p:nvPr/>
        </p:nvSpPr>
        <p:spPr>
          <a:xfrm>
            <a:off x="892175" y="1805381"/>
            <a:ext cx="6764770" cy="2973993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800" dirty="0">
                <a:solidFill>
                  <a:srgbClr val="200498"/>
                </a:solidFill>
                <a:latin typeface="Source Code Pro" panose="020B0604020202020204" charset="0"/>
                <a:ea typeface="Source Code Pro" panose="020B0604020202020204" charset="0"/>
              </a:rPr>
              <a:t>string word;</a:t>
            </a:r>
          </a:p>
          <a:p>
            <a:r>
              <a:rPr lang="en-US" sz="1800" dirty="0">
                <a:solidFill>
                  <a:srgbClr val="200498"/>
                </a:solidFill>
                <a:latin typeface="Source Code Pro" panose="020B0604020202020204" charset="0"/>
                <a:ea typeface="Source Code Pro" panose="020B0604020202020204" charset="0"/>
              </a:rPr>
              <a:t>vector&lt;string&gt; words(10);</a:t>
            </a:r>
          </a:p>
          <a:p>
            <a:r>
              <a:rPr lang="en-US" sz="1800" dirty="0">
                <a:solidFill>
                  <a:srgbClr val="200498"/>
                </a:solidFill>
                <a:latin typeface="Source Code Pro" panose="020B0604020202020204" charset="0"/>
                <a:ea typeface="Source Code Pro" panose="020B0604020202020204" charset="0"/>
              </a:rPr>
              <a:t>int </a:t>
            </a:r>
            <a:r>
              <a:rPr lang="en-US" sz="1800" dirty="0" err="1">
                <a:solidFill>
                  <a:srgbClr val="200498"/>
                </a:solidFill>
                <a:latin typeface="Source Code Pro" panose="020B0604020202020204" charset="0"/>
                <a:ea typeface="Source Code Pro" panose="020B0604020202020204" charset="0"/>
              </a:rPr>
              <a:t>i</a:t>
            </a:r>
            <a:r>
              <a:rPr lang="en-US" sz="1800" dirty="0">
                <a:solidFill>
                  <a:srgbClr val="200498"/>
                </a:solidFill>
                <a:latin typeface="Source Code Pro" panose="020B0604020202020204" charset="0"/>
                <a:ea typeface="Source Code Pro" panose="020B0604020202020204" charset="0"/>
              </a:rPr>
              <a:t> = 0;</a:t>
            </a:r>
          </a:p>
          <a:p>
            <a:r>
              <a:rPr lang="en-US" sz="1800" dirty="0">
                <a:solidFill>
                  <a:srgbClr val="200498"/>
                </a:solidFill>
                <a:latin typeface="Source Code Pro" panose="020B0604020202020204" charset="0"/>
                <a:ea typeface="Source Code Pro" panose="020B0604020202020204" charset="0"/>
              </a:rPr>
              <a:t>while ( (</a:t>
            </a:r>
            <a:r>
              <a:rPr lang="en-US" sz="1800" dirty="0" err="1">
                <a:solidFill>
                  <a:srgbClr val="200498"/>
                </a:solidFill>
                <a:latin typeface="Source Code Pro" panose="020B0604020202020204" charset="0"/>
                <a:ea typeface="Source Code Pro" panose="020B0604020202020204" charset="0"/>
              </a:rPr>
              <a:t>cin</a:t>
            </a:r>
            <a:r>
              <a:rPr lang="en-US" sz="1800" dirty="0">
                <a:solidFill>
                  <a:srgbClr val="200498"/>
                </a:solidFill>
                <a:latin typeface="Source Code Pro" panose="020B0604020202020204" charset="0"/>
                <a:ea typeface="Source Code Pro" panose="020B0604020202020204" charset="0"/>
              </a:rPr>
              <a:t> &gt;&gt; word) </a:t>
            </a:r>
            <a:r>
              <a:rPr lang="en-US" sz="18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&amp;&amp; (</a:t>
            </a:r>
            <a:r>
              <a:rPr lang="en-US" sz="18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US" sz="18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 10) )</a:t>
            </a:r>
            <a:endParaRPr lang="en-US" sz="1800" dirty="0">
              <a:solidFill>
                <a:srgbClr val="200498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r>
              <a:rPr lang="en-US" sz="1800" dirty="0">
                <a:solidFill>
                  <a:srgbClr val="200498"/>
                </a:solidFill>
                <a:latin typeface="Source Code Pro" panose="020B0604020202020204" charset="0"/>
                <a:ea typeface="Source Code Pro" panose="020B0604020202020204" charset="0"/>
              </a:rPr>
              <a:t>{</a:t>
            </a:r>
          </a:p>
          <a:p>
            <a:r>
              <a:rPr lang="en-US" sz="1800" dirty="0">
                <a:solidFill>
                  <a:srgbClr val="200498"/>
                </a:solidFill>
                <a:latin typeface="Source Code Pro" panose="020B0604020202020204" charset="0"/>
                <a:ea typeface="Source Code Pro" panose="020B0604020202020204" charset="0"/>
              </a:rPr>
              <a:t>	words[</a:t>
            </a:r>
            <a:r>
              <a:rPr lang="en-US" sz="1800" dirty="0" err="1">
                <a:solidFill>
                  <a:srgbClr val="200498"/>
                </a:solidFill>
                <a:latin typeface="Source Code Pro" panose="020B0604020202020204" charset="0"/>
                <a:ea typeface="Source Code Pro" panose="020B0604020202020204" charset="0"/>
              </a:rPr>
              <a:t>i</a:t>
            </a:r>
            <a:r>
              <a:rPr lang="en-US" sz="1800" dirty="0">
                <a:solidFill>
                  <a:srgbClr val="200498"/>
                </a:solidFill>
                <a:latin typeface="Source Code Pro" panose="020B0604020202020204" charset="0"/>
                <a:ea typeface="Source Code Pro" panose="020B0604020202020204" charset="0"/>
              </a:rPr>
              <a:t>] = word;</a:t>
            </a:r>
          </a:p>
          <a:p>
            <a:r>
              <a:rPr lang="en-US" sz="1800" dirty="0">
                <a:solidFill>
                  <a:srgbClr val="200498"/>
                </a:solidFill>
                <a:latin typeface="Source Code Pro" panose="020B0604020202020204" charset="0"/>
                <a:ea typeface="Source Code Pro" panose="020B0604020202020204" charset="0"/>
              </a:rPr>
              <a:t>	</a:t>
            </a:r>
            <a:r>
              <a:rPr lang="en-US" sz="1800" dirty="0" err="1">
                <a:solidFill>
                  <a:srgbClr val="200498"/>
                </a:solidFill>
                <a:latin typeface="Source Code Pro" panose="020B0604020202020204" charset="0"/>
                <a:ea typeface="Source Code Pro" panose="020B0604020202020204" charset="0"/>
              </a:rPr>
              <a:t>i</a:t>
            </a:r>
            <a:r>
              <a:rPr lang="en-US" sz="1800" dirty="0">
                <a:solidFill>
                  <a:srgbClr val="200498"/>
                </a:solidFill>
                <a:latin typeface="Source Code Pro" panose="020B0604020202020204" charset="0"/>
                <a:ea typeface="Source Code Pro" panose="020B0604020202020204" charset="0"/>
              </a:rPr>
              <a:t>++;</a:t>
            </a:r>
          </a:p>
          <a:p>
            <a:r>
              <a:rPr lang="en-US" sz="1800" dirty="0">
                <a:solidFill>
                  <a:srgbClr val="200498"/>
                </a:solidFill>
                <a:latin typeface="Source Code Pro" panose="020B0604020202020204" charset="0"/>
                <a:ea typeface="Source Code Pro" panose="020B0604020202020204" charset="0"/>
              </a:rPr>
              <a:t>}</a:t>
            </a:r>
          </a:p>
          <a:p>
            <a:r>
              <a:rPr lang="en-US" sz="1800" dirty="0" err="1">
                <a:solidFill>
                  <a:srgbClr val="200498"/>
                </a:solidFill>
                <a:latin typeface="Source Code Pro" panose="020B0604020202020204" charset="0"/>
                <a:ea typeface="Source Code Pro" panose="020B0604020202020204" charset="0"/>
              </a:rPr>
              <a:t>cout</a:t>
            </a:r>
            <a:r>
              <a:rPr lang="en-US" sz="1800" dirty="0">
                <a:solidFill>
                  <a:srgbClr val="200498"/>
                </a:solidFill>
                <a:latin typeface="Source Code Pro" panose="020B0604020202020204" charset="0"/>
                <a:ea typeface="Source Code Pro" panose="020B0604020202020204" charset="0"/>
              </a:rPr>
              <a:t> &lt;&lt; "read " &lt;&lt; </a:t>
            </a:r>
            <a:r>
              <a:rPr lang="en-US" sz="1800" dirty="0" err="1">
                <a:solidFill>
                  <a:srgbClr val="200498"/>
                </a:solidFill>
                <a:latin typeface="Source Code Pro" panose="020B0604020202020204" charset="0"/>
                <a:ea typeface="Source Code Pro" panose="020B0604020202020204" charset="0"/>
              </a:rPr>
              <a:t>i</a:t>
            </a:r>
            <a:r>
              <a:rPr lang="en-US" sz="1800" dirty="0">
                <a:solidFill>
                  <a:srgbClr val="200498"/>
                </a:solidFill>
                <a:latin typeface="Source Code Pro" panose="020B0604020202020204" charset="0"/>
                <a:ea typeface="Source Code Pro" panose="020B0604020202020204" charset="0"/>
              </a:rPr>
              <a:t> &lt;&lt; " words" &lt;&lt; </a:t>
            </a:r>
            <a:r>
              <a:rPr lang="en-US" sz="1800" dirty="0" err="1">
                <a:solidFill>
                  <a:srgbClr val="200498"/>
                </a:solidFill>
                <a:latin typeface="Source Code Pro" panose="020B0604020202020204" charset="0"/>
                <a:ea typeface="Source Code Pro" panose="020B0604020202020204" charset="0"/>
              </a:rPr>
              <a:t>endl</a:t>
            </a:r>
            <a:r>
              <a:rPr lang="en-US" sz="1800" dirty="0">
                <a:solidFill>
                  <a:srgbClr val="200498"/>
                </a:solidFill>
                <a:latin typeface="Source Code Pro" panose="020B0604020202020204" charset="0"/>
                <a:ea typeface="Source Code Pro" panose="020B0604020202020204" charset="0"/>
              </a:rPr>
              <a:t>;</a:t>
            </a:r>
          </a:p>
        </p:txBody>
      </p:sp>
      <p:sp>
        <p:nvSpPr>
          <p:cNvPr id="540" name="Google Shape;540;p70"/>
          <p:cNvSpPr txBox="1">
            <a:spLocks noGrp="1"/>
          </p:cNvSpPr>
          <p:nvPr>
            <p:ph type="title"/>
          </p:nvPr>
        </p:nvSpPr>
        <p:spPr>
          <a:xfrm>
            <a:off x="542125" y="168275"/>
            <a:ext cx="79764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Reading words into a vector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1" name="Google Shape;541;p70"/>
          <p:cNvSpPr txBox="1"/>
          <p:nvPr/>
        </p:nvSpPr>
        <p:spPr>
          <a:xfrm>
            <a:off x="686175" y="4991640"/>
            <a:ext cx="7623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305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is the problem?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2" name="Google Shape;542;p70"/>
          <p:cNvSpPr txBox="1"/>
          <p:nvPr/>
        </p:nvSpPr>
        <p:spPr>
          <a:xfrm>
            <a:off x="826575" y="5474797"/>
            <a:ext cx="77526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7687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 fine when there are no more than 1000 words</a:t>
            </a:r>
            <a:endParaRPr sz="2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But otherwise, rest is not read!</a:t>
            </a:r>
            <a:endParaRPr sz="2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3" name="Google Shape;543;p70"/>
          <p:cNvSpPr txBox="1"/>
          <p:nvPr/>
        </p:nvSpPr>
        <p:spPr>
          <a:xfrm>
            <a:off x="528575" y="872525"/>
            <a:ext cx="81591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(with index range control but still problematic)</a:t>
            </a:r>
            <a:endParaRPr sz="25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1"/>
          <p:cNvSpPr txBox="1"/>
          <p:nvPr/>
        </p:nvSpPr>
        <p:spPr>
          <a:xfrm>
            <a:off x="542125" y="1464273"/>
            <a:ext cx="8326500" cy="333505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 b="1" dirty="0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vector&lt;string&gt; words;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 </a:t>
            </a:r>
            <a:r>
              <a:rPr lang="en-US" sz="1700" i="1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create empty vector</a:t>
            </a:r>
            <a:endParaRPr sz="1700" i="1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word;</a:t>
            </a:r>
            <a:r>
              <a:rPr lang="en-US" sz="17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indent="-273050">
              <a:lnSpc>
                <a:spcPct val="115000"/>
              </a:lnSpc>
              <a:spcBef>
                <a:spcPts val="1000"/>
              </a:spcBef>
              <a:buSzPts val="1530"/>
            </a:pP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 ( </a:t>
            </a:r>
            <a:r>
              <a:rPr lang="en-US" sz="17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cin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&gt;&gt; word ) </a:t>
            </a:r>
            <a:r>
              <a:rPr lang="en-US" sz="1800" dirty="0">
                <a:solidFill>
                  <a:srgbClr val="200498"/>
                </a:solidFill>
                <a:latin typeface="Source Code Pro" panose="020B0604020202020204" charset="0"/>
                <a:ea typeface="Source Code Pro" panose="020B0604020202020204" charset="0"/>
              </a:rPr>
              <a:t>{</a:t>
            </a:r>
          </a:p>
          <a:p>
            <a:pPr marL="7302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 b="1" dirty="0" err="1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words.push_back</a:t>
            </a:r>
            <a:r>
              <a:rPr lang="en-US" sz="1700" b="1" dirty="0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(word);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700" i="1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adds the next word to the vector</a:t>
            </a:r>
            <a:endParaRPr sz="1700" i="1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 i="1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            // increases the size if necessary </a:t>
            </a:r>
            <a:endParaRPr sz="1700" i="1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indent="-273050">
              <a:lnSpc>
                <a:spcPct val="115000"/>
              </a:lnSpc>
              <a:buSzPts val="1530"/>
            </a:pPr>
            <a:r>
              <a:rPr lang="en-US" sz="1600" dirty="0">
                <a:solidFill>
                  <a:srgbClr val="200498"/>
                </a:solidFill>
                <a:latin typeface="Source Code Pro" panose="020B0604020202020204" charset="0"/>
                <a:ea typeface="Source Code Pro" panose="020B0604020202020204" charset="0"/>
              </a:rPr>
              <a:t>}</a:t>
            </a: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endParaRPr lang="en-US" sz="1700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&lt;&lt; "read " &lt;&lt; </a:t>
            </a:r>
            <a:r>
              <a:rPr lang="en-US" sz="1700" b="1" dirty="0" err="1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words.size</a:t>
            </a:r>
            <a:r>
              <a:rPr lang="en-US" sz="1700" b="1" dirty="0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&lt;&lt; " words" &lt;&lt; </a:t>
            </a:r>
            <a:r>
              <a:rPr lang="en-US" sz="17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endl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9" name="Google Shape;549;p71"/>
          <p:cNvSpPr txBox="1">
            <a:spLocks noGrp="1"/>
          </p:cNvSpPr>
          <p:nvPr>
            <p:ph type="title"/>
          </p:nvPr>
        </p:nvSpPr>
        <p:spPr>
          <a:xfrm>
            <a:off x="542125" y="168275"/>
            <a:ext cx="79764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Reading words into a vector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0" name="Google Shape;550;p71"/>
          <p:cNvSpPr txBox="1"/>
          <p:nvPr/>
        </p:nvSpPr>
        <p:spPr>
          <a:xfrm>
            <a:off x="325275" y="4943148"/>
            <a:ext cx="8520000" cy="15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305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can benefit from vector class utilities </a:t>
            </a:r>
            <a:endParaRPr sz="2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Alternatively, we can pass over the file twice: one to find out the number of words and the other to read the words into the vector</a:t>
            </a:r>
            <a:endParaRPr sz="2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1" name="Google Shape;551;p71"/>
          <p:cNvSpPr txBox="1"/>
          <p:nvPr/>
        </p:nvSpPr>
        <p:spPr>
          <a:xfrm>
            <a:off x="528575" y="872525"/>
            <a:ext cx="81591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(no problems)</a:t>
            </a:r>
            <a:endParaRPr sz="25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2"/>
          <p:cNvSpPr txBox="1">
            <a:spLocks noGrp="1"/>
          </p:cNvSpPr>
          <p:nvPr>
            <p:ph type="title"/>
          </p:nvPr>
        </p:nvSpPr>
        <p:spPr>
          <a:xfrm>
            <a:off x="914400" y="350837"/>
            <a:ext cx="77724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Using </a:t>
            </a: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vector::push_back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7" name="Google Shape;557;p72"/>
          <p:cNvSpPr txBox="1">
            <a:spLocks noGrp="1"/>
          </p:cNvSpPr>
          <p:nvPr>
            <p:ph type="body" idx="1"/>
          </p:nvPr>
        </p:nvSpPr>
        <p:spPr>
          <a:xfrm>
            <a:off x="323475" y="1424075"/>
            <a:ext cx="8647200" cy="48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push_back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method a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dds new objects to the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 a 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476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Internally, the </a:t>
            </a: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keeps track of its </a:t>
            </a:r>
            <a:r>
              <a:rPr lang="en-US" sz="2000" b="1" i="1" u="none" strike="noStrike" cap="none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capacity</a:t>
            </a:r>
            <a:endParaRPr sz="2000" b="1">
              <a:solidFill>
                <a:srgbClr val="FC012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476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there is capacity, then there is no problem; the new item is added to the end of the vector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When the capacity is reached and </a:t>
            </a: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push_back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attempts to add a new element to the vector, then the vector automatically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grows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by adding half of the current capacity to the capacity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584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Source Code Pro"/>
              <a:buChar char="●"/>
            </a:pPr>
            <a:r>
              <a:rPr lang="en-US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0, 1, 2, 3, 4, 6, 9, 13, 19, 28, ... n+(n/2) …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you want to use 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push_back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mechanism, then the 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should be defined initially </a:t>
            </a:r>
            <a:r>
              <a:rPr lang="en-US" sz="200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without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specifying a size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empty vector (zero size)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6510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3"/>
          <p:cNvSpPr txBox="1"/>
          <p:nvPr/>
        </p:nvSpPr>
        <p:spPr>
          <a:xfrm>
            <a:off x="1074000" y="2895300"/>
            <a:ext cx="7536600" cy="37275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 b="1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vector&lt;string&gt; 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names;     </a:t>
            </a:r>
            <a:r>
              <a:rPr lang="en-US" sz="1700" i="1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size is 0, capacity is 0</a:t>
            </a:r>
            <a:endParaRPr sz="1700" i="1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 b="1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names.push_back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("Ali");   </a:t>
            </a:r>
            <a:r>
              <a:rPr lang="en-US" sz="1700" i="1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size is 1, capacity is 1</a:t>
            </a:r>
            <a:endParaRPr sz="1700" i="1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 b="1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names.push_back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("</a:t>
            </a:r>
            <a:r>
              <a:rPr lang="en-US" sz="17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Husnu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"); </a:t>
            </a:r>
            <a:r>
              <a:rPr lang="en-US" sz="1700" i="1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size is 2, capacity is 2</a:t>
            </a:r>
            <a:endParaRPr sz="1700" i="1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 b="1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names.push_back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("</a:t>
            </a:r>
            <a:r>
              <a:rPr lang="en-US" sz="17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Ayse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");  </a:t>
            </a:r>
            <a:r>
              <a:rPr lang="en-US" sz="1700" i="1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size is 3, capacity is 3</a:t>
            </a:r>
            <a:endParaRPr sz="1700" i="1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 b="1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names.push_back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("</a:t>
            </a:r>
            <a:r>
              <a:rPr lang="en-US" sz="17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Cem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");   </a:t>
            </a:r>
            <a:r>
              <a:rPr lang="en-US" sz="1700" i="1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size is 4, capacity is 4</a:t>
            </a:r>
            <a:endParaRPr sz="1700" i="1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 b="1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names.push_back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("</a:t>
            </a:r>
            <a:r>
              <a:rPr lang="en-US" sz="17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Jale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");  // size is 5, capacity is 6</a:t>
            </a: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 b="1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names.push_back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("Hale");  // size is 6, capacity is 6</a:t>
            </a: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 b="1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names.push_back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("</a:t>
            </a:r>
            <a:r>
              <a:rPr lang="en-US" sz="17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Veli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");  </a:t>
            </a:r>
            <a:r>
              <a:rPr lang="en-US" sz="1700" i="1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size is 7, capacity is 9</a:t>
            </a:r>
            <a:endParaRPr sz="1700" i="1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 b="1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names.push_back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("</a:t>
            </a:r>
            <a:r>
              <a:rPr lang="en-US" sz="17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Gonca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");</a:t>
            </a:r>
            <a:r>
              <a:rPr lang="en-US" sz="1700" i="1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// size is 8, capacity is 9</a:t>
            </a:r>
            <a:endParaRPr sz="1700" i="1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 b="1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names.push_back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("Fatma");  </a:t>
            </a:r>
            <a:r>
              <a:rPr lang="en-US" sz="1700" i="1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size is 9, capacity is 9</a:t>
            </a:r>
            <a:endParaRPr sz="1700" i="1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spcBef>
                <a:spcPts val="500"/>
              </a:spcBef>
              <a:spcAft>
                <a:spcPts val="0"/>
              </a:spcAft>
              <a:buSzPts val="1530"/>
              <a:buNone/>
            </a:pPr>
            <a:r>
              <a:rPr lang="en-US" sz="1700" b="1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names.push_back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("Yesim");</a:t>
            </a:r>
            <a:r>
              <a:rPr lang="en-US" sz="1700" i="1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//size is 10, capacity is 13</a:t>
            </a:r>
            <a:endParaRPr sz="1700" i="1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3" name="Google Shape;563;p73"/>
          <p:cNvSpPr txBox="1">
            <a:spLocks noGrp="1"/>
          </p:cNvSpPr>
          <p:nvPr>
            <p:ph type="title"/>
          </p:nvPr>
        </p:nvSpPr>
        <p:spPr>
          <a:xfrm>
            <a:off x="914400" y="350837"/>
            <a:ext cx="77724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ize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versus </a:t>
            </a:r>
            <a:r>
              <a:rPr lang="en-US" sz="3000"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apacity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4" name="Google Shape;564;p73"/>
          <p:cNvSpPr txBox="1">
            <a:spLocks noGrp="1"/>
          </p:cNvSpPr>
          <p:nvPr>
            <p:ph type="body" idx="1"/>
          </p:nvPr>
        </p:nvSpPr>
        <p:spPr>
          <a:xfrm>
            <a:off x="447250" y="1177925"/>
            <a:ext cx="8239500" cy="17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Capacity is the allocated size of the vector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Size is how many elements are in the vector so far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They are not the same concepts, but related as described in the previous slide and illustrated below</a:t>
            </a:r>
            <a:endParaRPr sz="2000" b="1" i="0" u="none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>
            <a:spLocks noGrp="1"/>
          </p:cNvSpPr>
          <p:nvPr>
            <p:ph type="title"/>
          </p:nvPr>
        </p:nvSpPr>
        <p:spPr>
          <a:xfrm>
            <a:off x="914400" y="198437"/>
            <a:ext cx="77724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Why do we need arrays/vectors?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5" name="Google Shape;305;p41"/>
          <p:cNvSpPr txBox="1">
            <a:spLocks noGrp="1"/>
          </p:cNvSpPr>
          <p:nvPr>
            <p:ph type="body" idx="1"/>
          </p:nvPr>
        </p:nvSpPr>
        <p:spPr>
          <a:xfrm>
            <a:off x="236475" y="1227125"/>
            <a:ext cx="8693700" cy="51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470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Consider the following example </a:t>
            </a:r>
            <a:br>
              <a:rPr lang="en-US" sz="1800"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(the one in the book is a bit different)</a:t>
            </a:r>
            <a:br>
              <a:rPr lang="en-US" sz="1800">
                <a:latin typeface="Verdana"/>
                <a:ea typeface="Verdana"/>
                <a:cs typeface="Verdana"/>
                <a:sym typeface="Verdana"/>
              </a:rPr>
            </a:b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1335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665F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You have an all-English text file and would like to know the number of occurrences of each letter, by counting them case-insensitively</a:t>
            </a:r>
            <a:br>
              <a:rPr lang="en-US" sz="1800">
                <a:latin typeface="Verdana"/>
                <a:ea typeface="Verdana"/>
                <a:cs typeface="Verdana"/>
                <a:sym typeface="Verdana"/>
              </a:rPr>
            </a:b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2C1DB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There are 26 characters in English alphabet</a:t>
            </a:r>
            <a:br>
              <a:rPr lang="en-US" sz="1800"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→ We need 26 counters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1096962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26 declarations, 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1096962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26 initializations, 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1096962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26 conditions to increment after each occurrence,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1096962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26 cout statements to display the result for each character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822325" lvl="2" indent="-2349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2C1DB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Fortunately, we have shorter way: ARRAYS/VECTORS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273050" lvl="0" indent="-24701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We can use arrays/vectors to store counters for all possible outcomes of the random numbers under a single name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lvl="1" indent="-2133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CD665F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Easier processing in loops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4"/>
          <p:cNvSpPr txBox="1">
            <a:spLocks noGrp="1"/>
          </p:cNvSpPr>
          <p:nvPr>
            <p:ph type="title"/>
          </p:nvPr>
        </p:nvSpPr>
        <p:spPr>
          <a:xfrm>
            <a:off x="587375" y="344607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urier New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size()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member function 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0" name="Google Shape;570;p74"/>
          <p:cNvSpPr txBox="1">
            <a:spLocks noGrp="1"/>
          </p:cNvSpPr>
          <p:nvPr>
            <p:ph type="body" idx="1"/>
          </p:nvPr>
        </p:nvSpPr>
        <p:spPr>
          <a:xfrm>
            <a:off x="301425" y="1143000"/>
            <a:ext cx="8625000" cy="53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78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size()</a:t>
            </a:r>
            <a:r>
              <a:rPr lang="en-US" sz="1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member function returns the number of elements in the vector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780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When a vector is defined </a:t>
            </a:r>
            <a:r>
              <a:rPr lang="en-US" sz="1800" i="1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with no initial capacity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and </a:t>
            </a: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push_back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used to add elements, </a:t>
            </a: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size()</a:t>
            </a:r>
            <a:r>
              <a:rPr lang="en-US" sz="1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member function returns the number of elements that exist in the vector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599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lang="en-US" sz="17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is the number of calls </a:t>
            </a:r>
            <a:r>
              <a:rPr lang="en-US" sz="1700"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lang="en-US" sz="17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7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push_back()</a:t>
            </a:r>
            <a:r>
              <a:rPr lang="en-US" sz="17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7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no elements are deleted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599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lang="en-US" sz="17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elements are deleted using </a:t>
            </a:r>
            <a:r>
              <a:rPr lang="en-US" sz="1700" b="1" i="0" u="none" strike="noStrike" cap="none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pop_back()</a:t>
            </a:r>
            <a:r>
              <a:rPr lang="en-US" sz="17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size is also updated (</a:t>
            </a:r>
            <a:r>
              <a:rPr lang="en-US" sz="170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decremented</a:t>
            </a:r>
            <a:r>
              <a:rPr lang="en-US" sz="17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780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a </a:t>
            </a:r>
            <a:r>
              <a:rPr lang="en-US" sz="1800" i="1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non-empty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vector is created, then the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capacity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the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set to the number of elements of the vector </a:t>
            </a:r>
            <a:endParaRPr sz="18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●"/>
            </a:pPr>
            <a:r>
              <a:rPr lang="en-US" sz="17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capacity is considered full, so first </a:t>
            </a:r>
            <a:r>
              <a:rPr lang="en-US" sz="17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push_back</a:t>
            </a:r>
            <a:r>
              <a:rPr lang="en-US" sz="17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increases capacity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780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about </a:t>
            </a: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size()</a:t>
            </a:r>
            <a:r>
              <a:rPr lang="en-US" sz="1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case the vector is created as a </a:t>
            </a:r>
            <a:r>
              <a:rPr lang="en-US" sz="1800" i="1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non-empty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one?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599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lang="en-US" sz="1700"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lang="en-US" sz="17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eturns the size specified during declaration if no </a:t>
            </a:r>
            <a:r>
              <a:rPr lang="en-US" sz="17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push_back() </a:t>
            </a:r>
            <a:r>
              <a:rPr lang="en-US" sz="17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used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599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lang="en-US" sz="1700"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lang="en-US" sz="17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eturns the size specified during declaration + the number </a:t>
            </a:r>
            <a:r>
              <a:rPr lang="en-US" sz="17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push_back()</a:t>
            </a:r>
            <a:r>
              <a:rPr lang="en-US" sz="17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’s, if </a:t>
            </a:r>
            <a:r>
              <a:rPr lang="en-US" sz="17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push_back()</a:t>
            </a:r>
            <a:r>
              <a:rPr lang="en-US" sz="17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7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used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5"/>
          <p:cNvSpPr txBox="1"/>
          <p:nvPr/>
        </p:nvSpPr>
        <p:spPr>
          <a:xfrm>
            <a:off x="1176325" y="3272975"/>
            <a:ext cx="5417100" cy="33207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urier New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max (const vector&lt;int&gt; &amp; v){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urier New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pre: vector v is not empty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urier New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post: return max of elements in v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urier New"/>
              <a:buNone/>
            </a:pP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int i, max_so_far = INT_MIN;</a:t>
            </a:r>
            <a:endParaRPr sz="18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urier New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for (i=0; i &lt; v.size(); i++)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urier New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if (v[i] &gt; max_so_far)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urier New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max_so_far = v[i];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urier New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return max_so_far;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6" name="Google Shape;576;p75"/>
          <p:cNvSpPr txBox="1">
            <a:spLocks noGrp="1"/>
          </p:cNvSpPr>
          <p:nvPr>
            <p:ph type="title"/>
          </p:nvPr>
        </p:nvSpPr>
        <p:spPr>
          <a:xfrm>
            <a:off x="390525" y="334962"/>
            <a:ext cx="8156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Vector Processing Examples – 1 </a:t>
            </a:r>
            <a:b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3000">
                <a:solidFill>
                  <a:srgbClr val="00B0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vectorproc.cpp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– not in book)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7" name="Google Shape;577;p75"/>
          <p:cNvSpPr txBox="1">
            <a:spLocks noGrp="1"/>
          </p:cNvSpPr>
          <p:nvPr>
            <p:ph type="body" idx="1"/>
          </p:nvPr>
        </p:nvSpPr>
        <p:spPr>
          <a:xfrm>
            <a:off x="342900" y="1557324"/>
            <a:ext cx="83448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rite a function that takes a vector of integers as parameter and returns the maximum of numbers in it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8" name="Google Shape;578;p75"/>
          <p:cNvSpPr txBox="1"/>
          <p:nvPr/>
        </p:nvSpPr>
        <p:spPr>
          <a:xfrm>
            <a:off x="338825" y="2238100"/>
            <a:ext cx="73404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7687" lvl="1" indent="-258444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Process all array elements </a:t>
            </a:r>
            <a:b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→ for loop from 0 to vector's size - 1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6"/>
          <p:cNvSpPr txBox="1"/>
          <p:nvPr/>
        </p:nvSpPr>
        <p:spPr>
          <a:xfrm>
            <a:off x="189750" y="3049500"/>
            <a:ext cx="8809500" cy="36591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urier New"/>
              <a:buNone/>
            </a:pPr>
            <a:r>
              <a:rPr lang="en-US" sz="15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bool issorted (const vector&lt;int&gt; &amp; v){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urier New"/>
              <a:buNone/>
            </a:pPr>
            <a:r>
              <a:rPr lang="en-US" sz="15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post: returns true if the array is ascending sorted 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urier New"/>
              <a:buNone/>
            </a:pPr>
            <a:r>
              <a:rPr lang="en-US" sz="15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bool s = true;	// initially assume that array is sorted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urier New"/>
              <a:buNone/>
            </a:pPr>
            <a:r>
              <a:rPr lang="en-US" sz="15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         		// in the function try to break this assumption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5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int i =1; </a:t>
            </a:r>
            <a:endParaRPr sz="15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urier New"/>
              <a:buNone/>
            </a:pPr>
            <a:r>
              <a:rPr lang="en-US" sz="15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while (i &lt; v.size() &amp;&amp; s == true){ 	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urier New"/>
              <a:buNone/>
            </a:pPr>
            <a:r>
              <a:rPr lang="en-US" sz="15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// check until the end of array or until a counterexample is found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urier New"/>
              <a:buNone/>
            </a:pPr>
            <a:r>
              <a:rPr lang="en-US" sz="15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if (v[i-1] &gt; v[i])   // if not sorted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urier New"/>
              <a:buNone/>
            </a:pPr>
            <a:r>
              <a:rPr lang="en-US" sz="15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    s = false;       // counterexample is found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urier New"/>
              <a:buNone/>
            </a:pPr>
            <a:r>
              <a:rPr lang="en-US" sz="15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i++;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urier New"/>
              <a:buNone/>
            </a:pPr>
            <a:r>
              <a:rPr lang="en-US" sz="15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}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urier New"/>
              <a:buNone/>
            </a:pPr>
            <a:r>
              <a:rPr lang="en-US" sz="15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return s;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5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4" name="Google Shape;584;p76"/>
          <p:cNvSpPr txBox="1">
            <a:spLocks noGrp="1"/>
          </p:cNvSpPr>
          <p:nvPr>
            <p:ph type="title"/>
          </p:nvPr>
        </p:nvSpPr>
        <p:spPr>
          <a:xfrm>
            <a:off x="390525" y="334962"/>
            <a:ext cx="8156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Vector Processing Examples – </a:t>
            </a: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3000" i="0" u="none" strike="noStrike" cap="none">
                <a:solidFill>
                  <a:srgbClr val="00B0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vectorproc.cpp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– not in book)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5" name="Google Shape;585;p76"/>
          <p:cNvSpPr txBox="1">
            <a:spLocks noGrp="1"/>
          </p:cNvSpPr>
          <p:nvPr>
            <p:ph type="body" idx="1"/>
          </p:nvPr>
        </p:nvSpPr>
        <p:spPr>
          <a:xfrm>
            <a:off x="266700" y="1481125"/>
            <a:ext cx="87108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rite a function that takes a vector of integers as parameter and returns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true if the vector is sorted in ascending manner, and false otherwise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6" name="Google Shape;586;p76"/>
          <p:cNvSpPr txBox="1"/>
          <p:nvPr/>
        </p:nvSpPr>
        <p:spPr>
          <a:xfrm>
            <a:off x="266700" y="2478125"/>
            <a:ext cx="73404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7687" lvl="1" indent="-258444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May not process all array elements 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87" name="Google Shape;587;p76"/>
          <p:cNvSpPr txBox="1"/>
          <p:nvPr/>
        </p:nvSpPr>
        <p:spPr>
          <a:xfrm>
            <a:off x="2721680" y="5726097"/>
            <a:ext cx="6220500" cy="1031008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In this type of rule-checking applications, a possible method is to assume that the rule is satisfied before the loop and find a counterexample in the loop</a:t>
            </a:r>
            <a:endParaRPr sz="18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2"/>
          <p:cNvSpPr txBox="1"/>
          <p:nvPr/>
        </p:nvSpPr>
        <p:spPr>
          <a:xfrm>
            <a:off x="752250" y="4876350"/>
            <a:ext cx="7813800" cy="13572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en-US" sz="16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ivals</a:t>
            </a: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[20]; 		</a:t>
            </a:r>
            <a:r>
              <a:rPr lang="en-US" sz="1600" dirty="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</a:t>
            </a:r>
            <a:r>
              <a:rPr lang="en-US" sz="1600" dirty="0" err="1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ivals</a:t>
            </a:r>
            <a:r>
              <a:rPr lang="en-US" sz="1600" dirty="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can store 20 integers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6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ivals</a:t>
            </a: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[4] = 201;        	</a:t>
            </a:r>
            <a:r>
              <a:rPr lang="en-US" sz="1600" dirty="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4</a:t>
            </a:r>
            <a:r>
              <a:rPr lang="en-US" sz="1600" baseline="30000" dirty="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</a:t>
            </a:r>
            <a:r>
              <a:rPr lang="en-US" sz="1600" dirty="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element contains 201</a:t>
            </a:r>
            <a:endParaRPr sz="1600" dirty="0">
              <a:solidFill>
                <a:srgbClr val="FC012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</a:t>
            </a:r>
            <a:r>
              <a:rPr lang="en-US" sz="16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svals</a:t>
            </a: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[10];		</a:t>
            </a:r>
            <a:r>
              <a:rPr lang="en-US" sz="1600" dirty="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</a:t>
            </a:r>
            <a:r>
              <a:rPr lang="en-US" sz="1600" dirty="0" err="1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svals</a:t>
            </a:r>
            <a:r>
              <a:rPr lang="en-US" sz="1600" dirty="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can store 10 strings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16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svals</a:t>
            </a: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[0] = "cs201";		</a:t>
            </a:r>
            <a:r>
              <a:rPr lang="en-US" sz="1600" dirty="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0</a:t>
            </a:r>
            <a:r>
              <a:rPr lang="en-US" sz="1600" baseline="30000" dirty="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</a:t>
            </a:r>
            <a:r>
              <a:rPr lang="en-US" sz="1600" dirty="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element becomes "cs201"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311" name="Google Shape;311;p4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Array/Vector basics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2" name="Google Shape;312;p42"/>
          <p:cNvSpPr txBox="1">
            <a:spLocks noGrp="1"/>
          </p:cNvSpPr>
          <p:nvPr>
            <p:ph type="body" idx="1"/>
          </p:nvPr>
        </p:nvSpPr>
        <p:spPr>
          <a:xfrm>
            <a:off x="227150" y="1046775"/>
            <a:ext cx="8539200" cy="39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Arrays/Vect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ors</a:t>
            </a: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are </a:t>
            </a:r>
            <a:r>
              <a:rPr lang="en-US" sz="2000" i="0" u="none" dirty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homogeneous 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ach item (sometimes called </a:t>
            </a:r>
            <a:r>
              <a:rPr lang="en-US" sz="2000" i="1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element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has the same type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hat type must be specified at declaration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Items in a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arra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y/</a:t>
            </a: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vector are numbered (e.g. 1</a:t>
            </a:r>
            <a:r>
              <a:rPr lang="en-US" sz="2000" i="0" u="none" baseline="30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</a:t>
            </a: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3</a:t>
            </a:r>
            <a:r>
              <a:rPr lang="en-US" sz="2000" i="0" u="none" baseline="30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rd</a:t>
            </a: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or 105</a:t>
            </a:r>
            <a:r>
              <a:rPr lang="en-US" sz="2000" i="0" u="none" baseline="30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</a:t>
            </a: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hose are called </a:t>
            </a:r>
            <a:r>
              <a:rPr lang="en-US" sz="2000" b="1" i="1" u="none" strike="noStrike" cap="none" dirty="0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index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or </a:t>
            </a:r>
            <a:r>
              <a:rPr lang="en-US" sz="2000" i="1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subscript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umbering starts with 0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 use the index value to refer an element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 definition and use of 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arrays</a:t>
            </a:r>
            <a:b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vector</a:t>
            </a: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definition is a bit different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7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Built-in Arrays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8" name="Google Shape;318;p43"/>
          <p:cNvSpPr txBox="1">
            <a:spLocks noGrp="1"/>
          </p:cNvSpPr>
          <p:nvPr>
            <p:ph type="body" idx="1"/>
          </p:nvPr>
        </p:nvSpPr>
        <p:spPr>
          <a:xfrm>
            <a:off x="180175" y="1458900"/>
            <a:ext cx="8704800" cy="44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97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C++ native array type</a:t>
            </a:r>
            <a:b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Two versions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r>
              <a:rPr lang="en-US" sz="2000" i="0" u="none" strike="noStrike" cap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ixed size arrays</a:t>
            </a:r>
            <a:endParaRPr sz="20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rray size is fixed 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&amp;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must be specified with a </a:t>
            </a:r>
            <a:r>
              <a:rPr lang="en-US" sz="1800" i="0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constant expression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at the declaration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 will see this type now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rray pointers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rray size is dynamically allocated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 will </a:t>
            </a:r>
            <a:r>
              <a:rPr lang="en-US" sz="180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see it in this course (this is one of the CS204 topics)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 of both types are the same except definition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>
            <a:spLocks noGrp="1"/>
          </p:cNvSpPr>
          <p:nvPr>
            <p:ph type="body" idx="1"/>
          </p:nvPr>
        </p:nvSpPr>
        <p:spPr>
          <a:xfrm>
            <a:off x="213950" y="1217600"/>
            <a:ext cx="8856900" cy="5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Verdana"/>
              <a:buChar char="●"/>
            </a:pPr>
            <a:r>
              <a:rPr lang="en-US" sz="1900">
                <a:latin typeface="Verdana"/>
                <a:ea typeface="Verdana"/>
                <a:cs typeface="Verdana"/>
                <a:sym typeface="Verdana"/>
              </a:rPr>
              <a:t>With</a:t>
            </a:r>
            <a:r>
              <a:rPr lang="en-US" sz="19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fixed size built-in arrays</a:t>
            </a:r>
            <a:r>
              <a:rPr lang="en-US" sz="1900"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-US" sz="19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 the pointer version with dynamic allocation)</a:t>
            </a:r>
            <a:r>
              <a:rPr lang="en-US" sz="1900">
                <a:latin typeface="Verdana"/>
                <a:ea typeface="Verdana"/>
                <a:cs typeface="Verdana"/>
                <a:sym typeface="Verdana"/>
              </a:rPr>
              <a:t>, s</a:t>
            </a:r>
            <a:r>
              <a:rPr lang="en-US" sz="19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ize must be able to be determined at compile time</a:t>
            </a:r>
            <a:endParaRPr sz="19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52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Verdana"/>
              <a:buChar char="●"/>
            </a:pPr>
            <a:r>
              <a:rPr lang="en-US" sz="1900"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en-US" sz="19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onstant, literal or an expression </a:t>
            </a:r>
            <a:r>
              <a:rPr lang="en-US" sz="1900">
                <a:latin typeface="Verdana"/>
                <a:ea typeface="Verdana"/>
                <a:cs typeface="Verdana"/>
                <a:sym typeface="Verdana"/>
              </a:rPr>
              <a:t>with</a:t>
            </a:r>
            <a:r>
              <a:rPr lang="en-US" sz="19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constants and literals only</a:t>
            </a:r>
            <a:br>
              <a:rPr lang="en-US" sz="19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90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endParaRPr sz="1900" b="1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7589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endParaRPr sz="1900" b="1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7589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endParaRPr sz="1900" b="1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br>
              <a:rPr lang="en-US" sz="1900" b="1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900" b="1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Verdana"/>
              <a:buChar char="●"/>
            </a:pPr>
            <a:r>
              <a:rPr lang="en-US" sz="19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following array declaration is </a:t>
            </a:r>
            <a:r>
              <a:rPr lang="en-US" sz="1900" i="0" u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INVALID</a:t>
            </a:r>
            <a:endParaRPr sz="19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endParaRPr sz="19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8669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1900" b="1" i="0" u="none" strike="noStrike" cap="none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4" name="Google Shape;324;p44"/>
          <p:cNvSpPr txBox="1"/>
          <p:nvPr/>
        </p:nvSpPr>
        <p:spPr>
          <a:xfrm>
            <a:off x="814099" y="4994050"/>
            <a:ext cx="7656600" cy="13572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36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size;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36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"Enter how many students ? ";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36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cin &gt;&gt; size;	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36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names[size];  </a:t>
            </a:r>
            <a:r>
              <a:rPr lang="en-US" sz="1700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array size cannot be a variable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5" name="Google Shape;325;p44"/>
          <p:cNvSpPr txBox="1"/>
          <p:nvPr/>
        </p:nvSpPr>
        <p:spPr>
          <a:xfrm>
            <a:off x="940400" y="2367699"/>
            <a:ext cx="7404000" cy="17649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360"/>
              <a:buFont typeface="Noto Sans Symbols"/>
              <a:buNone/>
            </a:pP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int CLASSSIZE = 100;  	// constant</a:t>
            </a: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365125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360"/>
              <a:buFont typeface="Noto Sans Symbols"/>
              <a:buNone/>
            </a:pPr>
            <a:endParaRPr sz="1700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360"/>
              <a:buFont typeface="Noto Sans Symbols"/>
              <a:buNone/>
            </a:pP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names[CLASSIZE]; 	// array of 100 strings</a:t>
            </a: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360"/>
              <a:buFont typeface="Noto Sans Symbols"/>
              <a:buNone/>
            </a:pP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double grades[CLASSIZE*5]; 	// array of 500 doubles</a:t>
            </a: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360"/>
              <a:buNone/>
            </a:pP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 	list[200];   		// array of 200 integers</a:t>
            </a: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6" name="Google Shape;326;p44"/>
          <p:cNvSpPr txBox="1">
            <a:spLocks noGrp="1"/>
          </p:cNvSpPr>
          <p:nvPr>
            <p:ph type="title"/>
          </p:nvPr>
        </p:nvSpPr>
        <p:spPr>
          <a:xfrm>
            <a:off x="914400" y="350837"/>
            <a:ext cx="77724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>
                <a:latin typeface="Source Code Pro"/>
                <a:ea typeface="Source Code Pro"/>
                <a:cs typeface="Source Code Pro"/>
                <a:sym typeface="Source Code Pro"/>
              </a:rPr>
              <a:t>Built-in array 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declaration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>
            <a:spLocks noGrp="1"/>
          </p:cNvSpPr>
          <p:nvPr>
            <p:ph type="body" idx="1"/>
          </p:nvPr>
        </p:nvSpPr>
        <p:spPr>
          <a:xfrm>
            <a:off x="293687" y="1463675"/>
            <a:ext cx="8583600" cy="52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You may specify a list of initial values at declaration: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680"/>
              <a:buFont typeface="Noto Sans Symbols"/>
              <a:buNone/>
            </a:pPr>
            <a:endParaRPr sz="2000" b="1" i="0" u="none" strike="noStrike" cap="none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18542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680"/>
              <a:buFont typeface="Noto Sans Symbols"/>
              <a:buNone/>
            </a:pPr>
            <a:endParaRPr sz="2000" b="1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18542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680"/>
              <a:buFont typeface="Noto Sans Symbols"/>
              <a:buNone/>
            </a:pPr>
            <a:endParaRPr sz="2000" b="1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dayNames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an array with 7 elements of type </a:t>
            </a: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584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-US" i="0" u="none" strike="noStrike" cap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element is 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Sunday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1</a:t>
            </a:r>
            <a:r>
              <a:rPr lang="en-US" i="0" u="none" strike="noStrike" cap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Monday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…</a:t>
            </a:r>
            <a:b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ot necessary to specify the size (as 7), since the number of elements make the size clear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584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ut you can specify the size, if you wish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18541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680"/>
              <a:buFont typeface="Noto Sans Symbols"/>
              <a:buNone/>
            </a:pPr>
            <a:endParaRPr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68362" marR="0" lvl="3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Pts val="1280"/>
              <a:buFont typeface="Noto Sans Symbols"/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4351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2" name="Google Shape;332;p45"/>
          <p:cNvSpPr txBox="1"/>
          <p:nvPr/>
        </p:nvSpPr>
        <p:spPr>
          <a:xfrm>
            <a:off x="625500" y="5423562"/>
            <a:ext cx="7740600" cy="6825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spcBef>
                <a:spcPts val="300"/>
              </a:spcBef>
              <a:spcAft>
                <a:spcPts val="0"/>
              </a:spcAft>
              <a:buSzPts val="1530"/>
              <a:buNone/>
            </a:pP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</a:t>
            </a:r>
            <a:r>
              <a:rPr lang="en-US" sz="17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dayNames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[7] = {"Sunday", "Monday", "Tuesday", </a:t>
            </a:r>
            <a:b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"Wednesday", "Thursday", "Friday", "Saturday"};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Google Shape;333;p45"/>
          <p:cNvSpPr txBox="1"/>
          <p:nvPr/>
        </p:nvSpPr>
        <p:spPr>
          <a:xfrm>
            <a:off x="612775" y="1987550"/>
            <a:ext cx="7740600" cy="7809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spcBef>
                <a:spcPts val="300"/>
              </a:spcBef>
              <a:spcAft>
                <a:spcPts val="0"/>
              </a:spcAft>
              <a:buSzPts val="1530"/>
              <a:buNone/>
            </a:pP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</a:t>
            </a:r>
            <a:r>
              <a:rPr lang="en-US" sz="17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dayNames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[] = {"Sunday", "Monday", "Tuesday", </a:t>
            </a:r>
            <a:b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"Wednesday", "Thursday", "Friday", "Saturday"};</a:t>
            </a: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4" name="Google Shape;334;p45"/>
          <p:cNvSpPr txBox="1">
            <a:spLocks noGrp="1"/>
          </p:cNvSpPr>
          <p:nvPr>
            <p:ph type="title"/>
          </p:nvPr>
        </p:nvSpPr>
        <p:spPr>
          <a:xfrm>
            <a:off x="233850" y="457200"/>
            <a:ext cx="87195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>
                <a:latin typeface="Source Code Pro"/>
                <a:ea typeface="Source Code Pro"/>
                <a:cs typeface="Source Code Pro"/>
                <a:sym typeface="Source Code Pro"/>
              </a:rPr>
              <a:t>Built-in array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initialization at declaration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"/>
          <p:cNvSpPr txBox="1">
            <a:spLocks noGrp="1"/>
          </p:cNvSpPr>
          <p:nvPr>
            <p:ph type="title"/>
          </p:nvPr>
        </p:nvSpPr>
        <p:spPr>
          <a:xfrm>
            <a:off x="914400" y="350830"/>
            <a:ext cx="7772400" cy="6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Letters Example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0" name="Google Shape;340;p46"/>
          <p:cNvSpPr txBox="1"/>
          <p:nvPr/>
        </p:nvSpPr>
        <p:spPr>
          <a:xfrm>
            <a:off x="319950" y="1173775"/>
            <a:ext cx="8504100" cy="5349000"/>
          </a:xfrm>
          <a:prstGeom prst="rect">
            <a:avLst/>
          </a:prstGeom>
          <a:solidFill>
            <a:srgbClr val="C0C0C0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int SIZE = 'z'-'a'+1;</a:t>
            </a:r>
            <a:endParaRPr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counts [SIZE];</a:t>
            </a:r>
            <a:r>
              <a:rPr lang="en-US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endParaRPr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initialize all the elements to 0</a:t>
            </a:r>
            <a:endParaRPr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(unsigned int </a:t>
            </a:r>
            <a:r>
              <a:rPr lang="en-US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US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=0; </a:t>
            </a:r>
            <a:r>
              <a:rPr lang="en-US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US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&lt;SIZE; </a:t>
            </a:r>
            <a:r>
              <a:rPr lang="en-US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US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++)</a:t>
            </a:r>
            <a:endParaRPr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counts[</a:t>
            </a:r>
            <a:r>
              <a:rPr lang="en-US" b="1" dirty="0" err="1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 = 0;</a:t>
            </a:r>
            <a:endParaRPr b="1" dirty="0">
              <a:solidFill>
                <a:srgbClr val="C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r>
              <a:rPr lang="en-US" dirty="0">
                <a:solidFill>
                  <a:srgbClr val="200498"/>
                </a:solidFill>
                <a:latin typeface="Consolas" panose="020B0609020204030204" pitchFamily="49" charset="0"/>
              </a:rPr>
              <a:t>// read sentence character-by-character and update the counts</a:t>
            </a:r>
          </a:p>
          <a:p>
            <a:r>
              <a:rPr lang="en-US" dirty="0">
                <a:solidFill>
                  <a:srgbClr val="200498"/>
                </a:solidFill>
                <a:latin typeface="Consolas" panose="020B0609020204030204" pitchFamily="49" charset="0"/>
              </a:rPr>
              <a:t>for (int k = 0; k &lt; </a:t>
            </a:r>
            <a:r>
              <a:rPr lang="en-US" dirty="0" err="1">
                <a:solidFill>
                  <a:srgbClr val="200498"/>
                </a:solidFill>
                <a:latin typeface="Consolas" panose="020B0609020204030204" pitchFamily="49" charset="0"/>
              </a:rPr>
              <a:t>sentence.length</a:t>
            </a:r>
            <a:r>
              <a:rPr lang="en-US" dirty="0">
                <a:solidFill>
                  <a:srgbClr val="200498"/>
                </a:solidFill>
                <a:latin typeface="Consolas" panose="020B0609020204030204" pitchFamily="49" charset="0"/>
              </a:rPr>
              <a:t>(); k++)</a:t>
            </a:r>
          </a:p>
          <a:p>
            <a:r>
              <a:rPr lang="en-US" dirty="0">
                <a:solidFill>
                  <a:srgbClr val="200498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00498"/>
                </a:solidFill>
                <a:latin typeface="Consolas" panose="020B0609020204030204" pitchFamily="49" charset="0"/>
              </a:rPr>
              <a:t>    char </a:t>
            </a:r>
            <a:r>
              <a:rPr lang="en-US" dirty="0" err="1">
                <a:solidFill>
                  <a:srgbClr val="200498"/>
                </a:solidFill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200498"/>
                </a:solidFill>
                <a:latin typeface="Consolas" panose="020B0609020204030204" pitchFamily="49" charset="0"/>
              </a:rPr>
              <a:t> = sentence.at(k);</a:t>
            </a:r>
          </a:p>
          <a:p>
            <a:r>
              <a:rPr lang="en-US" dirty="0">
                <a:solidFill>
                  <a:srgbClr val="200498"/>
                </a:solidFill>
                <a:latin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rgbClr val="200498"/>
                </a:solidFill>
                <a:latin typeface="Consolas" panose="020B0609020204030204" pitchFamily="49" charset="0"/>
              </a:rPr>
              <a:t>isalpha</a:t>
            </a:r>
            <a:r>
              <a:rPr lang="en-US" dirty="0">
                <a:solidFill>
                  <a:srgbClr val="200498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00498"/>
                </a:solidFill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200498"/>
                </a:solidFill>
                <a:latin typeface="Consolas" panose="020B0609020204030204" pitchFamily="49" charset="0"/>
              </a:rPr>
              <a:t>)) 	 // is alphabetic (a-z) or (A-Z)?</a:t>
            </a:r>
          </a:p>
          <a:p>
            <a:r>
              <a:rPr lang="en-US" dirty="0">
                <a:solidFill>
                  <a:srgbClr val="200498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200498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00498"/>
                </a:solidFill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200498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00498"/>
                </a:solidFill>
                <a:latin typeface="Consolas" panose="020B0609020204030204" pitchFamily="49" charset="0"/>
              </a:rPr>
              <a:t>tolower</a:t>
            </a:r>
            <a:r>
              <a:rPr lang="en-US" dirty="0">
                <a:solidFill>
                  <a:srgbClr val="200498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00498"/>
                </a:solidFill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200498"/>
                </a:solidFill>
                <a:latin typeface="Consolas" panose="020B0609020204030204" pitchFamily="49" charset="0"/>
              </a:rPr>
              <a:t>);    // convert to lower case</a:t>
            </a:r>
          </a:p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counts[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ch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- 'a']++;  </a:t>
            </a:r>
            <a:r>
              <a:rPr lang="en-US" dirty="0">
                <a:solidFill>
                  <a:srgbClr val="200498"/>
                </a:solidFill>
                <a:latin typeface="Consolas" panose="020B0609020204030204" pitchFamily="49" charset="0"/>
              </a:rPr>
              <a:t>// update thar character's count</a:t>
            </a:r>
          </a:p>
          <a:p>
            <a:r>
              <a:rPr lang="en-US" dirty="0">
                <a:solidFill>
                  <a:srgbClr val="200498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200498"/>
                </a:solidFill>
                <a:latin typeface="Consolas" panose="020B0609020204030204" pitchFamily="49" charset="0"/>
              </a:rPr>
              <a:t>}</a:t>
            </a:r>
          </a:p>
          <a:p>
            <a:endParaRPr dirty="0">
              <a:solidFill>
                <a:srgbClr val="20049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display the results on the console</a:t>
            </a:r>
            <a:endParaRPr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(unsigned int </a:t>
            </a:r>
            <a:r>
              <a:rPr lang="en-US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US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=0; </a:t>
            </a:r>
            <a:r>
              <a:rPr lang="en-US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US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&lt;SIZE; </a:t>
            </a:r>
            <a:r>
              <a:rPr lang="en-US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US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++)</a:t>
            </a:r>
            <a:endParaRPr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&lt;&lt; char(</a:t>
            </a:r>
            <a:r>
              <a:rPr lang="en-US" b="1" dirty="0" err="1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+'A') &lt;&lt; ": " &lt;&lt; counts[</a:t>
            </a:r>
            <a:r>
              <a:rPr lang="en-US" b="1" dirty="0" err="1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 &lt;&lt; </a:t>
            </a:r>
            <a:r>
              <a:rPr lang="en-US" b="1" dirty="0" err="1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endl</a:t>
            </a:r>
            <a:r>
              <a:rPr lang="en-US" b="1" dirty="0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dirty="0">
              <a:solidFill>
                <a:srgbClr val="C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1" name="Google Shape;341;p46"/>
          <p:cNvSpPr txBox="1"/>
          <p:nvPr/>
        </p:nvSpPr>
        <p:spPr>
          <a:xfrm>
            <a:off x="6182325" y="810750"/>
            <a:ext cx="2656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See </a:t>
            </a:r>
            <a:r>
              <a:rPr lang="en-US" sz="160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lettersArray.cpp</a:t>
            </a:r>
            <a:endParaRPr sz="1600">
              <a:solidFill>
                <a:srgbClr val="FC012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quit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quit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quit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4355</Words>
  <Application>Microsoft Office PowerPoint</Application>
  <PresentationFormat>Ekran Gösterisi (4:3)</PresentationFormat>
  <Paragraphs>493</Paragraphs>
  <Slides>42</Slides>
  <Notes>42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4</vt:i4>
      </vt:variant>
      <vt:variant>
        <vt:lpstr>Slayt Başlıkları</vt:lpstr>
      </vt:variant>
      <vt:variant>
        <vt:i4>42</vt:i4>
      </vt:variant>
    </vt:vector>
  </HeadingPairs>
  <TitlesOfParts>
    <vt:vector size="56" baseType="lpstr">
      <vt:lpstr>Noto Sans Symbols</vt:lpstr>
      <vt:lpstr>Source Code Pro</vt:lpstr>
      <vt:lpstr>Source Sans Pro</vt:lpstr>
      <vt:lpstr>Verdana</vt:lpstr>
      <vt:lpstr>Consolas</vt:lpstr>
      <vt:lpstr>Courier New</vt:lpstr>
      <vt:lpstr>Libre Baskerville</vt:lpstr>
      <vt:lpstr>Calibri</vt:lpstr>
      <vt:lpstr>Nunito</vt:lpstr>
      <vt:lpstr>Arial</vt:lpstr>
      <vt:lpstr>Equity</vt:lpstr>
      <vt:lpstr>Equity</vt:lpstr>
      <vt:lpstr>Equity</vt:lpstr>
      <vt:lpstr>Shift</vt:lpstr>
      <vt:lpstr>PowerPoint Sunusu</vt:lpstr>
      <vt:lpstr>Week-7-8</vt:lpstr>
      <vt:lpstr>Arrays and Vectors</vt:lpstr>
      <vt:lpstr>Why do we need arrays/vectors?</vt:lpstr>
      <vt:lpstr>Array/Vector basics</vt:lpstr>
      <vt:lpstr>Built-in Arrays</vt:lpstr>
      <vt:lpstr>Built-in array declaration</vt:lpstr>
      <vt:lpstr>Built-in array initialization at declaration</vt:lpstr>
      <vt:lpstr>Letters Example</vt:lpstr>
      <vt:lpstr>Passing built-in array as parameter</vt:lpstr>
      <vt:lpstr> Built-in array as a return type </vt:lpstr>
      <vt:lpstr> Assignment rules for built-in arrays</vt:lpstr>
      <vt:lpstr>Built-in array demo</vt:lpstr>
      <vt:lpstr>Example – Fibonacci numbers</vt:lpstr>
      <vt:lpstr>Use of strings as arrays</vt:lpstr>
      <vt:lpstr>Use of strings as arrays</vt:lpstr>
      <vt:lpstr>Vector basics</vt:lpstr>
      <vt:lpstr>Vector basics</vt:lpstr>
      <vt:lpstr>Vector basics</vt:lpstr>
      <vt:lpstr>Defining vector objects</vt:lpstr>
      <vt:lpstr>Example vector definitions </vt:lpstr>
      <vt:lpstr>Letters Example</vt:lpstr>
      <vt:lpstr>Passing vector to functions as parameter</vt:lpstr>
      <vt:lpstr>vector as a return type</vt:lpstr>
      <vt:lpstr>Assignment rules in vectors</vt:lpstr>
      <vt:lpstr>Built-in Array vs. Vector</vt:lpstr>
      <vt:lpstr>The Matrix</vt:lpstr>
      <vt:lpstr>Possible Matrix definitions</vt:lpstr>
      <vt:lpstr>To get the size of rows and columns</vt:lpstr>
      <vt:lpstr>Another Example</vt:lpstr>
      <vt:lpstr>RandGen Class</vt:lpstr>
      <vt:lpstr>Function Overloading</vt:lpstr>
      <vt:lpstr>Another Example</vt:lpstr>
      <vt:lpstr>Vectors as lists</vt:lpstr>
      <vt:lpstr>Reading words into a vector</vt:lpstr>
      <vt:lpstr>Reading words into a vector</vt:lpstr>
      <vt:lpstr>Reading words into a vector</vt:lpstr>
      <vt:lpstr>Using vector::push_back</vt:lpstr>
      <vt:lpstr>size versus capacity</vt:lpstr>
      <vt:lpstr>size() member function </vt:lpstr>
      <vt:lpstr>Vector Processing Examples – 1  (vectorproc.cpp – not in book)</vt:lpstr>
      <vt:lpstr>Vector Processing Examples – 2  (vectorproc.cpp – not in book)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Gulsen Demiroz</dc:creator>
  <cp:lastModifiedBy>Gökhan Arslan</cp:lastModifiedBy>
  <cp:revision>14</cp:revision>
  <dcterms:modified xsi:type="dcterms:W3CDTF">2023-04-14T07:21:03Z</dcterms:modified>
</cp:coreProperties>
</file>