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35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30F2127-1F75-487E-BF11-96C648EC5DF2}" type="datetimeFigureOut">
              <a:rPr lang="tr-TR" smtClean="0"/>
              <a:t>29.05.2023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381824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89393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5073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2975019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9025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2625699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153263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122926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249722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0F2127-1F75-487E-BF11-96C648EC5DF2}"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87416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30F2127-1F75-487E-BF11-96C648EC5DF2}" type="datetimeFigureOut">
              <a:rPr lang="tr-TR" smtClean="0"/>
              <a:t>29.05.2023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233801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30F2127-1F75-487E-BF11-96C648EC5DF2}" type="datetimeFigureOut">
              <a:rPr lang="tr-TR" smtClean="0"/>
              <a:t>29.05.2023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385022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30F2127-1F75-487E-BF11-96C648EC5DF2}" type="datetimeFigureOut">
              <a:rPr lang="tr-TR" smtClean="0"/>
              <a:t>29.05.2023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51976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F2127-1F75-487E-BF11-96C648EC5DF2}" type="datetimeFigureOut">
              <a:rPr lang="tr-TR" smtClean="0"/>
              <a:t>29.05.2023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215560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0F2127-1F75-487E-BF11-96C648EC5DF2}" type="datetimeFigureOut">
              <a:rPr lang="tr-TR" smtClean="0"/>
              <a:t>29.05.2023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49720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0F2127-1F75-487E-BF11-96C648EC5DF2}" type="datetimeFigureOut">
              <a:rPr lang="tr-TR" smtClean="0"/>
              <a:t>29.05.2023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94E1B1F-940A-4873-9E7B-33B649AEB9D5}" type="slidenum">
              <a:rPr lang="tr-TR" smtClean="0"/>
              <a:t>‹#›</a:t>
            </a:fld>
            <a:endParaRPr lang="tr-TR"/>
          </a:p>
        </p:txBody>
      </p:sp>
    </p:spTree>
    <p:extLst>
      <p:ext uri="{BB962C8B-B14F-4D97-AF65-F5344CB8AC3E}">
        <p14:creationId xmlns:p14="http://schemas.microsoft.com/office/powerpoint/2010/main" val="284651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30F2127-1F75-487E-BF11-96C648EC5DF2}" type="datetimeFigureOut">
              <a:rPr lang="tr-TR" smtClean="0"/>
              <a:t>29.05.2023</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94E1B1F-940A-4873-9E7B-33B649AEB9D5}" type="slidenum">
              <a:rPr lang="tr-TR" smtClean="0"/>
              <a:t>‹#›</a:t>
            </a:fld>
            <a:endParaRPr lang="tr-TR"/>
          </a:p>
        </p:txBody>
      </p:sp>
    </p:spTree>
    <p:extLst>
      <p:ext uri="{BB962C8B-B14F-4D97-AF65-F5344CB8AC3E}">
        <p14:creationId xmlns:p14="http://schemas.microsoft.com/office/powerpoint/2010/main" val="158647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6D029F-2B95-F065-B39D-289A8C42730A}"/>
              </a:ext>
            </a:extLst>
          </p:cNvPr>
          <p:cNvSpPr>
            <a:spLocks noGrp="1"/>
          </p:cNvSpPr>
          <p:nvPr>
            <p:ph type="ctrTitle"/>
          </p:nvPr>
        </p:nvSpPr>
        <p:spPr>
          <a:xfrm>
            <a:off x="2095500" y="1102886"/>
            <a:ext cx="8001000" cy="3025067"/>
          </a:xfrm>
        </p:spPr>
        <p:txBody>
          <a:bodyPr>
            <a:normAutofit fontScale="90000"/>
          </a:bodyPr>
          <a:lstStyle/>
          <a:p>
            <a:pPr marL="0" marR="0" algn="ctr">
              <a:lnSpc>
                <a:spcPct val="115000"/>
              </a:lnSpc>
              <a:spcBef>
                <a:spcPts val="0"/>
              </a:spcBef>
              <a:spcAft>
                <a:spcPts val="800"/>
              </a:spcAft>
            </a:pPr>
            <a:r>
              <a:rPr lang="tr-TR" sz="2800" b="1" dirty="0">
                <a:effectLst/>
                <a:latin typeface="Times New Roman" panose="02020603050405020304" pitchFamily="18" charset="0"/>
                <a:ea typeface="Times New Roman" panose="02020603050405020304" pitchFamily="18" charset="0"/>
                <a:cs typeface="Times New Roman" panose="02020603050405020304" pitchFamily="18" charset="0"/>
              </a:rPr>
              <a:t>MARMARA ÜNİVERSİTESİ 2022-2023 EĞİTİM VE ÖĞRETİM YILI </a:t>
            </a:r>
            <a:br>
              <a:rPr lang="tr-TR"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tr-TR" sz="2800" b="1" dirty="0">
                <a:effectLst/>
                <a:latin typeface="Times New Roman" panose="02020603050405020304" pitchFamily="18" charset="0"/>
                <a:ea typeface="Times New Roman" panose="02020603050405020304" pitchFamily="18" charset="0"/>
                <a:cs typeface="Times New Roman" panose="02020603050405020304" pitchFamily="18" charset="0"/>
              </a:rPr>
              <a:t>FEN BİLİMLERİ ENSTİTÜSÜ MEKATRONİK MÜHENDİSLİĞİ TEZLİ YÜKSEK LİSANS</a:t>
            </a:r>
            <a:br>
              <a:rPr lang="tr-TR"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tr-TR" sz="2800" b="1" dirty="0">
                <a:effectLst/>
                <a:latin typeface="Times New Roman" panose="02020603050405020304" pitchFamily="18" charset="0"/>
                <a:ea typeface="Times New Roman" panose="02020603050405020304" pitchFamily="18" charset="0"/>
                <a:cs typeface="Times New Roman" panose="02020603050405020304" pitchFamily="18" charset="0"/>
              </a:rPr>
              <a:t>Gömülü sistemler ve mobil uygulamalar proje ödevi</a:t>
            </a:r>
            <a:br>
              <a:rPr lang="tr-TR"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tr-TR" dirty="0"/>
          </a:p>
        </p:txBody>
      </p:sp>
      <p:sp>
        <p:nvSpPr>
          <p:cNvPr id="3" name="Alt Başlık 2">
            <a:extLst>
              <a:ext uri="{FF2B5EF4-FFF2-40B4-BE49-F238E27FC236}">
                <a16:creationId xmlns:a16="http://schemas.microsoft.com/office/drawing/2014/main" id="{578C35A8-1BF6-2C7B-5377-7C2CB2F2A355}"/>
              </a:ext>
            </a:extLst>
          </p:cNvPr>
          <p:cNvSpPr>
            <a:spLocks noGrp="1"/>
          </p:cNvSpPr>
          <p:nvPr>
            <p:ph type="subTitle" idx="1"/>
          </p:nvPr>
        </p:nvSpPr>
        <p:spPr>
          <a:xfrm>
            <a:off x="3939042" y="3834825"/>
            <a:ext cx="4313916" cy="2219582"/>
          </a:xfrm>
        </p:spPr>
        <p:txBody>
          <a:bodyPr/>
          <a:lstStyle/>
          <a:p>
            <a:pPr algn="ctr"/>
            <a:r>
              <a:rPr lang="tr-TR" dirty="0">
                <a:solidFill>
                  <a:schemeClr val="tx1">
                    <a:lumMod val="95000"/>
                  </a:schemeClr>
                </a:solidFill>
              </a:rPr>
              <a:t>Öğretim Elemanı : Serkan Aydın</a:t>
            </a:r>
          </a:p>
          <a:p>
            <a:pPr algn="ctr"/>
            <a:r>
              <a:rPr lang="tr-TR" dirty="0">
                <a:solidFill>
                  <a:schemeClr val="tx1">
                    <a:lumMod val="95000"/>
                  </a:schemeClr>
                </a:solidFill>
              </a:rPr>
              <a:t>Hazırlayan : Berke Sertel</a:t>
            </a:r>
          </a:p>
          <a:p>
            <a:pPr algn="ctr"/>
            <a:r>
              <a:rPr lang="tr-TR" dirty="0">
                <a:solidFill>
                  <a:schemeClr val="tx1">
                    <a:lumMod val="95000"/>
                  </a:schemeClr>
                </a:solidFill>
              </a:rPr>
              <a:t>Proje Teklifi Konusu:Stm32f429 kartı kullanılarak mini bir alarm sistemi tasarımı</a:t>
            </a:r>
          </a:p>
        </p:txBody>
      </p:sp>
    </p:spTree>
    <p:extLst>
      <p:ext uri="{BB962C8B-B14F-4D97-AF65-F5344CB8AC3E}">
        <p14:creationId xmlns:p14="http://schemas.microsoft.com/office/powerpoint/2010/main" val="76108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EAE90F-9B13-F3B8-9BD1-2BD522DF1A9C}"/>
              </a:ext>
            </a:extLst>
          </p:cNvPr>
          <p:cNvSpPr>
            <a:spLocks noGrp="1"/>
          </p:cNvSpPr>
          <p:nvPr>
            <p:ph type="title"/>
          </p:nvPr>
        </p:nvSpPr>
        <p:spPr>
          <a:xfrm>
            <a:off x="1828800" y="118532"/>
            <a:ext cx="8534400" cy="1507067"/>
          </a:xfrm>
        </p:spPr>
        <p:txBody>
          <a:bodyPr/>
          <a:lstStyle/>
          <a:p>
            <a:pPr algn="ctr"/>
            <a:r>
              <a:rPr lang="en-US" dirty="0"/>
              <a:t>5</a:t>
            </a:r>
            <a:r>
              <a:rPr lang="tr-TR" dirty="0"/>
              <a:t> – projenin Açıklaması</a:t>
            </a:r>
          </a:p>
        </p:txBody>
      </p:sp>
      <p:sp>
        <p:nvSpPr>
          <p:cNvPr id="6" name="İçerik Yer Tutucusu 2">
            <a:extLst>
              <a:ext uri="{FF2B5EF4-FFF2-40B4-BE49-F238E27FC236}">
                <a16:creationId xmlns:a16="http://schemas.microsoft.com/office/drawing/2014/main" id="{013EE277-09D5-1CC4-A1C1-EF560721A892}"/>
              </a:ext>
            </a:extLst>
          </p:cNvPr>
          <p:cNvSpPr txBox="1">
            <a:spLocks/>
          </p:cNvSpPr>
          <p:nvPr/>
        </p:nvSpPr>
        <p:spPr>
          <a:xfrm>
            <a:off x="671744" y="1625599"/>
            <a:ext cx="9691456" cy="42533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Font typeface="Wingdings 3" panose="05040102010807070707" pitchFamily="18" charset="2"/>
              <a:buNone/>
            </a:pPr>
            <a:endParaRPr lang="tr-TR" dirty="0"/>
          </a:p>
        </p:txBody>
      </p:sp>
      <p:sp>
        <p:nvSpPr>
          <p:cNvPr id="7" name="İçerik Yer Tutucusu 2">
            <a:extLst>
              <a:ext uri="{FF2B5EF4-FFF2-40B4-BE49-F238E27FC236}">
                <a16:creationId xmlns:a16="http://schemas.microsoft.com/office/drawing/2014/main" id="{3AF62297-D729-E679-3BE8-A3A81D3AE8C9}"/>
              </a:ext>
            </a:extLst>
          </p:cNvPr>
          <p:cNvSpPr txBox="1">
            <a:spLocks/>
          </p:cNvSpPr>
          <p:nvPr/>
        </p:nvSpPr>
        <p:spPr>
          <a:xfrm>
            <a:off x="1120066" y="1700566"/>
            <a:ext cx="9951868" cy="41034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Font typeface="Wingdings 3" panose="05040102010807070707" pitchFamily="18" charset="2"/>
              <a:buNone/>
            </a:pPr>
            <a:r>
              <a:rPr lang="tr-TR" dirty="0">
                <a:latin typeface="Times New Roman" panose="02020603050405020304" pitchFamily="18" charset="0"/>
                <a:cs typeface="Times New Roman" panose="02020603050405020304" pitchFamily="18" charset="0"/>
              </a:rPr>
              <a:t>Arduino ide kullanarak kodunu yazdığım bu projede mesafe sensörü yaklaşan bir cisim veya kişi olduğunda ev sahibine </a:t>
            </a:r>
            <a:r>
              <a:rPr lang="tr-TR" dirty="0" err="1">
                <a:latin typeface="Times New Roman" panose="02020603050405020304" pitchFamily="18" charset="0"/>
                <a:cs typeface="Times New Roman" panose="02020603050405020304" pitchFamily="18" charset="0"/>
              </a:rPr>
              <a:t>someone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entered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your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house</a:t>
            </a:r>
            <a:r>
              <a:rPr lang="tr-TR" dirty="0">
                <a:latin typeface="Times New Roman" panose="02020603050405020304" pitchFamily="18" charset="0"/>
                <a:cs typeface="Times New Roman" panose="02020603050405020304" pitchFamily="18" charset="0"/>
              </a:rPr>
              <a:t> bildirimi gönderilecek. Ev sahibi buna 1 ile yanıt verdiği takdirde bu it </a:t>
            </a:r>
            <a:r>
              <a:rPr lang="tr-TR" dirty="0" err="1">
                <a:latin typeface="Times New Roman" panose="02020603050405020304" pitchFamily="18" charset="0"/>
                <a:cs typeface="Times New Roman" panose="02020603050405020304" pitchFamily="18" charset="0"/>
              </a:rPr>
              <a:t>was</a:t>
            </a:r>
            <a:r>
              <a:rPr lang="tr-TR" dirty="0">
                <a:latin typeface="Times New Roman" panose="02020603050405020304" pitchFamily="18" charset="0"/>
                <a:cs typeface="Times New Roman" panose="02020603050405020304" pitchFamily="18" charset="0"/>
              </a:rPr>
              <a:t> me anlamına gelmektedir. Bu durumda sistem güvenli moda girecektir ve sistemden herhangi bir ses çıkmayacaktır. Bu mesajın 2 ile yanıtlanması durumunda ise sistem güvenlik moduna girecek ve sistem ötmeye başlayacak. Bu proje sonrasında ötmesi dışında polisi arayacak şekilde de geliştirilebilir.</a:t>
            </a:r>
          </a:p>
        </p:txBody>
      </p:sp>
    </p:spTree>
    <p:extLst>
      <p:ext uri="{BB962C8B-B14F-4D97-AF65-F5344CB8AC3E}">
        <p14:creationId xmlns:p14="http://schemas.microsoft.com/office/powerpoint/2010/main" val="183028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C5D3D2-01B7-6C7F-0DA3-00A0C0A63C4A}"/>
              </a:ext>
            </a:extLst>
          </p:cNvPr>
          <p:cNvSpPr>
            <a:spLocks noGrp="1"/>
          </p:cNvSpPr>
          <p:nvPr>
            <p:ph type="title"/>
          </p:nvPr>
        </p:nvSpPr>
        <p:spPr>
          <a:xfrm>
            <a:off x="1828800" y="243806"/>
            <a:ext cx="8534400" cy="1507067"/>
          </a:xfrm>
        </p:spPr>
        <p:txBody>
          <a:bodyPr/>
          <a:lstStyle/>
          <a:p>
            <a:pPr algn="ctr"/>
            <a:r>
              <a:rPr lang="en-US" dirty="0"/>
              <a:t>6</a:t>
            </a:r>
            <a:r>
              <a:rPr lang="tr-TR" dirty="0"/>
              <a:t> - Sonuç</a:t>
            </a:r>
          </a:p>
        </p:txBody>
      </p:sp>
      <p:sp>
        <p:nvSpPr>
          <p:cNvPr id="3" name="İçerik Yer Tutucusu 2">
            <a:extLst>
              <a:ext uri="{FF2B5EF4-FFF2-40B4-BE49-F238E27FC236}">
                <a16:creationId xmlns:a16="http://schemas.microsoft.com/office/drawing/2014/main" id="{8A3BB47D-224A-9641-E1D7-787C99397098}"/>
              </a:ext>
            </a:extLst>
          </p:cNvPr>
          <p:cNvSpPr>
            <a:spLocks noGrp="1"/>
          </p:cNvSpPr>
          <p:nvPr>
            <p:ph idx="1"/>
          </p:nvPr>
        </p:nvSpPr>
        <p:spPr>
          <a:xfrm>
            <a:off x="1828800" y="1988599"/>
            <a:ext cx="8534400" cy="4336578"/>
          </a:xfrm>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Bu çalışmada, STM32F429 mikrodenetleyici kartı kullanarak, mesafe sensörü ve Bluetooth çipi ile entegre edilmiş bir alarm sistemi tasarladık ve geliştirdik. Sistem, belirli bir mesafeyi aşan hareketleri algılayarak, kullanıcıya akıllı telefonları üzerinden bildirim gönderir. Kullanıcı, gelen bildirime "1" veya "2" ile yanıtlayarak, sistemin güvenli modda kalmasını sağlayabilir veya alarm modunu etkinleştirebilir.</a:t>
            </a:r>
          </a:p>
          <a:p>
            <a:pPr marL="0" indent="0" algn="just">
              <a:buNone/>
            </a:pPr>
            <a:r>
              <a:rPr lang="tr-TR" dirty="0">
                <a:latin typeface="Times New Roman" panose="02020603050405020304" pitchFamily="18" charset="0"/>
                <a:cs typeface="Times New Roman" panose="02020603050405020304" pitchFamily="18" charset="0"/>
              </a:rPr>
              <a:t>Projemizin başarılı bir şekilde tamamlanması, günlük yaşamda güvenlik ve hırsızlık önleme uygulamaları için uygun, düşük maliyetli ve enerji verimli bir çözüm sunmaktadır. Ayrıca, bu sistem, ev ve iş yerlerinde kullanılabilir ve kullanıcıların güvenliğini artırarak, hırsızlık ve izinsiz girişlere karşı önlem almasına yardımcı olabilir.</a:t>
            </a:r>
          </a:p>
        </p:txBody>
      </p:sp>
    </p:spTree>
    <p:extLst>
      <p:ext uri="{BB962C8B-B14F-4D97-AF65-F5344CB8AC3E}">
        <p14:creationId xmlns:p14="http://schemas.microsoft.com/office/powerpoint/2010/main" val="3138422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C5D3D2-01B7-6C7F-0DA3-00A0C0A63C4A}"/>
              </a:ext>
            </a:extLst>
          </p:cNvPr>
          <p:cNvSpPr>
            <a:spLocks noGrp="1"/>
          </p:cNvSpPr>
          <p:nvPr>
            <p:ph type="title"/>
          </p:nvPr>
        </p:nvSpPr>
        <p:spPr>
          <a:xfrm>
            <a:off x="1828798" y="159138"/>
            <a:ext cx="8534400" cy="1507067"/>
          </a:xfrm>
        </p:spPr>
        <p:txBody>
          <a:bodyPr/>
          <a:lstStyle/>
          <a:p>
            <a:pPr algn="ctr"/>
            <a:r>
              <a:rPr lang="en-US" dirty="0"/>
              <a:t>6</a:t>
            </a:r>
            <a:r>
              <a:rPr lang="tr-TR" dirty="0"/>
              <a:t> - Sonuç</a:t>
            </a:r>
          </a:p>
        </p:txBody>
      </p:sp>
      <p:sp>
        <p:nvSpPr>
          <p:cNvPr id="3" name="İçerik Yer Tutucusu 2">
            <a:extLst>
              <a:ext uri="{FF2B5EF4-FFF2-40B4-BE49-F238E27FC236}">
                <a16:creationId xmlns:a16="http://schemas.microsoft.com/office/drawing/2014/main" id="{8A3BB47D-224A-9641-E1D7-787C99397098}"/>
              </a:ext>
            </a:extLst>
          </p:cNvPr>
          <p:cNvSpPr>
            <a:spLocks noGrp="1"/>
          </p:cNvSpPr>
          <p:nvPr>
            <p:ph idx="1"/>
          </p:nvPr>
        </p:nvSpPr>
        <p:spPr>
          <a:xfrm>
            <a:off x="1661918" y="1571678"/>
            <a:ext cx="8868161" cy="5157926"/>
          </a:xfrm>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Bu projede elde ettiğimiz sonuçlar, STM32F429 mikrodenetleyici kartının, </a:t>
            </a:r>
            <a:r>
              <a:rPr lang="tr-TR" dirty="0" err="1">
                <a:latin typeface="Times New Roman" panose="02020603050405020304" pitchFamily="18" charset="0"/>
                <a:cs typeface="Times New Roman" panose="02020603050405020304" pitchFamily="18" charset="0"/>
              </a:rPr>
              <a:t>IoT</a:t>
            </a:r>
            <a:r>
              <a:rPr lang="tr-TR" dirty="0">
                <a:latin typeface="Times New Roman" panose="02020603050405020304" pitchFamily="18" charset="0"/>
                <a:cs typeface="Times New Roman" panose="02020603050405020304" pitchFamily="18" charset="0"/>
              </a:rPr>
              <a:t> tabanlı güvenlik sistemleri için güçlü ve esnek bir platform sunduğunu göstermektedir. Ayrıca, Bluetooth teknolojisi sayesinde, kullanıcılar sistemi uzaktan kontrol edebilir ve gerçek zamanlı olarak güncellemeler alabilir.</a:t>
            </a:r>
          </a:p>
          <a:p>
            <a:pPr marL="0" indent="0" algn="just">
              <a:buNone/>
            </a:pPr>
            <a:r>
              <a:rPr lang="tr-TR" dirty="0">
                <a:latin typeface="Times New Roman" panose="02020603050405020304" pitchFamily="18" charset="0"/>
                <a:cs typeface="Times New Roman" panose="02020603050405020304" pitchFamily="18" charset="0"/>
              </a:rPr>
              <a:t>İleride yapılacak çalışmalar, sistemin hassasiyetini ve güvenilirliğini artırmak için daha gelişmiş mesafe sensörleri ve iletişim protokolleri kullanmayı içerebilir. Ayrıca, sistemi daha geniş bir </a:t>
            </a:r>
            <a:r>
              <a:rPr lang="tr-TR" dirty="0" err="1">
                <a:latin typeface="Times New Roman" panose="02020603050405020304" pitchFamily="18" charset="0"/>
                <a:cs typeface="Times New Roman" panose="02020603050405020304" pitchFamily="18" charset="0"/>
              </a:rPr>
              <a:t>IoT</a:t>
            </a:r>
            <a:r>
              <a:rPr lang="tr-TR" dirty="0">
                <a:latin typeface="Times New Roman" panose="02020603050405020304" pitchFamily="18" charset="0"/>
                <a:cs typeface="Times New Roman" panose="02020603050405020304" pitchFamily="18" charset="0"/>
              </a:rPr>
              <a:t> ağına entegre etmek ve daha fazla güvenlik özelliği eklemek de mümkündür.</a:t>
            </a:r>
          </a:p>
          <a:p>
            <a:pPr marL="0" indent="0" algn="just">
              <a:buNone/>
            </a:pPr>
            <a:r>
              <a:rPr lang="tr-TR" dirty="0">
                <a:latin typeface="Times New Roman" panose="02020603050405020304" pitchFamily="18" charset="0"/>
                <a:cs typeface="Times New Roman" panose="02020603050405020304" pitchFamily="18" charset="0"/>
              </a:rPr>
              <a:t>Sonuç olarak, bu proje, güvenlik sistemlerinin tasarımında ve uygulamasında kullanılacak teknolojilerin önemli bir potansiyele sahip olduğunu göstermektedir. Bu tür sistemler, gelecekte daha güvenli ve bağlantılı bir dünya yaratmada önemli bir rol oynayabilir.</a:t>
            </a:r>
          </a:p>
        </p:txBody>
      </p:sp>
    </p:spTree>
    <p:extLst>
      <p:ext uri="{BB962C8B-B14F-4D97-AF65-F5344CB8AC3E}">
        <p14:creationId xmlns:p14="http://schemas.microsoft.com/office/powerpoint/2010/main" val="97918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A0C500-E589-B880-1648-BFCF0E6E339C}"/>
              </a:ext>
            </a:extLst>
          </p:cNvPr>
          <p:cNvSpPr>
            <a:spLocks noGrp="1"/>
          </p:cNvSpPr>
          <p:nvPr>
            <p:ph type="title"/>
          </p:nvPr>
        </p:nvSpPr>
        <p:spPr>
          <a:xfrm>
            <a:off x="1828800" y="474626"/>
            <a:ext cx="8534400" cy="1507067"/>
          </a:xfrm>
        </p:spPr>
        <p:txBody>
          <a:bodyPr/>
          <a:lstStyle/>
          <a:p>
            <a:pPr algn="ctr"/>
            <a:r>
              <a:rPr lang="tr-TR" dirty="0"/>
              <a:t>1 - Giriş(</a:t>
            </a:r>
            <a:r>
              <a:rPr lang="tr-TR" dirty="0" err="1"/>
              <a:t>Introductıon</a:t>
            </a:r>
            <a:r>
              <a:rPr lang="tr-TR" dirty="0"/>
              <a:t>)</a:t>
            </a:r>
          </a:p>
        </p:txBody>
      </p:sp>
      <p:sp>
        <p:nvSpPr>
          <p:cNvPr id="3" name="İçerik Yer Tutucusu 2">
            <a:extLst>
              <a:ext uri="{FF2B5EF4-FFF2-40B4-BE49-F238E27FC236}">
                <a16:creationId xmlns:a16="http://schemas.microsoft.com/office/drawing/2014/main" id="{687C1091-6EB3-F2EB-485D-AA721CA6A212}"/>
              </a:ext>
            </a:extLst>
          </p:cNvPr>
          <p:cNvSpPr>
            <a:spLocks noGrp="1"/>
          </p:cNvSpPr>
          <p:nvPr>
            <p:ph idx="1"/>
          </p:nvPr>
        </p:nvSpPr>
        <p:spPr>
          <a:xfrm>
            <a:off x="1828800" y="2301537"/>
            <a:ext cx="8534400" cy="3615267"/>
          </a:xfrm>
        </p:spPr>
        <p:txBody>
          <a:bodyPr/>
          <a:lstStyle/>
          <a:p>
            <a:r>
              <a:rPr lang="tr-TR" dirty="0">
                <a:solidFill>
                  <a:schemeClr val="tx1"/>
                </a:solidFill>
                <a:latin typeface="Times New Roman" panose="02020603050405020304" pitchFamily="18" charset="0"/>
                <a:cs typeface="Times New Roman" panose="02020603050405020304" pitchFamily="18" charset="0"/>
              </a:rPr>
              <a:t>Teknolojinin hızla ilerlediği çağımızda, güvenlik konusu her zamankinden daha önemli hale gelmiştir. Evler, iş yerleri ve diğer mekanlar, çeşitli tehlikelere karşı korunmaya ihtiyaç duymaktadır. Bu ihtiyaçtan yola çıkarak, STM32F4 kartını kullanarak geliştireceğimiz alarm sistemi, kullanıcılara güvenli bir ortam sağlama amacını taşımaktadır. STM32F4 kartı, yüksek performanslı ARM Cortex-M4 işlemciye sahip bir mikrodenetleyici kartıdır. Üstün özellikleri ve genişletilebilirlik imkanıyla projemizin temelini oluşturacak olan bu kart, çeşitli sensörler ve bileşenlerle entegre edilebilen esnek bir platform sunmaktadır</a:t>
            </a:r>
            <a:r>
              <a:rPr lang="tr-TR" dirty="0">
                <a:solidFill>
                  <a:schemeClr val="tx1"/>
                </a:solidFill>
              </a:rPr>
              <a:t>.</a:t>
            </a:r>
          </a:p>
        </p:txBody>
      </p:sp>
    </p:spTree>
    <p:extLst>
      <p:ext uri="{BB962C8B-B14F-4D97-AF65-F5344CB8AC3E}">
        <p14:creationId xmlns:p14="http://schemas.microsoft.com/office/powerpoint/2010/main" val="398894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3CF40F-83DA-2A4D-390C-AA4235744EB4}"/>
              </a:ext>
            </a:extLst>
          </p:cNvPr>
          <p:cNvSpPr>
            <a:spLocks noGrp="1"/>
          </p:cNvSpPr>
          <p:nvPr>
            <p:ph type="title"/>
          </p:nvPr>
        </p:nvSpPr>
        <p:spPr>
          <a:xfrm>
            <a:off x="1828800" y="490490"/>
            <a:ext cx="8534400" cy="1507067"/>
          </a:xfrm>
        </p:spPr>
        <p:txBody>
          <a:bodyPr/>
          <a:lstStyle/>
          <a:p>
            <a:pPr algn="ctr"/>
            <a:r>
              <a:rPr lang="tr-TR" dirty="0"/>
              <a:t>2 - Projenin hedef kitlesi</a:t>
            </a:r>
          </a:p>
        </p:txBody>
      </p:sp>
      <p:sp>
        <p:nvSpPr>
          <p:cNvPr id="3" name="İçerik Yer Tutucusu 2">
            <a:extLst>
              <a:ext uri="{FF2B5EF4-FFF2-40B4-BE49-F238E27FC236}">
                <a16:creationId xmlns:a16="http://schemas.microsoft.com/office/drawing/2014/main" id="{65160A58-EEFC-892B-5AD0-9DD09576D68B}"/>
              </a:ext>
            </a:extLst>
          </p:cNvPr>
          <p:cNvSpPr>
            <a:spLocks noGrp="1"/>
          </p:cNvSpPr>
          <p:nvPr>
            <p:ph idx="1"/>
          </p:nvPr>
        </p:nvSpPr>
        <p:spPr>
          <a:xfrm>
            <a:off x="1828800" y="2388177"/>
            <a:ext cx="8534400" cy="3979333"/>
          </a:xfrm>
        </p:spPr>
        <p:txBody>
          <a:bodyPr>
            <a:normAutofit lnSpcReduction="10000"/>
          </a:bodyPr>
          <a:lstStyle/>
          <a:p>
            <a:pPr marL="0" indent="0" algn="l">
              <a:buNone/>
            </a:pPr>
            <a:r>
              <a:rPr lang="tr-TR" b="0" i="0" dirty="0">
                <a:solidFill>
                  <a:schemeClr val="tx1"/>
                </a:solidFill>
                <a:effectLst/>
                <a:latin typeface="Times New Roman" panose="02020603050405020304" pitchFamily="18" charset="0"/>
                <a:cs typeface="Times New Roman" panose="02020603050405020304" pitchFamily="18" charset="0"/>
              </a:rPr>
              <a:t>Bu projenin temel amacı, geniş bir kullanıcı kitlesine hitap ederek güvenlik ihtiyaçlarını karşılamaktır. Hedef kitlenin aşağıdaki grupları içermesi beklenmektedir:</a:t>
            </a:r>
          </a:p>
          <a:p>
            <a:pPr marL="0" indent="0" algn="l">
              <a:buNone/>
            </a:pPr>
            <a:r>
              <a:rPr lang="tr-TR" dirty="0">
                <a:solidFill>
                  <a:schemeClr val="tx1"/>
                </a:solidFill>
                <a:latin typeface="Times New Roman" panose="02020603050405020304" pitchFamily="18" charset="0"/>
                <a:cs typeface="Times New Roman" panose="02020603050405020304" pitchFamily="18" charset="0"/>
              </a:rPr>
              <a:t>1-)</a:t>
            </a:r>
            <a:r>
              <a:rPr lang="tr-TR" b="0" i="0" dirty="0">
                <a:solidFill>
                  <a:schemeClr val="tx1"/>
                </a:solidFill>
                <a:effectLst/>
                <a:latin typeface="Times New Roman" panose="02020603050405020304" pitchFamily="18" charset="0"/>
                <a:cs typeface="Times New Roman" panose="02020603050405020304" pitchFamily="18" charset="0"/>
              </a:rPr>
              <a:t>Ev Sahipleri: Ev sahipleri, evlerinin güvenliğine büyük önem veren ve evlerini hırsızlık, yangın ve gaz sızıntısı gibi tehlikelere karşı korumak isteyen kişilerdir. Alarm sistemi, ev sahiplerine güvenli bir ortam sağlamak, değerli eşyalarını korumak ve ailelerinin güvenliğini garanti altına almak için ideal bir çözümdür.</a:t>
            </a:r>
          </a:p>
          <a:p>
            <a:pPr marL="0" indent="0" algn="l">
              <a:buNone/>
            </a:pPr>
            <a:r>
              <a:rPr lang="tr-TR" b="0" i="0" dirty="0">
                <a:solidFill>
                  <a:schemeClr val="tx1"/>
                </a:solidFill>
                <a:effectLst/>
                <a:latin typeface="Times New Roman" panose="02020603050405020304" pitchFamily="18" charset="0"/>
                <a:cs typeface="Times New Roman" panose="02020603050405020304" pitchFamily="18" charset="0"/>
              </a:rPr>
              <a:t>2-)İş Yeri Sahipleri: İş yerleri, ticari faaliyetlerin yürütüldüğü ve değerli varlıkların bulunduğu mekanlardır. İş yeri sahipleri, hırsızlığa, yangına veya diğer güvenlik sorunlarına karşı tedbirler almak ve iş yerlerini korumak istemektedir. Bu proje, iş yeri sahiplerine güvenlik sistemleriyle ilgili eksiksiz bir çözüm sunarak iş yerlerini korumalarına yardımcı olacaktır.</a:t>
            </a:r>
          </a:p>
          <a:p>
            <a:endParaRPr lang="tr-TR" dirty="0"/>
          </a:p>
        </p:txBody>
      </p:sp>
    </p:spTree>
    <p:extLst>
      <p:ext uri="{BB962C8B-B14F-4D97-AF65-F5344CB8AC3E}">
        <p14:creationId xmlns:p14="http://schemas.microsoft.com/office/powerpoint/2010/main" val="346518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880D06-CE83-4C3A-565E-F56AF50AB578}"/>
              </a:ext>
            </a:extLst>
          </p:cNvPr>
          <p:cNvSpPr>
            <a:spLocks noGrp="1"/>
          </p:cNvSpPr>
          <p:nvPr>
            <p:ph type="title"/>
          </p:nvPr>
        </p:nvSpPr>
        <p:spPr>
          <a:xfrm>
            <a:off x="1828800" y="329706"/>
            <a:ext cx="8534400" cy="1507067"/>
          </a:xfrm>
        </p:spPr>
        <p:txBody>
          <a:bodyPr/>
          <a:lstStyle/>
          <a:p>
            <a:pPr algn="ctr"/>
            <a:r>
              <a:rPr lang="tr-TR" dirty="0"/>
              <a:t>2 - Projenin hedef kitlesi</a:t>
            </a:r>
          </a:p>
        </p:txBody>
      </p:sp>
      <p:sp>
        <p:nvSpPr>
          <p:cNvPr id="3" name="İçerik Yer Tutucusu 2">
            <a:extLst>
              <a:ext uri="{FF2B5EF4-FFF2-40B4-BE49-F238E27FC236}">
                <a16:creationId xmlns:a16="http://schemas.microsoft.com/office/drawing/2014/main" id="{8EFCC773-34BE-9161-E266-60F25B91AB88}"/>
              </a:ext>
            </a:extLst>
          </p:cNvPr>
          <p:cNvSpPr>
            <a:spLocks noGrp="1"/>
          </p:cNvSpPr>
          <p:nvPr>
            <p:ph idx="1"/>
          </p:nvPr>
        </p:nvSpPr>
        <p:spPr>
          <a:xfrm>
            <a:off x="1828800" y="2452456"/>
            <a:ext cx="8534400" cy="3615267"/>
          </a:xfrm>
        </p:spPr>
        <p:txBody>
          <a:bodyPr>
            <a:normAutofit/>
          </a:bodyPr>
          <a:lstStyle/>
          <a:p>
            <a:pPr marL="0" indent="0" algn="l">
              <a:buNone/>
            </a:pPr>
            <a:r>
              <a:rPr lang="tr-TR" i="0" dirty="0">
                <a:solidFill>
                  <a:schemeClr val="tx1"/>
                </a:solidFill>
                <a:effectLst/>
                <a:latin typeface="Times New Roman" panose="02020603050405020304" pitchFamily="18" charset="0"/>
                <a:cs typeface="Times New Roman" panose="02020603050405020304" pitchFamily="18" charset="0"/>
              </a:rPr>
              <a:t>3-)Kamu Binaları ve Kurumları: Kamu binaları, okullar, hastaneler, belediye binaları gibi toplu kullanım alanları, genellikle yoğun insan trafiğine sahip ve güvenliğin ön planda olduğu yerlerdir. Bu projenin alarm sistemi, kamu binaları ve kurumlarında güvenlik önlemlerini artırmak için kullanılabilecek etkili bir çözüm sunmaktadır.</a:t>
            </a:r>
          </a:p>
          <a:p>
            <a:pPr marL="0" indent="0" algn="l">
              <a:buNone/>
            </a:pPr>
            <a:r>
              <a:rPr lang="tr-TR" i="0" dirty="0">
                <a:solidFill>
                  <a:schemeClr val="tx1"/>
                </a:solidFill>
                <a:effectLst/>
                <a:latin typeface="Times New Roman" panose="02020603050405020304" pitchFamily="18" charset="0"/>
                <a:cs typeface="Times New Roman" panose="02020603050405020304" pitchFamily="18" charset="0"/>
              </a:rPr>
              <a:t>4-)Sanayi Tesisleri: Sanayi tesisleri, önemli endüstriyel faaliyetlerin gerçekleştiği yerlerdir ve genellikle büyük değerlere sahip ekipmanlar ve malzemeler içerir. Bu tür tesislerin hırsızlık, yangın veya gaz sızıntısı gibi tehlikelere karşı korunması kritik öneme sahiptir. Proje, sanayi tesislerinin güvenlik ihtiyaçlarını karşılamak ve riskleri en aza indirmek için kullanılabilecek etkili bir çözüm sunmaktadır.</a:t>
            </a:r>
          </a:p>
          <a:p>
            <a:endParaRPr lang="tr-TR" dirty="0"/>
          </a:p>
        </p:txBody>
      </p:sp>
    </p:spTree>
    <p:extLst>
      <p:ext uri="{BB962C8B-B14F-4D97-AF65-F5344CB8AC3E}">
        <p14:creationId xmlns:p14="http://schemas.microsoft.com/office/powerpoint/2010/main" val="303256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F99700-BBF3-D2FC-6EF0-07D088A55243}"/>
              </a:ext>
            </a:extLst>
          </p:cNvPr>
          <p:cNvSpPr>
            <a:spLocks noGrp="1"/>
          </p:cNvSpPr>
          <p:nvPr>
            <p:ph type="title"/>
          </p:nvPr>
        </p:nvSpPr>
        <p:spPr>
          <a:xfrm>
            <a:off x="1828800" y="403604"/>
            <a:ext cx="8534400" cy="1507067"/>
          </a:xfrm>
        </p:spPr>
        <p:txBody>
          <a:bodyPr/>
          <a:lstStyle/>
          <a:p>
            <a:pPr algn="ctr"/>
            <a:r>
              <a:rPr lang="tr-TR" dirty="0"/>
              <a:t>3- Proje ile ilgili daha önce yapılmış olan çalışmalar</a:t>
            </a:r>
          </a:p>
        </p:txBody>
      </p:sp>
      <p:sp>
        <p:nvSpPr>
          <p:cNvPr id="3" name="İçerik Yer Tutucusu 2">
            <a:extLst>
              <a:ext uri="{FF2B5EF4-FFF2-40B4-BE49-F238E27FC236}">
                <a16:creationId xmlns:a16="http://schemas.microsoft.com/office/drawing/2014/main" id="{44633242-3B73-9E01-FD6B-7644D32DB3F9}"/>
              </a:ext>
            </a:extLst>
          </p:cNvPr>
          <p:cNvSpPr>
            <a:spLocks noGrp="1"/>
          </p:cNvSpPr>
          <p:nvPr>
            <p:ph idx="1"/>
          </p:nvPr>
        </p:nvSpPr>
        <p:spPr>
          <a:xfrm>
            <a:off x="1828800" y="2095131"/>
            <a:ext cx="8534400" cy="4016982"/>
          </a:xfrm>
        </p:spPr>
        <p:txBody>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Planlanan projemle ilgili literatür araştırması yapınca aşağıda belirtilen bazı projelere ulaştı. Bunlar:</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1-) "Smart Home Security </a:t>
            </a:r>
            <a:r>
              <a:rPr lang="tr-TR" dirty="0" err="1">
                <a:solidFill>
                  <a:schemeClr val="tx1"/>
                </a:solidFill>
                <a:latin typeface="Times New Roman" panose="02020603050405020304" pitchFamily="18" charset="0"/>
                <a:cs typeface="Times New Roman" panose="02020603050405020304" pitchFamily="18" charset="0"/>
              </a:rPr>
              <a:t>System</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Based</a:t>
            </a:r>
            <a:r>
              <a:rPr lang="tr-TR" dirty="0">
                <a:solidFill>
                  <a:schemeClr val="tx1"/>
                </a:solidFill>
                <a:latin typeface="Times New Roman" panose="02020603050405020304" pitchFamily="18" charset="0"/>
                <a:cs typeface="Times New Roman" panose="02020603050405020304" pitchFamily="18" charset="0"/>
              </a:rPr>
              <a:t> on </a:t>
            </a:r>
            <a:r>
              <a:rPr lang="tr-TR" dirty="0" err="1">
                <a:solidFill>
                  <a:schemeClr val="tx1"/>
                </a:solidFill>
                <a:latin typeface="Times New Roman" panose="02020603050405020304" pitchFamily="18" charset="0"/>
                <a:cs typeface="Times New Roman" panose="02020603050405020304" pitchFamily="18" charset="0"/>
              </a:rPr>
              <a:t>IoT</a:t>
            </a:r>
            <a:r>
              <a:rPr lang="tr-TR" dirty="0">
                <a:solidFill>
                  <a:schemeClr val="tx1"/>
                </a:solidFill>
                <a:latin typeface="Times New Roman" panose="02020603050405020304" pitchFamily="18" charset="0"/>
                <a:cs typeface="Times New Roman" panose="02020603050405020304" pitchFamily="18" charset="0"/>
              </a:rPr>
              <a:t> Technologies" (</a:t>
            </a:r>
            <a:r>
              <a:rPr lang="tr-TR" dirty="0" err="1">
                <a:solidFill>
                  <a:schemeClr val="tx1"/>
                </a:solidFill>
                <a:latin typeface="Times New Roman" panose="02020603050405020304" pitchFamily="18" charset="0"/>
                <a:cs typeface="Times New Roman" panose="02020603050405020304" pitchFamily="18" charset="0"/>
              </a:rPr>
              <a:t>IoT</a:t>
            </a:r>
            <a:r>
              <a:rPr lang="tr-TR" dirty="0">
                <a:solidFill>
                  <a:schemeClr val="tx1"/>
                </a:solidFill>
                <a:latin typeface="Times New Roman" panose="02020603050405020304" pitchFamily="18" charset="0"/>
                <a:cs typeface="Times New Roman" panose="02020603050405020304" pitchFamily="18" charset="0"/>
              </a:rPr>
              <a:t> Teknolojilerine Dayalı Akıllı Ev Güvenlik Sistemi):</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Bu çalışma, </a:t>
            </a:r>
            <a:r>
              <a:rPr lang="tr-TR" dirty="0" err="1">
                <a:solidFill>
                  <a:schemeClr val="tx1"/>
                </a:solidFill>
                <a:latin typeface="Times New Roman" panose="02020603050405020304" pitchFamily="18" charset="0"/>
                <a:cs typeface="Times New Roman" panose="02020603050405020304" pitchFamily="18" charset="0"/>
              </a:rPr>
              <a:t>IoT</a:t>
            </a:r>
            <a:r>
              <a:rPr lang="tr-TR" dirty="0">
                <a:solidFill>
                  <a:schemeClr val="tx1"/>
                </a:solidFill>
                <a:latin typeface="Times New Roman" panose="02020603050405020304" pitchFamily="18" charset="0"/>
                <a:cs typeface="Times New Roman" panose="02020603050405020304" pitchFamily="18" charset="0"/>
              </a:rPr>
              <a:t> teknolojilerini kullanarak akıllı ev güvenlik sistemleri geliştirmeyi amaçlamaktadır. Sensörler, kamera sistemleri ve kablosuz iletişim teknolojileri gibi bileşenlerin entegrasyonuyla güvenlik ihtiyaçlarını karşılamaktadır. Proje, benzer bir yaklaşımı benimseyerek ancak STM32F4 kartı kullanarak daha güçlü bir işlemci ve genişletilebilirlik özellikleri sunan bir platforma odaklanmaktadır.</a:t>
            </a:r>
          </a:p>
        </p:txBody>
      </p:sp>
    </p:spTree>
    <p:extLst>
      <p:ext uri="{BB962C8B-B14F-4D97-AF65-F5344CB8AC3E}">
        <p14:creationId xmlns:p14="http://schemas.microsoft.com/office/powerpoint/2010/main" val="425233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7EF30F-6CBD-5D60-DEEE-AC884A35E697}"/>
              </a:ext>
            </a:extLst>
          </p:cNvPr>
          <p:cNvSpPr>
            <a:spLocks noGrp="1"/>
          </p:cNvSpPr>
          <p:nvPr>
            <p:ph type="title"/>
          </p:nvPr>
        </p:nvSpPr>
        <p:spPr>
          <a:xfrm>
            <a:off x="1828800" y="550580"/>
            <a:ext cx="8534400" cy="1507067"/>
          </a:xfrm>
        </p:spPr>
        <p:txBody>
          <a:bodyPr/>
          <a:lstStyle/>
          <a:p>
            <a:pPr algn="ctr"/>
            <a:r>
              <a:rPr lang="tr-TR" dirty="0"/>
              <a:t>3 - Proje ile ilgili daha önce yapılmış olan çalışmalar</a:t>
            </a:r>
          </a:p>
        </p:txBody>
      </p:sp>
      <p:sp>
        <p:nvSpPr>
          <p:cNvPr id="3" name="İçerik Yer Tutucusu 2">
            <a:extLst>
              <a:ext uri="{FF2B5EF4-FFF2-40B4-BE49-F238E27FC236}">
                <a16:creationId xmlns:a16="http://schemas.microsoft.com/office/drawing/2014/main" id="{C965AFA6-51B7-0EF7-694B-D1CD5EF004A3}"/>
              </a:ext>
            </a:extLst>
          </p:cNvPr>
          <p:cNvSpPr>
            <a:spLocks noGrp="1"/>
          </p:cNvSpPr>
          <p:nvPr>
            <p:ph idx="1"/>
          </p:nvPr>
        </p:nvSpPr>
        <p:spPr>
          <a:xfrm>
            <a:off x="1828800" y="2594499"/>
            <a:ext cx="8534400" cy="3615267"/>
          </a:xfrm>
        </p:spPr>
        <p:txBody>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2-) "Wireless Alarm </a:t>
            </a:r>
            <a:r>
              <a:rPr lang="tr-TR" dirty="0" err="1">
                <a:solidFill>
                  <a:schemeClr val="tx1"/>
                </a:solidFill>
                <a:latin typeface="Times New Roman" panose="02020603050405020304" pitchFamily="18" charset="0"/>
                <a:cs typeface="Times New Roman" panose="02020603050405020304" pitchFamily="18" charset="0"/>
              </a:rPr>
              <a:t>System</a:t>
            </a:r>
            <a:r>
              <a:rPr lang="tr-TR" dirty="0">
                <a:solidFill>
                  <a:schemeClr val="tx1"/>
                </a:solidFill>
                <a:latin typeface="Times New Roman" panose="02020603050405020304" pitchFamily="18" charset="0"/>
                <a:cs typeface="Times New Roman" panose="02020603050405020304" pitchFamily="18" charset="0"/>
              </a:rPr>
              <a:t> Using Arduino </a:t>
            </a:r>
            <a:r>
              <a:rPr lang="tr-TR" dirty="0" err="1">
                <a:solidFill>
                  <a:schemeClr val="tx1"/>
                </a:solidFill>
                <a:latin typeface="Times New Roman" panose="02020603050405020304" pitchFamily="18" charset="0"/>
                <a:cs typeface="Times New Roman" panose="02020603050405020304" pitchFamily="18" charset="0"/>
              </a:rPr>
              <a:t>and</a:t>
            </a:r>
            <a:r>
              <a:rPr lang="tr-TR" dirty="0">
                <a:solidFill>
                  <a:schemeClr val="tx1"/>
                </a:solidFill>
                <a:latin typeface="Times New Roman" panose="02020603050405020304" pitchFamily="18" charset="0"/>
                <a:cs typeface="Times New Roman" panose="02020603050405020304" pitchFamily="18" charset="0"/>
              </a:rPr>
              <a:t> GSM </a:t>
            </a:r>
            <a:r>
              <a:rPr lang="tr-TR" dirty="0" err="1">
                <a:solidFill>
                  <a:schemeClr val="tx1"/>
                </a:solidFill>
                <a:latin typeface="Times New Roman" panose="02020603050405020304" pitchFamily="18" charset="0"/>
                <a:cs typeface="Times New Roman" panose="02020603050405020304" pitchFamily="18" charset="0"/>
              </a:rPr>
              <a:t>Module</a:t>
            </a:r>
            <a:r>
              <a:rPr lang="tr-TR" dirty="0">
                <a:solidFill>
                  <a:schemeClr val="tx1"/>
                </a:solidFill>
                <a:latin typeface="Times New Roman" panose="02020603050405020304" pitchFamily="18" charset="0"/>
                <a:cs typeface="Times New Roman" panose="02020603050405020304" pitchFamily="18" charset="0"/>
              </a:rPr>
              <a:t>" (Arduino ve GSM Modülü Kullanarak Kablosuz Alarm Sistemi):</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Bu çalışma, Arduino ve GSM modülü kullanarak kablosuz bir alarm sistemi tasarlamayı amaçlamaktadır. Sensörler aracılığıyla tehlike tespiti yapılır ve GSM modülü aracılığıyla alarm bildirimleri gönderilir. Proje, benzer bir kablosuz iletişim özelliğine sahip olup, STM32F103 kartının daha gelişmiş işlem kapasitesi ve genişletilebilirlik avantajıyla birleştirilerek daha güçlü bir çözüm sunmayı hedeflemektedir.</a:t>
            </a:r>
          </a:p>
        </p:txBody>
      </p:sp>
    </p:spTree>
    <p:extLst>
      <p:ext uri="{BB962C8B-B14F-4D97-AF65-F5344CB8AC3E}">
        <p14:creationId xmlns:p14="http://schemas.microsoft.com/office/powerpoint/2010/main" val="34145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0CAC56-FAF2-56B4-C702-9046B819F55B}"/>
              </a:ext>
            </a:extLst>
          </p:cNvPr>
          <p:cNvSpPr>
            <a:spLocks noGrp="1"/>
          </p:cNvSpPr>
          <p:nvPr>
            <p:ph type="title"/>
          </p:nvPr>
        </p:nvSpPr>
        <p:spPr>
          <a:xfrm>
            <a:off x="1828800" y="323705"/>
            <a:ext cx="8534400" cy="1507067"/>
          </a:xfrm>
        </p:spPr>
        <p:txBody>
          <a:bodyPr/>
          <a:lstStyle/>
          <a:p>
            <a:pPr algn="ctr"/>
            <a:r>
              <a:rPr lang="tr-TR" dirty="0"/>
              <a:t>3 - Proje ile ilgili daha önce yapılmış olan çalışmalar</a:t>
            </a:r>
          </a:p>
        </p:txBody>
      </p:sp>
      <p:sp>
        <p:nvSpPr>
          <p:cNvPr id="3" name="İçerik Yer Tutucusu 2">
            <a:extLst>
              <a:ext uri="{FF2B5EF4-FFF2-40B4-BE49-F238E27FC236}">
                <a16:creationId xmlns:a16="http://schemas.microsoft.com/office/drawing/2014/main" id="{3D790BFE-944D-3FCD-9AAE-387E675C0408}"/>
              </a:ext>
            </a:extLst>
          </p:cNvPr>
          <p:cNvSpPr>
            <a:spLocks noGrp="1"/>
          </p:cNvSpPr>
          <p:nvPr>
            <p:ph idx="1"/>
          </p:nvPr>
        </p:nvSpPr>
        <p:spPr>
          <a:xfrm>
            <a:off x="1828800" y="1973062"/>
            <a:ext cx="8534400" cy="3615267"/>
          </a:xfrm>
        </p:spPr>
        <p:txBody>
          <a:bodyPr/>
          <a:lstStyle/>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dirty="0">
                <a:solidFill>
                  <a:schemeClr val="tx1"/>
                </a:solidFill>
                <a:latin typeface="Times New Roman" panose="02020603050405020304" pitchFamily="18" charset="0"/>
                <a:cs typeface="Times New Roman" panose="02020603050405020304" pitchFamily="18" charset="0"/>
              </a:rPr>
              <a:t>3-)"Fire </a:t>
            </a:r>
            <a:r>
              <a:rPr lang="tr-TR" dirty="0" err="1">
                <a:solidFill>
                  <a:schemeClr val="tx1"/>
                </a:solidFill>
                <a:latin typeface="Times New Roman" panose="02020603050405020304" pitchFamily="18" charset="0"/>
                <a:cs typeface="Times New Roman" panose="02020603050405020304" pitchFamily="18" charset="0"/>
              </a:rPr>
              <a:t>Detection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and</a:t>
            </a:r>
            <a:r>
              <a:rPr lang="tr-TR" dirty="0">
                <a:solidFill>
                  <a:schemeClr val="tx1"/>
                </a:solidFill>
                <a:latin typeface="Times New Roman" panose="02020603050405020304" pitchFamily="18" charset="0"/>
                <a:cs typeface="Times New Roman" panose="02020603050405020304" pitchFamily="18" charset="0"/>
              </a:rPr>
              <a:t> Alarm </a:t>
            </a:r>
            <a:r>
              <a:rPr lang="tr-TR" dirty="0" err="1">
                <a:solidFill>
                  <a:schemeClr val="tx1"/>
                </a:solidFill>
                <a:latin typeface="Times New Roman" panose="02020603050405020304" pitchFamily="18" charset="0"/>
                <a:cs typeface="Times New Roman" panose="02020603050405020304" pitchFamily="18" charset="0"/>
              </a:rPr>
              <a:t>System</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using</a:t>
            </a:r>
            <a:r>
              <a:rPr lang="tr-TR" dirty="0">
                <a:solidFill>
                  <a:schemeClr val="tx1"/>
                </a:solidFill>
                <a:latin typeface="Times New Roman" panose="02020603050405020304" pitchFamily="18" charset="0"/>
                <a:cs typeface="Times New Roman" panose="02020603050405020304" pitchFamily="18" charset="0"/>
              </a:rPr>
              <a:t> Raspberry Pi" (Raspberry Pi Kullanarak Yangın Tespit ve Alarm Sistemi):</a:t>
            </a:r>
          </a:p>
          <a:p>
            <a:pPr marL="0" indent="0">
              <a:buNone/>
            </a:pPr>
            <a:r>
              <a:rPr lang="tr-TR" dirty="0">
                <a:solidFill>
                  <a:schemeClr val="tx1"/>
                </a:solidFill>
                <a:latin typeface="Times New Roman" panose="02020603050405020304" pitchFamily="18" charset="0"/>
                <a:cs typeface="Times New Roman" panose="02020603050405020304" pitchFamily="18" charset="0"/>
              </a:rPr>
              <a:t>Bu çalışma, Raspberry Pi kullanarak yangın tespit ve alarm sistemi geliştirmeyi amaçlamaktadır. Isı ve duman sensörleriyle yangın tespiti yapılır ve alarm sistemleri devreye alınır. Proje, benzer bir tehlike tespiti özelliği sunarak, STM32F103 kartının performans avantajlarıyla birleştirilerek daha hızlı ve güvenilir bir yangın alarm sistemi oluşturmayı hedeflemektedir.</a:t>
            </a:r>
          </a:p>
        </p:txBody>
      </p:sp>
    </p:spTree>
    <p:extLst>
      <p:ext uri="{BB962C8B-B14F-4D97-AF65-F5344CB8AC3E}">
        <p14:creationId xmlns:p14="http://schemas.microsoft.com/office/powerpoint/2010/main" val="187967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3E7850-7C70-3A15-57D2-C3888DA0B829}"/>
              </a:ext>
            </a:extLst>
          </p:cNvPr>
          <p:cNvSpPr>
            <a:spLocks noGrp="1"/>
          </p:cNvSpPr>
          <p:nvPr>
            <p:ph type="title"/>
          </p:nvPr>
        </p:nvSpPr>
        <p:spPr>
          <a:xfrm>
            <a:off x="1828800" y="234928"/>
            <a:ext cx="8534400" cy="1507067"/>
          </a:xfrm>
        </p:spPr>
        <p:txBody>
          <a:bodyPr>
            <a:normAutofit fontScale="90000"/>
          </a:bodyPr>
          <a:lstStyle/>
          <a:p>
            <a:pPr algn="ctr"/>
            <a:r>
              <a:rPr lang="tr-TR" dirty="0"/>
              <a:t>4 - Tahmini proje bütçesi ve parçalara göre maliyet hesapları</a:t>
            </a:r>
          </a:p>
        </p:txBody>
      </p:sp>
      <p:sp>
        <p:nvSpPr>
          <p:cNvPr id="3" name="İçerik Yer Tutucusu 2">
            <a:extLst>
              <a:ext uri="{FF2B5EF4-FFF2-40B4-BE49-F238E27FC236}">
                <a16:creationId xmlns:a16="http://schemas.microsoft.com/office/drawing/2014/main" id="{01B38A08-6993-4CA7-F438-A9A010004EFF}"/>
              </a:ext>
            </a:extLst>
          </p:cNvPr>
          <p:cNvSpPr>
            <a:spLocks noGrp="1"/>
          </p:cNvSpPr>
          <p:nvPr>
            <p:ph idx="1"/>
          </p:nvPr>
        </p:nvSpPr>
        <p:spPr>
          <a:xfrm>
            <a:off x="1610557" y="1990570"/>
            <a:ext cx="8970885" cy="4065973"/>
          </a:xfrm>
        </p:spPr>
        <p:txBody>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STM32F429 Kartı: 15 Dolar-25 Dolar arası</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Mesafe Sensörü: Ultrasonik Mesafe sensörleri ortalama 2-5 dolar arasındadır ancak projemde </a:t>
            </a:r>
            <a:r>
              <a:rPr lang="tr-TR" dirty="0" err="1">
                <a:solidFill>
                  <a:schemeClr val="tx1"/>
                </a:solidFill>
                <a:latin typeface="Times New Roman" panose="02020603050405020304" pitchFamily="18" charset="0"/>
                <a:cs typeface="Times New Roman" panose="02020603050405020304" pitchFamily="18" charset="0"/>
              </a:rPr>
              <a:t>Lidar</a:t>
            </a:r>
            <a:r>
              <a:rPr lang="tr-TR" dirty="0">
                <a:solidFill>
                  <a:schemeClr val="tx1"/>
                </a:solidFill>
                <a:latin typeface="Times New Roman" panose="02020603050405020304" pitchFamily="18" charset="0"/>
                <a:cs typeface="Times New Roman" panose="02020603050405020304" pitchFamily="18" charset="0"/>
              </a:rPr>
              <a:t> gibi bir sensör kullansaydım maliyeti ortalama 20-100 dolar arasında olacaktı.</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HC-06 Bluetooth çipi: Bluetooth modülü ortalama 3-7 dolar arasındadır.</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Alarm sistemi: Bunun için basit bir </a:t>
            </a:r>
            <a:r>
              <a:rPr lang="tr-TR" dirty="0" err="1">
                <a:solidFill>
                  <a:schemeClr val="tx1"/>
                </a:solidFill>
                <a:latin typeface="Times New Roman" panose="02020603050405020304" pitchFamily="18" charset="0"/>
                <a:cs typeface="Times New Roman" panose="02020603050405020304" pitchFamily="18" charset="0"/>
              </a:rPr>
              <a:t>buzzer</a:t>
            </a:r>
            <a:r>
              <a:rPr lang="tr-TR" dirty="0">
                <a:solidFill>
                  <a:schemeClr val="tx1"/>
                </a:solidFill>
                <a:latin typeface="Times New Roman" panose="02020603050405020304" pitchFamily="18" charset="0"/>
                <a:cs typeface="Times New Roman" panose="02020603050405020304" pitchFamily="18" charset="0"/>
              </a:rPr>
              <a:t> kullanılabilir. Ortalama maliyetleri 1-3 dolar arasındadır ancak daha gelişmiş alarm sistemleri için maliyet 10-50 doları bulabilirdi.</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Güç </a:t>
            </a:r>
            <a:r>
              <a:rPr lang="tr-TR" dirty="0" err="1">
                <a:solidFill>
                  <a:schemeClr val="tx1"/>
                </a:solidFill>
                <a:latin typeface="Times New Roman" panose="02020603050405020304" pitchFamily="18" charset="0"/>
                <a:cs typeface="Times New Roman" panose="02020603050405020304" pitchFamily="18" charset="0"/>
              </a:rPr>
              <a:t>Kaynağı,kablolama</a:t>
            </a:r>
            <a:r>
              <a:rPr lang="tr-TR" dirty="0">
                <a:solidFill>
                  <a:schemeClr val="tx1"/>
                </a:solidFill>
                <a:latin typeface="Times New Roman" panose="02020603050405020304" pitchFamily="18" charset="0"/>
                <a:cs typeface="Times New Roman" panose="02020603050405020304" pitchFamily="18" charset="0"/>
              </a:rPr>
              <a:t> ve diğer bileşenler: Bu bileşenler ortalama 10-20 dolar arası bir maliyete sahiptir.</a:t>
            </a:r>
          </a:p>
        </p:txBody>
      </p:sp>
    </p:spTree>
    <p:extLst>
      <p:ext uri="{BB962C8B-B14F-4D97-AF65-F5344CB8AC3E}">
        <p14:creationId xmlns:p14="http://schemas.microsoft.com/office/powerpoint/2010/main" val="326134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20FB37-7C9F-5248-3494-278C79FBBCD2}"/>
              </a:ext>
            </a:extLst>
          </p:cNvPr>
          <p:cNvSpPr>
            <a:spLocks noGrp="1"/>
          </p:cNvSpPr>
          <p:nvPr>
            <p:ph type="title"/>
          </p:nvPr>
        </p:nvSpPr>
        <p:spPr>
          <a:xfrm>
            <a:off x="1828800" y="217172"/>
            <a:ext cx="8534400" cy="1507067"/>
          </a:xfrm>
        </p:spPr>
        <p:txBody>
          <a:bodyPr>
            <a:normAutofit fontScale="90000"/>
          </a:bodyPr>
          <a:lstStyle/>
          <a:p>
            <a:pPr algn="ctr"/>
            <a:r>
              <a:rPr lang="tr-TR" dirty="0"/>
              <a:t>4 - Tahmini proje bütçesi ve parçalara göre maliyet hesapları</a:t>
            </a:r>
          </a:p>
        </p:txBody>
      </p:sp>
      <p:sp>
        <p:nvSpPr>
          <p:cNvPr id="3" name="İçerik Yer Tutucusu 2">
            <a:extLst>
              <a:ext uri="{FF2B5EF4-FFF2-40B4-BE49-F238E27FC236}">
                <a16:creationId xmlns:a16="http://schemas.microsoft.com/office/drawing/2014/main" id="{5B16DC45-A1F8-8757-0329-8E18802271CD}"/>
              </a:ext>
            </a:extLst>
          </p:cNvPr>
          <p:cNvSpPr>
            <a:spLocks noGrp="1"/>
          </p:cNvSpPr>
          <p:nvPr>
            <p:ph idx="1"/>
          </p:nvPr>
        </p:nvSpPr>
        <p:spPr>
          <a:xfrm>
            <a:off x="1828800" y="2044084"/>
            <a:ext cx="8534400" cy="3615267"/>
          </a:xfrm>
        </p:spPr>
        <p:txBody>
          <a:bodyPr/>
          <a:lstStyle/>
          <a:p>
            <a:pPr marL="0" indent="0">
              <a:buNone/>
            </a:pPr>
            <a:r>
              <a:rPr lang="tr-TR" dirty="0">
                <a:latin typeface="Times New Roman" panose="02020603050405020304" pitchFamily="18" charset="0"/>
                <a:cs typeface="Times New Roman" panose="02020603050405020304" pitchFamily="18" charset="0"/>
              </a:rPr>
              <a:t>Projenin işçilik maliyeti: Sistemi tasarlama, montaj ve programlama sürecinde harcanan zaman ve emeğe bağlı olarak işçilik maliyetleri değişir. Yaklaşık maliyetler toplam ortalama 50-200 dolar arası değişmektedir. </a:t>
            </a:r>
          </a:p>
          <a:p>
            <a:pPr marL="0" indent="0">
              <a:buNone/>
            </a:pPr>
            <a:r>
              <a:rPr lang="tr-TR" dirty="0">
                <a:latin typeface="Times New Roman" panose="02020603050405020304" pitchFamily="18" charset="0"/>
                <a:cs typeface="Times New Roman" panose="02020603050405020304" pitchFamily="18" charset="0"/>
              </a:rPr>
              <a:t>Sonuç olarak, toplam maliyet yaklaşık 80-300 dolar arası değişmektedir. </a:t>
            </a:r>
          </a:p>
        </p:txBody>
      </p:sp>
    </p:spTree>
    <p:extLst>
      <p:ext uri="{BB962C8B-B14F-4D97-AF65-F5344CB8AC3E}">
        <p14:creationId xmlns:p14="http://schemas.microsoft.com/office/powerpoint/2010/main" val="4197707132"/>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865</TotalTime>
  <Words>1119</Words>
  <Application>Microsoft Office PowerPoint</Application>
  <PresentationFormat>Geniş ekran</PresentationFormat>
  <Paragraphs>42</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Calibri</vt:lpstr>
      <vt:lpstr>Century Gothic</vt:lpstr>
      <vt:lpstr>Times New Roman</vt:lpstr>
      <vt:lpstr>Wingdings 3</vt:lpstr>
      <vt:lpstr>Dilim</vt:lpstr>
      <vt:lpstr>MARMARA ÜNİVERSİTESİ 2022-2023 EĞİTİM VE ÖĞRETİM YILI  FEN BİLİMLERİ ENSTİTÜSÜ MEKATRONİK MÜHENDİSLİĞİ TEZLİ YÜKSEK LİSANS Gömülü sistemler ve mobil uygulamalar proje ödevi </vt:lpstr>
      <vt:lpstr>1 - Giriş(Introductıon)</vt:lpstr>
      <vt:lpstr>2 - Projenin hedef kitlesi</vt:lpstr>
      <vt:lpstr>2 - Projenin hedef kitlesi</vt:lpstr>
      <vt:lpstr>3- Proje ile ilgili daha önce yapılmış olan çalışmalar</vt:lpstr>
      <vt:lpstr>3 - Proje ile ilgili daha önce yapılmış olan çalışmalar</vt:lpstr>
      <vt:lpstr>3 - Proje ile ilgili daha önce yapılmış olan çalışmalar</vt:lpstr>
      <vt:lpstr>4 - Tahmini proje bütçesi ve parçalara göre maliyet hesapları</vt:lpstr>
      <vt:lpstr>4 - Tahmini proje bütçesi ve parçalara göre maliyet hesapları</vt:lpstr>
      <vt:lpstr>5 – projenin Açıklaması</vt:lpstr>
      <vt:lpstr>6 - Sonuç</vt:lpstr>
      <vt:lpstr>6 -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MARMARA ÜNİVERSİTESİ 2022-2023 EĞİTİM VE ÖĞRETİM YILI  FEN BİLİMLERİ ENSTİTÜSÜ MEKATRONİK MÜHENDİSLİĞİ TEZLİ YÜKSEK LİSANS  PROJE YÖNETİMİ VE ANALİZİ DERSİ FİNAL ÖDEVİ </dc:title>
  <dc:creator>Berke Sertel</dc:creator>
  <cp:lastModifiedBy>Berke Sertel</cp:lastModifiedBy>
  <cp:revision>6</cp:revision>
  <dcterms:created xsi:type="dcterms:W3CDTF">2023-05-22T09:04:23Z</dcterms:created>
  <dcterms:modified xsi:type="dcterms:W3CDTF">2023-05-29T19:35:04Z</dcterms:modified>
</cp:coreProperties>
</file>