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6" r:id="rId2"/>
    <p:sldId id="268" r:id="rId3"/>
    <p:sldId id="267" r:id="rId4"/>
    <p:sldId id="258" r:id="rId5"/>
    <p:sldId id="259" r:id="rId6"/>
    <p:sldId id="262" r:id="rId7"/>
    <p:sldId id="263" r:id="rId8"/>
    <p:sldId id="260" r:id="rId9"/>
    <p:sldId id="261"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68"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77787-2A66-4983-9D68-04F710E701D7}" type="datetimeFigureOut">
              <a:rPr lang="en-CA" smtClean="0"/>
              <a:t>2018-04-26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083C7-716E-42D2-84BD-1C355ABBDB6F}" type="slidenum">
              <a:rPr lang="en-CA" smtClean="0"/>
              <a:t>‹#›</a:t>
            </a:fld>
            <a:endParaRPr lang="en-CA"/>
          </a:p>
        </p:txBody>
      </p:sp>
    </p:spTree>
    <p:extLst>
      <p:ext uri="{BB962C8B-B14F-4D97-AF65-F5344CB8AC3E}">
        <p14:creationId xmlns:p14="http://schemas.microsoft.com/office/powerpoint/2010/main" val="365358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89090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35109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629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0680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9885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746320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55849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84492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29278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74134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2801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88093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9541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3851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8931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9415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4/26/2018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32846537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V3.1.0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a:t>
            </a:r>
          </a:p>
        </p:txBody>
      </p:sp>
    </p:spTree>
    <p:extLst>
      <p:ext uri="{BB962C8B-B14F-4D97-AF65-F5344CB8AC3E}">
        <p14:creationId xmlns:p14="http://schemas.microsoft.com/office/powerpoint/2010/main" val="398596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BE19-0C71-4EEF-AA1B-B1648FC513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CB62CA-B7AC-4AC9-8F0B-B79919DFD8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9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7A5-BB14-4EBC-92DC-E530D87ED6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004979-176D-45F6-976E-3886573BA3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579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19">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23">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Shape 25">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E93E2-F619-4786-95F6-5C6C3B560159}"/>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Bug Fixes</a:t>
            </a:r>
          </a:p>
        </p:txBody>
      </p:sp>
      <p:sp>
        <p:nvSpPr>
          <p:cNvPr id="3" name="Content Placeholder 2">
            <a:extLst>
              <a:ext uri="{FF2B5EF4-FFF2-40B4-BE49-F238E27FC236}">
                <a16:creationId xmlns:a16="http://schemas.microsoft.com/office/drawing/2014/main" id="{80980D1E-A97B-4D31-8A56-32A15ADC8629}"/>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The trade-in amount is now being properly applied to the </a:t>
            </a:r>
            <a:r>
              <a:rPr lang="en-US" i="1" dirty="0">
                <a:solidFill>
                  <a:srgbClr val="FFFFFF"/>
                </a:solidFill>
              </a:rPr>
              <a:t>Extensive Invoice</a:t>
            </a:r>
            <a:r>
              <a:rPr lang="en-US" dirty="0">
                <a:solidFill>
                  <a:srgbClr val="FFFFFF"/>
                </a:solidFill>
              </a:rPr>
              <a:t> report</a:t>
            </a:r>
          </a:p>
        </p:txBody>
      </p:sp>
    </p:spTree>
    <p:extLst>
      <p:ext uri="{BB962C8B-B14F-4D97-AF65-F5344CB8AC3E}">
        <p14:creationId xmlns:p14="http://schemas.microsoft.com/office/powerpoint/2010/main" val="14432849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a:xfrm>
            <a:off x="643467" y="816638"/>
            <a:ext cx="3367359" cy="5224724"/>
          </a:xfrm>
        </p:spPr>
        <p:txBody>
          <a:bodyPr anchor="ctr">
            <a:normAutofit/>
          </a:bodyPr>
          <a:lstStyle/>
          <a:p>
            <a:r>
              <a:rPr lang="en-US" dirty="0"/>
              <a:t>Enhancements</a:t>
            </a:r>
          </a:p>
        </p:txBody>
      </p:sp>
      <p:sp>
        <p:nvSpPr>
          <p:cNvPr id="37" name="Content Placeholder 2">
            <a:extLst>
              <a:ext uri="{FF2B5EF4-FFF2-40B4-BE49-F238E27FC236}">
                <a16:creationId xmlns:a16="http://schemas.microsoft.com/office/drawing/2014/main" id="{7CCB79EC-28BA-478F-A9E1-3F7D123325C2}"/>
              </a:ext>
            </a:extLst>
          </p:cNvPr>
          <p:cNvSpPr>
            <a:spLocks noGrp="1"/>
          </p:cNvSpPr>
          <p:nvPr>
            <p:ph idx="1"/>
          </p:nvPr>
        </p:nvSpPr>
        <p:spPr>
          <a:xfrm>
            <a:off x="4654295" y="816638"/>
            <a:ext cx="4619706" cy="5224724"/>
          </a:xfrm>
        </p:spPr>
        <p:txBody>
          <a:bodyPr anchor="ctr">
            <a:normAutofit/>
          </a:bodyPr>
          <a:lstStyle/>
          <a:p>
            <a:pPr lvl="1"/>
            <a:r>
              <a:rPr lang="en-US" dirty="0"/>
              <a:t>Sales Functionality</a:t>
            </a:r>
          </a:p>
          <a:p>
            <a:pPr lvl="1"/>
            <a:r>
              <a:rPr lang="en-US" dirty="0"/>
              <a:t>Invoice</a:t>
            </a:r>
          </a:p>
          <a:p>
            <a:pPr lvl="1"/>
            <a:r>
              <a:rPr lang="en-US" dirty="0"/>
              <a:t>Hold &amp; Layaway</a:t>
            </a:r>
          </a:p>
          <a:p>
            <a:pPr lvl="1"/>
            <a:r>
              <a:rPr lang="en-US" dirty="0" err="1"/>
              <a:t>Cashout</a:t>
            </a:r>
            <a:r>
              <a:rPr lang="en-US" dirty="0"/>
              <a:t> Process</a:t>
            </a:r>
          </a:p>
          <a:p>
            <a:pPr lvl="1"/>
            <a:r>
              <a:rPr lang="en-US" dirty="0" err="1"/>
              <a:t>Cashout</a:t>
            </a:r>
            <a:r>
              <a:rPr lang="en-US" dirty="0"/>
              <a:t> Report</a:t>
            </a:r>
          </a:p>
          <a:p>
            <a:pPr lvl="1"/>
            <a:r>
              <a:rPr lang="en-US" dirty="0"/>
              <a:t>Inventory Home Page</a:t>
            </a:r>
          </a:p>
          <a:p>
            <a:pPr lvl="1"/>
            <a:endParaRPr lang="en-US" dirty="0"/>
          </a:p>
        </p:txBody>
      </p:sp>
    </p:spTree>
    <p:extLst>
      <p:ext uri="{BB962C8B-B14F-4D97-AF65-F5344CB8AC3E}">
        <p14:creationId xmlns:p14="http://schemas.microsoft.com/office/powerpoint/2010/main" val="383411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DF71-FF0D-425C-A15A-A871FDFBEDA8}"/>
              </a:ext>
            </a:extLst>
          </p:cNvPr>
          <p:cNvSpPr>
            <a:spLocks noGrp="1"/>
          </p:cNvSpPr>
          <p:nvPr>
            <p:ph type="title"/>
          </p:nvPr>
        </p:nvSpPr>
        <p:spPr>
          <a:xfrm>
            <a:off x="677334" y="609600"/>
            <a:ext cx="8596668" cy="819807"/>
          </a:xfrm>
        </p:spPr>
        <p:txBody>
          <a:bodyPr/>
          <a:lstStyle/>
          <a:p>
            <a:r>
              <a:rPr lang="en-US" dirty="0"/>
              <a:t>Sales Functionality</a:t>
            </a:r>
          </a:p>
        </p:txBody>
      </p:sp>
      <p:sp>
        <p:nvSpPr>
          <p:cNvPr id="3" name="Content Placeholder 2">
            <a:extLst>
              <a:ext uri="{FF2B5EF4-FFF2-40B4-BE49-F238E27FC236}">
                <a16:creationId xmlns:a16="http://schemas.microsoft.com/office/drawing/2014/main" id="{A1E82CB2-2016-4B50-BB8F-B51EE1F02744}"/>
              </a:ext>
            </a:extLst>
          </p:cNvPr>
          <p:cNvSpPr>
            <a:spLocks noGrp="1"/>
          </p:cNvSpPr>
          <p:nvPr>
            <p:ph idx="1"/>
          </p:nvPr>
        </p:nvSpPr>
        <p:spPr>
          <a:xfrm>
            <a:off x="677334" y="1660635"/>
            <a:ext cx="6063018" cy="4380728"/>
          </a:xfrm>
        </p:spPr>
        <p:txBody>
          <a:bodyPr/>
          <a:lstStyle/>
          <a:p>
            <a:r>
              <a:rPr lang="en-US" dirty="0"/>
              <a:t>When in a Sale there is some new functionality that you will notice. The first to make note of is the is that the In Store and Shipping radial buttons are no longer functional. To charge shipping change the amount in the shipping box to anything other than $0.00. This will automatically switch the radial button from In Store to Shipping. Changing the amount back to $0.00 will reverse the radial button change. </a:t>
            </a:r>
            <a:r>
              <a:rPr lang="en-US" dirty="0">
                <a:solidFill>
                  <a:schemeClr val="accent4">
                    <a:lumMod val="50000"/>
                  </a:schemeClr>
                </a:solidFill>
              </a:rPr>
              <a:t>(Dark Brown)</a:t>
            </a:r>
          </a:p>
          <a:p>
            <a:r>
              <a:rPr lang="en-US" dirty="0"/>
              <a:t>Next will be the Clear Search Results button, this will essentially just as the name suggests clear the grid of previously searched items showing no results. </a:t>
            </a:r>
            <a:r>
              <a:rPr lang="en-US" dirty="0">
                <a:solidFill>
                  <a:schemeClr val="accent4">
                    <a:lumMod val="60000"/>
                    <a:lumOff val="40000"/>
                  </a:schemeClr>
                </a:solidFill>
              </a:rPr>
              <a:t>(Light Brown)</a:t>
            </a:r>
          </a:p>
        </p:txBody>
      </p:sp>
      <p:pic>
        <p:nvPicPr>
          <p:cNvPr id="6" name="Picture 5">
            <a:extLst>
              <a:ext uri="{FF2B5EF4-FFF2-40B4-BE49-F238E27FC236}">
                <a16:creationId xmlns:a16="http://schemas.microsoft.com/office/drawing/2014/main" id="{3BBB9A07-5857-46F1-893C-A8AE4C13C7BD}"/>
              </a:ext>
            </a:extLst>
          </p:cNvPr>
          <p:cNvPicPr>
            <a:picLocks noChangeAspect="1"/>
          </p:cNvPicPr>
          <p:nvPr/>
        </p:nvPicPr>
        <p:blipFill>
          <a:blip r:embed="rId2"/>
          <a:stretch>
            <a:fillRect/>
          </a:stretch>
        </p:blipFill>
        <p:spPr>
          <a:xfrm>
            <a:off x="6740352" y="1660635"/>
            <a:ext cx="5067300" cy="3028950"/>
          </a:xfrm>
          <a:prstGeom prst="rect">
            <a:avLst/>
          </a:prstGeom>
        </p:spPr>
      </p:pic>
    </p:spTree>
    <p:extLst>
      <p:ext uri="{BB962C8B-B14F-4D97-AF65-F5344CB8AC3E}">
        <p14:creationId xmlns:p14="http://schemas.microsoft.com/office/powerpoint/2010/main" val="409963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DF71-FF0D-425C-A15A-A871FDFBEDA8}"/>
              </a:ext>
            </a:extLst>
          </p:cNvPr>
          <p:cNvSpPr>
            <a:spLocks noGrp="1"/>
          </p:cNvSpPr>
          <p:nvPr>
            <p:ph type="title"/>
          </p:nvPr>
        </p:nvSpPr>
        <p:spPr/>
        <p:txBody>
          <a:bodyPr/>
          <a:lstStyle/>
          <a:p>
            <a:r>
              <a:rPr lang="en-US" dirty="0"/>
              <a:t>Sales – On Hold &amp; Layaway</a:t>
            </a:r>
          </a:p>
        </p:txBody>
      </p:sp>
      <p:sp>
        <p:nvSpPr>
          <p:cNvPr id="3" name="Content Placeholder 2">
            <a:extLst>
              <a:ext uri="{FF2B5EF4-FFF2-40B4-BE49-F238E27FC236}">
                <a16:creationId xmlns:a16="http://schemas.microsoft.com/office/drawing/2014/main" id="{A1E82CB2-2016-4B50-BB8F-B51EE1F02744}"/>
              </a:ext>
            </a:extLst>
          </p:cNvPr>
          <p:cNvSpPr>
            <a:spLocks noGrp="1"/>
          </p:cNvSpPr>
          <p:nvPr>
            <p:ph idx="1"/>
          </p:nvPr>
        </p:nvSpPr>
        <p:spPr/>
        <p:txBody>
          <a:bodyPr/>
          <a:lstStyle/>
          <a:p>
            <a:r>
              <a:rPr lang="en-US" dirty="0"/>
              <a:t>During a sale, you can now put it on hold by clicking the </a:t>
            </a:r>
            <a:r>
              <a:rPr lang="en-US" i="1" dirty="0"/>
              <a:t>Exit Sale</a:t>
            </a:r>
            <a:r>
              <a:rPr lang="en-US" dirty="0"/>
              <a:t> button. This will allow you to come back to the sale at a later point </a:t>
            </a:r>
          </a:p>
          <a:p>
            <a:r>
              <a:rPr lang="en-US" dirty="0"/>
              <a:t>If the sale is a layaway, you are able to mark it as such by clicking the </a:t>
            </a:r>
            <a:r>
              <a:rPr lang="en-US" i="1" dirty="0"/>
              <a:t>Layaway </a:t>
            </a:r>
            <a:r>
              <a:rPr lang="en-US" dirty="0"/>
              <a:t>button located on the cart, and checkout page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CDCE263-E96F-4B4A-B065-0CDB1DC214D8}"/>
              </a:ext>
            </a:extLst>
          </p:cNvPr>
          <p:cNvPicPr>
            <a:picLocks noChangeAspect="1"/>
          </p:cNvPicPr>
          <p:nvPr/>
        </p:nvPicPr>
        <p:blipFill>
          <a:blip r:embed="rId2"/>
          <a:stretch>
            <a:fillRect/>
          </a:stretch>
        </p:blipFill>
        <p:spPr>
          <a:xfrm>
            <a:off x="1775268" y="3953337"/>
            <a:ext cx="6400800" cy="295275"/>
          </a:xfrm>
          <a:prstGeom prst="rect">
            <a:avLst/>
          </a:prstGeom>
        </p:spPr>
      </p:pic>
    </p:spTree>
    <p:extLst>
      <p:ext uri="{BB962C8B-B14F-4D97-AF65-F5344CB8AC3E}">
        <p14:creationId xmlns:p14="http://schemas.microsoft.com/office/powerpoint/2010/main" val="149902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87FA-F192-43B6-A1CE-09196D2FA511}"/>
              </a:ext>
            </a:extLst>
          </p:cNvPr>
          <p:cNvSpPr>
            <a:spLocks noGrp="1"/>
          </p:cNvSpPr>
          <p:nvPr>
            <p:ph type="title"/>
          </p:nvPr>
        </p:nvSpPr>
        <p:spPr/>
        <p:txBody>
          <a:bodyPr/>
          <a:lstStyle/>
          <a:p>
            <a:r>
              <a:rPr lang="en-US" dirty="0"/>
              <a:t>Sales – On Hold &amp; Layaway Cont.</a:t>
            </a:r>
          </a:p>
        </p:txBody>
      </p:sp>
      <p:sp>
        <p:nvSpPr>
          <p:cNvPr id="3" name="Content Placeholder 2">
            <a:extLst>
              <a:ext uri="{FF2B5EF4-FFF2-40B4-BE49-F238E27FC236}">
                <a16:creationId xmlns:a16="http://schemas.microsoft.com/office/drawing/2014/main" id="{DFEECCBA-DE0E-4628-A4FB-750EBA8D23D7}"/>
              </a:ext>
            </a:extLst>
          </p:cNvPr>
          <p:cNvSpPr>
            <a:spLocks noGrp="1"/>
          </p:cNvSpPr>
          <p:nvPr>
            <p:ph idx="1"/>
          </p:nvPr>
        </p:nvSpPr>
        <p:spPr/>
        <p:txBody>
          <a:bodyPr/>
          <a:lstStyle/>
          <a:p>
            <a:r>
              <a:rPr lang="en-US" dirty="0"/>
              <a:t>Sales that are on hold or are a layaway are shown on the sales homepage</a:t>
            </a:r>
          </a:p>
          <a:p>
            <a:r>
              <a:rPr lang="en-US" dirty="0"/>
              <a:t>Resuming one of these sales can be done by clicking on the invoice number</a:t>
            </a:r>
          </a:p>
        </p:txBody>
      </p:sp>
      <p:pic>
        <p:nvPicPr>
          <p:cNvPr id="4" name="Picture 3">
            <a:extLst>
              <a:ext uri="{FF2B5EF4-FFF2-40B4-BE49-F238E27FC236}">
                <a16:creationId xmlns:a16="http://schemas.microsoft.com/office/drawing/2014/main" id="{3C19EEFE-AA3E-468F-87EE-A7723615B741}"/>
              </a:ext>
            </a:extLst>
          </p:cNvPr>
          <p:cNvPicPr>
            <a:picLocks noChangeAspect="1"/>
          </p:cNvPicPr>
          <p:nvPr/>
        </p:nvPicPr>
        <p:blipFill>
          <a:blip r:embed="rId2"/>
          <a:stretch>
            <a:fillRect/>
          </a:stretch>
        </p:blipFill>
        <p:spPr>
          <a:xfrm>
            <a:off x="0" y="3910368"/>
            <a:ext cx="12192000" cy="1639786"/>
          </a:xfrm>
          <a:prstGeom prst="rect">
            <a:avLst/>
          </a:prstGeom>
        </p:spPr>
      </p:pic>
    </p:spTree>
    <p:extLst>
      <p:ext uri="{BB962C8B-B14F-4D97-AF65-F5344CB8AC3E}">
        <p14:creationId xmlns:p14="http://schemas.microsoft.com/office/powerpoint/2010/main" val="265330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2CC7-F3F3-4868-9967-B1A5F9AA15F3}"/>
              </a:ext>
            </a:extLst>
          </p:cNvPr>
          <p:cNvSpPr>
            <a:spLocks noGrp="1"/>
          </p:cNvSpPr>
          <p:nvPr>
            <p:ph type="title"/>
          </p:nvPr>
        </p:nvSpPr>
        <p:spPr/>
        <p:txBody>
          <a:bodyPr/>
          <a:lstStyle/>
          <a:p>
            <a:r>
              <a:rPr lang="en-US" dirty="0"/>
              <a:t>Sales – Shipping Amount</a:t>
            </a:r>
          </a:p>
        </p:txBody>
      </p:sp>
      <p:sp>
        <p:nvSpPr>
          <p:cNvPr id="3" name="Content Placeholder 2">
            <a:extLst>
              <a:ext uri="{FF2B5EF4-FFF2-40B4-BE49-F238E27FC236}">
                <a16:creationId xmlns:a16="http://schemas.microsoft.com/office/drawing/2014/main" id="{A6361A82-37C4-49FF-A527-9253EA2185E1}"/>
              </a:ext>
            </a:extLst>
          </p:cNvPr>
          <p:cNvSpPr>
            <a:spLocks noGrp="1"/>
          </p:cNvSpPr>
          <p:nvPr>
            <p:ph idx="1"/>
          </p:nvPr>
        </p:nvSpPr>
        <p:spPr/>
        <p:txBody>
          <a:bodyPr/>
          <a:lstStyle/>
          <a:p>
            <a:r>
              <a:rPr lang="en-US" dirty="0"/>
              <a:t>You no longer need to select  </a:t>
            </a:r>
            <a:r>
              <a:rPr lang="en-US" i="1" dirty="0"/>
              <a:t>Shipping </a:t>
            </a:r>
            <a:r>
              <a:rPr lang="en-US" dirty="0"/>
              <a:t>to add a shipping amount to the sale. Now you just need to enter in an amount greater than zero into the </a:t>
            </a:r>
            <a:r>
              <a:rPr lang="en-US" i="1" dirty="0"/>
              <a:t>Shipping Amount</a:t>
            </a:r>
            <a:r>
              <a:rPr lang="en-US" dirty="0"/>
              <a:t> textbox and it will be added to the sale</a:t>
            </a:r>
          </a:p>
        </p:txBody>
      </p:sp>
      <p:pic>
        <p:nvPicPr>
          <p:cNvPr id="4" name="Picture 3">
            <a:extLst>
              <a:ext uri="{FF2B5EF4-FFF2-40B4-BE49-F238E27FC236}">
                <a16:creationId xmlns:a16="http://schemas.microsoft.com/office/drawing/2014/main" id="{3E3A4C2C-63D3-4AB9-83B8-D6C65400461C}"/>
              </a:ext>
            </a:extLst>
          </p:cNvPr>
          <p:cNvPicPr>
            <a:picLocks noChangeAspect="1"/>
          </p:cNvPicPr>
          <p:nvPr/>
        </p:nvPicPr>
        <p:blipFill>
          <a:blip r:embed="rId2"/>
          <a:stretch>
            <a:fillRect/>
          </a:stretch>
        </p:blipFill>
        <p:spPr>
          <a:xfrm>
            <a:off x="2861118" y="3762837"/>
            <a:ext cx="4229100" cy="676275"/>
          </a:xfrm>
          <a:prstGeom prst="rect">
            <a:avLst/>
          </a:prstGeom>
        </p:spPr>
      </p:pic>
    </p:spTree>
    <p:extLst>
      <p:ext uri="{BB962C8B-B14F-4D97-AF65-F5344CB8AC3E}">
        <p14:creationId xmlns:p14="http://schemas.microsoft.com/office/powerpoint/2010/main" val="250372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A11-8399-4F60-B4C3-B8255ADB89D6}"/>
              </a:ext>
            </a:extLst>
          </p:cNvPr>
          <p:cNvSpPr>
            <a:spLocks noGrp="1"/>
          </p:cNvSpPr>
          <p:nvPr>
            <p:ph type="title"/>
          </p:nvPr>
        </p:nvSpPr>
        <p:spPr/>
        <p:txBody>
          <a:bodyPr/>
          <a:lstStyle/>
          <a:p>
            <a:r>
              <a:rPr lang="en-US" dirty="0"/>
              <a:t>Sales – Refresh Cart</a:t>
            </a:r>
          </a:p>
        </p:txBody>
      </p:sp>
      <p:sp>
        <p:nvSpPr>
          <p:cNvPr id="3" name="Content Placeholder 2">
            <a:extLst>
              <a:ext uri="{FF2B5EF4-FFF2-40B4-BE49-F238E27FC236}">
                <a16:creationId xmlns:a16="http://schemas.microsoft.com/office/drawing/2014/main" id="{215EDA27-4DE1-40BB-8A68-DA73D12719D5}"/>
              </a:ext>
            </a:extLst>
          </p:cNvPr>
          <p:cNvSpPr>
            <a:spLocks noGrp="1"/>
          </p:cNvSpPr>
          <p:nvPr>
            <p:ph idx="1"/>
          </p:nvPr>
        </p:nvSpPr>
        <p:spPr/>
        <p:txBody>
          <a:bodyPr/>
          <a:lstStyle/>
          <a:p>
            <a:r>
              <a:rPr lang="en-US" dirty="0"/>
              <a:t>A button was added that will allow you to refresh the cart. The reason for this is because a trade-in item will not show unless the cart is refreshed</a:t>
            </a:r>
          </a:p>
          <a:p>
            <a:r>
              <a:rPr lang="en-US" dirty="0"/>
              <a:t>This button will only appear when a trade-in is added to the cart and will disappear once it is clicked</a:t>
            </a:r>
          </a:p>
        </p:txBody>
      </p:sp>
      <p:pic>
        <p:nvPicPr>
          <p:cNvPr id="4" name="Picture 3">
            <a:extLst>
              <a:ext uri="{FF2B5EF4-FFF2-40B4-BE49-F238E27FC236}">
                <a16:creationId xmlns:a16="http://schemas.microsoft.com/office/drawing/2014/main" id="{C3C6D2D2-6F0D-4A68-BA66-3A935CEBD58E}"/>
              </a:ext>
            </a:extLst>
          </p:cNvPr>
          <p:cNvPicPr>
            <a:picLocks noChangeAspect="1"/>
          </p:cNvPicPr>
          <p:nvPr/>
        </p:nvPicPr>
        <p:blipFill>
          <a:blip r:embed="rId2"/>
          <a:stretch>
            <a:fillRect/>
          </a:stretch>
        </p:blipFill>
        <p:spPr>
          <a:xfrm>
            <a:off x="677334" y="3438987"/>
            <a:ext cx="9467850" cy="1323975"/>
          </a:xfrm>
          <a:prstGeom prst="rect">
            <a:avLst/>
          </a:prstGeom>
        </p:spPr>
      </p:pic>
    </p:spTree>
    <p:extLst>
      <p:ext uri="{BB962C8B-B14F-4D97-AF65-F5344CB8AC3E}">
        <p14:creationId xmlns:p14="http://schemas.microsoft.com/office/powerpoint/2010/main" val="392101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3FFB-8AA9-4607-8E1A-2EBBCF63FA76}"/>
              </a:ext>
            </a:extLst>
          </p:cNvPr>
          <p:cNvSpPr>
            <a:spLocks noGrp="1"/>
          </p:cNvSpPr>
          <p:nvPr>
            <p:ph type="title"/>
          </p:nvPr>
        </p:nvSpPr>
        <p:spPr/>
        <p:txBody>
          <a:bodyPr/>
          <a:lstStyle/>
          <a:p>
            <a:r>
              <a:rPr lang="en-US" dirty="0"/>
              <a:t>Invoices – Printing</a:t>
            </a:r>
          </a:p>
        </p:txBody>
      </p:sp>
      <p:sp>
        <p:nvSpPr>
          <p:cNvPr id="3" name="Content Placeholder 2">
            <a:extLst>
              <a:ext uri="{FF2B5EF4-FFF2-40B4-BE49-F238E27FC236}">
                <a16:creationId xmlns:a16="http://schemas.microsoft.com/office/drawing/2014/main" id="{45651DE4-0825-4DAB-87C5-FCF819906357}"/>
              </a:ext>
            </a:extLst>
          </p:cNvPr>
          <p:cNvSpPr>
            <a:spLocks noGrp="1"/>
          </p:cNvSpPr>
          <p:nvPr>
            <p:ph idx="1"/>
          </p:nvPr>
        </p:nvSpPr>
        <p:spPr/>
        <p:txBody>
          <a:bodyPr/>
          <a:lstStyle/>
          <a:p>
            <a:r>
              <a:rPr lang="en-US" dirty="0"/>
              <a:t>The invoices have had a couple minor changes to them</a:t>
            </a:r>
          </a:p>
          <a:p>
            <a:r>
              <a:rPr lang="en-US" dirty="0"/>
              <a:t>The changes involve text size, spacing and positioning</a:t>
            </a:r>
          </a:p>
          <a:p>
            <a:r>
              <a:rPr lang="en-US" dirty="0"/>
              <a:t>This will reduce the amount of paper needed to print an invoice</a:t>
            </a:r>
          </a:p>
        </p:txBody>
      </p:sp>
    </p:spTree>
    <p:extLst>
      <p:ext uri="{BB962C8B-B14F-4D97-AF65-F5344CB8AC3E}">
        <p14:creationId xmlns:p14="http://schemas.microsoft.com/office/powerpoint/2010/main" val="293484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DBE2-6F94-4F8D-AC82-7F7A835046EA}"/>
              </a:ext>
            </a:extLst>
          </p:cNvPr>
          <p:cNvSpPr>
            <a:spLocks noGrp="1"/>
          </p:cNvSpPr>
          <p:nvPr>
            <p:ph type="title"/>
          </p:nvPr>
        </p:nvSpPr>
        <p:spPr/>
        <p:txBody>
          <a:bodyPr/>
          <a:lstStyle/>
          <a:p>
            <a:r>
              <a:rPr lang="en-US" dirty="0"/>
              <a:t>Reports – </a:t>
            </a:r>
            <a:r>
              <a:rPr lang="en-US" dirty="0" err="1"/>
              <a:t>Cashouts</a:t>
            </a:r>
            <a:br>
              <a:rPr lang="en-US" dirty="0"/>
            </a:br>
            <a:r>
              <a:rPr lang="en-US" dirty="0"/>
              <a:t>	</a:t>
            </a:r>
          </a:p>
        </p:txBody>
      </p:sp>
      <p:sp>
        <p:nvSpPr>
          <p:cNvPr id="3" name="Content Placeholder 2">
            <a:extLst>
              <a:ext uri="{FF2B5EF4-FFF2-40B4-BE49-F238E27FC236}">
                <a16:creationId xmlns:a16="http://schemas.microsoft.com/office/drawing/2014/main" id="{C7E09E51-B47A-474D-90B4-30BE7BE53D58}"/>
              </a:ext>
            </a:extLst>
          </p:cNvPr>
          <p:cNvSpPr>
            <a:spLocks noGrp="1"/>
          </p:cNvSpPr>
          <p:nvPr>
            <p:ph idx="1"/>
          </p:nvPr>
        </p:nvSpPr>
        <p:spPr/>
        <p:txBody>
          <a:bodyPr/>
          <a:lstStyle/>
          <a:p>
            <a:r>
              <a:rPr lang="en-US" dirty="0"/>
              <a:t>There is a new </a:t>
            </a:r>
            <a:r>
              <a:rPr lang="en-US" dirty="0" err="1"/>
              <a:t>cashout</a:t>
            </a:r>
            <a:r>
              <a:rPr lang="en-US" dirty="0"/>
              <a:t> report that can be found in the </a:t>
            </a:r>
            <a:r>
              <a:rPr lang="en-US" i="1" dirty="0"/>
              <a:t>Reports</a:t>
            </a:r>
            <a:r>
              <a:rPr lang="en-US" dirty="0"/>
              <a:t> tab</a:t>
            </a:r>
          </a:p>
          <a:p>
            <a:r>
              <a:rPr lang="en-US" dirty="0"/>
              <a:t>Here, you can view, edit and finalize previous </a:t>
            </a:r>
            <a:r>
              <a:rPr lang="en-US" dirty="0" err="1"/>
              <a:t>cashouts</a:t>
            </a:r>
            <a:endParaRPr lang="en-US" dirty="0"/>
          </a:p>
          <a:p>
            <a:r>
              <a:rPr lang="en-US" dirty="0"/>
              <a:t>The process of doing a </a:t>
            </a:r>
            <a:r>
              <a:rPr lang="en-US" dirty="0" err="1"/>
              <a:t>cashout</a:t>
            </a:r>
            <a:r>
              <a:rPr lang="en-US" dirty="0"/>
              <a:t> has not changed. The one thing to pay attention to is that the button to start the </a:t>
            </a:r>
            <a:r>
              <a:rPr lang="en-US" dirty="0" err="1"/>
              <a:t>cashout</a:t>
            </a:r>
            <a:r>
              <a:rPr lang="en-US" dirty="0"/>
              <a:t> has been moved to the </a:t>
            </a:r>
            <a:r>
              <a:rPr lang="en-US" i="1" dirty="0"/>
              <a:t>Sales </a:t>
            </a:r>
            <a:r>
              <a:rPr lang="en-US" dirty="0"/>
              <a:t>page</a:t>
            </a:r>
          </a:p>
        </p:txBody>
      </p:sp>
      <p:pic>
        <p:nvPicPr>
          <p:cNvPr id="4" name="Picture 3">
            <a:extLst>
              <a:ext uri="{FF2B5EF4-FFF2-40B4-BE49-F238E27FC236}">
                <a16:creationId xmlns:a16="http://schemas.microsoft.com/office/drawing/2014/main" id="{AA38A402-23AF-4AB7-ADCA-6D212F721AC7}"/>
              </a:ext>
            </a:extLst>
          </p:cNvPr>
          <p:cNvPicPr>
            <a:picLocks noChangeAspect="1"/>
          </p:cNvPicPr>
          <p:nvPr/>
        </p:nvPicPr>
        <p:blipFill>
          <a:blip r:embed="rId2"/>
          <a:stretch>
            <a:fillRect/>
          </a:stretch>
        </p:blipFill>
        <p:spPr>
          <a:xfrm>
            <a:off x="0" y="4100975"/>
            <a:ext cx="12192000" cy="2245074"/>
          </a:xfrm>
          <a:prstGeom prst="rect">
            <a:avLst/>
          </a:prstGeom>
        </p:spPr>
      </p:pic>
    </p:spTree>
    <p:extLst>
      <p:ext uri="{BB962C8B-B14F-4D97-AF65-F5344CB8AC3E}">
        <p14:creationId xmlns:p14="http://schemas.microsoft.com/office/powerpoint/2010/main" val="211088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1047</TotalTime>
  <Words>448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V3.1.0</vt:lpstr>
      <vt:lpstr>Enhancements</vt:lpstr>
      <vt:lpstr>Sales Functionality</vt:lpstr>
      <vt:lpstr>Sales – On Hold &amp; Layaway</vt:lpstr>
      <vt:lpstr>Sales – On Hold &amp; Layaway Cont.</vt:lpstr>
      <vt:lpstr>Sales – Shipping Amount</vt:lpstr>
      <vt:lpstr>Sales – Refresh Cart</vt:lpstr>
      <vt:lpstr>Invoices – Printing</vt:lpstr>
      <vt:lpstr>Reports – Cashouts  </vt:lpstr>
      <vt:lpstr>PowerPoint Presentation</vt:lpstr>
      <vt:lpstr>PowerPoint Presentation</vt:lpstr>
      <vt:lpstr>Bug Fixes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Nathan Scherr</cp:lastModifiedBy>
  <cp:revision>58</cp:revision>
  <dcterms:created xsi:type="dcterms:W3CDTF">2017-10-20T13:43:57Z</dcterms:created>
  <dcterms:modified xsi:type="dcterms:W3CDTF">2018-04-26T15:11:40Z</dcterms:modified>
</cp:coreProperties>
</file>